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31902400" cy="534416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7278" y="-84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0" y="3799389"/>
            <a:ext cx="10881360" cy="1257300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685800" indent="-685800">
              <a:defRPr sz="5400">
                <a:solidFill>
                  <a:srgbClr val="C00000"/>
                </a:solidFill>
              </a:defRPr>
            </a:lvl1pPr>
            <a:lvl2pPr marL="1485900" indent="-685800">
              <a:defRPr sz="4800"/>
            </a:lvl2pPr>
            <a:lvl3pPr marL="2286000" indent="-685800">
              <a:buFont typeface="Courier New" pitchFamily="49" charset="0"/>
              <a:buChar char="o"/>
              <a:defRPr sz="4400">
                <a:solidFill>
                  <a:srgbClr val="0070C0"/>
                </a:solidFill>
              </a:defRPr>
            </a:lvl3pPr>
            <a:lvl4pPr marL="3314700" indent="-693738">
              <a:buFont typeface="Wingdings" pitchFamily="2" charset="2"/>
              <a:buChar char="§"/>
              <a:defRPr sz="4000">
                <a:solidFill>
                  <a:srgbClr val="00B050"/>
                </a:solidFill>
              </a:defRPr>
            </a:lvl4pPr>
            <a:lvl5pPr marL="4000500" indent="-700088"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2330" y="16545122"/>
            <a:ext cx="10881360" cy="12573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685800" indent="-685800">
              <a:defRPr sz="5400">
                <a:solidFill>
                  <a:srgbClr val="C00000"/>
                </a:solidFill>
              </a:defRPr>
            </a:lvl1pPr>
            <a:lvl2pPr marL="1485900" indent="-685800">
              <a:defRPr sz="4800"/>
            </a:lvl2pPr>
            <a:lvl3pPr marL="2286000" indent="-685800">
              <a:buFont typeface="Courier New" pitchFamily="49" charset="0"/>
              <a:buChar char="o"/>
              <a:defRPr sz="4400">
                <a:solidFill>
                  <a:srgbClr val="0070C0"/>
                </a:solidFill>
              </a:defRPr>
            </a:lvl3pPr>
            <a:lvl4pPr marL="3314700" indent="-693738">
              <a:buFont typeface="Wingdings" pitchFamily="2" charset="2"/>
              <a:buChar char="§"/>
              <a:defRPr sz="4000">
                <a:solidFill>
                  <a:srgbClr val="00B050"/>
                </a:solidFill>
              </a:defRPr>
            </a:lvl4pPr>
            <a:lvl5pPr marL="4000500" indent="-700088"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330" y="29315566"/>
            <a:ext cx="10881360" cy="1257300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685800" indent="-685800">
              <a:defRPr sz="5400">
                <a:solidFill>
                  <a:srgbClr val="C00000"/>
                </a:solidFill>
              </a:defRPr>
            </a:lvl1pPr>
            <a:lvl2pPr marL="1485900" indent="-685800">
              <a:defRPr sz="4800"/>
            </a:lvl2pPr>
            <a:lvl3pPr marL="2286000" indent="-685800">
              <a:buFont typeface="Courier New" pitchFamily="49" charset="0"/>
              <a:buChar char="o"/>
              <a:defRPr sz="4400">
                <a:solidFill>
                  <a:srgbClr val="0070C0"/>
                </a:solidFill>
              </a:defRPr>
            </a:lvl3pPr>
            <a:lvl4pPr marL="3314700" indent="-693738">
              <a:buFont typeface="Wingdings" pitchFamily="2" charset="2"/>
              <a:buChar char="§"/>
              <a:defRPr sz="4000">
                <a:solidFill>
                  <a:srgbClr val="00B050"/>
                </a:solidFill>
              </a:defRPr>
            </a:lvl4pPr>
            <a:lvl5pPr marL="4000500" indent="-700088"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63080" y="3807411"/>
            <a:ext cx="10881360" cy="1257300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685800" indent="-685800">
              <a:defRPr sz="5400">
                <a:solidFill>
                  <a:srgbClr val="C00000"/>
                </a:solidFill>
              </a:defRPr>
            </a:lvl1pPr>
            <a:lvl2pPr marL="1485900" indent="-685800">
              <a:defRPr sz="4800"/>
            </a:lvl2pPr>
            <a:lvl3pPr marL="2286000" indent="-685800">
              <a:buFont typeface="Courier New" pitchFamily="49" charset="0"/>
              <a:buChar char="o"/>
              <a:defRPr sz="4400">
                <a:solidFill>
                  <a:srgbClr val="0070C0"/>
                </a:solidFill>
              </a:defRPr>
            </a:lvl3pPr>
            <a:lvl4pPr marL="3314700" indent="-693738">
              <a:buFont typeface="Wingdings" pitchFamily="2" charset="2"/>
              <a:buChar char="§"/>
              <a:defRPr sz="4000">
                <a:solidFill>
                  <a:srgbClr val="00B050"/>
                </a:solidFill>
              </a:defRPr>
            </a:lvl4pPr>
            <a:lvl5pPr marL="4000500" indent="-700088"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1063080" y="16553144"/>
            <a:ext cx="10881360" cy="1257300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685800" indent="-685800">
              <a:defRPr sz="5400">
                <a:solidFill>
                  <a:srgbClr val="C00000"/>
                </a:solidFill>
              </a:defRPr>
            </a:lvl1pPr>
            <a:lvl2pPr marL="1485900" indent="-685800">
              <a:defRPr sz="4800"/>
            </a:lvl2pPr>
            <a:lvl3pPr marL="2286000" indent="-685800">
              <a:buFont typeface="Courier New" pitchFamily="49" charset="0"/>
              <a:buChar char="o"/>
              <a:defRPr sz="4400">
                <a:solidFill>
                  <a:srgbClr val="0070C0"/>
                </a:solidFill>
              </a:defRPr>
            </a:lvl3pPr>
            <a:lvl4pPr marL="3314700" indent="-693738">
              <a:buFont typeface="Wingdings" pitchFamily="2" charset="2"/>
              <a:buChar char="§"/>
              <a:defRPr sz="4000">
                <a:solidFill>
                  <a:srgbClr val="00B050"/>
                </a:solidFill>
              </a:defRPr>
            </a:lvl4pPr>
            <a:lvl5pPr marL="4000500" indent="-700088"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1069320" y="29315566"/>
            <a:ext cx="10881360" cy="1257300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685800" indent="-685800">
              <a:defRPr sz="5400">
                <a:solidFill>
                  <a:srgbClr val="C00000"/>
                </a:solidFill>
              </a:defRPr>
            </a:lvl1pPr>
            <a:lvl2pPr marL="1485900" indent="-685800">
              <a:defRPr sz="4800"/>
            </a:lvl2pPr>
            <a:lvl3pPr marL="2286000" indent="-685800">
              <a:buFont typeface="Courier New" pitchFamily="49" charset="0"/>
              <a:buChar char="o"/>
              <a:defRPr sz="4400">
                <a:solidFill>
                  <a:srgbClr val="0070C0"/>
                </a:solidFill>
              </a:defRPr>
            </a:lvl3pPr>
            <a:lvl4pPr marL="3314700" indent="-693738">
              <a:buFont typeface="Wingdings" pitchFamily="2" charset="2"/>
              <a:buChar char="§"/>
              <a:defRPr sz="4000">
                <a:solidFill>
                  <a:srgbClr val="00B050"/>
                </a:solidFill>
              </a:defRPr>
            </a:lvl4pPr>
            <a:lvl5pPr marL="4000500" indent="-700088"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2008585" y="3799389"/>
            <a:ext cx="10881360" cy="1257300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685800" indent="-685800">
              <a:defRPr sz="5400">
                <a:solidFill>
                  <a:srgbClr val="C00000"/>
                </a:solidFill>
              </a:defRPr>
            </a:lvl1pPr>
            <a:lvl2pPr marL="1485900" indent="-685800">
              <a:defRPr sz="4800"/>
            </a:lvl2pPr>
            <a:lvl3pPr marL="2286000" indent="-685800">
              <a:buFont typeface="Courier New" pitchFamily="49" charset="0"/>
              <a:buChar char="o"/>
              <a:defRPr sz="4400">
                <a:solidFill>
                  <a:srgbClr val="0070C0"/>
                </a:solidFill>
              </a:defRPr>
            </a:lvl3pPr>
            <a:lvl4pPr marL="3314700" indent="-693738">
              <a:buFont typeface="Wingdings" pitchFamily="2" charset="2"/>
              <a:buChar char="§"/>
              <a:defRPr sz="4000">
                <a:solidFill>
                  <a:srgbClr val="00B050"/>
                </a:solidFill>
              </a:defRPr>
            </a:lvl4pPr>
            <a:lvl5pPr marL="4000500" indent="-700088"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2008585" y="16545122"/>
            <a:ext cx="10881360" cy="1257300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685800" indent="-685800">
              <a:defRPr sz="5400">
                <a:solidFill>
                  <a:srgbClr val="C00000"/>
                </a:solidFill>
              </a:defRPr>
            </a:lvl1pPr>
            <a:lvl2pPr marL="1485900" indent="-685800">
              <a:defRPr sz="4800"/>
            </a:lvl2pPr>
            <a:lvl3pPr marL="2286000" indent="-685800">
              <a:buFont typeface="Courier New" pitchFamily="49" charset="0"/>
              <a:buChar char="o"/>
              <a:defRPr sz="4400">
                <a:solidFill>
                  <a:srgbClr val="0070C0"/>
                </a:solidFill>
              </a:defRPr>
            </a:lvl3pPr>
            <a:lvl4pPr marL="3314700" indent="-693738">
              <a:buFont typeface="Wingdings" pitchFamily="2" charset="2"/>
              <a:buChar char="§"/>
              <a:defRPr sz="4000">
                <a:solidFill>
                  <a:srgbClr val="00B050"/>
                </a:solidFill>
              </a:defRPr>
            </a:lvl4pPr>
            <a:lvl5pPr marL="4000500" indent="-700088"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2008585" y="29315566"/>
            <a:ext cx="10881360" cy="1257300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685800" indent="-685800">
              <a:defRPr sz="5400">
                <a:solidFill>
                  <a:srgbClr val="C00000"/>
                </a:solidFill>
              </a:defRPr>
            </a:lvl1pPr>
            <a:lvl2pPr marL="1485900" indent="-685800">
              <a:defRPr sz="4800"/>
            </a:lvl2pPr>
            <a:lvl3pPr marL="2286000" indent="-685800">
              <a:buFont typeface="Courier New" pitchFamily="49" charset="0"/>
              <a:buChar char="o"/>
              <a:defRPr sz="4400">
                <a:solidFill>
                  <a:srgbClr val="0070C0"/>
                </a:solidFill>
              </a:defRPr>
            </a:lvl3pPr>
            <a:lvl4pPr marL="3314700" indent="-693738">
              <a:buFont typeface="Wingdings" pitchFamily="2" charset="2"/>
              <a:buChar char="§"/>
              <a:defRPr sz="4000">
                <a:solidFill>
                  <a:srgbClr val="00B050"/>
                </a:solidFill>
              </a:defRPr>
            </a:lvl4pPr>
            <a:lvl5pPr marL="4000500" indent="-700088">
              <a:defRPr sz="3600">
                <a:solidFill>
                  <a:srgbClr val="7030A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2700"/>
            <a:ext cx="32918400" cy="36535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" name="Picture 1" descr="map-091203a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8002" y="14992"/>
            <a:ext cx="3160395" cy="36004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fermila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1743" y="15324"/>
            <a:ext cx="2876259" cy="3600118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7861548" y="15324"/>
            <a:ext cx="19000196" cy="360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FermilabLogo_White]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8" y="1005511"/>
            <a:ext cx="7772400" cy="1410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9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8382000" y="685800"/>
            <a:ext cx="17881600" cy="2438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21945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Rapid-Cycling HTS Magnet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1600" y="4193570"/>
            <a:ext cx="14042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        </a:t>
            </a:r>
            <a:r>
              <a:rPr lang="en-US" sz="4800" b="1" i="1" dirty="0" smtClean="0"/>
              <a:t>J. Blowers, S. Hays, H. </a:t>
            </a:r>
            <a:r>
              <a:rPr lang="en-US" sz="4800" b="1" i="1" dirty="0" err="1" smtClean="0"/>
              <a:t>Piekarz</a:t>
            </a:r>
            <a:r>
              <a:rPr lang="en-US" sz="4800" b="1" i="1" dirty="0" smtClean="0"/>
              <a:t> and V. </a:t>
            </a:r>
            <a:r>
              <a:rPr lang="en-US" sz="4800" b="1" i="1" dirty="0" err="1" smtClean="0"/>
              <a:t>Shiltsev</a:t>
            </a:r>
            <a:endParaRPr lang="en-US" sz="4800" b="1" i="1" dirty="0" smtClean="0"/>
          </a:p>
          <a:p>
            <a:r>
              <a:rPr lang="en-US" sz="4800" i="1" dirty="0" smtClean="0"/>
              <a:t>Accelerator Physics Center, FNAL, Batavia, Illinois 60510</a:t>
            </a:r>
            <a:endParaRPr lang="en-US" sz="4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008468"/>
            <a:ext cx="2672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2060"/>
                </a:solidFill>
              </a:rPr>
              <a:t>Purpose: Develop HTS-based Rapid Cycling Magnet for Proton and </a:t>
            </a:r>
            <a:r>
              <a:rPr lang="en-US" sz="4800" b="1" i="1" dirty="0" err="1" smtClean="0">
                <a:solidFill>
                  <a:srgbClr val="002060"/>
                </a:solidFill>
              </a:rPr>
              <a:t>Muon</a:t>
            </a:r>
            <a:r>
              <a:rPr lang="en-US" sz="4800" b="1" i="1" dirty="0" smtClean="0">
                <a:solidFill>
                  <a:srgbClr val="002060"/>
                </a:solidFill>
              </a:rPr>
              <a:t> Acceleration Synchrotrons</a:t>
            </a:r>
            <a:endParaRPr lang="en-US" sz="48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50" y="7254964"/>
            <a:ext cx="1608773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Attributes of magnet power cable constructed with HTS tape-strands: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B050"/>
                </a:solidFill>
              </a:rPr>
              <a:t>Low dynamic power losses due to near suppression of:</a:t>
            </a:r>
          </a:p>
          <a:p>
            <a:pPr marL="742950" indent="-742950"/>
            <a:r>
              <a:rPr lang="en-US" sz="4000" dirty="0" smtClean="0"/>
              <a:t>(1) Self-field with Ni5%W substrates and shields</a:t>
            </a:r>
          </a:p>
          <a:p>
            <a:pPr marL="742950" indent="-742950"/>
            <a:r>
              <a:rPr lang="en-US" sz="4000" dirty="0" smtClean="0"/>
              <a:t>(2) Core-induced field with optimization of cable position within core cavity  </a:t>
            </a:r>
          </a:p>
          <a:p>
            <a:r>
              <a:rPr lang="en-US" sz="4000" dirty="0" smtClean="0"/>
              <a:t>(3) Core-induced field with parallel orientation of HTS tape to B-field  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B050"/>
                </a:solidFill>
              </a:rPr>
              <a:t> Wide temperature margin (20 K or more, as required)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Resilience to radiation </a:t>
            </a:r>
            <a:r>
              <a:rPr lang="en-US" sz="4000" b="1" dirty="0" smtClean="0"/>
              <a:t>(YBCO 344C-2G)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/>
              <a:t> Cable: 2 x 6 sub-cables with HTS strands stacked vertically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/>
              <a:t>Magnet core: 100 µm laminated non-oriented FE3%Si steel </a:t>
            </a:r>
          </a:p>
        </p:txBody>
      </p:sp>
      <p:pic>
        <p:nvPicPr>
          <p:cNvPr id="8" name="Picture 7" descr="HTS-COND-NEW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9887" y="7254964"/>
            <a:ext cx="3882909" cy="5140236"/>
          </a:xfrm>
          <a:prstGeom prst="rect">
            <a:avLst/>
          </a:prstGeom>
        </p:spPr>
      </p:pic>
      <p:pic>
        <p:nvPicPr>
          <p:cNvPr id="10" name="Picture 9" descr="fiel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0933" y="7253585"/>
            <a:ext cx="4646133" cy="3423514"/>
          </a:xfrm>
          <a:prstGeom prst="rect">
            <a:avLst/>
          </a:prstGeom>
        </p:spPr>
      </p:pic>
      <p:pic>
        <p:nvPicPr>
          <p:cNvPr id="11" name="Picture 10" descr="Fiel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6133" y="7254964"/>
            <a:ext cx="5384800" cy="3422135"/>
          </a:xfrm>
          <a:prstGeom prst="rect">
            <a:avLst/>
          </a:prstGeom>
        </p:spPr>
      </p:pic>
      <p:pic>
        <p:nvPicPr>
          <p:cNvPr id="12" name="Picture 11" descr="Presentation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6133" y="10677099"/>
            <a:ext cx="5384800" cy="3202831"/>
          </a:xfrm>
          <a:prstGeom prst="rect">
            <a:avLst/>
          </a:prstGeom>
        </p:spPr>
      </p:pic>
      <p:pic>
        <p:nvPicPr>
          <p:cNvPr id="13" name="Picture 12" descr="Field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0933" y="10677099"/>
            <a:ext cx="4646133" cy="3202831"/>
          </a:xfrm>
          <a:prstGeom prst="rect">
            <a:avLst/>
          </a:prstGeom>
        </p:spPr>
      </p:pic>
      <p:pic>
        <p:nvPicPr>
          <p:cNvPr id="14" name="Picture 13" descr="muon-coll-psource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7980284"/>
            <a:ext cx="6351905" cy="4473892"/>
          </a:xfrm>
          <a:prstGeom prst="rect">
            <a:avLst/>
          </a:prstGeom>
        </p:spPr>
      </p:pic>
      <p:pic>
        <p:nvPicPr>
          <p:cNvPr id="15" name="Picture 14" descr="HIGGS-12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037" y="37926010"/>
            <a:ext cx="7191375" cy="596519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317253" y="38100000"/>
          <a:ext cx="7438880" cy="4473891"/>
        </p:xfrm>
        <a:graphic>
          <a:graphicData uri="http://schemas.openxmlformats.org/drawingml/2006/table">
            <a:tbl>
              <a:tblPr/>
              <a:tblGrid>
                <a:gridCol w="2401899"/>
                <a:gridCol w="1305218"/>
                <a:gridCol w="1838669"/>
                <a:gridCol w="1893094"/>
              </a:tblGrid>
              <a:tr h="6539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Beam parameter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Proton</a:t>
                      </a: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Acc.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GB" sz="1600" b="1" kern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Muon</a:t>
                      </a: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Acc.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63 </a:t>
                      </a:r>
                      <a:r>
                        <a:rPr lang="en-GB" sz="1600" b="1" kern="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600" b="1" i="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Muon</a:t>
                      </a:r>
                      <a:r>
                        <a:rPr lang="en-US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Acc.  #)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375 </a:t>
                      </a:r>
                      <a:r>
                        <a:rPr lang="en-US" sz="1600" b="1" i="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0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en-GB" sz="1600" kern="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inj</a:t>
                      </a:r>
                      <a:r>
                        <a:rPr lang="en-GB" sz="16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en-GB" sz="1600" kern="8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extr</a:t>
                      </a:r>
                      <a:r>
                        <a:rPr lang="en-GB" sz="1600" kern="8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600" kern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 /  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5 / 63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20 / 375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Ring length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829.9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6860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6860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Cycle time                [µs]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2.77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22.9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22.9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Cycles to top energy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6000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12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71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Muon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survival rate  [%]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-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50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50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Time to top energy 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[ms]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16.6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0.275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1.63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Beam pulse rate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[Hz]               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600" kern="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60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60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Beam power          [MW]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-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-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782936" y="37430463"/>
          <a:ext cx="9181067" cy="5143428"/>
        </p:xfrm>
        <a:graphic>
          <a:graphicData uri="http://schemas.openxmlformats.org/drawingml/2006/table">
            <a:tbl>
              <a:tblPr/>
              <a:tblGrid>
                <a:gridCol w="4314457"/>
                <a:gridCol w="1513810"/>
                <a:gridCol w="1534190"/>
                <a:gridCol w="1818610"/>
              </a:tblGrid>
              <a:tr h="459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Magnet parameter</a:t>
                      </a:r>
                      <a:endParaRPr lang="en-US" sz="16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Proton Acc.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kern="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Muon</a:t>
                      </a: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Acc.    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63 </a:t>
                      </a:r>
                      <a:r>
                        <a:rPr lang="en-GB" sz="1600" b="1" kern="8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r>
                        <a:rPr lang="en-GB" sz="1600" b="1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600" b="1" i="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Muon</a:t>
                      </a:r>
                      <a:r>
                        <a:rPr lang="en-US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Acc.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375 </a:t>
                      </a:r>
                      <a:r>
                        <a:rPr lang="en-US" sz="1600" b="1" i="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endParaRPr lang="en-US" sz="1600" b="1" i="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B </a:t>
                      </a:r>
                      <a:r>
                        <a:rPr lang="en-GB" sz="1600" kern="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inj</a:t>
                      </a:r>
                      <a:r>
                        <a:rPr lang="en-GB" sz="16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| B </a:t>
                      </a:r>
                      <a:r>
                        <a:rPr lang="en-GB" sz="1600" kern="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oper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GB" sz="1600" kern="8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[T 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| T]   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0.05  | 0.5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/+/-0.02 | +/-0.24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+/- 0.08 | +/- 1.45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Beam gap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[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mm]     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40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25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25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en-GB" sz="16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top 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[ kA |N </a:t>
                      </a:r>
                      <a:r>
                        <a:rPr lang="en-GB" sz="1600" kern="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turns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25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|  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7.5 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|  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45 | 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dB/</a:t>
                      </a:r>
                      <a:r>
                        <a:rPr lang="en-GB" sz="1600" kern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dt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(beam gap)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[T/s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]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840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840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dB/</a:t>
                      </a:r>
                      <a:r>
                        <a:rPr lang="en-GB" sz="1600" kern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dt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(cable gap)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[T/s</a:t>
                      </a: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]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8.4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8.4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Supercondutor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HTS         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344C-2G 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344C-2G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344C-2G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 sub-cables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2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x 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2 x 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2 x 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strands/sub-cable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6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kern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Cable power dynamic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loss @ 5 K              [W/m]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1.4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30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150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Cable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power dynamic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loss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/Acc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5K *)          [W]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2400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12000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cable power loss / Acc.*) @ 5K             [W]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600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6500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16000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Core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power loss  / Acc @ RT *)                    [kW]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0.005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160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160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6877" y="13412450"/>
            <a:ext cx="7705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Cable design and construction</a:t>
            </a:r>
            <a:endParaRPr lang="en-US" sz="4800" dirty="0"/>
          </a:p>
        </p:txBody>
      </p:sp>
      <p:pic>
        <p:nvPicPr>
          <p:cNvPr id="19" name="Picture 18" descr="sub-cabl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9750" y="14865349"/>
            <a:ext cx="6449926" cy="3879851"/>
          </a:xfrm>
          <a:prstGeom prst="rect">
            <a:avLst/>
          </a:prstGeom>
        </p:spPr>
      </p:pic>
      <p:pic>
        <p:nvPicPr>
          <p:cNvPr id="20" name="Picture 19" descr="P107000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455" y="21457454"/>
            <a:ext cx="5361450" cy="3270251"/>
          </a:xfrm>
          <a:prstGeom prst="rect">
            <a:avLst/>
          </a:prstGeom>
        </p:spPr>
      </p:pic>
      <p:pic>
        <p:nvPicPr>
          <p:cNvPr id="21" name="Picture 20" descr="P3140001-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02303" y="21723349"/>
            <a:ext cx="5470825" cy="3270251"/>
          </a:xfrm>
          <a:prstGeom prst="rect">
            <a:avLst/>
          </a:prstGeom>
        </p:spPr>
      </p:pic>
      <p:pic>
        <p:nvPicPr>
          <p:cNvPr id="22" name="Picture 21" descr="P326000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01419" y="21723349"/>
            <a:ext cx="6313938" cy="3270251"/>
          </a:xfrm>
          <a:prstGeom prst="rect">
            <a:avLst/>
          </a:prstGeom>
        </p:spPr>
      </p:pic>
      <p:pic>
        <p:nvPicPr>
          <p:cNvPr id="23" name="Picture 22" descr="P312000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2542" y="21723349"/>
            <a:ext cx="5086246" cy="3270251"/>
          </a:xfrm>
          <a:prstGeom prst="rect">
            <a:avLst/>
          </a:prstGeom>
        </p:spPr>
      </p:pic>
      <p:pic>
        <p:nvPicPr>
          <p:cNvPr id="24" name="Picture 23" descr="P314000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64500" y="21723349"/>
            <a:ext cx="5740799" cy="3270251"/>
          </a:xfrm>
          <a:prstGeom prst="rect">
            <a:avLst/>
          </a:prstGeom>
        </p:spPr>
      </p:pic>
      <p:pic>
        <p:nvPicPr>
          <p:cNvPr id="1026" name="Picture 2" descr="C:\Users\hpiekarz\Desktop\IPAC-12\LEP3\11-0282-03D.hr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003932" y="14243447"/>
            <a:ext cx="8183317" cy="4636352"/>
          </a:xfrm>
          <a:prstGeom prst="rect">
            <a:avLst/>
          </a:prstGeom>
          <a:noFill/>
        </p:spPr>
      </p:pic>
      <p:pic>
        <p:nvPicPr>
          <p:cNvPr id="25" name="Picture 24" descr="LTS-HTS-freq-2.jp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835848" y="14904699"/>
            <a:ext cx="6682250" cy="3975100"/>
          </a:xfrm>
          <a:prstGeom prst="rect">
            <a:avLst/>
          </a:prstGeom>
        </p:spPr>
      </p:pic>
      <p:pic>
        <p:nvPicPr>
          <p:cNvPr id="26" name="Picture 25" descr="mag-screen-4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140933" y="14904699"/>
            <a:ext cx="4646133" cy="3840501"/>
          </a:xfrm>
          <a:prstGeom prst="rect">
            <a:avLst/>
          </a:prstGeom>
        </p:spPr>
      </p:pic>
      <p:pic>
        <p:nvPicPr>
          <p:cNvPr id="28" name="Picture 27" descr="del-hp_flange_dim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095591" y="32632632"/>
            <a:ext cx="5244288" cy="2701821"/>
          </a:xfrm>
          <a:prstGeom prst="rect">
            <a:avLst/>
          </a:prstGeom>
        </p:spPr>
      </p:pic>
      <p:pic>
        <p:nvPicPr>
          <p:cNvPr id="29" name="Picture 28" descr="HP-JUNEe[1]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721625" y="25871443"/>
            <a:ext cx="6838615" cy="4438348"/>
          </a:xfrm>
          <a:prstGeom prst="rect">
            <a:avLst/>
          </a:prstGeom>
        </p:spPr>
      </p:pic>
      <p:pic>
        <p:nvPicPr>
          <p:cNvPr id="30" name="Picture 29" descr="HP-JUNEc[2]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30410" y="26862596"/>
            <a:ext cx="6825723" cy="3475607"/>
          </a:xfrm>
          <a:prstGeom prst="rect">
            <a:avLst/>
          </a:prstGeom>
        </p:spPr>
      </p:pic>
      <p:pic>
        <p:nvPicPr>
          <p:cNvPr id="34" name="Picture 33" descr="HP-JUNEb[1]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833986" y="31736223"/>
            <a:ext cx="4613893" cy="3452759"/>
          </a:xfrm>
          <a:prstGeom prst="rect">
            <a:avLst/>
          </a:prstGeom>
        </p:spPr>
      </p:pic>
      <p:pic>
        <p:nvPicPr>
          <p:cNvPr id="35" name="Picture 34" descr="HP-JUNEa[1]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4920" y="26834183"/>
            <a:ext cx="12258373" cy="78572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699750" y="19507200"/>
            <a:ext cx="6509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Arrangement of HTS sub-cable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9355333" y="19507200"/>
            <a:ext cx="11480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Setup for HTS &amp; LTS cable test in rapid-cycling B-Field 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15095591" y="12395200"/>
            <a:ext cx="61496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Arrangement  of HTS strands</a:t>
            </a:r>
          </a:p>
          <a:p>
            <a:r>
              <a:rPr lang="en-US" sz="4000" dirty="0" smtClean="0"/>
              <a:t>      and Ni5%W substrates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782936" y="13879930"/>
            <a:ext cx="8401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Field in cable gap versus cable position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835848" y="18891647"/>
            <a:ext cx="11998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Power loss in HTS and LTS cables of equal critical current,</a:t>
            </a:r>
          </a:p>
          <a:p>
            <a:r>
              <a:rPr lang="en-US" sz="4000" dirty="0" smtClean="0"/>
              <a:t>and power loss at various B-&gt; HTS tape inclination angle 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8325410" y="20626457"/>
            <a:ext cx="13120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Construction of HTS magnet and test arrangement </a:t>
            </a:r>
            <a:endParaRPr lang="en-US" sz="4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24920" y="24993600"/>
            <a:ext cx="5769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HTS cable: 6 sub-cables,</a:t>
            </a:r>
          </a:p>
          <a:p>
            <a:r>
              <a:rPr lang="en-US" sz="4000" dirty="0" smtClean="0"/>
              <a:t> 20 strands / sub-cable 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7502542" y="25209723"/>
            <a:ext cx="4972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ABS printed spacers to </a:t>
            </a:r>
          </a:p>
          <a:p>
            <a:r>
              <a:rPr lang="en-US" sz="4000" dirty="0" smtClean="0"/>
              <a:t>immobilize sub-cables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3083293" y="25209723"/>
            <a:ext cx="6919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Magnet cable wrapped with MLI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20340569" y="25209723"/>
            <a:ext cx="5193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Inserting cable into core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26263600" y="25209723"/>
            <a:ext cx="5173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Cable &amp; core assembled</a:t>
            </a:r>
            <a:endParaRPr lang="en-US" sz="4000" dirty="0"/>
          </a:p>
        </p:txBody>
      </p:sp>
      <p:sp>
        <p:nvSpPr>
          <p:cNvPr id="44" name="TextBox 43"/>
          <p:cNvSpPr txBox="1"/>
          <p:nvPr/>
        </p:nvSpPr>
        <p:spPr>
          <a:xfrm>
            <a:off x="3896000" y="33983543"/>
            <a:ext cx="3587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Magnet cryostat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8209289" y="33275657"/>
            <a:ext cx="3153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Leads cryostat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9595725" y="27276961"/>
            <a:ext cx="2993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Ramping</a:t>
            </a:r>
          </a:p>
          <a:p>
            <a:r>
              <a:rPr lang="en-US" sz="4000" dirty="0" smtClean="0"/>
              <a:t>power supply</a:t>
            </a:r>
            <a:endParaRPr lang="en-US" sz="40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1003932" y="28600400"/>
            <a:ext cx="299684" cy="1709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8149676" y="30564513"/>
            <a:ext cx="1029923" cy="254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775200" y="31382280"/>
            <a:ext cx="914400" cy="2406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4930410" y="31028337"/>
            <a:ext cx="7122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Magnet cable &amp; leads connection</a:t>
            </a:r>
            <a:endParaRPr lang="en-US" sz="4000" dirty="0"/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17932400" y="28600400"/>
            <a:ext cx="609600" cy="1964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3875754" y="30674394"/>
            <a:ext cx="7284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Leads connection to power supply</a:t>
            </a:r>
            <a:endParaRPr lang="en-US" sz="4000" dirty="0"/>
          </a:p>
        </p:txBody>
      </p:sp>
      <p:cxnSp>
        <p:nvCxnSpPr>
          <p:cNvPr id="64" name="Straight Arrow Connector 63"/>
          <p:cNvCxnSpPr>
            <a:stCxn id="57" idx="2"/>
          </p:cNvCxnSpPr>
          <p:nvPr/>
        </p:nvCxnSpPr>
        <p:spPr>
          <a:xfrm flipH="1">
            <a:off x="17322800" y="31736223"/>
            <a:ext cx="1168842" cy="2247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4533723" y="35334453"/>
            <a:ext cx="5968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Return end of magnet cable</a:t>
            </a:r>
            <a:endParaRPr lang="en-US" sz="4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45509" y="35945564"/>
            <a:ext cx="13676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Possible applications of HTS magnet in MAP program</a:t>
            </a:r>
            <a:endParaRPr lang="en-US" sz="48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699750" y="37392114"/>
            <a:ext cx="4561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4 MW proton source</a:t>
            </a:r>
            <a:endParaRPr lang="en-US" sz="4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085391" y="36776561"/>
            <a:ext cx="6579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Muon</a:t>
            </a:r>
            <a:r>
              <a:rPr lang="en-US" sz="4000" b="1" dirty="0" smtClean="0"/>
              <a:t> accelerator for 126 </a:t>
            </a:r>
            <a:r>
              <a:rPr lang="en-US" sz="4000" b="1" dirty="0" err="1" smtClean="0"/>
              <a:t>GeV</a:t>
            </a:r>
            <a:endParaRPr lang="en-US" sz="4000" b="1" dirty="0" smtClean="0"/>
          </a:p>
          <a:p>
            <a:r>
              <a:rPr lang="en-US" sz="4000" b="1" dirty="0" smtClean="0"/>
              <a:t> &amp; 750 </a:t>
            </a:r>
            <a:r>
              <a:rPr lang="en-US" sz="4000" b="1" dirty="0" err="1" smtClean="0"/>
              <a:t>GeV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Muon</a:t>
            </a:r>
            <a:r>
              <a:rPr lang="en-US" sz="4000" b="1" dirty="0" smtClean="0"/>
              <a:t> Collider</a:t>
            </a:r>
            <a:endParaRPr lang="en-US" sz="4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762934" y="34950103"/>
            <a:ext cx="966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Rapid-cycling HTS magnet test arrangement</a:t>
            </a:r>
            <a:endParaRPr lang="en-US" sz="4000" dirty="0"/>
          </a:p>
        </p:txBody>
      </p:sp>
      <p:sp>
        <p:nvSpPr>
          <p:cNvPr id="60" name="TextBox 59"/>
          <p:cNvSpPr txBox="1"/>
          <p:nvPr/>
        </p:nvSpPr>
        <p:spPr>
          <a:xfrm>
            <a:off x="22772645" y="42721798"/>
            <a:ext cx="276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*) Assuming 1.67 % duty factor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14374111" y="42767964"/>
            <a:ext cx="7175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#) Note: If </a:t>
            </a:r>
            <a:r>
              <a:rPr lang="en-US" sz="1600" dirty="0" err="1" smtClean="0"/>
              <a:t>Fermilab</a:t>
            </a:r>
            <a:r>
              <a:rPr lang="en-US" sz="1600" dirty="0" smtClean="0"/>
              <a:t> site-filler ring of 16.1 km was assumed for the </a:t>
            </a:r>
            <a:r>
              <a:rPr lang="en-US" sz="1600" dirty="0" err="1" smtClean="0"/>
              <a:t>Muon</a:t>
            </a:r>
            <a:r>
              <a:rPr lang="en-US" sz="1600" dirty="0" smtClean="0"/>
              <a:t> Accelerator</a:t>
            </a:r>
          </a:p>
          <a:p>
            <a:r>
              <a:rPr lang="en-US" sz="1600" dirty="0" smtClean="0"/>
              <a:t>                a collision energy of 2.0 </a:t>
            </a:r>
            <a:r>
              <a:rPr lang="en-US" sz="1600" dirty="0" err="1" smtClean="0"/>
              <a:t>TeV</a:t>
            </a:r>
            <a:r>
              <a:rPr lang="en-US" sz="1600" dirty="0" smtClean="0"/>
              <a:t> could be achieved with 1.6 T magnets. 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639</Words>
  <Application>Microsoft Office PowerPoint</Application>
  <PresentationFormat>Custom</PresentationFormat>
  <Paragraphs>136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hpiekarz</cp:lastModifiedBy>
  <cp:revision>62</cp:revision>
  <dcterms:created xsi:type="dcterms:W3CDTF">2010-05-05T15:57:24Z</dcterms:created>
  <dcterms:modified xsi:type="dcterms:W3CDTF">2013-06-24T14:02:37Z</dcterms:modified>
</cp:coreProperties>
</file>