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86" r:id="rId4"/>
    <p:sldId id="291" r:id="rId5"/>
    <p:sldId id="292" r:id="rId6"/>
    <p:sldId id="285" r:id="rId7"/>
    <p:sldId id="288" r:id="rId8"/>
    <p:sldId id="300" r:id="rId9"/>
    <p:sldId id="287" r:id="rId10"/>
    <p:sldId id="272" r:id="rId11"/>
    <p:sldId id="277" r:id="rId12"/>
    <p:sldId id="281" r:id="rId13"/>
    <p:sldId id="295" r:id="rId14"/>
    <p:sldId id="296" r:id="rId15"/>
    <p:sldId id="297" r:id="rId16"/>
    <p:sldId id="289" r:id="rId17"/>
    <p:sldId id="290" r:id="rId18"/>
    <p:sldId id="283" r:id="rId19"/>
    <p:sldId id="282" r:id="rId20"/>
    <p:sldId id="299" r:id="rId21"/>
    <p:sldId id="278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70" autoAdjust="0"/>
  </p:normalViewPr>
  <p:slideViewPr>
    <p:cSldViewPr snapToGrid="0" snapToObjects="1">
      <p:cViewPr varScale="1">
        <p:scale>
          <a:sx n="52" d="100"/>
          <a:sy n="5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wnloads\NF_MC_Stag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10778443113774"/>
          <c:y val="9.5057122461237223E-2"/>
          <c:w val="0.71257485029940293"/>
          <c:h val="0.70532384866237763"/>
        </c:manualLayout>
      </c:layout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diamond"/>
            <c:size val="7"/>
            <c:spPr>
              <a:noFill/>
            </c:spPr>
          </c:marker>
          <c:dLbls>
            <c:delete val="1"/>
          </c:dLbls>
          <c:xVal>
            <c:numRef>
              <c:f>'[1]Luminosity vs energy Muon Coll'!$B$22:$B$24</c:f>
              <c:numCache>
                <c:formatCode>General</c:formatCode>
                <c:ptCount val="3"/>
                <c:pt idx="0">
                  <c:v>3.8</c:v>
                </c:pt>
                <c:pt idx="1">
                  <c:v>5</c:v>
                </c:pt>
                <c:pt idx="2">
                  <c:v>10</c:v>
                </c:pt>
              </c:numCache>
            </c:numRef>
          </c:xVal>
          <c:yVal>
            <c:numRef>
              <c:f>'[1]Luminosity vs energy Muon Coll'!$C$22:$C$24</c:f>
              <c:numCache>
                <c:formatCode>General</c:formatCode>
                <c:ptCount val="3"/>
                <c:pt idx="0">
                  <c:v>3.4E+17</c:v>
                </c:pt>
                <c:pt idx="1">
                  <c:v>1E+20</c:v>
                </c:pt>
                <c:pt idx="2">
                  <c:v>1E+21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rgbClr val="00B0F0"/>
              </a:solidFill>
            </a:ln>
          </c:spPr>
          <c:dLbls>
            <c:dLbl>
              <c:idx val="0"/>
              <c:layout>
                <c:manualLayout>
                  <c:x val="-2.1205023092700129E-2"/>
                  <c:y val="-1.0971389440939894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00B0F0"/>
                        </a:solidFill>
                      </a:defRPr>
                    </a:pPr>
                    <a:r>
                      <a:rPr lang="en-US" sz="1200" b="1" dirty="0" err="1">
                        <a:solidFill>
                          <a:srgbClr val="00B0F0"/>
                        </a:solidFill>
                      </a:rPr>
                      <a:t>NuSTORM</a:t>
                    </a:r>
                    <a:endParaRPr lang="en-US" sz="1200" b="1" dirty="0">
                      <a:solidFill>
                        <a:srgbClr val="00B0F0"/>
                      </a:solidFill>
                    </a:endParaRPr>
                  </a:p>
                </c:rich>
              </c:tx>
              <c:spPr>
                <a:ln w="19050">
                  <a:solidFill>
                    <a:srgbClr val="00B0F0"/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0538922155688675"/>
                  <c:y val="-0.11620094449519777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00B0F0"/>
                        </a:solidFill>
                      </a:defRPr>
                    </a:pPr>
                    <a:r>
                      <a:rPr lang="en-US" sz="1600">
                        <a:solidFill>
                          <a:srgbClr val="00B0F0"/>
                        </a:solidFill>
                      </a:rPr>
                      <a:t>Neutrino Factory</a:t>
                    </a:r>
                  </a:p>
                  <a:p>
                    <a:pPr>
                      <a:defRPr sz="1600">
                        <a:solidFill>
                          <a:srgbClr val="00B0F0"/>
                        </a:solidFill>
                      </a:defRPr>
                    </a:pPr>
                    <a:r>
                      <a:rPr lang="en-US" sz="1600">
                        <a:solidFill>
                          <a:srgbClr val="00B0F0"/>
                        </a:solidFill>
                      </a:rPr>
                      <a:t>(IDS-NF)</a:t>
                    </a:r>
                    <a:endParaRPr lang="en-US">
                      <a:solidFill>
                        <a:srgbClr val="00B0F0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 w="19050">
                  <a:solidFill>
                    <a:srgbClr val="00B0F0"/>
                  </a:solidFill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xVal>
            <c:numRef>
              <c:f>'[1]Luminosity vs energy Muon Coll'!$B$22:$B$24</c:f>
              <c:numCache>
                <c:formatCode>General</c:formatCode>
                <c:ptCount val="3"/>
                <c:pt idx="0">
                  <c:v>3.8</c:v>
                </c:pt>
                <c:pt idx="1">
                  <c:v>5</c:v>
                </c:pt>
                <c:pt idx="2">
                  <c:v>10</c:v>
                </c:pt>
              </c:numCache>
            </c:numRef>
          </c:xVal>
          <c:yVal>
            <c:numRef>
              <c:f>'[1]Luminosity vs energy Muon Coll'!$C$22:$C$24</c:f>
              <c:numCache>
                <c:formatCode>General</c:formatCode>
                <c:ptCount val="3"/>
                <c:pt idx="0">
                  <c:v>3.4E+17</c:v>
                </c:pt>
                <c:pt idx="1">
                  <c:v>1E+20</c:v>
                </c:pt>
                <c:pt idx="2">
                  <c:v>1E+21</c:v>
                </c:pt>
              </c:numCache>
            </c:numRef>
          </c:yVal>
          <c:smooth val="0"/>
        </c:ser>
        <c:dLbls>
          <c:showLegendKey val="0"/>
          <c:showVal val="0"/>
          <c:showCatName val="1"/>
          <c:showSerName val="0"/>
          <c:showPercent val="0"/>
          <c:showBubbleSize val="0"/>
        </c:dLbls>
        <c:axId val="62128512"/>
        <c:axId val="62131584"/>
      </c:scatterChart>
      <c:valAx>
        <c:axId val="62128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Beam Energy (GeV)</a:t>
                </a:r>
              </a:p>
            </c:rich>
          </c:tx>
          <c:layout>
            <c:manualLayout>
              <c:xMode val="edge"/>
              <c:yMode val="edge"/>
              <c:x val="0.32784431137724651"/>
              <c:y val="0.884031264047795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131584"/>
        <c:crosses val="autoZero"/>
        <c:crossBetween val="midCat"/>
      </c:valAx>
      <c:valAx>
        <c:axId val="62131584"/>
        <c:scaling>
          <c:logBase val="10"/>
          <c:orientation val="minMax"/>
          <c:min val="1E+17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Muons straight decays / year</a:t>
                </a:r>
              </a:p>
            </c:rich>
          </c:tx>
          <c:layout>
            <c:manualLayout>
              <c:xMode val="edge"/>
              <c:yMode val="edge"/>
              <c:x val="1.1976047904191602E-2"/>
              <c:y val="0.17870738533373956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128512"/>
        <c:crossesAt val="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0.4618</cdr:x>
      <cdr:y>0.28517</cdr:y>
    </cdr:from>
    <cdr:to>
      <cdr:x>0.81615</cdr:x>
      <cdr:y>0.51154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216915" y="1046877"/>
          <a:ext cx="1701107" cy="83099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9050">
          <a:solidFill>
            <a:srgbClr val="00B0F0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Low luminosity</a:t>
          </a:r>
        </a:p>
        <a:p xmlns:a="http://schemas.openxmlformats.org/drawingml/2006/main">
          <a:r>
            <a:rPr lang="en-US" sz="1600" dirty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Neutrino Factory</a:t>
          </a:r>
        </a:p>
        <a:p xmlns:a="http://schemas.openxmlformats.org/drawingml/2006/main">
          <a:pPr algn="ctr"/>
          <a:r>
            <a:rPr lang="en-US" sz="1600" dirty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(L2NF)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Yellow</a:t>
            </a:r>
            <a:r>
              <a:rPr lang="en-US" baseline="0" dirty="0" smtClean="0"/>
              <a:t> diamonds indicate potential start of DOE CD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8F9-5099-7F44-AD13-E00D74EFD8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1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err="1" smtClean="0"/>
              <a:t>Muon</a:t>
            </a:r>
            <a:r>
              <a:rPr lang="en-US" dirty="0" smtClean="0"/>
              <a:t> Accelerator Program -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267" y="-3192"/>
            <a:ext cx="6813017" cy="987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Muon Accelerator Program - Venue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01"/>
            <a:ext cx="7772400" cy="212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err="1" smtClean="0"/>
              <a:t>Muon</a:t>
            </a:r>
            <a:r>
              <a:rPr lang="en-US" dirty="0" smtClean="0"/>
              <a:t> Accelerator Program –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614" y="984776"/>
            <a:ext cx="4316186" cy="536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4776"/>
            <a:ext cx="4332514" cy="536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err="1" smtClean="0"/>
              <a:t>Muon</a:t>
            </a:r>
            <a:r>
              <a:rPr lang="en-US" dirty="0" smtClean="0"/>
              <a:t> Accelerator Program - Venue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29" y="1110343"/>
            <a:ext cx="4252459" cy="832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929" y="1943100"/>
            <a:ext cx="4252459" cy="44740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10343"/>
            <a:ext cx="4172404" cy="8327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3100"/>
            <a:ext cx="4172404" cy="44740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err="1" smtClean="0"/>
              <a:t>Muon</a:t>
            </a:r>
            <a:r>
              <a:rPr lang="en-US" dirty="0" smtClean="0"/>
              <a:t> Accelerator Program - Venue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err="1" smtClean="0"/>
              <a:t>Muon</a:t>
            </a:r>
            <a:r>
              <a:rPr lang="en-US" dirty="0" smtClean="0"/>
              <a:t> Accelerator Program – Venue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err="1" smtClean="0"/>
              <a:t>Muon</a:t>
            </a:r>
            <a:r>
              <a:rPr lang="en-US" dirty="0" smtClean="0"/>
              <a:t> Accelerator Program - Venue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FCA1-8E9E-4AB0-B29E-301DE2C0B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4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228" y="5769"/>
            <a:ext cx="9021638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894" y="-3192"/>
            <a:ext cx="6536390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dirty="0" smtClean="0"/>
              <a:t>U.S. </a:t>
            </a:r>
            <a:r>
              <a:rPr lang="en-US" dirty="0" err="1" smtClean="0"/>
              <a:t>Muon</a:t>
            </a:r>
            <a:r>
              <a:rPr lang="en-US" dirty="0" smtClean="0"/>
              <a:t> Accelerator Program -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3" descr="FNAL_logo_sm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77"/>
            <a:ext cx="811453" cy="83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62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MASS – staged facilities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97480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J-P. </a:t>
            </a:r>
            <a:r>
              <a:rPr lang="en-US" b="1" dirty="0" err="1"/>
              <a:t>Delahaye</a:t>
            </a:r>
            <a:r>
              <a:rPr lang="en-US" b="1" dirty="0"/>
              <a:t> (SLAC), C. </a:t>
            </a:r>
            <a:r>
              <a:rPr lang="en-US" b="1" dirty="0" err="1"/>
              <a:t>Ankenbrandt</a:t>
            </a:r>
            <a:r>
              <a:rPr lang="en-US" b="1" dirty="0"/>
              <a:t> (</a:t>
            </a:r>
            <a:r>
              <a:rPr lang="en-US" b="1" dirty="0" err="1"/>
              <a:t>Muons</a:t>
            </a:r>
            <a:r>
              <a:rPr lang="en-US" b="1" dirty="0"/>
              <a:t> Inc./FNAL), </a:t>
            </a:r>
            <a:r>
              <a:rPr lang="en-US" b="1" dirty="0" err="1"/>
              <a:t>A.Bogacz</a:t>
            </a:r>
            <a:r>
              <a:rPr lang="en-US" b="1" dirty="0"/>
              <a:t> (JLAB), </a:t>
            </a:r>
            <a:r>
              <a:rPr lang="en-US" b="1" dirty="0" err="1"/>
              <a:t>S.Brice</a:t>
            </a:r>
            <a:r>
              <a:rPr lang="en-US" b="1" dirty="0"/>
              <a:t> (FNAL), A. </a:t>
            </a:r>
            <a:r>
              <a:rPr lang="en-US" b="1" dirty="0" err="1"/>
              <a:t>Bross</a:t>
            </a:r>
            <a:r>
              <a:rPr lang="en-US" b="1" dirty="0"/>
              <a:t> (FNAL), </a:t>
            </a:r>
            <a:r>
              <a:rPr lang="en-US" b="1" dirty="0" err="1"/>
              <a:t>D.Denisov</a:t>
            </a:r>
            <a:r>
              <a:rPr lang="en-US" b="1" dirty="0"/>
              <a:t>(FNAL), </a:t>
            </a:r>
            <a:r>
              <a:rPr lang="en-US" b="1" dirty="0" err="1"/>
              <a:t>E.Eichten</a:t>
            </a:r>
            <a:r>
              <a:rPr lang="en-US" b="1" dirty="0"/>
              <a:t> (FNAL), </a:t>
            </a:r>
            <a:r>
              <a:rPr lang="en-US" b="1" dirty="0" err="1"/>
              <a:t>P.Huber</a:t>
            </a:r>
            <a:r>
              <a:rPr lang="en-US" b="1" dirty="0"/>
              <a:t> (VT), </a:t>
            </a:r>
            <a:endParaRPr lang="en-US" i="1" dirty="0"/>
          </a:p>
          <a:p>
            <a:r>
              <a:rPr lang="en-US" b="1" dirty="0"/>
              <a:t>D. M. Kaplan (IIT), H. Kirk (BNL), </a:t>
            </a:r>
            <a:r>
              <a:rPr lang="en-US" b="1" dirty="0" err="1"/>
              <a:t>R.Lipton</a:t>
            </a:r>
            <a:r>
              <a:rPr lang="en-US" b="1" dirty="0"/>
              <a:t> (FNAL), </a:t>
            </a:r>
            <a:endParaRPr lang="en-US" i="1" dirty="0"/>
          </a:p>
          <a:p>
            <a:r>
              <a:rPr lang="en-US" b="1" dirty="0" err="1"/>
              <a:t>D.Neuffer</a:t>
            </a:r>
            <a:r>
              <a:rPr lang="en-US" b="1" dirty="0"/>
              <a:t> (FNAL), M.A. Palmer (FNAL), </a:t>
            </a:r>
            <a:r>
              <a:rPr lang="en-US" b="1" dirty="0" err="1"/>
              <a:t>R.Palmer</a:t>
            </a:r>
            <a:r>
              <a:rPr lang="en-US" b="1" dirty="0"/>
              <a:t> (BNL),</a:t>
            </a:r>
            <a:endParaRPr lang="en-US" i="1" dirty="0"/>
          </a:p>
          <a:p>
            <a:r>
              <a:rPr lang="en-US" b="1" dirty="0"/>
              <a:t> R. </a:t>
            </a:r>
            <a:r>
              <a:rPr lang="en-US" b="1" dirty="0" err="1"/>
              <a:t>Ryne</a:t>
            </a:r>
            <a:r>
              <a:rPr lang="en-US" b="1" dirty="0"/>
              <a:t> (LBNL), P. </a:t>
            </a:r>
            <a:r>
              <a:rPr lang="en-US" b="1" dirty="0" err="1"/>
              <a:t>Snopok</a:t>
            </a:r>
            <a:r>
              <a:rPr lang="en-US" b="1" dirty="0"/>
              <a:t> (IIT/FNAL)</a:t>
            </a:r>
            <a:endParaRPr lang="en-US" i="1" dirty="0"/>
          </a:p>
          <a:p>
            <a:r>
              <a:rPr lang="en-US" i="1" dirty="0" err="1" smtClean="0"/>
              <a:t>Fermilab</a:t>
            </a:r>
            <a:endParaRPr lang="en-US" i="1" dirty="0" smtClean="0"/>
          </a:p>
          <a:p>
            <a:r>
              <a:rPr lang="en-US" sz="2400" i="1" dirty="0" smtClean="0">
                <a:solidFill>
                  <a:srgbClr val="002060"/>
                </a:solidFill>
              </a:rPr>
              <a:t>Today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wnloads\groupmemb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0" y="4316387"/>
            <a:ext cx="8200140" cy="25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Staged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" y="990544"/>
            <a:ext cx="9126546" cy="576585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A </a:t>
            </a:r>
            <a:r>
              <a:rPr lang="en-US" sz="2000" dirty="0" err="1" smtClean="0"/>
              <a:t>Muon</a:t>
            </a:r>
            <a:r>
              <a:rPr lang="en-US" sz="2000" dirty="0" smtClean="0"/>
              <a:t> Accelerator Facility </a:t>
            </a:r>
            <a:r>
              <a:rPr lang="en-US" sz="2000" dirty="0" smtClean="0">
                <a:cs typeface="Symbol" charset="2"/>
              </a:rPr>
              <a:t>provides a </a:t>
            </a:r>
            <a:br>
              <a:rPr lang="en-US" sz="2000" dirty="0" smtClean="0">
                <a:cs typeface="Symbol" charset="2"/>
              </a:rPr>
            </a:br>
            <a:r>
              <a:rPr lang="en-US" sz="2000" dirty="0" smtClean="0">
                <a:cs typeface="Symbol" charset="2"/>
              </a:rPr>
              <a:t>staged route from the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cs typeface="Symbol" charset="2"/>
              </a:rPr>
              <a:t>Intensity Frontier </a:t>
            </a:r>
            <a:r>
              <a:rPr lang="en-US" sz="2000" dirty="0" smtClean="0">
                <a:cs typeface="Symbol" charset="2"/>
              </a:rPr>
              <a:t/>
            </a:r>
            <a:br>
              <a:rPr lang="en-US" sz="2000" dirty="0" smtClean="0">
                <a:cs typeface="Symbol" charset="2"/>
              </a:rPr>
            </a:br>
            <a:r>
              <a:rPr lang="en-US" sz="2000" dirty="0" smtClean="0">
                <a:cs typeface="Symbol" charset="2"/>
              </a:rPr>
              <a:t>to the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  <a:cs typeface="Symbol" charset="2"/>
              </a:rPr>
              <a:t>Energy Frontier </a:t>
            </a:r>
            <a:r>
              <a:rPr lang="en-US" sz="2000" dirty="0" smtClean="0">
                <a:cs typeface="Symbol" charset="2"/>
              </a:rPr>
              <a:t>via a </a:t>
            </a:r>
            <a:br>
              <a:rPr lang="en-US" sz="2000" dirty="0" smtClean="0">
                <a:cs typeface="Symbol" charset="2"/>
              </a:rPr>
            </a:b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cs typeface="Symbol" charset="2"/>
              </a:rPr>
              <a:t>Unique</a:t>
            </a:r>
            <a:r>
              <a:rPr lang="en-US" sz="2000" b="1" dirty="0" smtClean="0">
                <a:cs typeface="Symbol" charset="2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cs typeface="Symbol" charset="2"/>
              </a:rPr>
              <a:t>Higgs Factory</a:t>
            </a:r>
          </a:p>
          <a:p>
            <a:pPr lvl="1">
              <a:buFont typeface="Wingdings" charset="2"/>
              <a:buChar char="§"/>
            </a:pPr>
            <a:endParaRPr lang="en-US" sz="1600" b="1" i="1" dirty="0" smtClean="0">
              <a:solidFill>
                <a:schemeClr val="accent2">
                  <a:lumMod val="75000"/>
                </a:schemeClr>
              </a:solidFill>
              <a:cs typeface="Symbol" charset="2"/>
            </a:endParaRP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Only a low energy </a:t>
            </a:r>
            <a:r>
              <a:rPr lang="en-US" sz="1800" dirty="0" err="1" smtClean="0"/>
              <a:t>Muon</a:t>
            </a:r>
            <a:r>
              <a:rPr lang="en-US" sz="1800" dirty="0" smtClean="0"/>
              <a:t> Collider can </a:t>
            </a:r>
            <a:br>
              <a:rPr lang="en-US" sz="1800" dirty="0" smtClean="0"/>
            </a:br>
            <a:r>
              <a:rPr lang="en-US" sz="1800" dirty="0" smtClean="0"/>
              <a:t>directly measure the full width of H(125)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Offers the most precise measurement of </a:t>
            </a:r>
            <a:br>
              <a:rPr lang="en-US" sz="1800" dirty="0" smtClean="0"/>
            </a:br>
            <a:r>
              <a:rPr lang="en-US" sz="1800" dirty="0" smtClean="0"/>
              <a:t>the Higgs mass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800" baseline="-25000" dirty="0" smtClean="0">
                <a:solidFill>
                  <a:srgbClr val="FF0000"/>
                </a:solidFill>
              </a:rPr>
              <a:t>peak </a:t>
            </a:r>
            <a:r>
              <a:rPr lang="en-US" sz="1800" dirty="0" smtClean="0">
                <a:solidFill>
                  <a:srgbClr val="FF0000"/>
                </a:solidFill>
              </a:rPr>
              <a:t>x 10</a:t>
            </a:r>
            <a:r>
              <a:rPr lang="en-US" sz="1800" baseline="30000" dirty="0" smtClean="0">
                <a:solidFill>
                  <a:srgbClr val="FF0000"/>
                </a:solidFill>
              </a:rPr>
              <a:t>31 </a:t>
            </a:r>
            <a:r>
              <a:rPr lang="en-US" sz="1800" dirty="0" smtClean="0">
                <a:solidFill>
                  <a:srgbClr val="FF0000"/>
                </a:solidFill>
              </a:rPr>
              <a:t>x (</a:t>
            </a:r>
            <a:r>
              <a:rPr lang="en-US" sz="1800" dirty="0">
                <a:solidFill>
                  <a:srgbClr val="FF0000"/>
                </a:solidFill>
              </a:rPr>
              <a:t>1 </a:t>
            </a:r>
            <a:r>
              <a:rPr lang="en-US" sz="1800" dirty="0" err="1">
                <a:solidFill>
                  <a:srgbClr val="FF0000"/>
                </a:solidFill>
              </a:rPr>
              <a:t>SMyr</a:t>
            </a:r>
            <a:r>
              <a:rPr lang="en-US" sz="1800" dirty="0">
                <a:solidFill>
                  <a:srgbClr val="FF0000"/>
                </a:solidFill>
              </a:rPr>
              <a:t>) = 10k </a:t>
            </a:r>
            <a:r>
              <a:rPr lang="en-US" sz="1800" dirty="0" smtClean="0">
                <a:solidFill>
                  <a:srgbClr val="FF0000"/>
                </a:solidFill>
              </a:rPr>
              <a:t>Higgs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Precise energy resolution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800" dirty="0" smtClean="0">
                <a:solidFill>
                  <a:srgbClr val="000000"/>
                </a:solidFill>
                <a:cs typeface="Symbol" charset="2"/>
              </a:rPr>
              <a:t>E/E ≈ few x 10</a:t>
            </a:r>
            <a:r>
              <a:rPr lang="en-US" sz="1800" baseline="30000" dirty="0" smtClean="0">
                <a:solidFill>
                  <a:srgbClr val="000000"/>
                </a:solidFill>
                <a:cs typeface="Symbol" charset="2"/>
              </a:rPr>
              <a:t>-5</a:t>
            </a:r>
            <a:r>
              <a:rPr lang="en-US" sz="1800" dirty="0" smtClean="0">
                <a:solidFill>
                  <a:srgbClr val="000000"/>
                </a:solidFill>
                <a:cs typeface="Symbol" charset="2"/>
              </a:rPr>
              <a:t> allows scanning of the line shape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cs typeface="Symbol" charset="2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cs typeface="Symbol" charset="2"/>
              </a:rPr>
              <a:t>Preliminary scan studies:  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800" dirty="0" smtClean="0">
                <a:solidFill>
                  <a:srgbClr val="000000"/>
                </a:solidFill>
                <a:cs typeface="Symbol" charset="2"/>
              </a:rPr>
              <a:t>E = 2 MeV </a:t>
            </a:r>
            <a:r>
              <a:rPr lang="en-US" sz="1800" dirty="0">
                <a:solidFill>
                  <a:srgbClr val="000000"/>
                </a:solidFill>
                <a:sym typeface="Wingdings" pitchFamily="2" charset="2"/>
              </a:rPr>
              <a:t> 2 fb</a:t>
            </a:r>
            <a:r>
              <a:rPr lang="en-US" sz="1800" baseline="30000" dirty="0">
                <a:solidFill>
                  <a:srgbClr val="000000"/>
                </a:solidFill>
                <a:sym typeface="Wingdings" pitchFamily="2" charset="2"/>
              </a:rPr>
              <a:t>-</a:t>
            </a:r>
            <a:r>
              <a:rPr lang="en-US" sz="1800" baseline="30000" dirty="0" smtClean="0">
                <a:solidFill>
                  <a:srgbClr val="000000"/>
                </a:solidFill>
                <a:sym typeface="Wingdings" pitchFamily="2" charset="2"/>
              </a:rPr>
              <a:t>1</a:t>
            </a:r>
          </a:p>
          <a:p>
            <a:pPr marL="457200" lvl="1" indent="0">
              <a:buNone/>
            </a:pPr>
            <a:endParaRPr lang="en-US" sz="1200" baseline="30000" dirty="0">
              <a:solidFill>
                <a:srgbClr val="000000"/>
              </a:solidFill>
              <a:sym typeface="Wingdings" pitchFamily="2" charset="2"/>
            </a:endParaRPr>
          </a:p>
          <a:p>
            <a:pPr lvl="1">
              <a:buFont typeface="Wingdings" charset="2"/>
              <a:buChar char="§"/>
            </a:pPr>
            <a:r>
              <a:rPr lang="en-US" sz="1800" dirty="0" smtClean="0">
                <a:solidFill>
                  <a:srgbClr val="000000"/>
                </a:solidFill>
              </a:rPr>
              <a:t>Multi-Higgs, H</a:t>
            </a:r>
            <a:r>
              <a:rPr lang="en-US" sz="1800" baseline="30000" dirty="0" smtClean="0">
                <a:solidFill>
                  <a:srgbClr val="000000"/>
                </a:solidFill>
              </a:rPr>
              <a:t>0</a:t>
            </a:r>
            <a:r>
              <a:rPr lang="en-US" sz="1800" dirty="0" smtClean="0">
                <a:solidFill>
                  <a:srgbClr val="000000"/>
                </a:solidFill>
              </a:rPr>
              <a:t> A</a:t>
            </a:r>
            <a:r>
              <a:rPr lang="en-US" sz="1800" baseline="30000" dirty="0" smtClean="0">
                <a:solidFill>
                  <a:srgbClr val="000000"/>
                </a:solidFill>
              </a:rPr>
              <a:t>0</a:t>
            </a:r>
            <a:r>
              <a:rPr lang="en-US" sz="1800" dirty="0" smtClean="0">
                <a:solidFill>
                  <a:srgbClr val="000000"/>
                </a:solidFill>
              </a:rPr>
              <a:t>, accessible with &gt;500 </a:t>
            </a:r>
            <a:r>
              <a:rPr lang="en-US" sz="1800" dirty="0" err="1" smtClean="0">
                <a:solidFill>
                  <a:srgbClr val="000000"/>
                </a:solidFill>
              </a:rPr>
              <a:t>GeV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CoM</a:t>
            </a:r>
            <a:r>
              <a:rPr lang="en-US" sz="1800" dirty="0" smtClean="0">
                <a:solidFill>
                  <a:srgbClr val="000000"/>
                </a:solidFill>
              </a:rPr>
              <a:t> machine</a:t>
            </a:r>
          </a:p>
          <a:p>
            <a:pPr lvl="1">
              <a:buFont typeface="Wingdings" charset="2"/>
              <a:buChar char="§"/>
            </a:pPr>
            <a:endParaRPr lang="en-US" sz="12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000" i="1" dirty="0" smtClean="0">
                <a:solidFill>
                  <a:srgbClr val="000000"/>
                </a:solidFill>
              </a:rPr>
              <a:t>Represents the 1st step towards a multi-</a:t>
            </a:r>
            <a:r>
              <a:rPr lang="en-US" sz="2000" i="1" dirty="0" err="1" smtClean="0">
                <a:solidFill>
                  <a:srgbClr val="000000"/>
                </a:solidFill>
              </a:rPr>
              <a:t>TeV</a:t>
            </a:r>
            <a:r>
              <a:rPr lang="en-US" sz="2000" i="1" dirty="0" smtClean="0">
                <a:solidFill>
                  <a:srgbClr val="000000"/>
                </a:solidFill>
              </a:rPr>
              <a:t> Energy Frontier Lepton Collider</a:t>
            </a:r>
          </a:p>
          <a:p>
            <a:pPr marL="457200" lvl="1" indent="0">
              <a:buNone/>
            </a:pPr>
            <a:endParaRPr lang="en-US" sz="1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2895" y="6547616"/>
            <a:ext cx="5674901" cy="310384"/>
          </a:xfrm>
        </p:spPr>
        <p:txBody>
          <a:bodyPr/>
          <a:lstStyle/>
          <a:p>
            <a:r>
              <a:rPr lang="en-US" smtClean="0"/>
              <a:t>U.S. Muon Accelerator Program –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Frontiers_Energy_Sc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1" y="1000704"/>
            <a:ext cx="4013198" cy="356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ymbol" charset="2"/>
                <a:cs typeface="Symbol" charset="2"/>
                <a:sym typeface="Symbol"/>
              </a:rPr>
              <a:t> </a:t>
            </a:r>
            <a:r>
              <a:rPr lang="en-US" dirty="0" smtClean="0">
                <a:cs typeface="Symbol" charset="2"/>
                <a:sym typeface="Symbol"/>
              </a:rPr>
              <a:t>Factory and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+mn-lt"/>
                <a:cs typeface="Symbol" charset="2"/>
              </a:rPr>
              <a:t> Collider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0544"/>
            <a:ext cx="9144000" cy="1600256"/>
          </a:xfrm>
        </p:spPr>
        <p:txBody>
          <a:bodyPr>
            <a:noAutofit/>
          </a:bodyPr>
          <a:lstStyle/>
          <a:p>
            <a:r>
              <a:rPr lang="en-US" sz="1400" dirty="0" smtClean="0">
                <a:sym typeface="Symbol"/>
              </a:rPr>
              <a:t> </a:t>
            </a:r>
            <a:r>
              <a:rPr lang="en-US" sz="1400" dirty="0" smtClean="0"/>
              <a:t>Factory design based on IDS neutrino factory</a:t>
            </a:r>
          </a:p>
          <a:p>
            <a:r>
              <a:rPr lang="en-US" sz="1400" dirty="0" smtClean="0"/>
              <a:t>Luminosities in the range of 1-10 x 10</a:t>
            </a:r>
            <a:r>
              <a:rPr lang="en-US" sz="1400" baseline="30000" dirty="0" smtClean="0"/>
              <a:t>31</a:t>
            </a:r>
            <a:r>
              <a:rPr lang="en-US" sz="1400" dirty="0" smtClean="0"/>
              <a:t> appear feasible for Higgs  Factory</a:t>
            </a:r>
          </a:p>
          <a:p>
            <a:r>
              <a:rPr lang="en-US" sz="1400" dirty="0" smtClean="0"/>
              <a:t>The Higgs Factory is one stage in a facility that supports both the Intensity Frontier physics goals (with a </a:t>
            </a:r>
            <a:r>
              <a:rPr lang="en-US" sz="1400" dirty="0" smtClean="0">
                <a:latin typeface="Symbol" charset="2"/>
                <a:cs typeface="Symbol" charset="2"/>
              </a:rPr>
              <a:t>n</a:t>
            </a:r>
            <a:r>
              <a:rPr lang="en-US" sz="1400" dirty="0" smtClean="0">
                <a:cs typeface="Symbol" charset="2"/>
              </a:rPr>
              <a:t> Factory) and can reach the Energy Frontier with a multi-</a:t>
            </a:r>
            <a:r>
              <a:rPr lang="en-US" sz="1400" dirty="0" err="1" smtClean="0">
                <a:cs typeface="Symbol" charset="2"/>
              </a:rPr>
              <a:t>TeV</a:t>
            </a:r>
            <a:r>
              <a:rPr lang="en-US" sz="1400" dirty="0" smtClean="0">
                <a:cs typeface="Symbol" charset="2"/>
              </a:rPr>
              <a:t> </a:t>
            </a:r>
            <a:r>
              <a:rPr lang="en-US" sz="1400" dirty="0" smtClean="0">
                <a:latin typeface="Symbol" charset="2"/>
                <a:cs typeface="Symbol" charset="2"/>
              </a:rPr>
              <a:t>m </a:t>
            </a:r>
            <a:r>
              <a:rPr lang="en-US" sz="1400" dirty="0" smtClean="0">
                <a:cs typeface="Symbol" charset="2"/>
              </a:rPr>
              <a:t>Collider</a:t>
            </a:r>
          </a:p>
          <a:p>
            <a:r>
              <a:rPr lang="en-US" sz="1400" dirty="0"/>
              <a:t>Luminosities in the range of 1-10 x 10</a:t>
            </a:r>
            <a:r>
              <a:rPr lang="en-US" sz="1400" baseline="30000" dirty="0"/>
              <a:t>31</a:t>
            </a:r>
            <a:r>
              <a:rPr lang="en-US" sz="1400" dirty="0"/>
              <a:t> </a:t>
            </a:r>
            <a:r>
              <a:rPr lang="en-US" sz="1400" dirty="0" smtClean="0"/>
              <a:t>for Higgs; 10</a:t>
            </a:r>
            <a:r>
              <a:rPr lang="en-US" sz="1400" baseline="30000" dirty="0" smtClean="0"/>
              <a:t>34</a:t>
            </a:r>
            <a:r>
              <a:rPr lang="en-US" sz="1400" dirty="0" smtClean="0"/>
              <a:t> for Multi </a:t>
            </a:r>
            <a:r>
              <a:rPr lang="en-US" sz="1400" dirty="0" err="1" smtClean="0"/>
              <a:t>TeV</a:t>
            </a:r>
            <a:r>
              <a:rPr lang="en-US" sz="1400" dirty="0" smtClean="0"/>
              <a:t> machines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2895" y="6547616"/>
            <a:ext cx="5674901" cy="310384"/>
          </a:xfrm>
        </p:spPr>
        <p:txBody>
          <a:bodyPr/>
          <a:lstStyle/>
          <a:p>
            <a:r>
              <a:rPr lang="en-US" smtClean="0"/>
              <a:t>U.S. Muon Accelerator Program –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Block_Diagrams_R7_M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06" y="4590857"/>
            <a:ext cx="7967774" cy="1929006"/>
          </a:xfrm>
          <a:prstGeom prst="rect">
            <a:avLst/>
          </a:prstGeom>
        </p:spPr>
      </p:pic>
      <p:pic>
        <p:nvPicPr>
          <p:cNvPr id="8" name="Picture 7" descr="Block_Diagrams_R5_N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06" y="2664640"/>
            <a:ext cx="5965426" cy="1868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34" y="318008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n </a:t>
            </a:r>
            <a:r>
              <a:rPr lang="en-US" dirty="0" smtClean="0">
                <a:cs typeface="Symbol" charset="2"/>
              </a:rPr>
              <a:t>Factory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386" y="517144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 </a:t>
            </a:r>
            <a:r>
              <a:rPr lang="en-US" dirty="0" smtClean="0">
                <a:cs typeface="Symbol" charset="2"/>
              </a:rPr>
              <a:t>Collider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5071" y="299395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π→μ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8950" y="498677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π→μ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3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635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Symbol" charset="2"/>
              </a:rPr>
              <a:t> Factory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cs typeface="Symbol" charset="2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cs typeface="Symbol" charset="2"/>
              </a:rPr>
              <a:t>Higgs Factory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cs typeface="Symbol" charset="2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Symbol" charset="2"/>
              </a:rPr>
              <a:t>Multi-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cs typeface="Symbol" charset="2"/>
              </a:rPr>
              <a:t>TeV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Symbol" charset="2"/>
              </a:rPr>
              <a:t> Collider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2895" y="6547616"/>
            <a:ext cx="5674901" cy="310384"/>
          </a:xfrm>
        </p:spPr>
        <p:txBody>
          <a:bodyPr/>
          <a:lstStyle/>
          <a:p>
            <a:r>
              <a:rPr lang="en-US" smtClean="0"/>
              <a:t>U.S. Muon Accelerator Program –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3575" y="5334953"/>
            <a:ext cx="579818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800" dirty="0">
                <a:solidFill>
                  <a:srgbClr val="17375E"/>
                </a:solidFill>
                <a:sym typeface="Symbol"/>
              </a:rPr>
              <a:t>For </a:t>
            </a:r>
            <a:r>
              <a:rPr lang="en-GB" kern="800" dirty="0">
                <a:solidFill>
                  <a:srgbClr val="FF0000"/>
                </a:solidFill>
                <a:sym typeface="Symbol"/>
              </a:rPr>
              <a:t>Higgs Factory </a:t>
            </a:r>
            <a:r>
              <a:rPr lang="en-GB" kern="800" dirty="0">
                <a:solidFill>
                  <a:srgbClr val="17375E"/>
                </a:solidFill>
                <a:sym typeface="Symbol"/>
              </a:rPr>
              <a:t>stop cooling where the longitudinal 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emittance</a:t>
            </a:r>
            <a:r>
              <a:rPr lang="en-GB" kern="800" dirty="0">
                <a:solidFill>
                  <a:srgbClr val="17375E"/>
                </a:solidFill>
                <a:sym typeface="Symbol"/>
              </a:rPr>
              <a:t> is at minimum:</a:t>
            </a:r>
          </a:p>
          <a:p>
            <a:pPr defTabSz="4572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kern="800" dirty="0">
                <a:solidFill>
                  <a:srgbClr val="17375E"/>
                </a:solidFill>
                <a:sym typeface="Symbol"/>
              </a:rPr>
              <a:t> </a:t>
            </a:r>
            <a:r>
              <a:rPr lang="en-GB" kern="800" baseline="-25000" dirty="0">
                <a:solidFill>
                  <a:srgbClr val="17375E"/>
                </a:solidFill>
                <a:sym typeface="Symbol"/>
              </a:rPr>
              <a:t></a:t>
            </a:r>
            <a:r>
              <a:rPr lang="en-GB" kern="800" baseline="-25000" dirty="0">
                <a:solidFill>
                  <a:srgbClr val="17375E"/>
                </a:solidFill>
              </a:rPr>
              <a:t>N</a:t>
            </a:r>
            <a:r>
              <a:rPr lang="en-US" dirty="0">
                <a:solidFill>
                  <a:srgbClr val="17375E"/>
                </a:solidFill>
                <a:latin typeface="Times New Roman"/>
              </a:rPr>
              <a:t> </a:t>
            </a:r>
            <a:r>
              <a:rPr lang="en-GB" dirty="0">
                <a:solidFill>
                  <a:srgbClr val="17375E"/>
                </a:solidFill>
              </a:rPr>
              <a:t>=0.3</a:t>
            </a:r>
            <a:r>
              <a:rPr lang="en-GB" kern="800" dirty="0">
                <a:solidFill>
                  <a:srgbClr val="17375E"/>
                </a:solidFill>
                <a:sym typeface="Symbol"/>
              </a:rPr>
              <a:t>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m</a:t>
            </a:r>
            <a:r>
              <a:rPr lang="en-GB" kern="800" dirty="0" err="1">
                <a:solidFill>
                  <a:srgbClr val="17375E"/>
                </a:solidFill>
              </a:rPr>
              <a:t>m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</a:t>
            </a:r>
            <a:r>
              <a:rPr lang="en-GB" kern="800" dirty="0" err="1">
                <a:solidFill>
                  <a:srgbClr val="17375E"/>
                </a:solidFill>
              </a:rPr>
              <a:t>rad</a:t>
            </a:r>
            <a:r>
              <a:rPr lang="en-GB" kern="800" dirty="0">
                <a:solidFill>
                  <a:srgbClr val="17375E"/>
                </a:solidFill>
              </a:rPr>
              <a:t>, </a:t>
            </a:r>
            <a:r>
              <a:rPr lang="en-GB" kern="800" dirty="0">
                <a:solidFill>
                  <a:srgbClr val="17375E"/>
                </a:solidFill>
                <a:sym typeface="Symbol"/>
              </a:rPr>
              <a:t></a:t>
            </a:r>
            <a:r>
              <a:rPr lang="en-GB" kern="800" baseline="-25000" dirty="0">
                <a:solidFill>
                  <a:srgbClr val="17375E"/>
                </a:solidFill>
                <a:sym typeface="Symbol"/>
              </a:rPr>
              <a:t>||</a:t>
            </a:r>
            <a:r>
              <a:rPr lang="en-GB" kern="800" baseline="-25000" dirty="0">
                <a:solidFill>
                  <a:srgbClr val="17375E"/>
                </a:solidFill>
              </a:rPr>
              <a:t>N</a:t>
            </a:r>
            <a:r>
              <a:rPr lang="en-US" dirty="0">
                <a:solidFill>
                  <a:srgbClr val="17375E"/>
                </a:solidFill>
                <a:latin typeface="Times New Roman"/>
              </a:rPr>
              <a:t> </a:t>
            </a:r>
            <a:r>
              <a:rPr lang="en-GB" dirty="0">
                <a:solidFill>
                  <a:srgbClr val="17375E"/>
                </a:solidFill>
              </a:rPr>
              <a:t>=1</a:t>
            </a:r>
            <a:r>
              <a:rPr lang="en-GB" kern="800" dirty="0">
                <a:solidFill>
                  <a:srgbClr val="17375E"/>
                </a:solidFill>
                <a:sym typeface="Symbol"/>
              </a:rPr>
              <a:t>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m</a:t>
            </a:r>
            <a:r>
              <a:rPr lang="en-GB" kern="800" dirty="0" err="1">
                <a:solidFill>
                  <a:srgbClr val="17375E"/>
                </a:solidFill>
              </a:rPr>
              <a:t>m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</a:t>
            </a:r>
            <a:r>
              <a:rPr lang="en-GB" kern="800" dirty="0" err="1">
                <a:solidFill>
                  <a:srgbClr val="17375E"/>
                </a:solidFill>
              </a:rPr>
              <a:t>rad</a:t>
            </a:r>
            <a:r>
              <a:rPr lang="en-GB" kern="800" dirty="0">
                <a:solidFill>
                  <a:srgbClr val="17375E"/>
                </a:solidFill>
              </a:rPr>
              <a:t> 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730375" y="1510030"/>
            <a:ext cx="5798185" cy="3823970"/>
            <a:chOff x="1730030" y="817460"/>
            <a:chExt cx="5261485" cy="3600308"/>
          </a:xfrm>
        </p:grpSpPr>
        <p:pic>
          <p:nvPicPr>
            <p:cNvPr id="9" name="Picture 10" descr="fixed numb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030" y="817460"/>
              <a:ext cx="5261485" cy="3600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766965" y="3160165"/>
              <a:ext cx="691290" cy="24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 bIns="2743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in 40 T</a:t>
              </a:r>
            </a:p>
          </p:txBody>
        </p:sp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2613345" y="894270"/>
              <a:ext cx="998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HE MC</a:t>
              </a:r>
            </a:p>
          </p:txBody>
        </p:sp>
        <p:sp>
          <p:nvSpPr>
            <p:cNvPr id="12" name="Oval 11"/>
            <p:cNvSpPr>
              <a:spLocks/>
            </p:cNvSpPr>
            <p:nvPr/>
          </p:nvSpPr>
          <p:spPr>
            <a:xfrm>
              <a:off x="4187718" y="3160518"/>
              <a:ext cx="53980" cy="5873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371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635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Symbol" charset="2"/>
              </a:rPr>
              <a:t> Factory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cs typeface="Symbol" charset="2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cs typeface="Symbol" charset="2"/>
              </a:rPr>
              <a:t>Higgs Factory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cs typeface="Symbol" charset="2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Symbol" charset="2"/>
              </a:rPr>
              <a:t>Multi-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cs typeface="Symbol" charset="2"/>
              </a:rPr>
              <a:t>TeV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Symbol" charset="2"/>
              </a:rPr>
              <a:t> Collider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2895" y="6547616"/>
            <a:ext cx="5674901" cy="310384"/>
          </a:xfrm>
        </p:spPr>
        <p:txBody>
          <a:bodyPr/>
          <a:lstStyle/>
          <a:p>
            <a:r>
              <a:rPr lang="en-US" smtClean="0"/>
              <a:t>U.S. Muon Accelerator Program –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3575" y="5334953"/>
            <a:ext cx="579818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800" dirty="0">
                <a:solidFill>
                  <a:srgbClr val="17375E"/>
                </a:solidFill>
                <a:sym typeface="Symbol"/>
              </a:rPr>
              <a:t>For </a:t>
            </a:r>
            <a:r>
              <a:rPr lang="en-GB" kern="800" dirty="0">
                <a:solidFill>
                  <a:srgbClr val="FF0000"/>
                </a:solidFill>
                <a:sym typeface="Symbol"/>
              </a:rPr>
              <a:t>Higgs Factory </a:t>
            </a:r>
            <a:r>
              <a:rPr lang="en-GB" kern="800" dirty="0">
                <a:solidFill>
                  <a:srgbClr val="17375E"/>
                </a:solidFill>
                <a:sym typeface="Symbol"/>
              </a:rPr>
              <a:t>stop cooling where the longitudinal 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emittance</a:t>
            </a:r>
            <a:r>
              <a:rPr lang="en-GB" kern="800" dirty="0">
                <a:solidFill>
                  <a:srgbClr val="17375E"/>
                </a:solidFill>
                <a:sym typeface="Symbol"/>
              </a:rPr>
              <a:t> is at minimum:</a:t>
            </a:r>
          </a:p>
          <a:p>
            <a:pPr defTabSz="4572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kern="800" dirty="0">
                <a:solidFill>
                  <a:srgbClr val="17375E"/>
                </a:solidFill>
                <a:sym typeface="Symbol"/>
              </a:rPr>
              <a:t> </a:t>
            </a:r>
            <a:r>
              <a:rPr lang="en-GB" kern="800" baseline="-25000" dirty="0">
                <a:solidFill>
                  <a:srgbClr val="17375E"/>
                </a:solidFill>
                <a:sym typeface="Symbol"/>
              </a:rPr>
              <a:t></a:t>
            </a:r>
            <a:r>
              <a:rPr lang="en-GB" kern="800" baseline="-25000" dirty="0">
                <a:solidFill>
                  <a:srgbClr val="17375E"/>
                </a:solidFill>
              </a:rPr>
              <a:t>N</a:t>
            </a:r>
            <a:r>
              <a:rPr lang="en-US" dirty="0">
                <a:solidFill>
                  <a:srgbClr val="17375E"/>
                </a:solidFill>
                <a:latin typeface="Times New Roman"/>
              </a:rPr>
              <a:t> </a:t>
            </a:r>
            <a:r>
              <a:rPr lang="en-GB" dirty="0">
                <a:solidFill>
                  <a:srgbClr val="17375E"/>
                </a:solidFill>
              </a:rPr>
              <a:t>=</a:t>
            </a:r>
            <a:r>
              <a:rPr lang="en-GB" dirty="0" smtClean="0">
                <a:solidFill>
                  <a:srgbClr val="17375E"/>
                </a:solidFill>
              </a:rPr>
              <a:t>0.2</a:t>
            </a:r>
            <a:r>
              <a:rPr lang="en-GB" kern="800" dirty="0" smtClean="0">
                <a:solidFill>
                  <a:srgbClr val="17375E"/>
                </a:solidFill>
                <a:sym typeface="Symbol"/>
              </a:rPr>
              <a:t>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m</a:t>
            </a:r>
            <a:r>
              <a:rPr lang="en-GB" kern="800" dirty="0" err="1">
                <a:solidFill>
                  <a:srgbClr val="17375E"/>
                </a:solidFill>
              </a:rPr>
              <a:t>m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</a:t>
            </a:r>
            <a:r>
              <a:rPr lang="en-GB" kern="800" dirty="0" err="1">
                <a:solidFill>
                  <a:srgbClr val="17375E"/>
                </a:solidFill>
              </a:rPr>
              <a:t>rad</a:t>
            </a:r>
            <a:r>
              <a:rPr lang="en-GB" kern="800" dirty="0">
                <a:solidFill>
                  <a:srgbClr val="17375E"/>
                </a:solidFill>
              </a:rPr>
              <a:t>, </a:t>
            </a:r>
            <a:r>
              <a:rPr lang="en-GB" kern="800" dirty="0">
                <a:solidFill>
                  <a:srgbClr val="17375E"/>
                </a:solidFill>
                <a:sym typeface="Symbol"/>
              </a:rPr>
              <a:t></a:t>
            </a:r>
            <a:r>
              <a:rPr lang="en-GB" kern="800" baseline="-25000" dirty="0">
                <a:solidFill>
                  <a:srgbClr val="17375E"/>
                </a:solidFill>
                <a:sym typeface="Symbol"/>
              </a:rPr>
              <a:t>||</a:t>
            </a:r>
            <a:r>
              <a:rPr lang="en-GB" kern="800" baseline="-25000" dirty="0">
                <a:solidFill>
                  <a:srgbClr val="17375E"/>
                </a:solidFill>
              </a:rPr>
              <a:t>N</a:t>
            </a:r>
            <a:r>
              <a:rPr lang="en-US" dirty="0">
                <a:solidFill>
                  <a:srgbClr val="17375E"/>
                </a:solidFill>
                <a:latin typeface="Times New Roman"/>
              </a:rPr>
              <a:t> </a:t>
            </a:r>
            <a:r>
              <a:rPr lang="en-GB" dirty="0">
                <a:solidFill>
                  <a:srgbClr val="17375E"/>
                </a:solidFill>
              </a:rPr>
              <a:t>=</a:t>
            </a:r>
            <a:r>
              <a:rPr lang="en-GB" dirty="0" smtClean="0">
                <a:solidFill>
                  <a:srgbClr val="17375E"/>
                </a:solidFill>
              </a:rPr>
              <a:t>15</a:t>
            </a:r>
            <a:r>
              <a:rPr lang="en-GB" kern="800" dirty="0" smtClean="0">
                <a:solidFill>
                  <a:srgbClr val="17375E"/>
                </a:solidFill>
                <a:sym typeface="Symbol"/>
              </a:rPr>
              <a:t>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m</a:t>
            </a:r>
            <a:r>
              <a:rPr lang="en-GB" kern="800" dirty="0" err="1">
                <a:solidFill>
                  <a:srgbClr val="17375E"/>
                </a:solidFill>
              </a:rPr>
              <a:t>m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</a:t>
            </a:r>
            <a:r>
              <a:rPr lang="en-GB" kern="800" dirty="0" err="1">
                <a:solidFill>
                  <a:srgbClr val="17375E"/>
                </a:solidFill>
              </a:rPr>
              <a:t>rad</a:t>
            </a:r>
            <a:r>
              <a:rPr lang="en-GB" kern="800" dirty="0">
                <a:solidFill>
                  <a:srgbClr val="17375E"/>
                </a:solidFill>
              </a:rPr>
              <a:t> 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730375" y="1510030"/>
            <a:ext cx="5798185" cy="3823970"/>
            <a:chOff x="1730030" y="817460"/>
            <a:chExt cx="5261485" cy="3600308"/>
          </a:xfrm>
        </p:grpSpPr>
        <p:pic>
          <p:nvPicPr>
            <p:cNvPr id="9" name="Picture 10" descr="fixed numb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030" y="817460"/>
              <a:ext cx="5261485" cy="3600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766965" y="3160165"/>
              <a:ext cx="691290" cy="24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 bIns="2743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in 40 T</a:t>
              </a:r>
            </a:p>
          </p:txBody>
        </p:sp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2613345" y="894270"/>
              <a:ext cx="998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HE MC</a:t>
              </a:r>
            </a:p>
          </p:txBody>
        </p:sp>
        <p:sp>
          <p:nvSpPr>
            <p:cNvPr id="12" name="Oval 11"/>
            <p:cNvSpPr>
              <a:spLocks/>
            </p:cNvSpPr>
            <p:nvPr/>
          </p:nvSpPr>
          <p:spPr>
            <a:xfrm>
              <a:off x="4187718" y="3160518"/>
              <a:ext cx="53980" cy="5873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27" y="1510030"/>
            <a:ext cx="6616951" cy="382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87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06" y="984776"/>
            <a:ext cx="7395194" cy="185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748818" y="2840604"/>
            <a:ext cx="4071332" cy="4004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Higgs: 63 x 63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3319" y="4994768"/>
            <a:ext cx="106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C=300m</a:t>
            </a:r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1" y="2674416"/>
            <a:ext cx="3973968" cy="418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3319" y="5604368"/>
            <a:ext cx="130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Y. </a:t>
            </a:r>
            <a:r>
              <a:rPr lang="en-US" dirty="0" err="1" smtClean="0"/>
              <a:t>Alexahin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Polarization &amp; Energy measurement</a:t>
            </a:r>
            <a:br>
              <a:rPr lang="en-US" dirty="0" smtClean="0"/>
            </a:br>
            <a:r>
              <a:rPr lang="en-US" sz="1200" dirty="0" smtClean="0"/>
              <a:t>Raja and </a:t>
            </a:r>
            <a:r>
              <a:rPr lang="en-US" sz="1200" dirty="0" err="1" smtClean="0"/>
              <a:t>Tollestrup</a:t>
            </a:r>
            <a:r>
              <a:rPr lang="en-US" sz="1200" dirty="0" smtClean="0"/>
              <a:t> (1998) Phys. Rev. D 58 013005 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08344" y="984774"/>
            <a:ext cx="4743484" cy="56692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Electron energy (from decay) depends on polarization</a:t>
            </a:r>
          </a:p>
          <a:p>
            <a:pPr lvl="1"/>
            <a:r>
              <a:rPr lang="en-US" sz="1800" dirty="0" smtClean="0"/>
              <a:t>polarization is ~25% </a:t>
            </a:r>
            <a:r>
              <a:rPr lang="en-US" sz="1800" dirty="0" smtClean="0">
                <a:sym typeface="Wingdings" pitchFamily="2" charset="2"/>
              </a:rPr>
              <a:t> 10%</a:t>
            </a:r>
          </a:p>
          <a:p>
            <a:pPr lvl="1"/>
            <a:endParaRPr lang="en-US" sz="1800" dirty="0">
              <a:sym typeface="Wingdings" pitchFamily="2" charset="2"/>
            </a:endParaRPr>
          </a:p>
          <a:p>
            <a:pPr lvl="1"/>
            <a:endParaRPr lang="en-US" sz="1800" dirty="0" smtClean="0">
              <a:sym typeface="Wingdings" pitchFamily="2" charset="2"/>
            </a:endParaRPr>
          </a:p>
          <a:p>
            <a:pPr lvl="1"/>
            <a:endParaRPr lang="en-US" sz="1800" dirty="0">
              <a:sym typeface="Wingdings" pitchFamily="2" charset="2"/>
            </a:endParaRPr>
          </a:p>
          <a:p>
            <a:pPr lvl="1"/>
            <a:endParaRPr lang="en-US" sz="1800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sz="1800" dirty="0" smtClean="0">
              <a:sym typeface="Wingdings" pitchFamily="2" charset="2"/>
            </a:endParaRPr>
          </a:p>
          <a:p>
            <a:pPr lvl="1"/>
            <a:r>
              <a:rPr lang="en-US" sz="1800" dirty="0" smtClean="0">
                <a:sym typeface="Wingdings" pitchFamily="2" charset="2"/>
              </a:rPr>
              <a:t>Measure </a:t>
            </a:r>
            <a:r>
              <a:rPr lang="el-GR" sz="1800" dirty="0" smtClean="0">
                <a:sym typeface="Wingdings" pitchFamily="2" charset="2"/>
              </a:rPr>
              <a:t>ω</a:t>
            </a:r>
            <a:r>
              <a:rPr lang="en-US" sz="1800" dirty="0" smtClean="0">
                <a:sym typeface="Wingdings" pitchFamily="2" charset="2"/>
              </a:rPr>
              <a:t> from fluctuations in electron decay energies</a:t>
            </a:r>
          </a:p>
          <a:p>
            <a:pPr lvl="2"/>
            <a:r>
              <a:rPr lang="en-US" sz="1400" dirty="0" smtClean="0">
                <a:sym typeface="Wingdings" pitchFamily="2" charset="2"/>
              </a:rPr>
              <a:t>6</a:t>
            </a:r>
            <a:r>
              <a:rPr lang="en-US" sz="1400" dirty="0" smtClean="0">
                <a:sym typeface="Symbol"/>
              </a:rPr>
              <a:t></a:t>
            </a:r>
            <a:r>
              <a:rPr lang="en-US" sz="1400" dirty="0" smtClean="0">
                <a:sym typeface="Wingdings" pitchFamily="2" charset="2"/>
              </a:rPr>
              <a:t>10</a:t>
            </a:r>
            <a:r>
              <a:rPr lang="en-US" sz="1400" baseline="30000" dirty="0" smtClean="0">
                <a:sym typeface="Wingdings" pitchFamily="2" charset="2"/>
              </a:rPr>
              <a:t>6</a:t>
            </a:r>
            <a:r>
              <a:rPr lang="en-US" sz="1400" dirty="0" smtClean="0">
                <a:sym typeface="Wingdings" pitchFamily="2" charset="2"/>
              </a:rPr>
              <a:t> decays/m</a:t>
            </a:r>
          </a:p>
          <a:p>
            <a:pPr marL="457200" lvl="1" indent="0">
              <a:buNone/>
            </a:pP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&lt;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l-GR" sz="1800" b="1" baseline="-25000" dirty="0" smtClean="0">
                <a:solidFill>
                  <a:srgbClr val="FF0000"/>
                </a:solidFill>
                <a:sym typeface="Wingdings" pitchFamily="2" charset="2"/>
              </a:rPr>
              <a:t>μ</a:t>
            </a:r>
            <a:r>
              <a:rPr lang="en-US" sz="1800" b="1" dirty="0">
                <a:solidFill>
                  <a:srgbClr val="FF0000"/>
                </a:solidFill>
                <a:sym typeface="Wingdings" pitchFamily="2" charset="2"/>
              </a:rPr>
              <a:t>&gt;</a:t>
            </a:r>
            <a:r>
              <a:rPr lang="en-US" sz="1800" b="1" baseline="-25000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depends on Frequency</a:t>
            </a:r>
          </a:p>
          <a:p>
            <a:pPr lvl="1"/>
            <a:r>
              <a:rPr lang="en-US" sz="1600" b="1" dirty="0" smtClean="0">
                <a:solidFill>
                  <a:srgbClr val="9B17BF"/>
                </a:solidFill>
                <a:sym typeface="Wingdings" pitchFamily="2" charset="2"/>
              </a:rPr>
              <a:t>Frequencies can be measured very precisely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sz="1600" b="1" baseline="-25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sz="1800" dirty="0" smtClean="0"/>
              <a:t>E, </a:t>
            </a:r>
            <a:r>
              <a:rPr lang="el-GR" sz="1800" dirty="0" smtClean="0"/>
              <a:t>δ</a:t>
            </a:r>
            <a:r>
              <a:rPr lang="en-US" sz="1800" dirty="0" smtClean="0"/>
              <a:t>E to 0.1 MeV or better (?)</a:t>
            </a:r>
          </a:p>
          <a:p>
            <a:pPr lvl="1"/>
            <a:r>
              <a:rPr lang="en-US" sz="1800" dirty="0" smtClean="0"/>
              <a:t>need only &gt; ~5% polarization ?</a:t>
            </a:r>
          </a:p>
          <a:p>
            <a:pPr lvl="2"/>
            <a:r>
              <a:rPr lang="en-US" sz="1400" dirty="0" smtClean="0"/>
              <a:t>A. </a:t>
            </a:r>
            <a:r>
              <a:rPr lang="en-US" sz="1400" dirty="0" err="1" smtClean="0"/>
              <a:t>Blondel</a:t>
            </a:r>
            <a:endParaRPr lang="en-US" sz="1400" dirty="0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89EF14-8B82-4319-BCD8-E83178644474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56" y="1333499"/>
            <a:ext cx="3737000" cy="349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76493"/>
            <a:ext cx="2391736" cy="6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" y="2397763"/>
            <a:ext cx="45529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079" y="3061041"/>
                <a:ext cx="311816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𝝅𝜸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=~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79" y="3061041"/>
                <a:ext cx="3118161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2465" y="4753929"/>
            <a:ext cx="4567257" cy="191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3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 Collider at </a:t>
            </a:r>
            <a:r>
              <a:rPr lang="en-US" dirty="0" err="1" smtClean="0">
                <a:sym typeface="Symbol"/>
              </a:rPr>
              <a:t>tt</a:t>
            </a:r>
            <a:r>
              <a:rPr lang="en-US" dirty="0" smtClean="0">
                <a:sym typeface="Symbol"/>
              </a:rPr>
              <a:t>* (350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984776"/>
            <a:ext cx="4837926" cy="5141388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= ~1pb for </a:t>
            </a:r>
            <a:r>
              <a:rPr lang="en-US" dirty="0" err="1" smtClean="0">
                <a:sym typeface="Symbol"/>
              </a:rPr>
              <a:t>tt</a:t>
            </a:r>
            <a:r>
              <a:rPr lang="en-US" dirty="0" smtClean="0">
                <a:sym typeface="Symbol"/>
              </a:rPr>
              <a:t>*</a:t>
            </a:r>
          </a:p>
          <a:p>
            <a:pPr lvl="1"/>
            <a:r>
              <a:rPr lang="en-US" dirty="0" smtClean="0">
                <a:sym typeface="Symbol"/>
              </a:rPr>
              <a:t>no </a:t>
            </a:r>
            <a:r>
              <a:rPr lang="en-US" dirty="0" err="1" smtClean="0">
                <a:sym typeface="Symbol"/>
              </a:rPr>
              <a:t>beamstrahlung</a:t>
            </a:r>
            <a:r>
              <a:rPr lang="en-US" dirty="0" smtClean="0">
                <a:sym typeface="Symbol"/>
              </a:rPr>
              <a:t>, less ISR</a:t>
            </a:r>
          </a:p>
          <a:p>
            <a:r>
              <a:rPr lang="en-US" dirty="0" smtClean="0">
                <a:sym typeface="Symbol"/>
              </a:rPr>
              <a:t>~10</a:t>
            </a:r>
            <a:r>
              <a:rPr lang="en-US" baseline="30000" dirty="0" smtClean="0">
                <a:sym typeface="Symbol"/>
              </a:rPr>
              <a:t>4</a:t>
            </a:r>
            <a:r>
              <a:rPr lang="en-US" dirty="0" smtClean="0">
                <a:sym typeface="Symbol"/>
              </a:rPr>
              <a:t> at L=10</a:t>
            </a:r>
            <a:r>
              <a:rPr lang="en-US" baseline="30000" dirty="0" smtClean="0">
                <a:sym typeface="Symbol"/>
              </a:rPr>
              <a:t>33</a:t>
            </a:r>
            <a:r>
              <a:rPr lang="en-US" dirty="0" smtClean="0">
                <a:sym typeface="Symbol"/>
              </a:rPr>
              <a:t>, t =10</a:t>
            </a:r>
            <a:r>
              <a:rPr lang="en-US" baseline="30000" dirty="0" smtClean="0">
                <a:sym typeface="Symbol"/>
              </a:rPr>
              <a:t>7</a:t>
            </a:r>
          </a:p>
          <a:p>
            <a:pPr lvl="1"/>
            <a:r>
              <a:rPr lang="en-US" dirty="0" err="1" smtClean="0">
                <a:sym typeface="Symbol"/>
              </a:rPr>
              <a:t>δE</a:t>
            </a:r>
            <a:r>
              <a:rPr lang="en-US" dirty="0" smtClean="0">
                <a:sym typeface="Symbol"/>
              </a:rPr>
              <a:t>/E &lt; 10</a:t>
            </a:r>
            <a:r>
              <a:rPr lang="en-US" baseline="30000" dirty="0" smtClean="0">
                <a:sym typeface="Symbol"/>
              </a:rPr>
              <a:t>-3 </a:t>
            </a:r>
            <a:r>
              <a:rPr lang="en-US" dirty="0" smtClean="0">
                <a:sym typeface="Symbol"/>
              </a:rPr>
              <a:t>OK (&lt;200 MeV)</a:t>
            </a:r>
          </a:p>
          <a:p>
            <a:pPr marL="857250" lvl="2" indent="0">
              <a:buNone/>
            </a:pPr>
            <a:r>
              <a:rPr lang="en-US" dirty="0" smtClean="0">
                <a:sym typeface="Symbol"/>
              </a:rPr>
              <a:t>could add some final stage cooling 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(</a:t>
            </a:r>
            <a:r>
              <a:rPr lang="el-GR" dirty="0" smtClean="0">
                <a:sym typeface="Symbol"/>
              </a:rPr>
              <a:t>ε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~10</a:t>
            </a:r>
            <a:r>
              <a:rPr lang="en-US" baseline="30000" dirty="0" smtClean="0">
                <a:sym typeface="Symbol"/>
              </a:rPr>
              <a:t>-4</a:t>
            </a:r>
            <a:r>
              <a:rPr lang="en-US" dirty="0" smtClean="0">
                <a:sym typeface="Symbol"/>
              </a:rPr>
              <a:t>m; </a:t>
            </a:r>
            <a:r>
              <a:rPr lang="el-GR" dirty="0" smtClean="0">
                <a:sym typeface="Symbol"/>
              </a:rPr>
              <a:t>ε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~10</a:t>
            </a:r>
            <a:r>
              <a:rPr lang="en-US" baseline="30000" dirty="0" smtClean="0">
                <a:sym typeface="Symbol"/>
              </a:rPr>
              <a:t>-2</a:t>
            </a:r>
            <a:r>
              <a:rPr lang="en-US" dirty="0" smtClean="0">
                <a:sym typeface="Symbol"/>
              </a:rPr>
              <a:t>m);</a:t>
            </a: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Must add acceleration to 175 </a:t>
            </a:r>
            <a:r>
              <a:rPr lang="en-US" dirty="0" err="1" smtClean="0">
                <a:sym typeface="Symbol"/>
              </a:rPr>
              <a:t>GeV</a:t>
            </a:r>
            <a:r>
              <a:rPr lang="en-US" dirty="0" smtClean="0">
                <a:sym typeface="Symbol"/>
              </a:rPr>
              <a:t>/beam </a:t>
            </a:r>
          </a:p>
          <a:p>
            <a:r>
              <a:rPr lang="en-US" dirty="0" smtClean="0">
                <a:sym typeface="Symbol"/>
              </a:rPr>
              <a:t>~700m circumference ring</a:t>
            </a:r>
          </a:p>
          <a:p>
            <a:pPr lvl="1"/>
            <a:r>
              <a:rPr lang="en-US" dirty="0" smtClean="0">
                <a:sym typeface="Symbol"/>
              </a:rPr>
              <a:t>reuse detector, IR quads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Muon Accelerator Program -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26" y="1044891"/>
            <a:ext cx="4265895" cy="303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43550" y="370641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(Degraded performance for 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4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2306638" y="203200"/>
            <a:ext cx="5116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Higgs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to Top Factory Parameters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61324"/>
              </p:ext>
            </p:extLst>
          </p:nvPr>
        </p:nvGraphicFramePr>
        <p:xfrm>
          <a:off x="1884361" y="968187"/>
          <a:ext cx="5538414" cy="58336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6479"/>
                <a:gridCol w="825867"/>
                <a:gridCol w="905356"/>
                <a:gridCol w="905356"/>
                <a:gridCol w="905356"/>
              </a:tblGrid>
              <a:tr h="364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200" b="1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endParaRPr lang="en-US" sz="1200" b="1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Baseline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126 </a:t>
                      </a:r>
                      <a:r>
                        <a:rPr lang="en-GB" sz="1200" b="1" dirty="0" err="1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GeV</a:t>
                      </a:r>
                      <a:endParaRPr lang="en-US" sz="1200" b="1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Upgrade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126GeV</a:t>
                      </a: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Toponium</a:t>
                      </a:r>
                      <a:endParaRPr lang="en-US" sz="1200" b="1" dirty="0" smtClean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350 </a:t>
                      </a:r>
                      <a:r>
                        <a:rPr lang="en-US" sz="1200" b="1" dirty="0" err="1" smtClean="0">
                          <a:effectLst/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GeV</a:t>
                      </a:r>
                      <a:endParaRPr lang="en-US" sz="1200" b="1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energy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GeV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64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Average 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luminosity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GB" sz="1200" kern="8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/cm</a:t>
                      </a:r>
                      <a:r>
                        <a:rPr lang="en-GB" sz="1200" kern="8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/s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1.7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Higgs</a:t>
                      </a:r>
                      <a:r>
                        <a:rPr lang="en-US" sz="12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or 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top/ 10</a:t>
                      </a:r>
                      <a:r>
                        <a:rPr lang="en-US" sz="1200" baseline="30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en-US" sz="12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7000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32000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Collision energy 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spread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Circumference, C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 IPs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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</a:t>
                      </a:r>
                      <a:r>
                        <a:rPr lang="en-GB" sz="1200" kern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muons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/ bunch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GB" sz="1200" kern="8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2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649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bunches / beam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Beam energy 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spread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0.003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0.07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Normalized </a:t>
                      </a:r>
                      <a:r>
                        <a:rPr lang="en-GB" sz="1200" kern="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emittance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</a:t>
                      </a:r>
                      <a:r>
                        <a:rPr lang="en-GB" sz="1200" kern="800" baseline="-25000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</a:t>
                      </a:r>
                      <a:r>
                        <a:rPr lang="en-GB" sz="1200" kern="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</a:t>
                      </a:r>
                      <a:r>
                        <a:rPr lang="en-GB" sz="1200" kern="800" dirty="0" err="1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m</a:t>
                      </a:r>
                      <a:r>
                        <a:rPr lang="en-GB" sz="1200" kern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GB" sz="1200" kern="800" dirty="0" err="1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</a:t>
                      </a:r>
                      <a:r>
                        <a:rPr lang="en-GB" sz="1200" kern="8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rad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058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Longitudinal 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emit., 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</a:t>
                      </a:r>
                      <a:r>
                        <a:rPr lang="en-GB" sz="1200" kern="800" baseline="-25000" dirty="0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||</a:t>
                      </a:r>
                      <a:r>
                        <a:rPr lang="en-GB" sz="1200" kern="800" baseline="-25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m</a:t>
                      </a: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Bunch length, </a:t>
                      </a: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</a:t>
                      </a:r>
                      <a:r>
                        <a:rPr lang="en-GB" sz="1200" kern="8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5.6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6.3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size at IP, 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r.m.s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mm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0.15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0.075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0.025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364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size in IR quads, </a:t>
                      </a:r>
                      <a:r>
                        <a:rPr lang="en-US" sz="12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r.m.s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cm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Beam-beam parameter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0.005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0.02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0.027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Repetition rate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Hz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  <a:tr h="2903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Proton driver power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MW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66" marR="685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6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Facilities: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2895" y="6547616"/>
            <a:ext cx="5674901" cy="310384"/>
          </a:xfrm>
        </p:spPr>
        <p:txBody>
          <a:bodyPr/>
          <a:lstStyle/>
          <a:p>
            <a:r>
              <a:rPr lang="en-US" smtClean="0"/>
              <a:t>U.S. Muon Accelerator Program –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934" y="984774"/>
            <a:ext cx="9017932" cy="5857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2832" y="62325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1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" y="-3192"/>
            <a:ext cx="8252350" cy="9879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Higgs Factory and </a:t>
            </a:r>
            <a:r>
              <a:rPr lang="en-US" dirty="0" err="1" smtClean="0"/>
              <a:t>TeV</a:t>
            </a:r>
            <a:r>
              <a:rPr lang="en-US" dirty="0" smtClean="0"/>
              <a:t>-Scale Collider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2895" y="6547616"/>
            <a:ext cx="5674901" cy="310384"/>
          </a:xfrm>
        </p:spPr>
        <p:txBody>
          <a:bodyPr/>
          <a:lstStyle/>
          <a:p>
            <a:r>
              <a:rPr lang="en-US" smtClean="0"/>
              <a:t>U.S. Muon Accelerator Program –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04" y="913535"/>
            <a:ext cx="6203572" cy="56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6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273463"/>
              </p:ext>
            </p:extLst>
          </p:nvPr>
        </p:nvGraphicFramePr>
        <p:xfrm>
          <a:off x="-2" y="995681"/>
          <a:ext cx="9144001" cy="55473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10041"/>
                <a:gridCol w="1405660"/>
                <a:gridCol w="1405660"/>
                <a:gridCol w="1405660"/>
                <a:gridCol w="1405660"/>
                <a:gridCol w="1405660"/>
                <a:gridCol w="1405660"/>
              </a:tblGrid>
              <a:tr h="32511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~2020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~2030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279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Muon</a:t>
                      </a:r>
                      <a:r>
                        <a:rPr lang="en-US" dirty="0" smtClean="0"/>
                        <a:t> Accelerator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dirty="0" smtClean="0"/>
                        <a:t>R&amp;D Phase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416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Proton Driver Implementation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(Project X @ FNAL)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2400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Intensity</a:t>
                      </a:r>
                      <a:r>
                        <a:rPr lang="en-US" baseline="0" dirty="0" smtClean="0"/>
                        <a:t> Frontier</a:t>
                      </a:r>
                      <a:endParaRPr lang="en-US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616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Energy Frontier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18" y="-41292"/>
            <a:ext cx="8269284" cy="9879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Muon</a:t>
            </a:r>
            <a:r>
              <a:rPr lang="en-US" dirty="0" smtClean="0"/>
              <a:t> Accelerator Program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67009"/>
            <a:ext cx="1732895" cy="285745"/>
          </a:xfrm>
        </p:spPr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2895" y="6557776"/>
            <a:ext cx="5674901" cy="310384"/>
          </a:xfrm>
        </p:spPr>
        <p:txBody>
          <a:bodyPr/>
          <a:lstStyle/>
          <a:p>
            <a:r>
              <a:rPr lang="en-US" dirty="0" smtClean="0"/>
              <a:t>U.S. </a:t>
            </a:r>
            <a:r>
              <a:rPr lang="en-US" dirty="0" err="1" smtClean="0"/>
              <a:t>Muon</a:t>
            </a:r>
            <a:r>
              <a:rPr lang="en-US" dirty="0" smtClean="0"/>
              <a:t> Accelerator Program –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78096"/>
            <a:ext cx="1736203" cy="310384"/>
          </a:xfrm>
        </p:spPr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67560" y="1399261"/>
            <a:ext cx="7076440" cy="5123459"/>
            <a:chOff x="2067560" y="1399261"/>
            <a:chExt cx="7076440" cy="5123459"/>
          </a:xfrm>
        </p:grpSpPr>
        <p:sp>
          <p:nvSpPr>
            <p:cNvPr id="11" name="Chevron 10"/>
            <p:cNvSpPr/>
            <p:nvPr/>
          </p:nvSpPr>
          <p:spPr>
            <a:xfrm>
              <a:off x="2346960" y="1399261"/>
              <a:ext cx="2032000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MAP Feasibility Assessment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4166756" y="1401395"/>
              <a:ext cx="1939404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Advanced Systems R&amp;D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2188211" y="1929968"/>
              <a:ext cx="2800349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Muon</a:t>
              </a:r>
              <a:r>
                <a:rPr lang="en-US" sz="1400" dirty="0" smtClean="0">
                  <a:solidFill>
                    <a:srgbClr val="FFFFFF"/>
                  </a:solidFill>
                </a:rPr>
                <a:t> Ionization Cooling Experiment (MICE)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2067560" y="1399261"/>
              <a:ext cx="497840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2067560" y="4010381"/>
              <a:ext cx="1346200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IDS-NF RDR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2903220" y="4508474"/>
              <a:ext cx="3202940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Proposed 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Muon</a:t>
              </a:r>
              <a:r>
                <a:rPr lang="en-US" sz="1400" dirty="0" smtClean="0">
                  <a:solidFill>
                    <a:srgbClr val="FFFFFF"/>
                  </a:solidFill>
                </a:rPr>
                <a:t> Storage Ring Facility (</a:t>
              </a:r>
              <a:r>
                <a:rPr lang="en-US" sz="1400" dirty="0" err="1" smtClean="0">
                  <a:solidFill>
                    <a:srgbClr val="FFFFFF"/>
                  </a:solidFill>
                  <a:latin typeface="Symbol" charset="2"/>
                  <a:cs typeface="Symbol" charset="2"/>
                </a:rPr>
                <a:t>n</a:t>
              </a:r>
              <a:r>
                <a:rPr lang="en-US" sz="1400" dirty="0" err="1" smtClean="0">
                  <a:solidFill>
                    <a:srgbClr val="FFFFFF"/>
                  </a:solidFill>
                  <a:cs typeface="Symbol" charset="2"/>
                </a:rPr>
                <a:t>STORM</a:t>
              </a:r>
              <a:r>
                <a:rPr lang="en-US" sz="1400" dirty="0" smtClean="0">
                  <a:solidFill>
                    <a:srgbClr val="FFFFFF"/>
                  </a:solidFill>
                  <a:cs typeface="Symbol" charset="2"/>
                </a:rPr>
                <a:t>)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4813300" y="5003748"/>
              <a:ext cx="3924300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Evolution to Full Spec </a:t>
              </a:r>
              <a:r>
                <a:rPr lang="en-US" sz="1400" dirty="0" smtClean="0">
                  <a:solidFill>
                    <a:srgbClr val="FFFFFF"/>
                  </a:solidFill>
                  <a:latin typeface="Symbol" charset="2"/>
                  <a:cs typeface="Symbol" charset="2"/>
                </a:rPr>
                <a:t>n</a:t>
              </a:r>
              <a:r>
                <a:rPr lang="en-US" sz="1400" dirty="0" smtClean="0">
                  <a:solidFill>
                    <a:srgbClr val="FFFFFF"/>
                  </a:solidFill>
                  <a:cs typeface="Symbol" charset="2"/>
                </a:rPr>
                <a:t> Factory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4813300" y="5130800"/>
              <a:ext cx="223520" cy="223520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hevron 20"/>
            <p:cNvSpPr/>
            <p:nvPr/>
          </p:nvSpPr>
          <p:spPr>
            <a:xfrm>
              <a:off x="4064000" y="5536515"/>
              <a:ext cx="2263140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Collider Conceptual </a:t>
              </a:r>
              <a:r>
                <a:rPr lang="en-US" sz="1400" dirty="0" smtClean="0">
                  <a:solidFill>
                    <a:srgbClr val="FFFFFF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1400" dirty="0" smtClean="0">
                  <a:solidFill>
                    <a:srgbClr val="FFFFFF"/>
                  </a:solidFill>
                </a:rPr>
                <a:t> Technical Design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2" name="Diamond 21"/>
            <p:cNvSpPr/>
            <p:nvPr/>
          </p:nvSpPr>
          <p:spPr>
            <a:xfrm>
              <a:off x="6103620" y="6167120"/>
              <a:ext cx="223520" cy="223520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hevron 22"/>
            <p:cNvSpPr/>
            <p:nvPr/>
          </p:nvSpPr>
          <p:spPr>
            <a:xfrm>
              <a:off x="6103620" y="6044947"/>
              <a:ext cx="3040380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Collider Construction </a:t>
              </a:r>
              <a:r>
                <a:rPr lang="en-US" sz="1400" dirty="0" smtClean="0">
                  <a:solidFill>
                    <a:srgbClr val="FFFFFF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1400" dirty="0">
                  <a:solidFill>
                    <a:srgbClr val="FFFFFF"/>
                  </a:solidFill>
                  <a:sym typeface="Wingdings"/>
                </a:rPr>
                <a:t> </a:t>
              </a:r>
              <a:r>
                <a:rPr lang="en-US" sz="1400" dirty="0" smtClean="0">
                  <a:solidFill>
                    <a:srgbClr val="FFFFFF"/>
                  </a:solidFill>
                  <a:sym typeface="Wingdings"/>
                </a:rPr>
                <a:t/>
              </a:r>
              <a:br>
                <a:rPr lang="en-US" sz="1400" dirty="0" smtClean="0">
                  <a:solidFill>
                    <a:srgbClr val="FFFFFF"/>
                  </a:solidFill>
                  <a:sym typeface="Wingdings"/>
                </a:rPr>
              </a:br>
              <a:r>
                <a:rPr lang="en-US" sz="1400" dirty="0" smtClean="0">
                  <a:solidFill>
                    <a:srgbClr val="FFFFFF"/>
                  </a:solidFill>
                  <a:sym typeface="Wingdings"/>
                </a:rPr>
                <a:t>Physics Program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3708400" y="2488515"/>
              <a:ext cx="1503680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Proj</a:t>
              </a:r>
              <a:r>
                <a:rPr lang="en-US" sz="1400" dirty="0" smtClean="0">
                  <a:solidFill>
                    <a:srgbClr val="FFFFFF"/>
                  </a:solidFill>
                </a:rPr>
                <a:t> X 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Ph</a:t>
              </a:r>
              <a:r>
                <a:rPr lang="en-US" sz="1400" dirty="0" smtClean="0">
                  <a:solidFill>
                    <a:srgbClr val="FFFFFF"/>
                  </a:solidFill>
                </a:rPr>
                <a:t> I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4968240" y="2985923"/>
              <a:ext cx="1534160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Proj</a:t>
              </a:r>
              <a:r>
                <a:rPr lang="en-US" sz="1400" dirty="0" smtClean="0">
                  <a:solidFill>
                    <a:srgbClr val="FFFFFF"/>
                  </a:solidFill>
                </a:rPr>
                <a:t> X 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Ph</a:t>
              </a:r>
              <a:r>
                <a:rPr lang="en-US" sz="1400" dirty="0" smtClean="0">
                  <a:solidFill>
                    <a:srgbClr val="FFFFFF"/>
                  </a:solidFill>
                </a:rPr>
                <a:t> II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6278880" y="3482061"/>
              <a:ext cx="2458720" cy="477773"/>
            </a:xfrm>
            <a:prstGeom prst="chevron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  <a:gs pos="15000">
                  <a:schemeClr val="tx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1539" tIns="30770" rIns="61539" bIns="30770" rtlCol="0" anchor="ctr"/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</a:rPr>
                <a:t>Proj</a:t>
              </a:r>
              <a:r>
                <a:rPr lang="en-US" sz="1400" dirty="0" smtClean="0">
                  <a:solidFill>
                    <a:srgbClr val="FFFFFF"/>
                  </a:solidFill>
                </a:rPr>
                <a:t> X </a:t>
              </a:r>
              <a:r>
                <a:rPr lang="en-US" sz="1400" dirty="0" err="1" smtClean="0">
                  <a:solidFill>
                    <a:srgbClr val="FFFFFF"/>
                  </a:solidFill>
                </a:rPr>
                <a:t>Ph</a:t>
              </a:r>
              <a:r>
                <a:rPr lang="en-US" sz="1400" dirty="0" smtClean="0">
                  <a:solidFill>
                    <a:srgbClr val="FFFFFF"/>
                  </a:solidFill>
                </a:rPr>
                <a:t> III &amp; IV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58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to multi </a:t>
            </a:r>
            <a:r>
              <a:rPr lang="en-US" dirty="0" err="1" smtClean="0"/>
              <a:t>TeV</a:t>
            </a:r>
            <a:r>
              <a:rPr lang="en-US" dirty="0" smtClean="0"/>
              <a:t> !</a:t>
            </a:r>
          </a:p>
          <a:p>
            <a:pPr lvl="1"/>
            <a:r>
              <a:rPr lang="en-US" dirty="0" smtClean="0"/>
              <a:t>Find H/A (10</a:t>
            </a:r>
            <a:r>
              <a:rPr lang="en-US" baseline="30000" dirty="0" smtClean="0"/>
              <a:t>5</a:t>
            </a:r>
            <a:r>
              <a:rPr lang="en-US" dirty="0" smtClean="0"/>
              <a:t>/year)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Acceleration by VRCS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Muon Accelerator Program - Venue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20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270" y="2066544"/>
            <a:ext cx="4014530" cy="245059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" y="4915653"/>
            <a:ext cx="2249234" cy="1631963"/>
          </a:xfrm>
          <a:prstGeom prst="rect">
            <a:avLst/>
          </a:prstGeom>
        </p:spPr>
      </p:pic>
      <p:pic>
        <p:nvPicPr>
          <p:cNvPr id="11" name="Picture 9" descr="Site_Map_072809_REVISED.jpg"/>
          <p:cNvPicPr>
            <a:picLocks noChangeAspect="1"/>
          </p:cNvPicPr>
          <p:nvPr/>
        </p:nvPicPr>
        <p:blipFill>
          <a:blip r:embed="rId4" cstate="print"/>
          <a:srcRect l="30226" t="2792" r="2159" b="2792"/>
          <a:stretch>
            <a:fillRect/>
          </a:stretch>
        </p:blipFill>
        <p:spPr bwMode="auto">
          <a:xfrm>
            <a:off x="4809744" y="2066544"/>
            <a:ext cx="4292527" cy="40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91208" y="2224004"/>
            <a:ext cx="111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 </a:t>
            </a:r>
            <a:r>
              <a:rPr lang="en-US" sz="2800" b="1" dirty="0" err="1" smtClean="0">
                <a:solidFill>
                  <a:srgbClr val="FF0000"/>
                </a:solidFill>
              </a:rPr>
              <a:t>TeV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61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32895" y="6547616"/>
            <a:ext cx="5674901" cy="310384"/>
          </a:xfrm>
        </p:spPr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900" y="109538"/>
            <a:ext cx="5753100" cy="931862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 parameters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779" y="1115426"/>
            <a:ext cx="8808719" cy="52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276" y="184666"/>
            <a:ext cx="1364476" cy="369332"/>
          </a:xfrm>
          <a:prstGeom prst="rect">
            <a:avLst/>
          </a:prstGeom>
          <a:solidFill>
            <a:srgbClr val="58CAE8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R.B,Palmer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December 5,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32895" y="6547616"/>
            <a:ext cx="5674901" cy="310384"/>
          </a:xfrm>
        </p:spPr>
        <p:txBody>
          <a:bodyPr/>
          <a:lstStyle/>
          <a:p>
            <a:r>
              <a:rPr lang="en-US" smtClean="0"/>
              <a:t>Institute of High Energy Physics Seminar, Beijing, China</a:t>
            </a: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276600" y="2120900"/>
            <a:ext cx="88900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1"/>
            <a:endCxn id="11" idx="2"/>
          </p:cNvCxnSpPr>
          <p:nvPr/>
        </p:nvCxnSpPr>
        <p:spPr>
          <a:xfrm flipH="1" flipV="1">
            <a:off x="1648752" y="1497231"/>
            <a:ext cx="1758039" cy="685045"/>
          </a:xfrm>
          <a:prstGeom prst="line">
            <a:avLst/>
          </a:prstGeom>
          <a:ln>
            <a:solidFill>
              <a:srgbClr val="F23B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76" y="850900"/>
            <a:ext cx="32259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3B1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Depends on cooling scenario: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31</a:t>
            </a:r>
            <a:r>
              <a:rPr lang="en-US" dirty="0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Wingdings 3" charset="2"/>
              </a:rPr>
              <a:t>~10</a:t>
            </a:r>
            <a:r>
              <a:rPr lang="en-US" baseline="30000" dirty="0" smtClean="0">
                <a:solidFill>
                  <a:srgbClr val="FF0000"/>
                </a:solidFill>
                <a:cs typeface="Wingdings 3" charset="2"/>
              </a:rPr>
              <a:t>32</a:t>
            </a:r>
            <a:r>
              <a:rPr lang="en-US" dirty="0" smtClean="0">
                <a:solidFill>
                  <a:srgbClr val="FF0000"/>
                </a:solidFill>
                <a:cs typeface="Wingdings 3" charset="2"/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  <a:cs typeface="Wingdings 3" charset="2"/>
              </a:rPr>
              <a:t>-2</a:t>
            </a:r>
            <a:r>
              <a:rPr lang="en-US" dirty="0" smtClean="0">
                <a:solidFill>
                  <a:srgbClr val="FF0000"/>
                </a:solidFill>
                <a:cs typeface="Wingdings 3" charset="2"/>
              </a:rPr>
              <a:t>sec</a:t>
            </a:r>
            <a:r>
              <a:rPr lang="en-US" baseline="30000" dirty="0" smtClean="0">
                <a:solidFill>
                  <a:srgbClr val="FF0000"/>
                </a:solidFill>
                <a:cs typeface="Wingdings 3" charset="2"/>
              </a:rPr>
              <a:t>-1</a:t>
            </a:r>
          </a:p>
        </p:txBody>
      </p:sp>
      <p:sp>
        <p:nvSpPr>
          <p:cNvPr id="16" name="Oval 15"/>
          <p:cNvSpPr/>
          <p:nvPr/>
        </p:nvSpPr>
        <p:spPr>
          <a:xfrm>
            <a:off x="3276600" y="4178300"/>
            <a:ext cx="88900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31100" y="4178300"/>
            <a:ext cx="88900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1" y="-3192"/>
            <a:ext cx="7259634" cy="987967"/>
          </a:xfrm>
        </p:spPr>
        <p:txBody>
          <a:bodyPr/>
          <a:lstStyle/>
          <a:p>
            <a:r>
              <a:rPr lang="en-US" dirty="0" smtClean="0"/>
              <a:t>Multiple Projects and Stages…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Muon Accelerator Program -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" y="1895284"/>
            <a:ext cx="9154078" cy="28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9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93" y="-3192"/>
            <a:ext cx="7096092" cy="987967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A Staged </a:t>
            </a:r>
            <a:r>
              <a:rPr lang="en-US" altLang="ja-JP" dirty="0" err="1"/>
              <a:t>Muon</a:t>
            </a:r>
            <a:r>
              <a:rPr lang="en-US" altLang="ja-JP" dirty="0"/>
              <a:t>-Based Neutrino  and Collider Physics Program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The plan is conceived in </a:t>
            </a:r>
            <a:r>
              <a:rPr kumimoji="1" lang="en-US" altLang="ja-JP" sz="2400" b="1" dirty="0" smtClean="0"/>
              <a:t>four stages</a:t>
            </a:r>
            <a:r>
              <a:rPr kumimoji="1" lang="en-US" altLang="ja-JP" sz="2400" dirty="0" smtClean="0"/>
              <a:t>.</a:t>
            </a:r>
          </a:p>
          <a:p>
            <a:pPr>
              <a:buFont typeface="Wingdings" charset="2"/>
              <a:buChar char="l"/>
            </a:pPr>
            <a:r>
              <a:rPr kumimoji="1" lang="en-US" altLang="ja-JP" sz="2400" dirty="0" smtClean="0"/>
              <a:t>The “entry point” for the plan is the </a:t>
            </a:r>
            <a:r>
              <a:rPr kumimoji="1" lang="en-US" altLang="ja-JP" sz="2400" b="1" dirty="0" err="1" smtClean="0"/>
              <a:t>nuSTORM</a:t>
            </a:r>
            <a:r>
              <a:rPr kumimoji="1" lang="en-US" altLang="ja-JP" sz="2400" dirty="0" smtClean="0"/>
              <a:t> Facility proposed at Fermilab, which can advance SBL oscillation physics by making the definitive measurements on light sterile neutrinos and 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n</a:t>
            </a:r>
            <a:r>
              <a:rPr kumimoji="1" lang="en-US" altLang="ja-JP" sz="2400" dirty="0" smtClean="0"/>
              <a:t> interaction physics. </a:t>
            </a:r>
          </a:p>
          <a:p>
            <a:pPr lvl="1">
              <a:buFont typeface="Wingdings" charset="2"/>
              <a:buChar char="l"/>
            </a:pPr>
            <a:r>
              <a:rPr kumimoji="1" lang="en-US" altLang="ja-JP" sz="2000" dirty="0" smtClean="0"/>
              <a:t>Also an R&amp;D platform for demonstration of accelerator capabilities needed for the later stages.</a:t>
            </a:r>
          </a:p>
          <a:p>
            <a:pPr>
              <a:buFont typeface="Wingdings" charset="2"/>
              <a:buChar char="l"/>
            </a:pPr>
            <a:r>
              <a:rPr kumimoji="1" lang="en-US" altLang="ja-JP" sz="2400" dirty="0" smtClean="0"/>
              <a:t>A stored-</a:t>
            </a:r>
            <a:r>
              <a:rPr kumimoji="1" lang="en-US" altLang="ja-JP" sz="2400" dirty="0" err="1" smtClean="0"/>
              <a:t>muon</a:t>
            </a:r>
            <a:r>
              <a:rPr kumimoji="1" lang="en-US" altLang="ja-JP" sz="2400" dirty="0" smtClean="0"/>
              <a:t>-beam </a:t>
            </a:r>
            <a:r>
              <a:rPr kumimoji="1" lang="en-US" altLang="ja-JP" sz="2400" b="1" dirty="0" smtClean="0"/>
              <a:t>Neutrino Factory </a:t>
            </a:r>
            <a:r>
              <a:rPr kumimoji="1" lang="en-US" altLang="ja-JP" sz="2400" dirty="0" smtClean="0"/>
              <a:t>can take </a:t>
            </a:r>
            <a:r>
              <a:rPr kumimoji="1" lang="en-US" altLang="ja-JP" sz="2400" dirty="0" err="1" smtClean="0"/>
              <a:t>advantange</a:t>
            </a:r>
            <a:r>
              <a:rPr kumimoji="1" lang="en-US" altLang="ja-JP" sz="2400" dirty="0" smtClean="0"/>
              <a:t> of the large value of </a:t>
            </a:r>
            <a:r>
              <a:rPr kumimoji="1" lang="en-US" altLang="ja-JP" sz="2400" i="1" dirty="0" smtClean="0">
                <a:latin typeface="Symbol" charset="2"/>
                <a:cs typeface="Symbol" charset="2"/>
              </a:rPr>
              <a:t>q</a:t>
            </a:r>
            <a:r>
              <a:rPr kumimoji="1" lang="en-US" altLang="ja-JP" sz="2400" i="1" baseline="-25000" dirty="0" smtClean="0">
                <a:latin typeface="Symbol" charset="2"/>
                <a:cs typeface="Symbol" charset="2"/>
              </a:rPr>
              <a:t>13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sz="2400" dirty="0" smtClean="0">
                <a:cs typeface="Symbol" charset="2"/>
              </a:rPr>
              <a:t>to make definitive measurements of neutrino oscillations and their possible violation of CP symmetry.</a:t>
            </a:r>
          </a:p>
          <a:p>
            <a:pPr>
              <a:buFont typeface="Wingdings" charset="2"/>
              <a:buChar char="l"/>
            </a:pPr>
            <a:r>
              <a:rPr kumimoji="1" lang="en-US" altLang="ja-JP" sz="2400" dirty="0" smtClean="0">
                <a:cs typeface="Symbol" charset="2"/>
              </a:rPr>
              <a:t>Thanks to suppression of </a:t>
            </a:r>
            <a:r>
              <a:rPr kumimoji="1" lang="en-US" altLang="ja-JP" sz="2400" dirty="0" err="1" smtClean="0">
                <a:cs typeface="Symbol" charset="2"/>
              </a:rPr>
              <a:t>radiative</a:t>
            </a:r>
            <a:r>
              <a:rPr kumimoji="1" lang="en-US" altLang="ja-JP" sz="2400" dirty="0" smtClean="0">
                <a:cs typeface="Symbol" charset="2"/>
              </a:rPr>
              <a:t> effects by the </a:t>
            </a:r>
            <a:r>
              <a:rPr kumimoji="1" lang="en-US" altLang="ja-JP" sz="2400" dirty="0" err="1" smtClean="0">
                <a:cs typeface="Symbol" charset="2"/>
              </a:rPr>
              <a:t>muon</a:t>
            </a:r>
            <a:r>
              <a:rPr kumimoji="1" lang="en-US" altLang="ja-JP" sz="2400" dirty="0" smtClean="0">
                <a:cs typeface="Symbol" charset="2"/>
              </a:rPr>
              <a:t> mass and the </a:t>
            </a:r>
            <a:r>
              <a:rPr kumimoji="1" lang="en-US" altLang="ja-JP" sz="2400" i="1" dirty="0" smtClean="0">
                <a:cs typeface="Symbol" charset="2"/>
              </a:rPr>
              <a:t>m</a:t>
            </a:r>
            <a:r>
              <a:rPr kumimoji="1" lang="en-US" altLang="ja-JP" sz="2400" baseline="30000" dirty="0" smtClean="0">
                <a:cs typeface="Symbol" charset="2"/>
              </a:rPr>
              <a:t>2</a:t>
            </a:r>
            <a:r>
              <a:rPr kumimoji="1" lang="en-US" altLang="ja-JP" sz="2400" baseline="-25000" dirty="0" smtClean="0">
                <a:cs typeface="Symbol" charset="2"/>
              </a:rPr>
              <a:t>lepton</a:t>
            </a:r>
            <a:r>
              <a:rPr kumimoji="1" lang="en-US" altLang="ja-JP" sz="2400" dirty="0" smtClean="0">
                <a:cs typeface="Symbol" charset="2"/>
              </a:rPr>
              <a:t> proportionality of the </a:t>
            </a:r>
            <a:r>
              <a:rPr kumimoji="1" lang="en-US" altLang="ja-JP" sz="2400" i="1" dirty="0" smtClean="0">
                <a:cs typeface="Symbol" charset="2"/>
              </a:rPr>
              <a:t>s</a:t>
            </a:r>
            <a:r>
              <a:rPr kumimoji="1" lang="en-US" altLang="ja-JP" sz="2400" dirty="0" smtClean="0">
                <a:cs typeface="Symbol" charset="2"/>
              </a:rPr>
              <a:t>-channel Higgs coupling, a </a:t>
            </a:r>
            <a:r>
              <a:rPr kumimoji="1" lang="en-US" altLang="ja-JP" sz="2400" b="1" dirty="0">
                <a:cs typeface="Symbol" charset="2"/>
              </a:rPr>
              <a:t> </a:t>
            </a:r>
            <a:r>
              <a:rPr kumimoji="1" lang="en-US" altLang="ja-JP" sz="2400" b="1" dirty="0" smtClean="0">
                <a:cs typeface="Symbol" charset="2"/>
              </a:rPr>
              <a:t> Higgs Factory </a:t>
            </a:r>
            <a:r>
              <a:rPr kumimoji="1" lang="en-US" altLang="ja-JP" sz="2400" b="1" dirty="0" err="1" smtClean="0">
                <a:cs typeface="Symbol" charset="2"/>
              </a:rPr>
              <a:t>Muon</a:t>
            </a:r>
            <a:r>
              <a:rPr kumimoji="1" lang="en-US" altLang="ja-JP" sz="2400" b="1" dirty="0" smtClean="0">
                <a:cs typeface="Symbol" charset="2"/>
              </a:rPr>
              <a:t> Collider</a:t>
            </a:r>
            <a:r>
              <a:rPr kumimoji="1" lang="en-US" altLang="ja-JP" sz="2400" dirty="0" smtClean="0">
                <a:cs typeface="Symbol" charset="2"/>
              </a:rPr>
              <a:t> can make uniquely precise measurements of the 126 </a:t>
            </a:r>
            <a:r>
              <a:rPr kumimoji="1" lang="en-US" altLang="ja-JP" sz="2400" dirty="0" err="1" smtClean="0">
                <a:cs typeface="Symbol" charset="2"/>
              </a:rPr>
              <a:t>GeV</a:t>
            </a:r>
            <a:r>
              <a:rPr kumimoji="1" lang="en-US" altLang="ja-JP" sz="2400" dirty="0" smtClean="0">
                <a:cs typeface="Symbol" charset="2"/>
              </a:rPr>
              <a:t> boson recently discovered at the LHC.</a:t>
            </a:r>
          </a:p>
          <a:p>
            <a:pPr>
              <a:buFont typeface="Wingdings" charset="2"/>
              <a:buChar char="l"/>
            </a:pPr>
            <a:r>
              <a:rPr kumimoji="1" lang="en-US" altLang="ja-JP" sz="2400" dirty="0" smtClean="0">
                <a:cs typeface="Symbol" charset="2"/>
              </a:rPr>
              <a:t>An </a:t>
            </a:r>
            <a:r>
              <a:rPr kumimoji="1" lang="en-US" altLang="ja-JP" sz="2400" b="1" dirty="0" smtClean="0">
                <a:cs typeface="Symbol" charset="2"/>
              </a:rPr>
              <a:t>energy-frontier </a:t>
            </a:r>
            <a:r>
              <a:rPr kumimoji="1" lang="en-US" altLang="ja-JP" sz="2400" b="1" dirty="0" err="1" smtClean="0">
                <a:cs typeface="Symbol" charset="2"/>
              </a:rPr>
              <a:t>Muon</a:t>
            </a:r>
            <a:r>
              <a:rPr kumimoji="1" lang="en-US" altLang="ja-JP" sz="2400" b="1" dirty="0" smtClean="0">
                <a:cs typeface="Symbol" charset="2"/>
              </a:rPr>
              <a:t> Collider </a:t>
            </a:r>
            <a:r>
              <a:rPr kumimoji="1" lang="en-US" altLang="ja-JP" sz="2400" dirty="0" smtClean="0">
                <a:cs typeface="Symbol" charset="2"/>
              </a:rPr>
              <a:t>can perform unique measurements of </a:t>
            </a:r>
            <a:r>
              <a:rPr kumimoji="1" lang="en-US" altLang="ja-JP" sz="2400" dirty="0" err="1" smtClean="0">
                <a:cs typeface="Symbol" charset="2"/>
              </a:rPr>
              <a:t>Terascale</a:t>
            </a:r>
            <a:r>
              <a:rPr kumimoji="1" lang="en-US" altLang="ja-JP" sz="2400" dirty="0" smtClean="0">
                <a:cs typeface="Symbol" charset="2"/>
              </a:rPr>
              <a:t> physics, offering both precision and discovery reach.</a:t>
            </a:r>
            <a:endParaRPr kumimoji="1" lang="ja-JP" altLang="en-US" sz="2400" dirty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pPr algn="r"/>
            <a:r>
              <a:rPr lang="en-US" smtClean="0">
                <a:latin typeface="Arial"/>
              </a:rPr>
              <a:t>June 12, 2013</a:t>
            </a:r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2895" y="6547616"/>
            <a:ext cx="5674901" cy="310384"/>
          </a:xfrm>
        </p:spPr>
        <p:txBody>
          <a:bodyPr/>
          <a:lstStyle/>
          <a:p>
            <a:r>
              <a:rPr lang="en-US" smtClean="0">
                <a:latin typeface="Arial"/>
              </a:rPr>
              <a:t>FNAL Users Meeting@  FNAL</a:t>
            </a: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4FA8863F-9730-A244-9B23-8257BEF97903}" type="slidenum">
              <a:rPr lang="en-US" smtClean="0">
                <a:latin typeface="Arial"/>
              </a:rPr>
              <a:pPr/>
              <a:t>3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7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32894" y="-3191"/>
            <a:ext cx="6536390" cy="803292"/>
          </a:xfrm>
        </p:spPr>
        <p:txBody>
          <a:bodyPr/>
          <a:lstStyle/>
          <a:p>
            <a:r>
              <a:rPr lang="en-US" dirty="0" err="1" smtClean="0"/>
              <a:t>NuSTORM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13341"/>
              </p:ext>
            </p:extLst>
          </p:nvPr>
        </p:nvGraphicFramePr>
        <p:xfrm>
          <a:off x="4686300" y="3089776"/>
          <a:ext cx="4457700" cy="362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14299" y="961915"/>
            <a:ext cx="4343401" cy="25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 sz="1800"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Physics Motivation</a:t>
            </a:r>
          </a:p>
          <a:p>
            <a:pPr lvl="1"/>
            <a:r>
              <a:rPr lang="en-US" dirty="0" smtClean="0"/>
              <a:t>neutrino cross sections</a:t>
            </a:r>
          </a:p>
          <a:p>
            <a:pPr lvl="1"/>
            <a:r>
              <a:rPr lang="en-US" dirty="0" smtClean="0"/>
              <a:t>“sterile” neutrino search</a:t>
            </a:r>
          </a:p>
          <a:p>
            <a:r>
              <a:rPr lang="en-US" dirty="0" err="1" smtClean="0"/>
              <a:t>Muon</a:t>
            </a:r>
            <a:r>
              <a:rPr lang="en-US" dirty="0" smtClean="0"/>
              <a:t> Based Added value</a:t>
            </a:r>
          </a:p>
          <a:p>
            <a:pPr lvl="1"/>
            <a:r>
              <a:rPr lang="en-US" dirty="0" smtClean="0"/>
              <a:t>electron and </a:t>
            </a:r>
            <a:r>
              <a:rPr lang="en-US" dirty="0" err="1" smtClean="0"/>
              <a:t>muon</a:t>
            </a:r>
            <a:r>
              <a:rPr lang="en-US" dirty="0" smtClean="0"/>
              <a:t> neutrinos</a:t>
            </a:r>
          </a:p>
          <a:p>
            <a:pPr lvl="1"/>
            <a:r>
              <a:rPr lang="en-US" dirty="0" smtClean="0"/>
              <a:t>sterile neutrino search</a:t>
            </a:r>
          </a:p>
          <a:p>
            <a:pPr lvl="1"/>
            <a:r>
              <a:rPr lang="en-US" dirty="0" smtClean="0"/>
              <a:t>monitored beam</a:t>
            </a:r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7701" y="800100"/>
            <a:ext cx="4686299" cy="2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5031976"/>
              </p:ext>
            </p:extLst>
          </p:nvPr>
        </p:nvGraphicFramePr>
        <p:xfrm>
          <a:off x="152398" y="3409950"/>
          <a:ext cx="4343400" cy="3307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19310"/>
                <a:gridCol w="915925"/>
                <a:gridCol w="908165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Unit</a:t>
                      </a:r>
                      <a:endParaRPr lang="en-US" dirty="0"/>
                    </a:p>
                  </a:txBody>
                  <a:tcPr/>
                </a:tc>
              </a:tr>
              <a:tr h="325705">
                <a:tc>
                  <a:txBody>
                    <a:bodyPr/>
                    <a:lstStyle/>
                    <a:p>
                      <a:r>
                        <a:rPr lang="en-US" dirty="0" smtClean="0"/>
                        <a:t>Ring Momentum     P</a:t>
                      </a:r>
                      <a:r>
                        <a:rPr lang="el-GR" baseline="-25000" dirty="0" smtClean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GeV/c</a:t>
                      </a:r>
                      <a:endParaRPr lang="en-US" dirty="0"/>
                    </a:p>
                  </a:txBody>
                  <a:tcPr/>
                </a:tc>
              </a:tr>
              <a:tr h="359995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135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Intensity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509">
                <a:tc>
                  <a:txBody>
                    <a:bodyPr/>
                    <a:lstStyle/>
                    <a:p>
                      <a:r>
                        <a:rPr lang="en-US" smtClean="0"/>
                        <a:t>Proton Beam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313509">
                <a:tc>
                  <a:txBody>
                    <a:bodyPr/>
                    <a:lstStyle/>
                    <a:p>
                      <a:r>
                        <a:rPr lang="en-US" smtClean="0"/>
                        <a:t>60 GeV protons/year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2×10</a:t>
                      </a:r>
                      <a:r>
                        <a:rPr lang="en-US" baseline="3000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3509">
                <a:tc>
                  <a:txBody>
                    <a:bodyPr/>
                    <a:lstStyle/>
                    <a:p>
                      <a:r>
                        <a:rPr lang="en-US" smtClean="0"/>
                        <a:t>cycle period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13509">
                <a:tc>
                  <a:txBody>
                    <a:bodyPr/>
                    <a:lstStyle/>
                    <a:p>
                      <a:r>
                        <a:rPr lang="en-US" smtClean="0"/>
                        <a:t>stored </a:t>
                      </a:r>
                      <a:r>
                        <a:rPr lang="el-GR" smtClean="0"/>
                        <a:t>μ</a:t>
                      </a:r>
                      <a:r>
                        <a:rPr lang="en-US" smtClean="0"/>
                        <a:t>/year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8×10</a:t>
                      </a:r>
                      <a:r>
                        <a:rPr lang="en-US" baseline="30000" smtClean="0"/>
                        <a:t>17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509">
                <a:tc>
                  <a:txBody>
                    <a:bodyPr/>
                    <a:lstStyle/>
                    <a:p>
                      <a:r>
                        <a:rPr lang="el-GR" smtClean="0"/>
                        <a:t>ν</a:t>
                      </a:r>
                      <a:r>
                        <a:rPr lang="en-US" baseline="-25000" smtClean="0"/>
                        <a:t>e</a:t>
                      </a:r>
                      <a:r>
                        <a:rPr lang="en-US" smtClean="0"/>
                        <a:t> </a:t>
                      </a:r>
                      <a:r>
                        <a:rPr lang="el-GR" smtClean="0"/>
                        <a:t>ν</a:t>
                      </a:r>
                      <a:r>
                        <a:rPr lang="el-GR" baseline="-25000" smtClean="0"/>
                        <a:t>μ</a:t>
                      </a:r>
                      <a:r>
                        <a:rPr lang="en-US" baseline="30000" smtClean="0"/>
                        <a:t>*</a:t>
                      </a:r>
                      <a:r>
                        <a:rPr lang="en-US" baseline="-25000" smtClean="0"/>
                        <a:t> </a:t>
                      </a:r>
                      <a:r>
                        <a:rPr lang="en-US" baseline="0" smtClean="0"/>
                        <a:t>to detectors/yr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3×10</a:t>
                      </a:r>
                      <a:r>
                        <a:rPr lang="en-US" baseline="30000" dirty="0" smtClean="0"/>
                        <a:t>17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5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-3192"/>
            <a:ext cx="7412034" cy="987967"/>
          </a:xfrm>
        </p:spPr>
        <p:txBody>
          <a:bodyPr/>
          <a:lstStyle/>
          <a:p>
            <a:r>
              <a:rPr lang="en-US" dirty="0" smtClean="0"/>
              <a:t>Proton X Driver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565"/>
            <a:ext cx="5486400" cy="5524500"/>
          </a:xfrm>
        </p:spPr>
        <p:txBody>
          <a:bodyPr>
            <a:normAutofit fontScale="85000" lnSpcReduction="20000"/>
          </a:bodyPr>
          <a:lstStyle/>
          <a:p>
            <a:pPr marL="800100" lvl="2" indent="0">
              <a:buNone/>
            </a:pPr>
            <a:r>
              <a:rPr lang="en-US" sz="2800" b="1" dirty="0" smtClean="0"/>
              <a:t>0. Proton improvement plan</a:t>
            </a:r>
          </a:p>
          <a:p>
            <a:pPr marL="1714500" lvl="4" indent="0">
              <a:buNone/>
            </a:pPr>
            <a:r>
              <a:rPr lang="en-US" sz="2100" dirty="0" smtClean="0"/>
              <a:t>0.7MW – 60/120GeV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Narrow" pitchFamily="34" charset="0"/>
              </a:rPr>
              <a:t>PX Stage 1</a:t>
            </a:r>
          </a:p>
          <a:p>
            <a:pPr marL="400050" lvl="1" indent="0">
              <a:buNone/>
            </a:pPr>
            <a:r>
              <a:rPr lang="en-US" dirty="0" smtClean="0">
                <a:latin typeface="Arial Narrow" pitchFamily="34" charset="0"/>
              </a:rPr>
              <a:t>1 MW @1 </a:t>
            </a:r>
            <a:r>
              <a:rPr lang="en-US" dirty="0" err="1" smtClean="0">
                <a:latin typeface="Arial Narrow" pitchFamily="34" charset="0"/>
              </a:rPr>
              <a:t>GeV</a:t>
            </a:r>
            <a:r>
              <a:rPr lang="en-US" dirty="0" smtClean="0">
                <a:latin typeface="Arial Narrow" pitchFamily="34" charset="0"/>
              </a:rPr>
              <a:t>; 1.2MW at 60/120GeV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Narrow" pitchFamily="34" charset="0"/>
              </a:rPr>
              <a:t>PX Stage 2</a:t>
            </a:r>
          </a:p>
          <a:p>
            <a:pPr marL="400050" lvl="1" indent="0"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1—3 MW@3GeV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400050" lvl="1" indent="0">
              <a:buNone/>
            </a:pPr>
            <a:r>
              <a:rPr lang="en-US" b="1" dirty="0">
                <a:latin typeface="Arial Narrow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entry level Higgs or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</a:rPr>
              <a:t>nuFact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?</a:t>
            </a:r>
          </a:p>
          <a:p>
            <a:pPr marL="400050" lvl="1" indent="0">
              <a:buNone/>
            </a:pP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Arial Narrow" pitchFamily="34" charset="0"/>
              </a:rPr>
              <a:t>PX Stage  3</a:t>
            </a:r>
          </a:p>
          <a:p>
            <a:pPr marL="400050" lvl="1" indent="0">
              <a:buNone/>
            </a:pPr>
            <a:r>
              <a:rPr lang="en-US" b="1" dirty="0" smtClean="0">
                <a:latin typeface="Arial Narrow" pitchFamily="34" charset="0"/>
              </a:rPr>
              <a:t>1</a:t>
            </a:r>
            <a:r>
              <a:rPr lang="en-US" b="1" dirty="0">
                <a:latin typeface="Arial Narrow" pitchFamily="34" charset="0"/>
              </a:rPr>
              <a:t>—3</a:t>
            </a:r>
            <a:r>
              <a:rPr lang="en-US" b="1" dirty="0" smtClean="0">
                <a:latin typeface="Arial Narrow" pitchFamily="34" charset="0"/>
              </a:rPr>
              <a:t>MW@3GeV</a:t>
            </a:r>
            <a:r>
              <a:rPr lang="en-US" b="1" dirty="0">
                <a:latin typeface="Arial Narrow" pitchFamily="34" charset="0"/>
              </a:rPr>
              <a:t>; </a:t>
            </a:r>
            <a:r>
              <a:rPr lang="en-US" dirty="0" smtClean="0">
                <a:latin typeface="Arial Narrow" pitchFamily="34" charset="0"/>
              </a:rPr>
              <a:t>8 </a:t>
            </a:r>
            <a:r>
              <a:rPr lang="en-US" dirty="0" err="1" smtClean="0">
                <a:latin typeface="Arial Narrow" pitchFamily="34" charset="0"/>
              </a:rPr>
              <a:t>GeV</a:t>
            </a:r>
            <a:r>
              <a:rPr lang="en-US" dirty="0" smtClean="0">
                <a:latin typeface="Arial Narrow" pitchFamily="34" charset="0"/>
              </a:rPr>
              <a:t> 0.2MW</a:t>
            </a:r>
          </a:p>
          <a:p>
            <a:pPr marL="800100" lvl="2" indent="0">
              <a:buNone/>
            </a:pPr>
            <a:r>
              <a:rPr lang="en-US" b="1" dirty="0">
                <a:latin typeface="Arial Narrow" pitchFamily="34" charset="0"/>
              </a:rPr>
              <a:t>	</a:t>
            </a:r>
            <a:r>
              <a:rPr lang="en-US" b="1" dirty="0" smtClean="0">
                <a:latin typeface="Arial Narrow" pitchFamily="34" charset="0"/>
              </a:rPr>
              <a:t>2.3 MW </a:t>
            </a:r>
            <a:r>
              <a:rPr lang="en-US" b="1" dirty="0">
                <a:latin typeface="Arial Narrow" pitchFamily="34" charset="0"/>
              </a:rPr>
              <a:t>at </a:t>
            </a:r>
            <a:r>
              <a:rPr lang="en-US" b="1" dirty="0" smtClean="0">
                <a:latin typeface="Arial Narrow" pitchFamily="34" charset="0"/>
              </a:rPr>
              <a:t>60/120GeV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Arial Narrow" pitchFamily="34" charset="0"/>
              </a:rPr>
              <a:t>8 </a:t>
            </a:r>
            <a:r>
              <a:rPr lang="en-US" b="1" dirty="0" err="1" smtClean="0">
                <a:latin typeface="Arial Narrow" pitchFamily="34" charset="0"/>
              </a:rPr>
              <a:t>GeV</a:t>
            </a:r>
            <a:r>
              <a:rPr lang="en-US" b="1" dirty="0" smtClean="0">
                <a:latin typeface="Arial Narrow" pitchFamily="34" charset="0"/>
              </a:rPr>
              <a:t>; 4MW</a:t>
            </a:r>
          </a:p>
          <a:p>
            <a:pPr marL="400050" lvl="1" indent="0">
              <a:buNone/>
            </a:pPr>
            <a:r>
              <a:rPr lang="en-US" b="1" dirty="0" smtClean="0">
                <a:latin typeface="Arial Narrow" pitchFamily="34" charset="0"/>
              </a:rPr>
              <a:t>4MW 8GeV; 4 MW at 60/120GeV</a:t>
            </a:r>
          </a:p>
          <a:p>
            <a:pPr lvl="1" indent="-342900"/>
            <a:r>
              <a:rPr lang="en-US" b="1" dirty="0" smtClean="0">
                <a:solidFill>
                  <a:srgbClr val="FF0000"/>
                </a:solidFill>
              </a:rPr>
              <a:t> Accumulator/Compressor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ClipArt Placeholder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813177"/>
            <a:ext cx="3876987" cy="26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4816"/>
            <a:ext cx="4038600" cy="23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31" y="5740420"/>
            <a:ext cx="4378569" cy="111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Proton Driver Stage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9080" y="984774"/>
            <a:ext cx="4815840" cy="58599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 </a:t>
            </a:r>
            <a:r>
              <a:rPr lang="en-US" sz="2400" dirty="0" err="1" smtClean="0"/>
              <a:t>GeV</a:t>
            </a:r>
            <a:r>
              <a:rPr lang="en-US" sz="2400" dirty="0" smtClean="0"/>
              <a:t> will make lots of  ~200MeV/c  </a:t>
            </a:r>
            <a:r>
              <a:rPr lang="el-GR" sz="2400" dirty="0" smtClean="0"/>
              <a:t>μ</a:t>
            </a:r>
            <a:r>
              <a:rPr lang="en-US" sz="2400" dirty="0" smtClean="0"/>
              <a:t>’s</a:t>
            </a:r>
          </a:p>
          <a:p>
            <a:pPr lvl="1"/>
            <a:r>
              <a:rPr lang="el-GR" sz="2000" dirty="0" smtClean="0"/>
              <a:t>μ</a:t>
            </a:r>
            <a:r>
              <a:rPr lang="en-US" sz="2000" dirty="0" smtClean="0"/>
              <a:t>/MW ~same as 8GeV (?)</a:t>
            </a:r>
          </a:p>
          <a:p>
            <a:r>
              <a:rPr lang="en-US" sz="2400" dirty="0" smtClean="0"/>
              <a:t>Need pulsed bunches to match</a:t>
            </a:r>
          </a:p>
          <a:p>
            <a:pPr marL="0" indent="0">
              <a:buNone/>
            </a:pPr>
            <a:r>
              <a:rPr lang="en-US" sz="2400" dirty="0" smtClean="0"/>
              <a:t>target –capture magnet, pulsed </a:t>
            </a:r>
            <a:r>
              <a:rPr lang="en-US" sz="2400" dirty="0" err="1" smtClean="0"/>
              <a:t>rf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Capture and bunch into harmonic 4;  C=90m  3GeV ring; 70 Hz (2.5*10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/ bunch)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2</a:t>
            </a:r>
            <a:r>
              <a:rPr lang="en-US" sz="2000" dirty="0" smtClean="0">
                <a:sym typeface="Wingdings" pitchFamily="2" charset="2"/>
              </a:rPr>
              <a:t> 4 accumulator rings</a:t>
            </a:r>
          </a:p>
          <a:p>
            <a:pPr lvl="1"/>
            <a:endParaRPr lang="en-US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073150"/>
            <a:ext cx="4358640" cy="5524500"/>
          </a:xfrm>
        </p:spPr>
        <p:txBody>
          <a:bodyPr>
            <a:normAutofit/>
          </a:bodyPr>
          <a:lstStyle/>
          <a:p>
            <a:r>
              <a:rPr lang="en-US" dirty="0" smtClean="0"/>
              <a:t>Accumulate in storage ring</a:t>
            </a:r>
          </a:p>
          <a:p>
            <a:pPr lvl="1"/>
            <a:r>
              <a:rPr lang="en-US" dirty="0" smtClean="0"/>
              <a:t>space charge: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B</a:t>
            </a:r>
            <a:r>
              <a:rPr lang="en-US" baseline="-25000" dirty="0" smtClean="0"/>
              <a:t>F </a:t>
            </a:r>
            <a:r>
              <a:rPr lang="en-US" dirty="0" smtClean="0">
                <a:sym typeface="Symbol"/>
              </a:rPr>
              <a:t> z/R , </a:t>
            </a:r>
            <a:r>
              <a:rPr lang="en-US" dirty="0">
                <a:sym typeface="Symbol"/>
              </a:rPr>
              <a:t>R </a:t>
            </a:r>
            <a:r>
              <a:rPr lang="en-US" dirty="0" smtClean="0">
                <a:sym typeface="Symbol"/>
              </a:rPr>
              <a:t> 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386733"/>
              </p:ext>
            </p:extLst>
          </p:nvPr>
        </p:nvGraphicFramePr>
        <p:xfrm>
          <a:off x="5463142" y="2453062"/>
          <a:ext cx="228068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3" imgW="1269449" imgH="469696" progId="Equation.DSMT4">
                  <p:embed/>
                </p:oleObj>
              </mc:Choice>
              <mc:Fallback>
                <p:oleObj r:id="rId3" imgW="1269449" imgH="46969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3142" y="2453062"/>
                        <a:ext cx="2280684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85723" y="3150079"/>
            <a:ext cx="2578100" cy="25400"/>
          </a:xfrm>
          <a:prstGeom prst="straightConnector1">
            <a:avLst/>
          </a:prstGeom>
          <a:solidFill>
            <a:srgbClr val="0033CC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32023" y="3162779"/>
            <a:ext cx="863600" cy="787400"/>
          </a:xfrm>
          <a:prstGeom prst="ellipse">
            <a:avLst/>
          </a:prstGeom>
          <a:noFill/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Scenarios</a:t>
            </a:r>
            <a:br>
              <a:rPr lang="en-US" dirty="0" smtClean="0"/>
            </a:br>
            <a:r>
              <a:rPr lang="en-US" dirty="0" smtClean="0"/>
              <a:t>C. </a:t>
            </a:r>
            <a:r>
              <a:rPr lang="en-US" dirty="0" err="1" smtClean="0"/>
              <a:t>Ankenbrandt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28" y="984776"/>
            <a:ext cx="4787372" cy="5562840"/>
          </a:xfrm>
        </p:spPr>
        <p:txBody>
          <a:bodyPr/>
          <a:lstStyle/>
          <a:p>
            <a:r>
              <a:rPr lang="en-US" dirty="0" smtClean="0"/>
              <a:t>1 MW</a:t>
            </a:r>
          </a:p>
          <a:p>
            <a:pPr lvl="1"/>
            <a:r>
              <a:rPr lang="en-US" dirty="0" smtClean="0"/>
              <a:t>initially use only 1/3 of PX2</a:t>
            </a:r>
          </a:p>
          <a:p>
            <a:pPr lvl="1"/>
            <a:r>
              <a:rPr lang="en-US" sz="2000" dirty="0" smtClean="0"/>
              <a:t>accumulate in </a:t>
            </a:r>
            <a:r>
              <a:rPr lang="en-US" sz="2000" dirty="0" smtClean="0"/>
              <a:t>70 </a:t>
            </a:r>
            <a:r>
              <a:rPr lang="en-US" sz="2000" dirty="0" smtClean="0"/>
              <a:t>Hz storage ring </a:t>
            </a:r>
            <a:r>
              <a:rPr lang="en-US" sz="2000" dirty="0" smtClean="0"/>
              <a:t>(42000/3 </a:t>
            </a:r>
            <a:r>
              <a:rPr lang="en-US" sz="2000" dirty="0" smtClean="0"/>
              <a:t>turns?)</a:t>
            </a:r>
          </a:p>
          <a:p>
            <a:pPr lvl="1"/>
            <a:r>
              <a:rPr lang="en-US" sz="2000" dirty="0" smtClean="0"/>
              <a:t>multiple bunches on target</a:t>
            </a:r>
          </a:p>
          <a:p>
            <a:pPr lvl="1"/>
            <a:r>
              <a:rPr lang="en-US" sz="2000" dirty="0" smtClean="0"/>
              <a:t>enough </a:t>
            </a:r>
            <a:r>
              <a:rPr lang="el-GR" sz="2000" dirty="0" smtClean="0"/>
              <a:t>μ</a:t>
            </a:r>
            <a:r>
              <a:rPr lang="en-US" sz="2000" dirty="0" smtClean="0"/>
              <a:t> for low-luminosity NF</a:t>
            </a:r>
          </a:p>
          <a:p>
            <a:pPr lvl="1"/>
            <a:r>
              <a:rPr lang="en-US" sz="2000" dirty="0" smtClean="0"/>
              <a:t>2</a:t>
            </a:r>
            <a:r>
              <a:rPr lang="en-US" sz="2000" dirty="0" smtClean="0">
                <a:sym typeface="Wingdings" pitchFamily="2" charset="2"/>
              </a:rPr>
              <a:t>4 storage rings; 2-&gt;4 bunches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spreadsheet level design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984776"/>
            <a:ext cx="4495799" cy="5141387"/>
          </a:xfrm>
        </p:spPr>
        <p:txBody>
          <a:bodyPr/>
          <a:lstStyle/>
          <a:p>
            <a:r>
              <a:rPr lang="en-US" dirty="0" smtClean="0"/>
              <a:t>3 MW</a:t>
            </a:r>
          </a:p>
          <a:p>
            <a:pPr lvl="1"/>
            <a:r>
              <a:rPr lang="en-US" dirty="0" smtClean="0"/>
              <a:t>Use full project X2</a:t>
            </a:r>
          </a:p>
          <a:p>
            <a:pPr lvl="1"/>
            <a:r>
              <a:rPr lang="en-US" dirty="0" smtClean="0"/>
              <a:t>High luminosity NF</a:t>
            </a:r>
          </a:p>
          <a:p>
            <a:pPr lvl="1"/>
            <a:r>
              <a:rPr lang="en-US" dirty="0" smtClean="0"/>
              <a:t>Collider ? </a:t>
            </a:r>
          </a:p>
          <a:p>
            <a:pPr lvl="2"/>
            <a:r>
              <a:rPr lang="en-US" dirty="0" smtClean="0"/>
              <a:t>at lower L than baseline?</a:t>
            </a:r>
          </a:p>
          <a:p>
            <a:pPr lvl="1"/>
            <a:r>
              <a:rPr lang="en-US" dirty="0" smtClean="0"/>
              <a:t>Try to do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Muon Accelerator Program - Venue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66" y="4443984"/>
            <a:ext cx="7490298" cy="240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7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Muon Accelerator Program - Venue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85" y="-3192"/>
            <a:ext cx="7346830" cy="686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11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027494"/>
              </p:ext>
            </p:extLst>
          </p:nvPr>
        </p:nvGraphicFramePr>
        <p:xfrm>
          <a:off x="952500" y="1096768"/>
          <a:ext cx="7942781" cy="539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3" imgW="9588500" imgH="9004300" progId="Excel.Sheet.12">
                  <p:embed/>
                </p:oleObj>
              </mc:Choice>
              <mc:Fallback>
                <p:oleObj name="Worksheet" r:id="rId3" imgW="9588500" imgH="9004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0" y="1096768"/>
                        <a:ext cx="7942781" cy="5392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58738"/>
            <a:ext cx="6978650" cy="534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Neutrino Factory Staging (MASS)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June 12,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2895" y="6547616"/>
            <a:ext cx="5674901" cy="310384"/>
          </a:xfrm>
        </p:spPr>
        <p:txBody>
          <a:bodyPr/>
          <a:lstStyle/>
          <a:p>
            <a:r>
              <a:rPr lang="en-US" smtClean="0"/>
              <a:t>FNAL Users Meeting@ 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07796" y="6547616"/>
            <a:ext cx="1736203" cy="310384"/>
          </a:xfrm>
        </p:spPr>
        <p:txBody>
          <a:bodyPr/>
          <a:lstStyle/>
          <a:p>
            <a:fld id="{98817235-C917-8F48-A936-FEF3725D9AF4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374031" y="3213066"/>
            <a:ext cx="573346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Preliminary Staging Plan Based on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Project X Phase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51300" y="1096768"/>
            <a:ext cx="4927600" cy="9306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51300" y="5741249"/>
            <a:ext cx="4927600" cy="5047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2100" y="6148997"/>
            <a:ext cx="34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* supports multiple detector technologies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theme/theme1.xml><?xml version="1.0" encoding="utf-8"?>
<a:theme xmlns:a="http://schemas.openxmlformats.org/drawingml/2006/main" name="2012_DOE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2012_DOE_Review_Template.potx</Template>
  <TotalTime>2715</TotalTime>
  <Words>1227</Words>
  <Application>Microsoft Office PowerPoint</Application>
  <PresentationFormat>On-screen Show (4:3)</PresentationFormat>
  <Paragraphs>349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2012_DOE_Review_Template</vt:lpstr>
      <vt:lpstr>Equation.DSMT4</vt:lpstr>
      <vt:lpstr>Worksheet</vt:lpstr>
      <vt:lpstr>MASS – staged facilities</vt:lpstr>
      <vt:lpstr>The Muon Accelerator Program Timeline</vt:lpstr>
      <vt:lpstr>A Staged Muon-Based Neutrino  and Collider Physics Program</vt:lpstr>
      <vt:lpstr>NuSTORM</vt:lpstr>
      <vt:lpstr>Proton X Driver Stages</vt:lpstr>
      <vt:lpstr>3 GeV Proton Driver Stage </vt:lpstr>
      <vt:lpstr>3 GeV Scenarios C. Ankenbrandt et al.</vt:lpstr>
      <vt:lpstr>PowerPoint Presentation</vt:lpstr>
      <vt:lpstr>Neutrino Factory Staging (MASS)</vt:lpstr>
      <vt:lpstr>A Staged Pathway</vt:lpstr>
      <vt:lpstr> Factory and m+m- Collider</vt:lpstr>
      <vt:lpstr>Emittance Evolution</vt:lpstr>
      <vt:lpstr>Emittance Evolution</vt:lpstr>
      <vt:lpstr>Higgs: 63 x 63 GeV </vt:lpstr>
      <vt:lpstr>Polarization &amp; Energy measurement Raja and Tollestrup (1998) Phys. Rev. D 58 013005 </vt:lpstr>
      <vt:lpstr>+- Collider at tt* (350 GeV)</vt:lpstr>
      <vt:lpstr>PowerPoint Presentation</vt:lpstr>
      <vt:lpstr>Fermilab Facilities:</vt:lpstr>
      <vt:lpstr>Higgs Factory and TeV-Scale Collider Parameters</vt:lpstr>
      <vt:lpstr>Higher energy?</vt:lpstr>
      <vt:lpstr>Muon Collider parameters</vt:lpstr>
      <vt:lpstr>Multiple Projects and Stages…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David Neuffer</cp:lastModifiedBy>
  <cp:revision>69</cp:revision>
  <cp:lastPrinted>2013-01-12T18:36:09Z</cp:lastPrinted>
  <dcterms:created xsi:type="dcterms:W3CDTF">2012-06-15T14:46:19Z</dcterms:created>
  <dcterms:modified xsi:type="dcterms:W3CDTF">2013-06-20T04:03:13Z</dcterms:modified>
</cp:coreProperties>
</file>