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25"/>
  </p:notesMasterIdLst>
  <p:handoutMasterIdLst>
    <p:handoutMasterId r:id="rId26"/>
  </p:handoutMasterIdLst>
  <p:sldIdLst>
    <p:sldId id="269" r:id="rId2"/>
    <p:sldId id="317" r:id="rId3"/>
    <p:sldId id="311" r:id="rId4"/>
    <p:sldId id="323" r:id="rId5"/>
    <p:sldId id="324" r:id="rId6"/>
    <p:sldId id="325" r:id="rId7"/>
    <p:sldId id="290" r:id="rId8"/>
    <p:sldId id="315" r:id="rId9"/>
    <p:sldId id="278" r:id="rId10"/>
    <p:sldId id="277" r:id="rId11"/>
    <p:sldId id="279" r:id="rId12"/>
    <p:sldId id="275" r:id="rId13"/>
    <p:sldId id="280" r:id="rId14"/>
    <p:sldId id="283" r:id="rId15"/>
    <p:sldId id="284" r:id="rId16"/>
    <p:sldId id="291" r:id="rId17"/>
    <p:sldId id="314" r:id="rId18"/>
    <p:sldId id="266" r:id="rId19"/>
    <p:sldId id="322" r:id="rId20"/>
    <p:sldId id="313" r:id="rId21"/>
    <p:sldId id="320" r:id="rId22"/>
    <p:sldId id="321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5" autoAdjust="0"/>
    <p:restoredTop sz="99851" autoAdjust="0"/>
  </p:normalViewPr>
  <p:slideViewPr>
    <p:cSldViewPr snapToGrid="0" snapToObjects="1">
      <p:cViewPr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E0E6F-38B6-6A4C-8644-27FF28B86DCD}" type="datetimeFigureOut">
              <a:rPr lang="en-US" smtClean="0"/>
              <a:t>6/21/13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4587-14B6-CA4C-B885-87121E33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8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EB06F-535F-884E-88C6-32EEFD4F3163}" type="datetimeFigureOut">
              <a:rPr lang="en-US" smtClean="0"/>
              <a:t>6/21/13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9F65-8D7C-E542-84C3-BC2D1B98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6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3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3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1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6/21/13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3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6/21/13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6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6/21/13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0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6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7200" y="0"/>
            <a:ext cx="5372100" cy="57150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12800"/>
            <a:ext cx="8890000" cy="527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R. Lipton Como NFN Workshop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8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66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0"/>
            <a:ext cx="8077200" cy="14097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Muon</a:t>
            </a:r>
            <a:r>
              <a:rPr lang="en-US" sz="2400" dirty="0"/>
              <a:t> </a:t>
            </a:r>
            <a:r>
              <a:rPr lang="en-US" sz="2400" dirty="0" smtClean="0"/>
              <a:t>Collider Physics and Detectors</a:t>
            </a:r>
            <a:r>
              <a:rPr lang="en-US" sz="1800" dirty="0">
                <a:solidFill>
                  <a:srgbClr val="660066"/>
                </a:solidFill>
              </a:rPr>
              <a:t/>
            </a:r>
            <a:br>
              <a:rPr lang="en-US" sz="1800" dirty="0">
                <a:solidFill>
                  <a:srgbClr val="660066"/>
                </a:solidFill>
              </a:rPr>
            </a:br>
            <a:r>
              <a:rPr lang="en-US" sz="1800" dirty="0">
                <a:solidFill>
                  <a:srgbClr val="660066"/>
                </a:solidFill>
              </a:rPr>
              <a:t>R. Lipton, </a:t>
            </a:r>
            <a:r>
              <a:rPr lang="en-US" sz="1800" dirty="0" smtClean="0">
                <a:solidFill>
                  <a:srgbClr val="660066"/>
                </a:solidFill>
              </a:rPr>
              <a:t>Fermilab</a:t>
            </a:r>
            <a:endParaRPr lang="en-US" sz="18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74" y="1456979"/>
            <a:ext cx="8965326" cy="530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Why contemplate a </a:t>
            </a:r>
            <a:r>
              <a:rPr lang="en-US" sz="2400" dirty="0" err="1" smtClean="0"/>
              <a:t>Muon</a:t>
            </a:r>
            <a:r>
              <a:rPr lang="en-US" sz="2400" dirty="0" smtClean="0"/>
              <a:t> Collider?</a:t>
            </a:r>
          </a:p>
          <a:p>
            <a:r>
              <a:rPr lang="en-US" sz="2400" dirty="0" smtClean="0"/>
              <a:t>Because of the reduced bremsstrahlung </a:t>
            </a:r>
            <a:r>
              <a:rPr lang="en-US" sz="2400" dirty="0" err="1" smtClean="0"/>
              <a:t>muon</a:t>
            </a:r>
            <a:r>
              <a:rPr lang="en-US" sz="2400" dirty="0" smtClean="0"/>
              <a:t> rings can be made compact </a:t>
            </a:r>
          </a:p>
          <a:p>
            <a:pPr lvl="1"/>
            <a:r>
              <a:rPr lang="en-US" dirty="0" smtClean="0"/>
              <a:t>Lower cost</a:t>
            </a:r>
          </a:p>
          <a:p>
            <a:pPr lvl="1"/>
            <a:r>
              <a:rPr lang="en-US" dirty="0" smtClean="0"/>
              <a:t>Lower power consumption- 230 (</a:t>
            </a:r>
            <a:r>
              <a:rPr lang="en-US" dirty="0" err="1" smtClean="0">
                <a:cs typeface="Symbol" charset="2"/>
              </a:rPr>
              <a:t>Mu</a:t>
            </a:r>
            <a:r>
              <a:rPr lang="en-US" dirty="0" err="1" smtClean="0">
                <a:latin typeface="+mj-lt"/>
                <a:cs typeface="Symbol" charset="2"/>
              </a:rPr>
              <a:t>C</a:t>
            </a:r>
            <a:r>
              <a:rPr lang="en-US" dirty="0" smtClean="0"/>
              <a:t>) </a:t>
            </a:r>
            <a:r>
              <a:rPr lang="en-US" dirty="0" err="1" smtClean="0"/>
              <a:t>vs</a:t>
            </a:r>
            <a:r>
              <a:rPr lang="en-US" dirty="0" smtClean="0"/>
              <a:t> 570 (CLIC) MW for 3 </a:t>
            </a:r>
            <a:r>
              <a:rPr lang="en-US" dirty="0" err="1" smtClean="0"/>
              <a:t>TeV</a:t>
            </a:r>
            <a:endParaRPr lang="en-US" dirty="0"/>
          </a:p>
          <a:p>
            <a:pPr lvl="2"/>
            <a:r>
              <a:rPr lang="en-US" sz="2400" dirty="0" smtClean="0"/>
              <a:t>20% increase for 6 </a:t>
            </a:r>
            <a:r>
              <a:rPr lang="en-US" sz="2400" dirty="0" err="1" smtClean="0"/>
              <a:t>TeV</a:t>
            </a:r>
            <a:endParaRPr lang="en-US" sz="2400" dirty="0" smtClean="0"/>
          </a:p>
          <a:p>
            <a:pPr lvl="1"/>
            <a:r>
              <a:rPr lang="en-US" dirty="0" smtClean="0"/>
              <a:t>Fits on existing sites</a:t>
            </a:r>
          </a:p>
          <a:p>
            <a:r>
              <a:rPr lang="en-US" sz="2400" dirty="0" smtClean="0"/>
              <a:t>Different cost scaling and lower power consumption mean that one can contemplate collider rings to 6 </a:t>
            </a:r>
            <a:r>
              <a:rPr lang="en-US" sz="2400" dirty="0" err="1" smtClean="0"/>
              <a:t>TeV</a:t>
            </a:r>
            <a:endParaRPr lang="en-US" sz="2400" dirty="0" smtClean="0"/>
          </a:p>
          <a:p>
            <a:r>
              <a:rPr lang="en-US" sz="2400" dirty="0"/>
              <a:t>A </a:t>
            </a:r>
            <a:r>
              <a:rPr lang="en-US" sz="2400" dirty="0" err="1"/>
              <a:t>Muon</a:t>
            </a:r>
            <a:r>
              <a:rPr lang="en-US" sz="2400" dirty="0"/>
              <a:t> Collider is uniquely capable of producing Higgs bosons in the s channel with beam energy resolution comparable to it’s width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9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MARS 1.5 </a:t>
            </a:r>
            <a:r>
              <a:rPr lang="en-US" dirty="0" err="1" smtClean="0"/>
              <a:t>TeV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Machine </a:t>
            </a:r>
            <a:r>
              <a:rPr lang="en-US" dirty="0"/>
              <a:t>Detector Interface Model</a:t>
            </a:r>
          </a:p>
        </p:txBody>
      </p:sp>
      <p:sp>
        <p:nvSpPr>
          <p:cNvPr id="18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B0B-C9FD-FA41-8F97-6212B5171A7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6" descr="ge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503464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65042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572000" y="1752600"/>
            <a:ext cx="4416425" cy="4976813"/>
            <a:chOff x="319484" y="895350"/>
            <a:chExt cx="4910489" cy="5306711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" r="6451"/>
            <a:stretch>
              <a:fillRect/>
            </a:stretch>
          </p:blipFill>
          <p:spPr bwMode="auto">
            <a:xfrm>
              <a:off x="488950" y="1307068"/>
              <a:ext cx="44196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1420902" y="5807654"/>
              <a:ext cx="473045" cy="394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2"/>
                  </a:solidFill>
                  <a:latin typeface="+mn-lt"/>
                  <a:ea typeface="+mn-ea"/>
                </a:rPr>
                <a:t>W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319484" y="895350"/>
              <a:ext cx="4910489" cy="426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2"/>
                  </a:solidFill>
                  <a:latin typeface="Symbol" pitchFamily="18" charset="2"/>
                  <a:ea typeface="+mn-ea"/>
                </a:rPr>
                <a:t>Q</a:t>
              </a:r>
              <a:r>
                <a:rPr lang="en-US" sz="2000" dirty="0">
                  <a:solidFill>
                    <a:schemeClr val="accent2"/>
                  </a:solidFill>
                  <a:latin typeface="+mn-lt"/>
                  <a:ea typeface="+mn-ea"/>
                </a:rPr>
                <a:t> = 10</a:t>
              </a:r>
              <a:r>
                <a:rPr lang="en-US" sz="2000" baseline="30000" dirty="0">
                  <a:solidFill>
                    <a:schemeClr val="accent2"/>
                  </a:solidFill>
                  <a:latin typeface="+mn-lt"/>
                  <a:ea typeface="+mn-ea"/>
                </a:rPr>
                <a:t>o</a:t>
              </a:r>
              <a:r>
                <a:rPr lang="en-US" sz="2000" dirty="0">
                  <a:solidFill>
                    <a:schemeClr val="accent2"/>
                  </a:solidFill>
                  <a:latin typeface="+mn-lt"/>
                  <a:ea typeface="+mn-ea"/>
                </a:rPr>
                <a:t>    6 &lt; z &lt; 600 cm    x:z = 1:17</a:t>
              </a:r>
            </a:p>
          </p:txBody>
        </p: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rot="16200000" flipH="1">
              <a:off x="610033" y="1688898"/>
              <a:ext cx="1706463" cy="931969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rot="16200000" flipV="1">
              <a:off x="599043" y="4778375"/>
              <a:ext cx="1500664" cy="50165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908050" y="4697968"/>
              <a:ext cx="1828800" cy="38100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5"/>
            <p:cNvCxnSpPr>
              <a:cxnSpLocks noChangeShapeType="1"/>
            </p:cNvCxnSpPr>
            <p:nvPr/>
          </p:nvCxnSpPr>
          <p:spPr bwMode="auto">
            <a:xfrm rot="16200000" flipV="1">
              <a:off x="2084943" y="5121275"/>
              <a:ext cx="967264" cy="34925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2515260" y="5807654"/>
              <a:ext cx="826064" cy="394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2"/>
                  </a:solidFill>
                  <a:latin typeface="+mn-lt"/>
                  <a:ea typeface="+mn-ea"/>
                </a:rPr>
                <a:t>BCH</a:t>
              </a:r>
              <a:r>
                <a:rPr lang="en-US" sz="1800" baseline="-25000" dirty="0">
                  <a:solidFill>
                    <a:schemeClr val="accent2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4146206" y="2220759"/>
              <a:ext cx="524233" cy="40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n-lt"/>
                  <a:ea typeface="+mn-ea"/>
                </a:rPr>
                <a:t>Q1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700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5372100" cy="571500"/>
          </a:xfrm>
        </p:spPr>
        <p:txBody>
          <a:bodyPr/>
          <a:lstStyle/>
          <a:p>
            <a:r>
              <a:rPr lang="en-US" dirty="0" smtClean="0"/>
              <a:t>Overall Background – 1.5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7" descr="fl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3700"/>
            <a:ext cx="70673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143000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Non-ionizing background </a:t>
            </a:r>
            <a:r>
              <a:rPr lang="en-US" dirty="0">
                <a:solidFill>
                  <a:srgbClr val="3366FF"/>
                </a:solidFill>
              </a:rPr>
              <a:t>~</a:t>
            </a:r>
            <a:r>
              <a:rPr lang="en-US" dirty="0" smtClean="0">
                <a:solidFill>
                  <a:srgbClr val="3366FF"/>
                </a:solidFill>
              </a:rPr>
              <a:t> 0.1 x LHC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But crossing interval 10</a:t>
            </a:r>
            <a:r>
              <a:rPr lang="en-US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3366FF"/>
                </a:solidFill>
              </a:rPr>
              <a:t>s/25 ns  400 x 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0241" y="62468"/>
            <a:ext cx="2744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Detectors must be rad hard</a:t>
            </a:r>
          </a:p>
          <a:p>
            <a:r>
              <a:rPr lang="en-US" dirty="0" smtClean="0"/>
              <a:t>Dominated by neutrons – </a:t>
            </a:r>
            <a:br>
              <a:rPr lang="en-US" dirty="0" smtClean="0"/>
            </a:br>
            <a:r>
              <a:rPr lang="en-US" dirty="0" smtClean="0"/>
              <a:t>smaller radial 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2949" y="520015"/>
            <a:ext cx="2471104" cy="1964181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Much of the Background is Soft</a:t>
            </a:r>
            <a:endParaRPr lang="en-US" dirty="0"/>
          </a:p>
        </p:txBody>
      </p:sp>
      <p:pic>
        <p:nvPicPr>
          <p:cNvPr id="6" name="Content Placeholder 10" descr="spectr-new.eps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4" b="9113"/>
          <a:stretch/>
        </p:blipFill>
        <p:spPr>
          <a:xfrm>
            <a:off x="3940877" y="1"/>
            <a:ext cx="5203123" cy="3275130"/>
          </a:xfr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878" y="3370441"/>
            <a:ext cx="5203122" cy="34875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4091" y="3754144"/>
            <a:ext cx="2471104" cy="206088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And Out of Time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65667" y="6421594"/>
            <a:ext cx="120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Striganov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4574" y="132090"/>
            <a:ext cx="4286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g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637" y="1694276"/>
            <a:ext cx="641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m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8161" y="114386"/>
            <a:ext cx="641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m</a:t>
            </a:r>
            <a:r>
              <a:rPr lang="en-US" sz="2800" baseline="30000" dirty="0">
                <a:latin typeface="Symbol" charset="2"/>
                <a:cs typeface="Symbol" charset="2"/>
              </a:rPr>
              <a:t>+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7139" y="114300"/>
            <a:ext cx="9080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e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+/-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5726" y="1694276"/>
            <a:ext cx="7731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cs typeface="Symbol" charset="2"/>
              </a:rPr>
              <a:t>h</a:t>
            </a:r>
            <a:r>
              <a:rPr lang="en-US" sz="2800" baseline="30000" dirty="0" smtClean="0">
                <a:cs typeface="Symbol" charset="2"/>
              </a:rPr>
              <a:t>0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9261" y="1694276"/>
            <a:ext cx="9080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cs typeface="Symbol" charset="2"/>
              </a:rPr>
              <a:t>h</a:t>
            </a:r>
            <a:r>
              <a:rPr lang="en-US" sz="2800" baseline="30000" dirty="0" smtClean="0">
                <a:cs typeface="Symbol" charset="2"/>
              </a:rPr>
              <a:t>+-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4575" y="3498651"/>
            <a:ext cx="583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g 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7276" y="5159883"/>
            <a:ext cx="6571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m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2476" y="3492534"/>
            <a:ext cx="6571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m</a:t>
            </a:r>
            <a:r>
              <a:rPr lang="en-US" sz="2800" baseline="30000" dirty="0">
                <a:latin typeface="Symbol" charset="2"/>
                <a:cs typeface="Symbol" charset="2"/>
              </a:rPr>
              <a:t>+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8414" y="3470891"/>
            <a:ext cx="9304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e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+/-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4800" y="5159883"/>
            <a:ext cx="55403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Symbol" charset="2"/>
              </a:rPr>
              <a:t>h</a:t>
            </a:r>
            <a:r>
              <a:rPr lang="en-US" sz="2800" baseline="30000" dirty="0" smtClean="0">
                <a:cs typeface="Symbol" charset="2"/>
              </a:rPr>
              <a:t>0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13575" y="5159883"/>
            <a:ext cx="7460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cs typeface="Symbol" charset="2"/>
              </a:rPr>
              <a:t>h</a:t>
            </a:r>
            <a:r>
              <a:rPr lang="en-US" sz="2800" baseline="30000" dirty="0" smtClean="0">
                <a:cs typeface="Symbol" charset="2"/>
              </a:rPr>
              <a:t>+-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612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40169" cy="755461"/>
          </a:xfrm>
        </p:spPr>
        <p:txBody>
          <a:bodyPr>
            <a:normAutofit/>
          </a:bodyPr>
          <a:lstStyle/>
          <a:p>
            <a:r>
              <a:rPr lang="en-US" dirty="0" smtClean="0"/>
              <a:t>Attacking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142" y="943278"/>
            <a:ext cx="8426657" cy="5595842"/>
          </a:xfrm>
        </p:spPr>
        <p:txBody>
          <a:bodyPr>
            <a:normAutofit/>
          </a:bodyPr>
          <a:lstStyle/>
          <a:p>
            <a:r>
              <a:rPr lang="en-US" dirty="0" smtClean="0"/>
              <a:t>It is clear that timing and energy discrimination will be crucial in limiting the background in a </a:t>
            </a: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Collider</a:t>
            </a:r>
          </a:p>
          <a:p>
            <a:r>
              <a:rPr lang="en-US" dirty="0" smtClean="0"/>
              <a:t>We have concentrated on understanding the time resolution required and how it may affect the detector mass and resolution for physics objects</a:t>
            </a:r>
          </a:p>
          <a:p>
            <a:r>
              <a:rPr lang="en-US" dirty="0" smtClean="0"/>
              <a:t>The R&amp;D is synergistic with CLIC, which requires ns level resolutions, LHC which is looking at fast timing for background reduction, and intensity frontier experiments, which may require 100’s of </a:t>
            </a:r>
            <a:r>
              <a:rPr lang="en-US" dirty="0" err="1" smtClean="0"/>
              <a:t>ps</a:t>
            </a:r>
            <a:r>
              <a:rPr lang="en-US" dirty="0" smtClean="0"/>
              <a:t> resolutions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yer_4_neutronDLvsded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932947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0" y="955401"/>
            <a:ext cx="1158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Neutrons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429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electrons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layer_4_electronDLvsded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812632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191000"/>
            <a:ext cx="10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Compton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791200"/>
            <a:ext cx="13081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 energy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conversions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6396335"/>
            <a:ext cx="14586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soft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conversions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 descr="layer_4_positronDLvsded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8" y="3810000"/>
            <a:ext cx="4812632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00" y="3352800"/>
            <a:ext cx="106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positrons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13" descr="plot_dtime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9" r="10027" b="26660"/>
          <a:stretch/>
        </p:blipFill>
        <p:spPr>
          <a:xfrm>
            <a:off x="4863455" y="111400"/>
            <a:ext cx="4087368" cy="2818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6409026" y="721000"/>
            <a:ext cx="2510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Time of energy deposit with respect to TOF from IP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8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276600" cy="1249362"/>
          </a:xfrm>
        </p:spPr>
        <p:txBody>
          <a:bodyPr/>
          <a:lstStyle/>
          <a:p>
            <a:r>
              <a:rPr lang="en-US" dirty="0" smtClean="0"/>
              <a:t>Effects of Cuts on Tracker Background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59149" cy="4995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Timing is the most </a:t>
            </a:r>
            <a:br>
              <a:rPr lang="en-US" sz="2400" dirty="0" smtClean="0"/>
            </a:br>
            <a:r>
              <a:rPr lang="en-US" sz="2400" dirty="0" smtClean="0"/>
              <a:t>important</a:t>
            </a:r>
          </a:p>
          <a:p>
            <a:pPr lvl="1"/>
            <a:r>
              <a:rPr lang="en-US" dirty="0" smtClean="0"/>
              <a:t>Reduces backgrounds by 3 orders of magnitude</a:t>
            </a:r>
          </a:p>
          <a:p>
            <a:r>
              <a:rPr lang="en-US" sz="2400" dirty="0" smtClean="0"/>
              <a:t>De/dx also is also important </a:t>
            </a:r>
          </a:p>
          <a:p>
            <a:pPr lvl="1"/>
            <a:r>
              <a:rPr lang="en-US" dirty="0" smtClean="0"/>
              <a:t>We need pulse height information anyway since our timing accuracy will depend on signal/noise and time walk corrections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61025"/>
              </p:ext>
            </p:extLst>
          </p:nvPr>
        </p:nvGraphicFramePr>
        <p:xfrm>
          <a:off x="4370917" y="3469215"/>
          <a:ext cx="4699000" cy="2685801"/>
        </p:xfrm>
        <a:graphic>
          <a:graphicData uri="http://schemas.openxmlformats.org/drawingml/2006/table">
            <a:tbl>
              <a:tblPr/>
              <a:tblGrid>
                <a:gridCol w="1337672"/>
                <a:gridCol w="1543467"/>
                <a:gridCol w="1817861"/>
              </a:tblGrid>
              <a:tr h="756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Radius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DT Cut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DT &amp;</a:t>
                      </a:r>
                      <a:b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rphi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en-US" sz="20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dedx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71.7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97.3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122.9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09372" y="3505198"/>
            <a:ext cx="269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Background Hit rejection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2-11-07 at 4.4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49" y="152401"/>
            <a:ext cx="5069806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0417" y="2990334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de/dx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</p:cNvCxnSpPr>
          <p:nvPr/>
        </p:nvCxnSpPr>
        <p:spPr>
          <a:xfrm flipV="1">
            <a:off x="6202358" y="3164417"/>
            <a:ext cx="846142" cy="10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0917" y="1401762"/>
            <a:ext cx="248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Background, no time cut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93991" y="217501"/>
            <a:ext cx="161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Tracker Layer 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52793" y="244316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Background, 1ns time cut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2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1"/>
            <a:ext cx="5372100" cy="571500"/>
          </a:xfrm>
        </p:spPr>
        <p:txBody>
          <a:bodyPr/>
          <a:lstStyle/>
          <a:p>
            <a:r>
              <a:rPr lang="en-US" dirty="0" smtClean="0"/>
              <a:t>Timing In a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91820"/>
            <a:ext cx="5247426" cy="55433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is already an example of a fast timing IC design at CERN for CMS upgrades</a:t>
            </a:r>
          </a:p>
          <a:p>
            <a:r>
              <a:rPr lang="en-US" dirty="0" smtClean="0"/>
              <a:t>Intent is to use fast timing to reject “</a:t>
            </a:r>
            <a:r>
              <a:rPr lang="en-US" dirty="0" err="1" smtClean="0"/>
              <a:t>loopers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65 nm process</a:t>
            </a:r>
          </a:p>
          <a:p>
            <a:pPr lvl="1"/>
            <a:r>
              <a:rPr lang="en-US" dirty="0" smtClean="0"/>
              <a:t>Pixel ~ 1mm x 100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x 200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thick</a:t>
            </a:r>
          </a:p>
          <a:p>
            <a:pPr lvl="1"/>
            <a:r>
              <a:rPr lang="en-US" dirty="0" smtClean="0"/>
              <a:t>Peaking </a:t>
            </a:r>
            <a:r>
              <a:rPr lang="en-US" dirty="0"/>
              <a:t>time: 6 ns</a:t>
            </a:r>
          </a:p>
          <a:p>
            <a:pPr lvl="1"/>
            <a:r>
              <a:rPr lang="en-US" dirty="0"/>
              <a:t>220 e- ENC for 260 </a:t>
            </a:r>
            <a:r>
              <a:rPr lang="en-US" dirty="0" err="1"/>
              <a:t>fF</a:t>
            </a:r>
            <a:r>
              <a:rPr lang="en-US" dirty="0"/>
              <a:t> input capacitance</a:t>
            </a:r>
          </a:p>
          <a:p>
            <a:pPr lvl="1"/>
            <a:r>
              <a:rPr lang="en-US" dirty="0" smtClean="0"/>
              <a:t>Consumption </a:t>
            </a:r>
            <a:r>
              <a:rPr lang="en-US" dirty="0"/>
              <a:t>for nominal bias: 65 </a:t>
            </a:r>
            <a:r>
              <a:rPr lang="en-US" dirty="0" err="1" smtClean="0"/>
              <a:t>uA</a:t>
            </a:r>
            <a:endParaRPr lang="en-US" dirty="0" smtClean="0"/>
          </a:p>
          <a:p>
            <a:r>
              <a:rPr lang="en-US" dirty="0" smtClean="0"/>
              <a:t>Jitter </a:t>
            </a:r>
            <a:r>
              <a:rPr lang="en-US" dirty="0"/>
              <a:t>for 0.6fC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and 2.5fC signal; ~</a:t>
            </a:r>
            <a:r>
              <a:rPr lang="en-US" dirty="0">
                <a:solidFill>
                  <a:srgbClr val="FF0000"/>
                </a:solidFill>
              </a:rPr>
              <a:t>50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rms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Jitter for 1 </a:t>
            </a:r>
            <a:r>
              <a:rPr lang="en-US" dirty="0" err="1"/>
              <a:t>fC</a:t>
            </a:r>
            <a:r>
              <a:rPr lang="en-US" dirty="0"/>
              <a:t> signal; ~</a:t>
            </a:r>
            <a:r>
              <a:rPr lang="en-US" dirty="0">
                <a:solidFill>
                  <a:srgbClr val="FF0000"/>
                </a:solidFill>
              </a:rPr>
              <a:t>100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rms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Time resolution defined by time walk (~3 ns) </a:t>
            </a:r>
            <a:r>
              <a:rPr lang="en-US" dirty="0">
                <a:sym typeface="Wingdings" pitchFamily="2" charset="2"/>
              </a:rPr>
              <a:t> w</a:t>
            </a:r>
            <a:r>
              <a:rPr lang="en-US" dirty="0"/>
              <a:t>ithout correction the resolution will be ~500 </a:t>
            </a:r>
            <a:r>
              <a:rPr lang="en-US" dirty="0" err="1"/>
              <a:t>ps</a:t>
            </a:r>
            <a:r>
              <a:rPr lang="en-US" dirty="0"/>
              <a:t> RMS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2" descr="C:\CDISK\Prezentacje\65nmCTPixel\timeWalk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22" y="1"/>
            <a:ext cx="3707178" cy="34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822" y="1439538"/>
            <a:ext cx="115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Time walk for signals 1 to 10 </a:t>
            </a:r>
            <a:r>
              <a:rPr lang="en-US" dirty="0" err="1">
                <a:solidFill>
                  <a:srgbClr val="FFFFFF"/>
                </a:solidFill>
              </a:rPr>
              <a:t>fC</a:t>
            </a:r>
            <a:r>
              <a:rPr lang="en-US" dirty="0">
                <a:solidFill>
                  <a:srgbClr val="FFFFFF"/>
                </a:solidFill>
              </a:rPr>
              <a:t> (0.6 </a:t>
            </a:r>
            <a:r>
              <a:rPr lang="en-US" dirty="0" err="1">
                <a:solidFill>
                  <a:srgbClr val="FFFFFF"/>
                </a:solidFill>
              </a:rPr>
              <a:t>fC</a:t>
            </a:r>
            <a:r>
              <a:rPr lang="en-US" dirty="0">
                <a:solidFill>
                  <a:srgbClr val="FFFFFF"/>
                </a:solidFill>
              </a:rPr>
              <a:t> threshold)</a:t>
            </a:r>
            <a:r>
              <a:rPr lang="en-US" dirty="0" smtClean="0">
                <a:solidFill>
                  <a:srgbClr val="FFFFFF"/>
                </a:solidFill>
              </a:rPr>
              <a:t>; &lt;</a:t>
            </a:r>
            <a:r>
              <a:rPr lang="en-US" dirty="0">
                <a:solidFill>
                  <a:srgbClr val="FFFFFF"/>
                </a:solidFill>
              </a:rPr>
              <a:t>3 ns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4" descr="C:\CDISK\Prezentacje\65nmCTPixel\jit2-5fC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15" y="3473724"/>
            <a:ext cx="3272677" cy="33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4" y="0"/>
            <a:ext cx="3720226" cy="71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Development of Hadron Showers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88" y="0"/>
            <a:ext cx="4891424" cy="332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37761" y="714890"/>
            <a:ext cx="1805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(F. Simon CALICE)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78674" y="1320800"/>
            <a:ext cx="4063126" cy="553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problem of hadron </a:t>
            </a:r>
            <a:r>
              <a:rPr lang="en-US" sz="2400" dirty="0" err="1" smtClean="0"/>
              <a:t>calorimetry</a:t>
            </a:r>
            <a:r>
              <a:rPr lang="en-US" sz="2400" dirty="0" smtClean="0"/>
              <a:t> at CLIC and a </a:t>
            </a:r>
            <a:r>
              <a:rPr lang="en-US" sz="2400" dirty="0" err="1" smtClean="0"/>
              <a:t>Muon</a:t>
            </a:r>
            <a:r>
              <a:rPr lang="en-US" sz="2400" dirty="0" smtClean="0"/>
              <a:t> Collider is interesting…</a:t>
            </a:r>
          </a:p>
          <a:p>
            <a:r>
              <a:rPr lang="en-US" sz="2400" dirty="0" smtClean="0"/>
              <a:t>Hadron showers take time to develop – nuclear processes can take more than the ns time scale we would like for </a:t>
            </a:r>
            <a:r>
              <a:rPr lang="en-US" sz="2400" dirty="0" err="1" smtClean="0">
                <a:latin typeface="Symbol" charset="2"/>
                <a:cs typeface="Symbol" charset="2"/>
              </a:rPr>
              <a:t>m</a:t>
            </a:r>
            <a:r>
              <a:rPr lang="en-US" sz="2400" dirty="0" err="1" smtClean="0"/>
              <a:t>C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" name="Picture 8" descr="n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4037616"/>
            <a:ext cx="4757112" cy="282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61312" y="4772024"/>
            <a:ext cx="4151472" cy="117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  <a:sym typeface="Wingdings" charset="0"/>
              </a:rPr>
              <a:t> thermalize   neutron Capture </a:t>
            </a:r>
          </a:p>
          <a:p>
            <a:r>
              <a:rPr lang="en-US" sz="2000" dirty="0">
                <a:solidFill>
                  <a:srgbClr val="0000FF"/>
                </a:solidFill>
                <a:sym typeface="Wingdings" charset="0"/>
              </a:rPr>
              <a:t> </a:t>
            </a:r>
            <a:r>
              <a:rPr lang="en-US" sz="2000" dirty="0">
                <a:solidFill>
                  <a:srgbClr val="0000FF"/>
                </a:solidFill>
                <a:latin typeface="Symbol" charset="0"/>
                <a:cs typeface="Symbol" charset="0"/>
                <a:sym typeface="Wingdings" charset="0"/>
              </a:rPr>
              <a:t>g</a:t>
            </a:r>
            <a:r>
              <a:rPr lang="en-US" sz="2000" dirty="0">
                <a:solidFill>
                  <a:srgbClr val="0000FF"/>
                </a:solidFill>
                <a:sym typeface="Wingdings" charset="0"/>
              </a:rPr>
              <a:t>  visible Energy</a:t>
            </a:r>
          </a:p>
          <a:p>
            <a:endParaRPr lang="en-US" sz="2000" dirty="0">
              <a:solidFill>
                <a:srgbClr val="0000FF"/>
              </a:solidFill>
              <a:sym typeface="Wingdings" charset="0"/>
            </a:endParaRPr>
          </a:p>
          <a:p>
            <a:r>
              <a:rPr lang="en-US" sz="2000" dirty="0">
                <a:solidFill>
                  <a:srgbClr val="0000FF"/>
                </a:solidFill>
                <a:sym typeface="Wingdings" charset="0"/>
              </a:rPr>
              <a:t>(mean Time: 4.2 </a:t>
            </a:r>
            <a:r>
              <a:rPr lang="en-US" sz="2000" dirty="0">
                <a:solidFill>
                  <a:srgbClr val="0000FF"/>
                </a:solidFill>
                <a:latin typeface="Symbol" charset="0"/>
                <a:cs typeface="Symbol" charset="0"/>
                <a:sym typeface="Wingdings" charset="0"/>
              </a:rPr>
              <a:t>m</a:t>
            </a:r>
            <a:r>
              <a:rPr lang="en-US" sz="2000" dirty="0">
                <a:solidFill>
                  <a:srgbClr val="0000FF"/>
                </a:solidFill>
                <a:sym typeface="Wingdings" charset="0"/>
              </a:rPr>
              <a:t> sec)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6861" y="4587358"/>
            <a:ext cx="1265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(H. Wenzel)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9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76167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822" y="1171891"/>
            <a:ext cx="7686644" cy="18486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Pixelated digital calorimeter with 2ns gate </a:t>
            </a:r>
            <a:br>
              <a:rPr lang="en-US" sz="2400" dirty="0" smtClean="0"/>
            </a:br>
            <a:r>
              <a:rPr lang="en-US" sz="2400" dirty="0" smtClean="0"/>
              <a:t>[</a:t>
            </a:r>
            <a:r>
              <a:rPr lang="fi-FI" sz="2400" dirty="0"/>
              <a:t>R Raja 2012 </a:t>
            </a:r>
            <a:r>
              <a:rPr lang="fi-FI" sz="2400" i="1" dirty="0"/>
              <a:t>JINST</a:t>
            </a:r>
            <a:r>
              <a:rPr lang="fi-FI" sz="2400" dirty="0"/>
              <a:t> </a:t>
            </a:r>
            <a:r>
              <a:rPr lang="fi-FI" sz="2400" b="1" dirty="0"/>
              <a:t>7</a:t>
            </a:r>
            <a:r>
              <a:rPr lang="fi-FI" sz="2400" dirty="0"/>
              <a:t> </a:t>
            </a:r>
            <a:r>
              <a:rPr lang="fi-FI" sz="2400" dirty="0" smtClean="0"/>
              <a:t>P04010]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4249237"/>
            <a:ext cx="2188762" cy="2350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Dual readout </a:t>
            </a:r>
            <a:r>
              <a:rPr lang="en-US" dirty="0" err="1" smtClean="0"/>
              <a:t>calorimetry</a:t>
            </a:r>
            <a:r>
              <a:rPr lang="en-US" dirty="0" smtClean="0"/>
              <a:t> with fast timing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8" y="1890876"/>
            <a:ext cx="7230267" cy="2221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0987" y="58004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compensation</a:t>
            </a:r>
          </a:p>
          <a:p>
            <a:r>
              <a:rPr lang="en-US" dirty="0" smtClean="0"/>
              <a:t>Based on nuclear int. vertices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762" y="4112040"/>
            <a:ext cx="6921633" cy="2745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4485" y="4064571"/>
            <a:ext cx="3416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Hadron shower time development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66" y="58004"/>
            <a:ext cx="1109238" cy="385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29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0"/>
            <a:ext cx="5803900" cy="990600"/>
          </a:xfrm>
        </p:spPr>
        <p:txBody>
          <a:bodyPr>
            <a:normAutofit/>
          </a:bodyPr>
          <a:lstStyle/>
          <a:p>
            <a:r>
              <a:rPr lang="en-US" dirty="0"/>
              <a:t>Effect of dual read out correction: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/>
              <a:t> ‘s from neutron Capture discarded</a:t>
            </a:r>
          </a:p>
        </p:txBody>
      </p:sp>
      <p:pic>
        <p:nvPicPr>
          <p:cNvPr id="5" name="Picture 8" descr="DR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71600"/>
            <a:ext cx="350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EdepPion20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55725"/>
            <a:ext cx="47244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depPion20NCD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641725"/>
            <a:ext cx="4724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283200" y="3759200"/>
            <a:ext cx="3530600" cy="235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Before Dual Read out correction:</a:t>
            </a:r>
          </a:p>
          <a:p>
            <a:r>
              <a:rPr lang="en-US" b="1" dirty="0">
                <a:solidFill>
                  <a:srgbClr val="0000FF"/>
                </a:solidFill>
              </a:rPr>
              <a:t>Mean: 15.5 </a:t>
            </a:r>
            <a:r>
              <a:rPr lang="en-US" b="1" dirty="0" err="1">
                <a:solidFill>
                  <a:srgbClr val="0000FF"/>
                </a:solidFill>
              </a:rPr>
              <a:t>GeV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(reduced by 13.6 %)</a:t>
            </a:r>
          </a:p>
          <a:p>
            <a:pPr>
              <a:lnSpc>
                <a:spcPct val="109000"/>
              </a:lnSpc>
            </a:pPr>
            <a:r>
              <a:rPr lang="en-US" b="1" dirty="0">
                <a:solidFill>
                  <a:srgbClr val="0000FF"/>
                </a:solidFill>
                <a:latin typeface="Symbol" charset="0"/>
              </a:rPr>
              <a:t>s</a:t>
            </a:r>
            <a:r>
              <a:rPr lang="en-US" b="1" dirty="0">
                <a:solidFill>
                  <a:srgbClr val="0000FF"/>
                </a:solidFill>
              </a:rPr>
              <a:t>: 1.21+/-0.04 </a:t>
            </a:r>
            <a:r>
              <a:rPr lang="en-US" b="1" dirty="0" err="1">
                <a:solidFill>
                  <a:srgbClr val="0000FF"/>
                </a:solidFill>
              </a:rPr>
              <a:t>GeV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After DR correction:</a:t>
            </a:r>
          </a:p>
          <a:p>
            <a:r>
              <a:rPr lang="en-US" b="1" dirty="0">
                <a:solidFill>
                  <a:srgbClr val="0000FF"/>
                </a:solidFill>
              </a:rPr>
              <a:t>Mean: 20.5 </a:t>
            </a:r>
            <a:r>
              <a:rPr lang="en-US" b="1" dirty="0" err="1">
                <a:solidFill>
                  <a:srgbClr val="0000FF"/>
                </a:solidFill>
              </a:rPr>
              <a:t>GeV</a:t>
            </a:r>
            <a:endParaRPr lang="en-US" b="1" dirty="0">
              <a:solidFill>
                <a:srgbClr val="0000FF"/>
              </a:solidFill>
            </a:endParaRPr>
          </a:p>
          <a:p>
            <a:pPr>
              <a:lnSpc>
                <a:spcPct val="109000"/>
              </a:lnSpc>
            </a:pPr>
            <a:r>
              <a:rPr lang="en-US" b="1" dirty="0">
                <a:solidFill>
                  <a:srgbClr val="0000FF"/>
                </a:solidFill>
                <a:latin typeface="Symbol" charset="0"/>
              </a:rPr>
              <a:t>s</a:t>
            </a:r>
            <a:r>
              <a:rPr lang="en-US" b="1" dirty="0">
                <a:solidFill>
                  <a:srgbClr val="0000FF"/>
                </a:solidFill>
              </a:rPr>
              <a:t>: 0.68+/-0.02 </a:t>
            </a:r>
            <a:r>
              <a:rPr lang="en-US" b="1" dirty="0" err="1">
                <a:solidFill>
                  <a:srgbClr val="0000FF"/>
                </a:solidFill>
              </a:rPr>
              <a:t>GeV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49300" y="1676400"/>
            <a:ext cx="1209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20 GeV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p</a:t>
            </a:r>
            <a:r>
              <a:rPr lang="en-US" baseline="33000">
                <a:solidFill>
                  <a:srgbClr val="0000FF"/>
                </a:solidFill>
              </a:rPr>
              <a:t>-</a:t>
            </a:r>
          </a:p>
          <a:p>
            <a:r>
              <a:rPr lang="en-US">
                <a:solidFill>
                  <a:srgbClr val="0000FF"/>
                </a:solidFill>
              </a:rPr>
              <a:t>No DR </a:t>
            </a:r>
          </a:p>
          <a:p>
            <a:r>
              <a:rPr lang="en-US">
                <a:solidFill>
                  <a:srgbClr val="0000FF"/>
                </a:solidFill>
              </a:rPr>
              <a:t>correction</a:t>
            </a:r>
          </a:p>
          <a:p>
            <a:endParaRPr lang="en-US"/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825500" y="4114800"/>
            <a:ext cx="1209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20 GeV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p</a:t>
            </a:r>
            <a:r>
              <a:rPr lang="en-US" baseline="33000">
                <a:solidFill>
                  <a:srgbClr val="0000FF"/>
                </a:solidFill>
              </a:rPr>
              <a:t>-</a:t>
            </a:r>
          </a:p>
          <a:p>
            <a:r>
              <a:rPr lang="en-US">
                <a:solidFill>
                  <a:srgbClr val="0000FF"/>
                </a:solidFill>
              </a:rPr>
              <a:t>With DR </a:t>
            </a:r>
          </a:p>
          <a:p>
            <a:r>
              <a:rPr lang="en-US">
                <a:solidFill>
                  <a:srgbClr val="0000FF"/>
                </a:solidFill>
              </a:rPr>
              <a:t>correction</a:t>
            </a:r>
          </a:p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76600" y="6281738"/>
            <a:ext cx="230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Wenzel, 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5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Model Higgs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0" y="728980"/>
            <a:ext cx="8483600" cy="3276600"/>
          </a:xfrm>
          <a:prstGeom prst="rect">
            <a:avLst/>
          </a:prstGeom>
          <a:ln/>
        </p:spPr>
        <p:txBody>
          <a:bodyPr rIns="9031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SM Higgs: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 properties  are  determined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 given  mass.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deviations signal </a:t>
            </a: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physics.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Q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uestions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Couplings and width SM?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Scalar self-coupling SM?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additional scalars?  EW doublets, triplets or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 (e.g. SUSY requires two Higgs doublets)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invisible decay modes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034280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M(H) = 126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GeV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(H) = 4.21 MeV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4574540"/>
            <a:ext cx="5196840" cy="20313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Branching Fractions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l"/>
                <a:tab pos="3433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bb 	=  0.584</a:t>
            </a:r>
            <a:r>
              <a:rPr lang="en-US" kern="0" noProof="0" dirty="0" smtClean="0">
                <a:solidFill>
                  <a:sysClr val="windowText" lastClr="000000"/>
                </a:solidFill>
                <a:latin typeface="Symbol" pitchFamily="18" charset="2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 0.229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l"/>
                <a:tab pos="3433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t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 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 6.02 x10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-2 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  <a:r>
              <a:rPr lang="en-US" kern="0" dirty="0">
                <a:solidFill>
                  <a:sysClr val="windowText" lastClr="000000"/>
                </a:solidFill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 2.82 x 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l"/>
                <a:tab pos="3433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cc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=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2.57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-2	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	=  6.81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l"/>
                <a:tab pos="3433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	=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2.57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-2 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	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gg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	=  2.26 x 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-3</a:t>
            </a: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lvl="0" defTabSz="914400">
              <a:tabLst>
                <a:tab pos="457200" algn="l"/>
                <a:tab pos="2743200" algn="l"/>
                <a:tab pos="3433763" algn="l"/>
              </a:tabLst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m</a:t>
            </a:r>
            <a:r>
              <a:rPr lang="en-US" kern="0" baseline="30000" dirty="0">
                <a:solidFill>
                  <a:sysClr val="windowText" lastClr="000000"/>
                </a:solidFill>
              </a:rPr>
              <a:t>+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m</a:t>
            </a:r>
            <a:r>
              <a:rPr lang="en-US" kern="0" baseline="30000" dirty="0">
                <a:solidFill>
                  <a:sysClr val="windowText" lastClr="000000"/>
                </a:solidFill>
              </a:rPr>
              <a:t>- </a:t>
            </a:r>
            <a:r>
              <a:rPr lang="en-US" kern="0" dirty="0">
                <a:solidFill>
                  <a:sysClr val="windowText" lastClr="000000"/>
                </a:solidFill>
                <a:latin typeface="Symbol" pitchFamily="18" charset="2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 2.09 x 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-4</a:t>
            </a:r>
            <a:r>
              <a:rPr lang="en-US" kern="0" dirty="0">
                <a:solidFill>
                  <a:sysClr val="windowText" lastClr="000000"/>
                </a:solidFill>
                <a:latin typeface="Symbol" pitchFamily="18" charset="2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	=  1.58 x 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-3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775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4522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Detector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674" y="1041400"/>
            <a:ext cx="8317626" cy="5314950"/>
          </a:xfrm>
        </p:spPr>
        <p:txBody>
          <a:bodyPr/>
          <a:lstStyle/>
          <a:p>
            <a:r>
              <a:rPr lang="en-US" dirty="0" smtClean="0"/>
              <a:t>Much of the HE collider physics is similar to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 </a:t>
            </a:r>
            <a:r>
              <a:rPr lang="en-US" dirty="0" smtClean="0"/>
              <a:t>(ILC, CLIC), low mass tracking, good </a:t>
            </a:r>
            <a:r>
              <a:rPr lang="en-US" dirty="0" err="1" smtClean="0"/>
              <a:t>calorimetery</a:t>
            </a:r>
            <a:r>
              <a:rPr lang="en-US" dirty="0" smtClean="0"/>
              <a:t> w/z discrimination</a:t>
            </a:r>
          </a:p>
          <a:p>
            <a:r>
              <a:rPr lang="en-US" dirty="0" smtClean="0"/>
              <a:t>But with the additional challenges of:</a:t>
            </a:r>
          </a:p>
          <a:p>
            <a:pPr lvl="1"/>
            <a:r>
              <a:rPr lang="en-US" dirty="0" smtClean="0"/>
              <a:t>Radiation hardness</a:t>
            </a:r>
          </a:p>
          <a:p>
            <a:pPr lvl="1"/>
            <a:r>
              <a:rPr lang="en-US" dirty="0" smtClean="0"/>
              <a:t>Nanosecond (or better) time resolution</a:t>
            </a:r>
          </a:p>
          <a:p>
            <a:r>
              <a:rPr lang="en-US" dirty="0" smtClean="0"/>
              <a:t>Requirements are relaxed for Higgs Factory if we aim primarily at measuring the width</a:t>
            </a:r>
          </a:p>
          <a:p>
            <a:pPr lvl="1"/>
            <a:r>
              <a:rPr lang="en-US" dirty="0" smtClean="0"/>
              <a:t>Use bb pairs (higher background)</a:t>
            </a:r>
          </a:p>
          <a:p>
            <a:pPr lvl="1"/>
            <a:r>
              <a:rPr lang="en-US" dirty="0" smtClean="0"/>
              <a:t>W*W has almost no physics background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7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23900"/>
            <a:ext cx="7277100" cy="2920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Initial (draft) study by A. Conway, H Wenzel</a:t>
            </a:r>
          </a:p>
          <a:p>
            <a:pPr marL="0" indent="0">
              <a:buNone/>
            </a:pPr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r>
              <a:rPr lang="en-US" dirty="0" smtClean="0"/>
              <a:t> at Higgs resonance, peak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=28 </a:t>
            </a:r>
            <a:r>
              <a:rPr lang="en-US" dirty="0" err="1" smtClean="0"/>
              <a:t>pb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Physics background Z/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*-&gt; X</a:t>
            </a:r>
          </a:p>
          <a:p>
            <a:r>
              <a:rPr lang="en-US" dirty="0" smtClean="0"/>
              <a:t>bb background can be reduced by event cuts that remove </a:t>
            </a:r>
            <a:r>
              <a:rPr lang="en-US" dirty="0" smtClean="0">
                <a:latin typeface="Symbol" charset="2"/>
                <a:cs typeface="Symbol" charset="2"/>
              </a:rPr>
              <a:t>mm</a:t>
            </a:r>
            <a:r>
              <a:rPr lang="en-US" dirty="0" smtClean="0"/>
              <a:t>-&gt; </a:t>
            </a:r>
            <a:r>
              <a:rPr lang="en-US" dirty="0" err="1" smtClean="0"/>
              <a:t>Z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events</a:t>
            </a:r>
          </a:p>
          <a:p>
            <a:r>
              <a:rPr lang="en-US" dirty="0" smtClean="0"/>
              <a:t>WW* physics background very small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06799"/>
            <a:ext cx="41656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656" y="3873500"/>
            <a:ext cx="4795444" cy="272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6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Yields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67" y="984251"/>
            <a:ext cx="4995333" cy="374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5105400"/>
            <a:ext cx="6197600" cy="128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468" y="1219200"/>
            <a:ext cx="4106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counting experiment stepping the beam across the Higgs resonance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 expect that detector efficiencies and analysis cuts will reduce yields by 10-20%   </a:t>
            </a:r>
          </a:p>
          <a:p>
            <a:r>
              <a:rPr lang="en-US" sz="2400" dirty="0" smtClean="0"/>
              <a:t>These results will have to be confirmed with full simulation including background</a:t>
            </a:r>
          </a:p>
        </p:txBody>
      </p:sp>
    </p:spTree>
    <p:extLst>
      <p:ext uri="{BB962C8B-B14F-4D97-AF65-F5344CB8AC3E}">
        <p14:creationId xmlns:p14="http://schemas.microsoft.com/office/powerpoint/2010/main" val="387387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94" y="752489"/>
            <a:ext cx="8661020" cy="5813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Muon</a:t>
            </a:r>
            <a:r>
              <a:rPr lang="en-US" dirty="0" smtClean="0"/>
              <a:t> Collider is a “poster child” for a technically ambitious project with high risks and rewards. </a:t>
            </a:r>
          </a:p>
          <a:p>
            <a:pPr marL="0" indent="0">
              <a:buNone/>
            </a:pPr>
            <a:r>
              <a:rPr lang="en-US" dirty="0" smtClean="0"/>
              <a:t>The central themes are fast and radiation-hard</a:t>
            </a:r>
          </a:p>
          <a:p>
            <a:r>
              <a:rPr lang="en-US" dirty="0" smtClean="0"/>
              <a:t>Low mass tracking and </a:t>
            </a:r>
            <a:r>
              <a:rPr lang="en-US" dirty="0" err="1" smtClean="0"/>
              <a:t>vertexing</a:t>
            </a:r>
            <a:r>
              <a:rPr lang="en-US" dirty="0" smtClean="0"/>
              <a:t> with ns resolution</a:t>
            </a:r>
          </a:p>
          <a:p>
            <a:pPr lvl="1"/>
            <a:r>
              <a:rPr lang="en-US" dirty="0" smtClean="0"/>
              <a:t>Cooling, power delivery, and support are central issues in making a low mass tracker</a:t>
            </a:r>
          </a:p>
          <a:p>
            <a:r>
              <a:rPr lang="en-US" dirty="0" smtClean="0"/>
              <a:t>Fast, high resolution </a:t>
            </a:r>
            <a:r>
              <a:rPr lang="en-US" dirty="0" err="1" smtClean="0"/>
              <a:t>calorimetry</a:t>
            </a:r>
            <a:endParaRPr lang="en-US" dirty="0" smtClean="0"/>
          </a:p>
          <a:p>
            <a:pPr lvl="1"/>
            <a:r>
              <a:rPr lang="en-US" dirty="0" smtClean="0"/>
              <a:t>Pixelated? Digital?</a:t>
            </a:r>
          </a:p>
          <a:p>
            <a:pPr lvl="1"/>
            <a:r>
              <a:rPr lang="en-US" dirty="0" smtClean="0"/>
              <a:t>PFA?</a:t>
            </a:r>
          </a:p>
          <a:p>
            <a:pPr lvl="1"/>
            <a:r>
              <a:rPr lang="en-US" dirty="0" smtClean="0"/>
              <a:t>Dual readout?</a:t>
            </a:r>
          </a:p>
          <a:p>
            <a:pPr marL="0" indent="0">
              <a:buNone/>
            </a:pPr>
            <a:r>
              <a:rPr lang="en-US" dirty="0" smtClean="0"/>
              <a:t>We need to understand the detector possibilities and tradeoffs to access the physics reach of a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err="1" smtClean="0"/>
              <a:t>Coliider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Next step – integrate physics and background studies.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3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13" y="1257300"/>
            <a:ext cx="8559800" cy="494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Central Question:</a:t>
            </a:r>
          </a:p>
          <a:p>
            <a:r>
              <a:rPr lang="en-US" dirty="0">
                <a:solidFill>
                  <a:srgbClr val="800000"/>
                </a:solidFill>
              </a:rPr>
              <a:t>Can we do precision physics in the high background environment of the </a:t>
            </a:r>
            <a:r>
              <a:rPr lang="en-US" dirty="0" err="1">
                <a:solidFill>
                  <a:srgbClr val="800000"/>
                </a:solidFill>
              </a:rPr>
              <a:t>Muon</a:t>
            </a:r>
            <a:r>
              <a:rPr lang="en-US" dirty="0">
                <a:solidFill>
                  <a:srgbClr val="800000"/>
                </a:solidFill>
              </a:rPr>
              <a:t> Collider</a:t>
            </a:r>
            <a:r>
              <a:rPr lang="en-US" dirty="0" smtClean="0">
                <a:solidFill>
                  <a:srgbClr val="800000"/>
                </a:solidFill>
              </a:rPr>
              <a:t>? </a:t>
            </a:r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Subsidiary questions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What </a:t>
            </a:r>
            <a:r>
              <a:rPr lang="en-US" dirty="0">
                <a:solidFill>
                  <a:srgbClr val="800000"/>
                </a:solidFill>
              </a:rPr>
              <a:t>detectors are needed?</a:t>
            </a:r>
          </a:p>
          <a:p>
            <a:r>
              <a:rPr lang="en-US" dirty="0">
                <a:solidFill>
                  <a:srgbClr val="800000"/>
                </a:solidFill>
              </a:rPr>
              <a:t>What compromises must be made and what is the physics impact?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What new </a:t>
            </a:r>
            <a:r>
              <a:rPr lang="en-US" dirty="0">
                <a:solidFill>
                  <a:srgbClr val="800000"/>
                </a:solidFill>
              </a:rPr>
              <a:t>technologies must be developed?</a:t>
            </a:r>
          </a:p>
          <a:p>
            <a:r>
              <a:rPr lang="en-US" dirty="0">
                <a:solidFill>
                  <a:srgbClr val="800000"/>
                </a:solidFill>
              </a:rPr>
              <a:t>Identify and study sensitivity to specific processes in the </a:t>
            </a:r>
            <a:r>
              <a:rPr lang="en-US" dirty="0" err="1">
                <a:solidFill>
                  <a:srgbClr val="800000"/>
                </a:solidFill>
              </a:rPr>
              <a:t>Muon</a:t>
            </a:r>
            <a:r>
              <a:rPr lang="en-US" dirty="0">
                <a:solidFill>
                  <a:srgbClr val="800000"/>
                </a:solidFill>
              </a:rPr>
              <a:t> Collider environment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5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63600"/>
            <a:ext cx="8470900" cy="574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have limited manpower (we don</a:t>
            </a:r>
            <a:r>
              <a:rPr lang="fr-FR" dirty="0" smtClean="0"/>
              <a:t>’</a:t>
            </a:r>
            <a:r>
              <a:rPr lang="en-US" dirty="0" smtClean="0"/>
              <a:t>t exist as a funded entity)</a:t>
            </a:r>
          </a:p>
          <a:p>
            <a:r>
              <a:rPr lang="en-US" dirty="0" smtClean="0"/>
              <a:t>Short term goal – provide studies on the plausibility and utility of </a:t>
            </a:r>
            <a:r>
              <a:rPr lang="en-US" dirty="0" err="1" smtClean="0"/>
              <a:t>Muon</a:t>
            </a:r>
            <a:r>
              <a:rPr lang="en-US" dirty="0" smtClean="0"/>
              <a:t> Collider detectors for Snowmass.</a:t>
            </a:r>
          </a:p>
          <a:p>
            <a:r>
              <a:rPr lang="en-US" dirty="0" smtClean="0"/>
              <a:t>Longer term – Establish a program of studies and detector development to enable experimental studies at a </a:t>
            </a:r>
            <a:r>
              <a:rPr lang="en-US" dirty="0" err="1" smtClean="0"/>
              <a:t>Muon</a:t>
            </a:r>
            <a:r>
              <a:rPr lang="en-US" dirty="0" smtClean="0"/>
              <a:t> Collider.</a:t>
            </a:r>
          </a:p>
          <a:p>
            <a:pPr marL="0" indent="0">
              <a:buNone/>
            </a:pPr>
            <a:r>
              <a:rPr lang="en-US" dirty="0" smtClean="0"/>
              <a:t>Two rather parallel efforts:</a:t>
            </a:r>
          </a:p>
          <a:p>
            <a:r>
              <a:rPr lang="en-US" dirty="0" smtClean="0"/>
              <a:t>Studies of a high energy collider based on existing lattice design and background simulation</a:t>
            </a:r>
          </a:p>
          <a:p>
            <a:r>
              <a:rPr lang="en-US" dirty="0" smtClean="0"/>
              <a:t>Studies of a Higgs factory based on new lattice and background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9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774700"/>
            <a:ext cx="7975600" cy="53467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Extension of efforts over the last 3-4 years based on ILCROOT simulation</a:t>
            </a:r>
          </a:p>
          <a:p>
            <a:r>
              <a:rPr lang="en-US" dirty="0" smtClean="0"/>
              <a:t>Background files available</a:t>
            </a:r>
          </a:p>
          <a:p>
            <a:r>
              <a:rPr lang="en-US" dirty="0" smtClean="0"/>
              <a:t>We never fully integrated backgrounds and physics events to evaluate performance – we plan to do that now</a:t>
            </a:r>
          </a:p>
          <a:p>
            <a:r>
              <a:rPr lang="en-US" dirty="0" smtClean="0"/>
              <a:t>First study will be s-channel resonant production of a heavy Higgs (H/A) at 1.5 </a:t>
            </a:r>
            <a:r>
              <a:rPr lang="en-US" dirty="0" err="1" smtClean="0"/>
              <a:t>TeV</a:t>
            </a:r>
            <a:r>
              <a:rPr lang="en-US" dirty="0" smtClean="0"/>
              <a:t> – discussed by </a:t>
            </a:r>
            <a:r>
              <a:rPr lang="en-US" dirty="0" err="1" smtClean="0"/>
              <a:t>Estia</a:t>
            </a:r>
            <a:r>
              <a:rPr lang="en-US" dirty="0" smtClean="0"/>
              <a:t> </a:t>
            </a:r>
            <a:r>
              <a:rPr lang="en-US" dirty="0" smtClean="0"/>
              <a:t>on Wednesday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Infrastructure is ready – we expect initial feedback in the few-week time scale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5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901700"/>
            <a:ext cx="8267700" cy="4826000"/>
          </a:xfrm>
        </p:spPr>
        <p:txBody>
          <a:bodyPr/>
          <a:lstStyle/>
          <a:p>
            <a:r>
              <a:rPr lang="en-US" dirty="0" smtClean="0"/>
              <a:t>Using a different software framework – LCSIM </a:t>
            </a:r>
          </a:p>
          <a:p>
            <a:r>
              <a:rPr lang="en-US" dirty="0" smtClean="0"/>
              <a:t>Detector simulation available and has been used for Higgs factory fast simulation studies</a:t>
            </a:r>
          </a:p>
          <a:p>
            <a:r>
              <a:rPr lang="en-US" dirty="0" smtClean="0"/>
              <a:t>Further development of analysis tools – Particle flow jet reconstruction, tracking is underway</a:t>
            </a:r>
          </a:p>
          <a:p>
            <a:r>
              <a:rPr lang="en-US" dirty="0" smtClean="0"/>
              <a:t>We are ready to include HF backgrounds described by Nikolai on Thursday</a:t>
            </a:r>
          </a:p>
          <a:p>
            <a:pPr marL="0" indent="0">
              <a:buNone/>
            </a:pPr>
            <a:r>
              <a:rPr lang="en-US" dirty="0" smtClean="0"/>
              <a:t>Will then begin to validate HF fast simulation studies including background rejection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9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1" y="0"/>
            <a:ext cx="5372100" cy="571500"/>
          </a:xfrm>
        </p:spPr>
        <p:txBody>
          <a:bodyPr/>
          <a:lstStyle/>
          <a:p>
            <a:r>
              <a:rPr lang="en-US" dirty="0" smtClean="0"/>
              <a:t>Higgs Factory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21" y="1244667"/>
            <a:ext cx="9002183" cy="5313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Overall rates</a:t>
            </a:r>
          </a:p>
          <a:p>
            <a:r>
              <a:rPr lang="en-US" dirty="0" smtClean="0"/>
              <a:t>Luminosity estimates are in the </a:t>
            </a:r>
            <a:br>
              <a:rPr lang="en-US" dirty="0" smtClean="0"/>
            </a:br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r>
              <a:rPr lang="en-US" dirty="0" smtClean="0"/>
              <a:t>-10</a:t>
            </a:r>
            <a:r>
              <a:rPr lang="en-US" baseline="30000" dirty="0" smtClean="0"/>
              <a:t>32</a:t>
            </a:r>
            <a:r>
              <a:rPr lang="en-US" dirty="0" smtClean="0"/>
              <a:t> range</a:t>
            </a:r>
          </a:p>
          <a:p>
            <a:r>
              <a:rPr lang="en-US" dirty="0" smtClean="0"/>
              <a:t>If we fold a 4.2 MeV </a:t>
            </a:r>
            <a:r>
              <a:rPr lang="en-US" dirty="0" err="1" smtClean="0"/>
              <a:t>Breit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Wigner with a 2.5 MeV </a:t>
            </a:r>
            <a:br>
              <a:rPr lang="en-US" dirty="0" smtClean="0"/>
            </a:br>
            <a:r>
              <a:rPr lang="en-US" dirty="0" smtClean="0"/>
              <a:t>Gaussian beam we get a on-peak </a:t>
            </a:r>
            <a:br>
              <a:rPr lang="en-US" dirty="0" smtClean="0"/>
            </a:br>
            <a:r>
              <a:rPr lang="en-US" dirty="0" smtClean="0"/>
              <a:t>cross section of ~46 </a:t>
            </a:r>
            <a:r>
              <a:rPr lang="en-US" dirty="0" err="1" smtClean="0"/>
              <a:t>pb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gives us between  3,000 (5 MeV, </a:t>
            </a:r>
            <a:r>
              <a:rPr lang="en-US" dirty="0"/>
              <a:t>10</a:t>
            </a:r>
            <a:r>
              <a:rPr lang="en-US" baseline="30000" dirty="0"/>
              <a:t>31</a:t>
            </a:r>
            <a:r>
              <a:rPr lang="en-US" dirty="0" smtClean="0"/>
              <a:t>) and 46,000 (2.5 MeV, 10</a:t>
            </a:r>
            <a:r>
              <a:rPr lang="en-US" baseline="30000" dirty="0" smtClean="0"/>
              <a:t>32</a:t>
            </a:r>
            <a:r>
              <a:rPr lang="en-US" dirty="0" smtClean="0"/>
              <a:t>) Higgs/year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physics we can do depends strongly on machine parameters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471" y="0"/>
            <a:ext cx="3966214" cy="3772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7644" y="248191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</a:t>
            </a:r>
          </a:p>
          <a:p>
            <a:r>
              <a:rPr lang="en-US" dirty="0" smtClean="0"/>
              <a:t>At scan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7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Higgs Factory </a:t>
            </a:r>
            <a:r>
              <a:rPr lang="en-US" dirty="0" err="1" smtClean="0"/>
              <a:t>vs</a:t>
            </a:r>
            <a:r>
              <a:rPr lang="en-US" dirty="0" smtClean="0"/>
              <a:t> High Energy Collider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785744"/>
            <a:ext cx="8801100" cy="57348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unique contributions of a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MuC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Higgs Factory include precise,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model-independent measurements of width and mass. This requires:</a:t>
            </a:r>
          </a:p>
          <a:p>
            <a:r>
              <a:rPr lang="en-US" dirty="0" smtClean="0"/>
              <a:t>Excellent machine energy resolution and stability</a:t>
            </a:r>
          </a:p>
          <a:p>
            <a:r>
              <a:rPr lang="en-US" dirty="0" smtClean="0"/>
              <a:t>g-2 based measurement of energy</a:t>
            </a:r>
          </a:p>
          <a:p>
            <a:r>
              <a:rPr lang="en-US" dirty="0" smtClean="0"/>
              <a:t>Z/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* background rejection (W/W* signal probably best)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A452A"/>
                </a:solidFill>
              </a:rPr>
              <a:t>A high energy machine would be used to measure new states (</a:t>
            </a:r>
            <a:r>
              <a:rPr lang="en-US" dirty="0" err="1" smtClean="0">
                <a:solidFill>
                  <a:srgbClr val="4A452A"/>
                </a:solidFill>
              </a:rPr>
              <a:t>supersymmetric</a:t>
            </a:r>
            <a:r>
              <a:rPr lang="en-US" dirty="0" smtClean="0">
                <a:solidFill>
                  <a:srgbClr val="4A452A"/>
                </a:solidFill>
              </a:rPr>
              <a:t> …). The requirements are similar to CLIC, </a:t>
            </a:r>
            <a:r>
              <a:rPr lang="en-US" dirty="0" err="1" smtClean="0">
                <a:solidFill>
                  <a:srgbClr val="4A452A"/>
                </a:solidFill>
              </a:rPr>
              <a:t>MuC</a:t>
            </a:r>
            <a:r>
              <a:rPr lang="en-US" dirty="0" smtClean="0">
                <a:solidFill>
                  <a:srgbClr val="4A452A"/>
                </a:solidFill>
              </a:rPr>
              <a:t> has lower </a:t>
            </a:r>
            <a:r>
              <a:rPr lang="en-US" dirty="0" err="1" smtClean="0">
                <a:solidFill>
                  <a:srgbClr val="4A452A"/>
                </a:solidFill>
              </a:rPr>
              <a:t>beamstrahlung</a:t>
            </a:r>
            <a:r>
              <a:rPr lang="en-US" dirty="0" smtClean="0">
                <a:solidFill>
                  <a:srgbClr val="4A452A"/>
                </a:solidFill>
              </a:rPr>
              <a:t> – more precise fits.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A452A"/>
                </a:solidFill>
              </a:rPr>
              <a:t>Requires as for CLIC:</a:t>
            </a:r>
          </a:p>
          <a:p>
            <a:r>
              <a:rPr lang="en-US" dirty="0" smtClean="0"/>
              <a:t>Precise, low mass tracking (</a:t>
            </a:r>
            <a:r>
              <a:rPr lang="en-US" dirty="0" err="1" smtClean="0">
                <a:latin typeface="Symbol" charset="2"/>
                <a:cs typeface="Symbol" charset="2"/>
              </a:rPr>
              <a:t>mm</a:t>
            </a:r>
            <a:r>
              <a:rPr lang="en-US" dirty="0" err="1" smtClean="0"/>
              <a:t>→Zh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Vertex Flavor tagging</a:t>
            </a:r>
          </a:p>
          <a:p>
            <a:r>
              <a:rPr lang="en-US" dirty="0" err="1" smtClean="0"/>
              <a:t>Calorimetry</a:t>
            </a:r>
            <a:r>
              <a:rPr lang="en-US" dirty="0" smtClean="0"/>
              <a:t> capable of separating W/Z signals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8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139700"/>
            <a:ext cx="5867400" cy="901700"/>
          </a:xfrm>
        </p:spPr>
        <p:txBody>
          <a:bodyPr>
            <a:normAutofit fontScale="90000"/>
          </a:bodyPr>
          <a:lstStyle/>
          <a:p>
            <a:r>
              <a:rPr lang="en-US" dirty="0"/>
              <a:t>Detector </a:t>
            </a:r>
            <a:r>
              <a:rPr lang="en-US" dirty="0" smtClean="0"/>
              <a:t>Model </a:t>
            </a:r>
            <a:r>
              <a:rPr lang="en-US" dirty="0"/>
              <a:t>based on </a:t>
            </a:r>
            <a:r>
              <a:rPr lang="en-US" dirty="0" smtClean="0"/>
              <a:t>ILC </a:t>
            </a:r>
            <a:r>
              <a:rPr lang="en-US" dirty="0" err="1" smtClean="0"/>
              <a:t>SiD</a:t>
            </a:r>
            <a:r>
              <a:rPr lang="en-US" dirty="0" smtClean="0"/>
              <a:t> concept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LCSIM Detector Model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663" y="2028023"/>
            <a:ext cx="3810137" cy="39947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7767" y="1524000"/>
            <a:ext cx="1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Full Simulation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6"/>
          <a:stretch/>
        </p:blipFill>
        <p:spPr bwMode="auto">
          <a:xfrm>
            <a:off x="241300" y="2028023"/>
            <a:ext cx="4370070" cy="3958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798" y="4674969"/>
            <a:ext cx="118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Absorber cone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74800" y="4330700"/>
            <a:ext cx="546100" cy="469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53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6220</TotalTime>
  <Words>1437</Words>
  <Application>Microsoft Macintosh PowerPoint</Application>
  <PresentationFormat>On-screen Show (4:3)</PresentationFormat>
  <Paragraphs>232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Custom Design</vt:lpstr>
      <vt:lpstr>Muon Collider Physics and Detectors R. Lipton, Fermilab</vt:lpstr>
      <vt:lpstr>The Standard Model Higgs</vt:lpstr>
      <vt:lpstr>Questions</vt:lpstr>
      <vt:lpstr>Current Efforts</vt:lpstr>
      <vt:lpstr>High Energy Collider</vt:lpstr>
      <vt:lpstr>Higgs Factory</vt:lpstr>
      <vt:lpstr>Higgs Factory Rates</vt:lpstr>
      <vt:lpstr>Higgs Factory vs High Energy Collider Requirements</vt:lpstr>
      <vt:lpstr>Detector Model based on ILC SiD concept</vt:lpstr>
      <vt:lpstr>MARS 1.5 TeV Machine Detector Interface Model</vt:lpstr>
      <vt:lpstr>Overall Background – 1.5 TeV</vt:lpstr>
      <vt:lpstr>Much of the Background is Soft</vt:lpstr>
      <vt:lpstr>Attacking the Background</vt:lpstr>
      <vt:lpstr>PowerPoint Presentation</vt:lpstr>
      <vt:lpstr>Effects of Cuts on Tracker Background</vt:lpstr>
      <vt:lpstr>Timing In a Tracker</vt:lpstr>
      <vt:lpstr>Time Development of Hadron Showers</vt:lpstr>
      <vt:lpstr>Two approaches</vt:lpstr>
      <vt:lpstr>Effect of dual read out correction: g ‘s from neutron Capture discarded</vt:lpstr>
      <vt:lpstr>Summary of Detector Requirements</vt:lpstr>
      <vt:lpstr>Higgs Measurements</vt:lpstr>
      <vt:lpstr>Event Yields</vt:lpstr>
      <vt:lpstr>Conclusions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Ronald Lipton</dc:creator>
  <cp:lastModifiedBy>Ronald Lipton</cp:lastModifiedBy>
  <cp:revision>144</cp:revision>
  <dcterms:created xsi:type="dcterms:W3CDTF">2009-10-19T13:17:27Z</dcterms:created>
  <dcterms:modified xsi:type="dcterms:W3CDTF">2013-06-21T14:23:13Z</dcterms:modified>
</cp:coreProperties>
</file>