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5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2" r:id="rId6"/>
    <p:sldMasterId id="2147483734" r:id="rId7"/>
    <p:sldMasterId id="2147483746" r:id="rId8"/>
    <p:sldMasterId id="2147483770" r:id="rId9"/>
    <p:sldMasterId id="2147483782" r:id="rId10"/>
    <p:sldMasterId id="2147483794" r:id="rId11"/>
    <p:sldMasterId id="2147483806" r:id="rId12"/>
    <p:sldMasterId id="2147483842" r:id="rId13"/>
    <p:sldMasterId id="2147483854" r:id="rId14"/>
    <p:sldMasterId id="2147483866" r:id="rId15"/>
    <p:sldMasterId id="2147483878" r:id="rId16"/>
  </p:sldMasterIdLst>
  <p:notesMasterIdLst>
    <p:notesMasterId r:id="rId61"/>
  </p:notesMasterIdLst>
  <p:sldIdLst>
    <p:sldId id="256" r:id="rId17"/>
    <p:sldId id="318" r:id="rId18"/>
    <p:sldId id="257" r:id="rId19"/>
    <p:sldId id="259" r:id="rId20"/>
    <p:sldId id="260" r:id="rId21"/>
    <p:sldId id="261" r:id="rId22"/>
    <p:sldId id="265" r:id="rId23"/>
    <p:sldId id="263" r:id="rId24"/>
    <p:sldId id="262" r:id="rId25"/>
    <p:sldId id="264" r:id="rId26"/>
    <p:sldId id="266" r:id="rId27"/>
    <p:sldId id="267" r:id="rId28"/>
    <p:sldId id="268" r:id="rId29"/>
    <p:sldId id="258" r:id="rId30"/>
    <p:sldId id="269" r:id="rId31"/>
    <p:sldId id="270" r:id="rId32"/>
    <p:sldId id="271" r:id="rId33"/>
    <p:sldId id="273" r:id="rId34"/>
    <p:sldId id="272" r:id="rId35"/>
    <p:sldId id="275" r:id="rId36"/>
    <p:sldId id="320" r:id="rId37"/>
    <p:sldId id="280" r:id="rId38"/>
    <p:sldId id="283" r:id="rId39"/>
    <p:sldId id="285" r:id="rId40"/>
    <p:sldId id="301" r:id="rId41"/>
    <p:sldId id="302" r:id="rId42"/>
    <p:sldId id="303" r:id="rId43"/>
    <p:sldId id="296" r:id="rId44"/>
    <p:sldId id="307" r:id="rId45"/>
    <p:sldId id="308" r:id="rId46"/>
    <p:sldId id="297" r:id="rId47"/>
    <p:sldId id="298" r:id="rId48"/>
    <p:sldId id="309" r:id="rId49"/>
    <p:sldId id="310" r:id="rId50"/>
    <p:sldId id="311" r:id="rId51"/>
    <p:sldId id="314" r:id="rId52"/>
    <p:sldId id="313" r:id="rId53"/>
    <p:sldId id="312" r:id="rId54"/>
    <p:sldId id="304" r:id="rId55"/>
    <p:sldId id="315" r:id="rId56"/>
    <p:sldId id="317" r:id="rId57"/>
    <p:sldId id="319" r:id="rId58"/>
    <p:sldId id="305" r:id="rId59"/>
    <p:sldId id="306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79" initials="a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5120"/>
    <a:srgbClr val="00FF00"/>
    <a:srgbClr val="FF8000"/>
    <a:srgbClr val="BFBFBF"/>
    <a:srgbClr val="006600"/>
    <a:srgbClr val="00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9563" autoAdjust="0"/>
  </p:normalViewPr>
  <p:slideViewPr>
    <p:cSldViewPr showGuides="1">
      <p:cViewPr varScale="1">
        <p:scale>
          <a:sx n="111" d="100"/>
          <a:sy n="111" d="100"/>
        </p:scale>
        <p:origin x="-2360" y="-112"/>
      </p:cViewPr>
      <p:guideLst>
        <p:guide orient="horz" pos="1839"/>
        <p:guide pos="281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63" Type="http://schemas.openxmlformats.org/officeDocument/2006/relationships/commentAuthors" Target="commentAuthors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34.xml"/><Relationship Id="rId51" Type="http://schemas.openxmlformats.org/officeDocument/2006/relationships/slide" Target="slides/slide35.xml"/><Relationship Id="rId52" Type="http://schemas.openxmlformats.org/officeDocument/2006/relationships/slide" Target="slides/slide36.xml"/><Relationship Id="rId53" Type="http://schemas.openxmlformats.org/officeDocument/2006/relationships/slide" Target="slides/slide37.xml"/><Relationship Id="rId54" Type="http://schemas.openxmlformats.org/officeDocument/2006/relationships/slide" Target="slides/slide38.xml"/><Relationship Id="rId55" Type="http://schemas.openxmlformats.org/officeDocument/2006/relationships/slide" Target="slides/slide39.xml"/><Relationship Id="rId56" Type="http://schemas.openxmlformats.org/officeDocument/2006/relationships/slide" Target="slides/slide40.xml"/><Relationship Id="rId57" Type="http://schemas.openxmlformats.org/officeDocument/2006/relationships/slide" Target="slides/slide41.xml"/><Relationship Id="rId58" Type="http://schemas.openxmlformats.org/officeDocument/2006/relationships/slide" Target="slides/slide42.xml"/><Relationship Id="rId59" Type="http://schemas.openxmlformats.org/officeDocument/2006/relationships/slide" Target="slides/slide43.xml"/><Relationship Id="rId40" Type="http://schemas.openxmlformats.org/officeDocument/2006/relationships/slide" Target="slides/slide24.xml"/><Relationship Id="rId41" Type="http://schemas.openxmlformats.org/officeDocument/2006/relationships/slide" Target="slides/slide25.xml"/><Relationship Id="rId42" Type="http://schemas.openxmlformats.org/officeDocument/2006/relationships/slide" Target="slides/slide26.xml"/><Relationship Id="rId43" Type="http://schemas.openxmlformats.org/officeDocument/2006/relationships/slide" Target="slides/slide27.xml"/><Relationship Id="rId44" Type="http://schemas.openxmlformats.org/officeDocument/2006/relationships/slide" Target="slides/slide28.xml"/><Relationship Id="rId45" Type="http://schemas.openxmlformats.org/officeDocument/2006/relationships/slide" Target="slides/slide29.xml"/><Relationship Id="rId46" Type="http://schemas.openxmlformats.org/officeDocument/2006/relationships/slide" Target="slides/slide30.xml"/><Relationship Id="rId47" Type="http://schemas.openxmlformats.org/officeDocument/2006/relationships/slide" Target="slides/slide31.xml"/><Relationship Id="rId48" Type="http://schemas.openxmlformats.org/officeDocument/2006/relationships/slide" Target="slides/slide32.xml"/><Relationship Id="rId49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slide" Target="slides/slide23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60" Type="http://schemas.openxmlformats.org/officeDocument/2006/relationships/slide" Target="slides/slide44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D705F-B394-464E-B433-3DE5C596BE11}" type="datetimeFigureOut">
              <a:rPr lang="en-GB" smtClean="0"/>
              <a:pPr/>
              <a:t>20/06/2013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38BC1-5116-42E9-9FD1-534C1449E49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05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9FA7BD-6A96-E646-823A-5395E28D8D2C}" type="slidenum">
              <a:rPr lang="en-GB"/>
              <a:pPr/>
              <a:t>5</a:t>
            </a:fld>
            <a:endParaRPr lang="en-GB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66F711-8F20-9246-8548-4F92A954092D}" type="slidenum">
              <a:rPr lang="en-GB"/>
              <a:pPr/>
              <a:t>6</a:t>
            </a:fld>
            <a:endParaRPr lang="en-GB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75FA12-B8F2-9848-8FBF-516F7A3757AD}" type="slidenum">
              <a:rPr lang="en-GB"/>
              <a:pPr/>
              <a:t>8</a:t>
            </a:fld>
            <a:endParaRPr lang="en-GB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ECE950-7478-41D2-967F-42D2E7876CB6}" type="slidenum">
              <a:rPr lang="en-GB"/>
              <a:pPr/>
              <a:t>12</a:t>
            </a:fld>
            <a:endParaRPr lang="en-GB" dirty="0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sz="1200" dirty="0" smtClean="0">
                <a:latin typeface="Consolas"/>
                <a:ea typeface="Calibri"/>
                <a:cs typeface="Times New Roman"/>
              </a:rPr>
              <a:t>The Double Chooz collaboration, by measuring</a:t>
            </a:r>
            <a:r>
              <a:rPr lang="en-GB" sz="1200" baseline="0" dirty="0" smtClean="0">
                <a:latin typeface="Consolas"/>
                <a:ea typeface="Calibri"/>
                <a:cs typeface="Times New Roman"/>
              </a:rPr>
              <a:t> </a:t>
            </a:r>
            <a:r>
              <a:rPr lang="en-GB" sz="1200" dirty="0" smtClean="0">
                <a:latin typeface="Consolas"/>
                <a:ea typeface="Calibri"/>
                <a:cs typeface="Times New Roman"/>
              </a:rPr>
              <a:t>the "disappearance" of electron antineutrinos, presents hints for oscillation also involving the third angle with the following value: sin^2(2theta_13) = 0.085 +/- 0.051. The probability given by preliminary </a:t>
            </a:r>
            <a:r>
              <a:rPr lang="en-GB" sz="1400" dirty="0" smtClean="0">
                <a:latin typeface="+mn-lt"/>
                <a:ea typeface="Calibri"/>
                <a:cs typeface="Times New Roman"/>
              </a:rPr>
              <a:t>results that there is no oscillation is only 7.9%.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ECE950-7478-41D2-967F-42D2E7876CB6}" type="slidenum">
              <a:rPr lang="en-GB"/>
              <a:pPr/>
              <a:t>13</a:t>
            </a:fld>
            <a:endParaRPr lang="en-GB" dirty="0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sz="1200" dirty="0" smtClean="0">
                <a:latin typeface="Consolas"/>
                <a:ea typeface="Calibri"/>
                <a:cs typeface="Times New Roman"/>
              </a:rPr>
              <a:t>The Double Chooz collaboration, by measuring</a:t>
            </a:r>
            <a:r>
              <a:rPr lang="en-GB" sz="1200" baseline="0" dirty="0" smtClean="0">
                <a:latin typeface="Consolas"/>
                <a:ea typeface="Calibri"/>
                <a:cs typeface="Times New Roman"/>
              </a:rPr>
              <a:t> </a:t>
            </a:r>
            <a:r>
              <a:rPr lang="en-GB" sz="1200" dirty="0" smtClean="0">
                <a:latin typeface="Consolas"/>
                <a:ea typeface="Calibri"/>
                <a:cs typeface="Times New Roman"/>
              </a:rPr>
              <a:t>the "disappearance" of electron antineutrinos, presents hints for oscillation also involving the third angle with the following value: sin^2(2theta_13) = 0.085 +/- 0.051. The probability given by preliminary </a:t>
            </a:r>
            <a:r>
              <a:rPr lang="en-GB" sz="1400" dirty="0" smtClean="0">
                <a:latin typeface="+mn-lt"/>
                <a:ea typeface="Calibri"/>
                <a:cs typeface="Times New Roman"/>
              </a:rPr>
              <a:t>results that there is no oscillation is only 7.9%.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1.jpe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6.jpeg"/><Relationship Id="rId3" Type="http://schemas.openxmlformats.org/officeDocument/2006/relationships/image" Target="../media/image1.jpe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7.jpeg"/><Relationship Id="rId3" Type="http://schemas.openxmlformats.org/officeDocument/2006/relationships/image" Target="../media/image1.jpe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.jpe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.jpe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2.wmf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46156" y="3043"/>
            <a:ext cx="2297844" cy="68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692696"/>
            <a:ext cx="4857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Long, </a:t>
            </a:r>
            <a:r>
              <a:rPr lang="en-GB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fld id="{B46D80FD-1E49-4E81-A679-73D7E036491C}" type="datetime3">
              <a:rPr lang="en-GB" sz="1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 June 2013</a:t>
            </a:fld>
            <a:endParaRPr lang="en-GB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20/06/2013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8160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05600" y="6101032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396335"/>
            <a:ext cx="4857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4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 June 2013</a:t>
            </a:fld>
            <a:endParaRPr lang="en-GB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29961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3220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741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5256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8661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756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33181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41624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425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20/06/2013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07242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38193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234891"/>
          </a:xfrm>
          <a:prstGeom prst="rect">
            <a:avLst/>
          </a:prstGeom>
        </p:spPr>
      </p:pic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46156" y="3043"/>
            <a:ext cx="2297844" cy="68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692696"/>
            <a:ext cx="4857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fld id="{B46D80FD-1E49-4E81-A679-73D7E036491C}" type="datetime3">
              <a:rPr lang="en-GB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20 June 2013</a:t>
            </a:fld>
            <a:endParaRPr lang="en-GB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99176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95295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0936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3239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2363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89042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8081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782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311300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t>K. Long, </a:t>
            </a:r>
            <a:fld id="{FEB0E208-6759-44CC-95DA-736AD889AAB9}" type="datetime3"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20 June 2013</a:t>
            </a:fld>
            <a:endParaRPr lang="en-GB" sz="2800" b="1" dirty="0" smtClean="0">
              <a:solidFill>
                <a:srgbClr val="FFFFCC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04552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5499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9676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2385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46393"/>
          </a:xfrm>
          <a:prstGeom prst="rect">
            <a:avLst/>
          </a:prstGeom>
        </p:spPr>
      </p:pic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05600" y="6101032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396335"/>
            <a:ext cx="4857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4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 June 2013</a:t>
            </a:fld>
            <a:endParaRPr lang="en-GB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9117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9814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50074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9872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45898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25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692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71049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5797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1126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72311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charset="0"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pic>
        <p:nvPicPr>
          <p:cNvPr id="27658" name="Picture 10" descr="imp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FFFFCC"/>
                </a:solidFill>
                <a:latin typeface="Times New Roman" charset="0"/>
                <a:ea typeface="ＭＳ Ｐゴシック" charset="0"/>
                <a:cs typeface="Arial" charset="0"/>
              </a:rPr>
              <a:t>K. Long, </a:t>
            </a:r>
            <a:fld id="{2E154412-A0CD-7B40-B8B9-198B3889E5C4}" type="datetime3">
              <a:rPr lang="en-GB" sz="2800" b="1" smtClean="0">
                <a:solidFill>
                  <a:srgbClr val="FFFFCC"/>
                </a:solidFill>
                <a:latin typeface="Times New Roman" charset="0"/>
                <a:ea typeface="ＭＳ Ｐゴシック" charset="0"/>
                <a:cs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20 June 2013</a:t>
            </a:fld>
            <a:endParaRPr lang="en-GB" sz="2800" b="1" smtClean="0">
              <a:solidFill>
                <a:srgbClr val="FFFFCC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2901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193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57068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566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082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31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80848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55452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94841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6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6059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46156" y="3043"/>
            <a:ext cx="2297844" cy="68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692696"/>
            <a:ext cx="4857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fld id="{B46D80FD-1E49-4E81-A679-73D7E036491C}" type="datetime3">
              <a:rPr lang="en-GB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20 June 2013</a:t>
            </a:fld>
            <a:endParaRPr lang="en-GB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4908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23861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62321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04219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3011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58474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421491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270562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56877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4968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151760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347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-15777"/>
            <a:ext cx="9144000" cy="6096000"/>
          </a:xfrm>
          <a:prstGeom prst="rect">
            <a:avLst/>
          </a:prstGeom>
        </p:spPr>
      </p:pic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05600" y="-25581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36512" y="-57001"/>
            <a:ext cx="4176464" cy="461665"/>
          </a:xfrm>
          <a:prstGeom prst="rect">
            <a:avLst/>
          </a:prstGeom>
          <a:solidFill>
            <a:srgbClr val="BFBFBF">
              <a:alpha val="6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4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 June 2013</a:t>
            </a:fld>
            <a:endParaRPr lang="en-GB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1033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56458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240480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3494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2451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8054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710694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82572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1490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4748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590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560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 June 2013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FFC000"/>
                </a:solidFill>
              </a:defRPr>
            </a:lvl2pPr>
            <a:lvl3pPr>
              <a:defRPr b="1">
                <a:solidFill>
                  <a:srgbClr val="00FF00"/>
                </a:solidFill>
              </a:defRPr>
            </a:lvl3pPr>
            <a:lvl4pPr>
              <a:defRPr b="1">
                <a:solidFill>
                  <a:srgbClr val="66FFFF"/>
                </a:solidFill>
              </a:defRPr>
            </a:lvl4pPr>
            <a:lvl5pPr>
              <a:defRPr b="1">
                <a:solidFill>
                  <a:srgbClr val="FF0000"/>
                </a:solidFill>
              </a:defRPr>
            </a:lvl5pPr>
            <a:lvl6pPr>
              <a:defRPr>
                <a:solidFill>
                  <a:schemeClr val="bg1">
                    <a:lumMod val="95000"/>
                  </a:schemeClr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347E8-38B6-46E7-BEF2-7BAC618809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r">
              <a:defRPr sz="4000" b="1" cap="all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50EA-9A08-43FB-9044-F456722C97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BEB85-40C7-4048-A383-C5F10F173D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299C-8D3B-4F1B-B9A7-C8F9B0B3B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24BA-D1B1-49A9-BB51-0D62F5ECC8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DA7B6-FE23-4E46-9BC5-63F9D6A90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A81E0-2AD9-4B5C-BBA5-37B145F60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CFE87-2C63-4FBF-97A1-67107CB11F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496F4-EEED-4CE8-B7E3-2479000CB6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06CD-FA3D-4339-AA4C-9D86CA904A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A6793-1F12-43CC-83A9-C28CBDB24F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E6F0-99AD-4A23-BEA0-A2E713A0B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F338-CCC3-41E3-85CB-30A6640E86C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338B9-EDA9-4D02-B2BA-41BA3EF9E5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994E1-47AE-4534-B96E-24D9092A39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97494-90AB-4F3E-9FE7-24A3A4E23B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6B237-94C2-4793-8136-DF347D1DAB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27658" name="Picture 10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FFCC"/>
                </a:solidFill>
                <a:cs typeface="Arial" pitchFamily="34" charset="0"/>
              </a:rPr>
              <a:t>K. Long, </a:t>
            </a:r>
            <a:fld id="{5FDF8525-CCCE-4582-8ECC-51A1A9E69662}" type="datetime3">
              <a:rPr lang="en-GB" sz="2800" b="1" smtClean="0">
                <a:solidFill>
                  <a:srgbClr val="FFFFCC"/>
                </a:solidFill>
                <a:cs typeface="Arial" pitchFamily="34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20 June 2013</a:t>
            </a:fld>
            <a:endParaRPr lang="en-GB" sz="2800" b="1" dirty="0" smtClean="0">
              <a:solidFill>
                <a:srgbClr val="FFFFCC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6384925"/>
            <a:ext cx="845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48600" y="76200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7" name="Object 11"/>
          <p:cNvGraphicFramePr>
            <a:graphicFrameLocks noChangeAspect="1"/>
          </p:cNvGraphicFramePr>
          <p:nvPr/>
        </p:nvGraphicFramePr>
        <p:xfrm>
          <a:off x="304800" y="304800"/>
          <a:ext cx="13430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" name="Document" r:id="rId4" imgW="3683000" imgH="1104900" progId="Word.Document.8">
                  <p:embed/>
                </p:oleObj>
              </mc:Choice>
              <mc:Fallback>
                <p:oleObj name="Document" r:id="rId4" imgW="3683000" imgH="1104900" progId="Word.Document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134302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324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228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MAP Review - MICE Overview - L. Coney                  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894E3C-3540-4A80-99EF-6E5D5883DBC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20 June 2013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20 June 2013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20/06/2013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bottom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20/06/2013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20 June 2013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818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20/06/2013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384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515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7665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7309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711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187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696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5484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7237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03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20/06/2013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9" indent="0" algn="ctr">
              <a:buNone/>
              <a:defRPr/>
            </a:lvl2pPr>
            <a:lvl3pPr marL="914199" indent="0" algn="ctr">
              <a:buNone/>
              <a:defRPr/>
            </a:lvl3pPr>
            <a:lvl4pPr marL="1371297" indent="0" algn="ctr">
              <a:buNone/>
              <a:defRPr/>
            </a:lvl4pPr>
            <a:lvl5pPr marL="1828398" indent="0" algn="ctr">
              <a:buNone/>
              <a:defRPr/>
            </a:lvl5pPr>
            <a:lvl6pPr marL="2285498" indent="0" algn="ctr">
              <a:buNone/>
              <a:defRPr/>
            </a:lvl6pPr>
            <a:lvl7pPr marL="2742596" indent="0" algn="ctr">
              <a:buNone/>
              <a:defRPr/>
            </a:lvl7pPr>
            <a:lvl8pPr marL="3199698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10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535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9" indent="0">
              <a:buNone/>
              <a:defRPr sz="1800"/>
            </a:lvl2pPr>
            <a:lvl3pPr marL="914199" indent="0">
              <a:buNone/>
              <a:defRPr sz="1600"/>
            </a:lvl3pPr>
            <a:lvl4pPr marL="1371297" indent="0">
              <a:buNone/>
              <a:defRPr sz="1400"/>
            </a:lvl4pPr>
            <a:lvl5pPr marL="1828398" indent="0">
              <a:buNone/>
              <a:defRPr sz="1400"/>
            </a:lvl5pPr>
            <a:lvl6pPr marL="2285498" indent="0">
              <a:buNone/>
              <a:defRPr sz="1400"/>
            </a:lvl6pPr>
            <a:lvl7pPr marL="2742596" indent="0">
              <a:buNone/>
              <a:defRPr sz="1400"/>
            </a:lvl7pPr>
            <a:lvl8pPr marL="3199698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3548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12210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0586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3656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8294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9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3642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9" indent="0">
              <a:buNone/>
              <a:defRPr sz="2800"/>
            </a:lvl2pPr>
            <a:lvl3pPr marL="914199" indent="0">
              <a:buNone/>
              <a:defRPr sz="2400"/>
            </a:lvl3pPr>
            <a:lvl4pPr marL="1371297" indent="0">
              <a:buNone/>
              <a:defRPr sz="2000"/>
            </a:lvl4pPr>
            <a:lvl5pPr marL="1828398" indent="0">
              <a:buNone/>
              <a:defRPr sz="2000"/>
            </a:lvl5pPr>
            <a:lvl6pPr marL="2285498" indent="0">
              <a:buNone/>
              <a:defRPr sz="2000"/>
            </a:lvl6pPr>
            <a:lvl7pPr marL="2742596" indent="0">
              <a:buNone/>
              <a:defRPr sz="2000"/>
            </a:lvl7pPr>
            <a:lvl8pPr marL="3199698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5884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534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 smtClean="0"/>
              <a:pPr/>
              <a:t>20/06/2013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1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43" y="6165850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37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2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3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25" indent="-34282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86" indent="-28568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49" indent="-2285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48" indent="-2285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47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46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7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6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42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898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417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316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E00"/>
            </a:gs>
            <a:gs pos="100000">
              <a:srgbClr val="00004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3200" b="1" smtClean="0">
              <a:solidFill>
                <a:srgbClr val="FFCC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814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charset="0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charset="0"/>
        <a:buChar char="n"/>
        <a:defRPr sz="2400" b="1">
          <a:solidFill>
            <a:srgbClr val="FFCCFF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rgbClr val="00FF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 b="1">
          <a:solidFill>
            <a:srgbClr val="3399FF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 b="1">
          <a:solidFill>
            <a:srgbClr val="3399FF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 b="1">
          <a:solidFill>
            <a:srgbClr val="3399FF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 b="1">
          <a:solidFill>
            <a:srgbClr val="3399FF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 b="1">
          <a:solidFill>
            <a:srgbClr val="3399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32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62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dirty="0" smtClean="0">
              <a:solidFill>
                <a:srgbClr val="FFCC00"/>
              </a:solidFill>
              <a:cs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>
    <p:fade/>
  </p:transition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C15101-DFFF-4CAA-AE93-B7D24E12C5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080060-40C5-4FA9-B3AB-EA8B673958D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dirty="0" smtClean="0">
              <a:solidFill>
                <a:srgbClr val="FFCC00"/>
              </a:solidFill>
              <a:cs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143000"/>
            <a:ext cx="91440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3276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MAP Review - MICE Overview - L. Coney                  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7A3611A-3316-4A9D-8E08-7540EE7BD76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800" kern="1200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2400" kern="1200">
          <a:solidFill>
            <a:srgbClr val="00800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000" kern="1200">
          <a:solidFill>
            <a:srgbClr val="6600FF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s"/>
        <a:defRPr sz="2000" kern="1200">
          <a:solidFill>
            <a:srgbClr val="6633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sissmallbottom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20/06/2013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12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46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7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Relationship Id="rId3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Relationship Id="rId3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wmf"/><Relationship Id="rId5" Type="http://schemas.openxmlformats.org/officeDocument/2006/relationships/image" Target="../media/image15.emf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image" Target="../media/image19.emf"/><Relationship Id="rId3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135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53900"/>
            <a:ext cx="7772400" cy="144655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IDS-NF: </a:t>
            </a: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6350"/>
            <a:ext cx="9158288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9443" name="Line 3"/>
          <p:cNvSpPr>
            <a:spLocks noChangeShapeType="1"/>
          </p:cNvSpPr>
          <p:nvPr/>
        </p:nvSpPr>
        <p:spPr bwMode="auto">
          <a:xfrm>
            <a:off x="1377950" y="1123950"/>
            <a:ext cx="0" cy="46085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93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 now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9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Neutrino Model: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60032" y="1916832"/>
            <a:ext cx="4283968" cy="494116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Exciting new data!</a:t>
            </a:r>
          </a:p>
          <a:p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iscovery of leptonic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CP-violation is possible</a:t>
            </a:r>
          </a:p>
          <a:p>
            <a:endParaRPr lang="en-US" dirty="0" smtClean="0"/>
          </a:p>
          <a:p>
            <a:r>
              <a:rPr lang="en-US" dirty="0" smtClean="0"/>
              <a:t>Increases motivation for precision determination of the parameters and search for “non-standard effects”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36749" y="676300"/>
            <a:ext cx="5643563" cy="9525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84" y="1769880"/>
            <a:ext cx="4687958" cy="497148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491880" y="2247255"/>
            <a:ext cx="10567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800" b="1" dirty="0" smtClean="0"/>
              <a:t>Fogli, Lisi, Marrone,</a:t>
            </a:r>
            <a:r>
              <a:rPr lang="en-US" sz="800" b="1" dirty="0"/>
              <a:t> </a:t>
            </a:r>
            <a:endParaRPr lang="en-US" sz="800" b="1" dirty="0" smtClean="0"/>
          </a:p>
          <a:p>
            <a:pPr algn="r"/>
            <a:r>
              <a:rPr lang="en-US" sz="800" b="1" dirty="0" smtClean="0"/>
              <a:t>Montanino, Palazzo,</a:t>
            </a:r>
            <a:r>
              <a:rPr lang="en-US" sz="800" b="1" dirty="0"/>
              <a:t> </a:t>
            </a:r>
            <a:endParaRPr lang="en-US" sz="800" b="1" dirty="0" smtClean="0"/>
          </a:p>
          <a:p>
            <a:pPr algn="r"/>
            <a:r>
              <a:rPr lang="en-US" sz="800" b="1" dirty="0" smtClean="0"/>
              <a:t>Rotunno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3888" y="2708920"/>
            <a:ext cx="97975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800" b="1" dirty="0" smtClean="0"/>
              <a:t>arXiv:1205.5254v3</a:t>
            </a:r>
          </a:p>
        </p:txBody>
      </p:sp>
    </p:spTree>
    <p:extLst>
      <p:ext uri="{BB962C8B-B14F-4D97-AF65-F5344CB8AC3E}">
        <p14:creationId xmlns:p14="http://schemas.microsoft.com/office/powerpoint/2010/main" val="2962268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Neutrino Model: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60032" y="1916832"/>
            <a:ext cx="4283968" cy="494116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Exciting new data!</a:t>
            </a:r>
          </a:p>
          <a:p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iscovery of leptonic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CP-violation is possible</a:t>
            </a:r>
          </a:p>
          <a:p>
            <a:endParaRPr lang="en-US" dirty="0" smtClean="0"/>
          </a:p>
          <a:p>
            <a:r>
              <a:rPr lang="en-US" dirty="0" smtClean="0"/>
              <a:t>Increases motivation for precision determination of the parameters and search for “non-standard effects”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36749" y="676300"/>
            <a:ext cx="5643563" cy="9525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02" y="1700808"/>
            <a:ext cx="3605842" cy="504056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443" y="5894205"/>
            <a:ext cx="1296144" cy="203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47999" y="3501008"/>
            <a:ext cx="964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b="1" dirty="0" err="1" smtClean="0"/>
              <a:t>Goncalez</a:t>
            </a:r>
            <a:r>
              <a:rPr lang="en-US" sz="800" b="1" dirty="0" smtClean="0"/>
              <a:t>-Garcia,</a:t>
            </a:r>
            <a:br>
              <a:rPr lang="en-US" sz="800" b="1" dirty="0" smtClean="0"/>
            </a:br>
            <a:r>
              <a:rPr lang="en-US" sz="800" b="1" dirty="0" err="1" smtClean="0"/>
              <a:t>Maltoni</a:t>
            </a:r>
            <a:r>
              <a:rPr lang="en-US" sz="800" b="1" dirty="0" smtClean="0"/>
              <a:t>, </a:t>
            </a:r>
            <a:r>
              <a:rPr lang="en-US" sz="800" b="1" dirty="0" err="1" smtClean="0"/>
              <a:t>Salvado</a:t>
            </a:r>
            <a:r>
              <a:rPr lang="en-US" sz="800" b="1" dirty="0" smtClean="0"/>
              <a:t>,</a:t>
            </a:r>
            <a:br>
              <a:rPr lang="en-US" sz="800" b="1" dirty="0" smtClean="0"/>
            </a:br>
            <a:r>
              <a:rPr lang="en-US" sz="800" b="1" dirty="0" err="1" smtClean="0"/>
              <a:t>Schwetz</a:t>
            </a:r>
            <a:endParaRPr lang="en-US" sz="8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627784" y="3933636"/>
            <a:ext cx="9797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b="1" dirty="0" smtClean="0"/>
              <a:t>arXiv:1209.3023v2</a:t>
            </a:r>
          </a:p>
        </p:txBody>
      </p:sp>
    </p:spTree>
    <p:extLst>
      <p:ext uri="{BB962C8B-B14F-4D97-AF65-F5344CB8AC3E}">
        <p14:creationId xmlns:p14="http://schemas.microsoft.com/office/powerpoint/2010/main" val="4087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systematic uncertainties: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836712"/>
            <a:ext cx="8763000" cy="57277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83871" y="5354136"/>
            <a:ext cx="96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Winter</a:t>
            </a:r>
            <a:br>
              <a:rPr lang="en-US" b="1" dirty="0" smtClean="0"/>
            </a:br>
            <a:r>
              <a:rPr lang="en-US" b="1" dirty="0" smtClean="0"/>
              <a:t>NuInt12</a:t>
            </a:r>
          </a:p>
        </p:txBody>
      </p:sp>
    </p:spTree>
    <p:extLst>
      <p:ext uri="{BB962C8B-B14F-4D97-AF65-F5344CB8AC3E}">
        <p14:creationId xmlns:p14="http://schemas.microsoft.com/office/powerpoint/2010/main" val="2535195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806152"/>
            <a:ext cx="8775700" cy="579120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systematic uncertainties: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3871" y="6023029"/>
            <a:ext cx="96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Winter</a:t>
            </a:r>
            <a:br>
              <a:rPr lang="en-US" b="1" dirty="0" smtClean="0"/>
            </a:br>
            <a:r>
              <a:rPr lang="en-US" b="1" dirty="0" smtClean="0"/>
              <a:t>NuInt12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008" y="3068960"/>
            <a:ext cx="812800" cy="495300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7554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Factory: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Optimise discovery potential for CP and MH:</a:t>
            </a:r>
          </a:p>
          <a:p>
            <a:pPr marL="622300" lvl="1"/>
            <a:r>
              <a:rPr lang="en-GB" dirty="0" smtClean="0"/>
              <a:t>Requirements:</a:t>
            </a:r>
          </a:p>
          <a:p>
            <a:pPr marL="722313" lvl="2"/>
            <a:r>
              <a:rPr lang="en-GB" dirty="0" smtClean="0"/>
              <a:t>Large 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(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) flux</a:t>
            </a:r>
          </a:p>
          <a:p>
            <a:pPr marL="901700" lvl="3"/>
            <a:r>
              <a:rPr lang="en-GB" dirty="0" smtClean="0"/>
              <a:t>Detailed study of </a:t>
            </a:r>
            <a:br>
              <a:rPr lang="en-GB" dirty="0" smtClean="0"/>
            </a:br>
            <a:r>
              <a:rPr lang="en-GB" dirty="0" smtClean="0"/>
              <a:t>sub-leading effects</a:t>
            </a:r>
          </a:p>
          <a:p>
            <a:pPr marL="722313" lvl="2"/>
            <a:endParaRPr lang="en-GB" dirty="0" smtClean="0"/>
          </a:p>
          <a:p>
            <a:pPr lvl="0"/>
            <a:r>
              <a:rPr lang="en-GB" dirty="0" smtClean="0">
                <a:solidFill>
                  <a:prstClr val="white"/>
                </a:solidFill>
              </a:rPr>
              <a:t>Unique:</a:t>
            </a:r>
            <a:endParaRPr lang="en-GB" dirty="0" smtClean="0"/>
          </a:p>
          <a:p>
            <a:pPr marL="722313" lvl="2"/>
            <a:r>
              <a:rPr lang="en-GB" dirty="0" smtClean="0"/>
              <a:t>(Large) high-energy </a:t>
            </a:r>
            <a:br>
              <a:rPr lang="en-GB" dirty="0" smtClean="0"/>
            </a:b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(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) flux</a:t>
            </a:r>
          </a:p>
          <a:p>
            <a:pPr marL="901700" lvl="3"/>
            <a:r>
              <a:rPr lang="en-GB" dirty="0" smtClean="0"/>
              <a:t>Optimise event rate at</a:t>
            </a:r>
            <a:br>
              <a:rPr lang="en-GB" dirty="0" smtClean="0"/>
            </a:br>
            <a:r>
              <a:rPr lang="en-GB" dirty="0" smtClean="0"/>
              <a:t>fixed </a:t>
            </a:r>
            <a:r>
              <a:rPr lang="en-GB" i="1" dirty="0" smtClean="0"/>
              <a:t>L/E</a:t>
            </a:r>
            <a:endParaRPr lang="en-GB" dirty="0" smtClean="0"/>
          </a:p>
          <a:p>
            <a:pPr marL="901700" lvl="3"/>
            <a:r>
              <a:rPr lang="en-GB" dirty="0" smtClean="0"/>
              <a:t>Optimise MH sensitivity</a:t>
            </a:r>
          </a:p>
          <a:p>
            <a:pPr marL="901700" lvl="3"/>
            <a:r>
              <a:rPr lang="en-GB" dirty="0" smtClean="0"/>
              <a:t>Optimise CP sensitivity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83521" y="4653136"/>
            <a:ext cx="178567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53653" y="1988840"/>
            <a:ext cx="156410" cy="0"/>
          </a:xfrm>
          <a:prstGeom prst="line">
            <a:avLst/>
          </a:prstGeom>
          <a:ln w="3810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121025-IDS-N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1" y="1484784"/>
            <a:ext cx="4838993" cy="424847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20439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</a:t>
            </a:r>
            <a:endParaRPr lang="en-US" dirty="0"/>
          </a:p>
        </p:txBody>
      </p:sp>
      <p:sp>
        <p:nvSpPr>
          <p:cNvPr id="7" name="Text Box 478"/>
          <p:cNvSpPr txBox="1">
            <a:spLocks noChangeArrowheads="1"/>
          </p:cNvSpPr>
          <p:nvPr/>
        </p:nvSpPr>
        <p:spPr bwMode="auto">
          <a:xfrm>
            <a:off x="0" y="5373216"/>
            <a:ext cx="9144000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rmAutofit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73050" marR="0" lvl="0" indent="-2730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Benefit of luminosity:</a:t>
            </a:r>
          </a:p>
          <a:p>
            <a:pPr marL="439738" marR="0" lvl="1" indent="-1698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Solid blue lines show effect on precision of scaling luminosity from baseline 10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21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decays per year</a:t>
            </a:r>
          </a:p>
          <a:p>
            <a:pPr marL="439738" marR="0" lvl="1" indent="-1698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Potential for definition of staged upgrade programme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496" y="44624"/>
            <a:ext cx="2592288" cy="523220"/>
          </a:xfrm>
          <a:prstGeom prst="rect">
            <a:avLst/>
          </a:prstGeom>
          <a:noFill/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Coloma, Huber, Kopp, Winter</a:t>
            </a:r>
            <a:r>
              <a:rPr lang="de-DE" sz="1400" b="1" dirty="0">
                <a:solidFill>
                  <a:schemeClr val="bg1"/>
                </a:solidFill>
              </a:rPr>
              <a:t/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arXiv:1209.5973</a:t>
            </a:r>
            <a:endParaRPr lang="de-DE" sz="11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760" y="764704"/>
            <a:ext cx="6606480" cy="448382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3429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57444"/>
            <a:ext cx="4495408" cy="3371556"/>
          </a:xfrm>
          <a:prstGeom prst="rect">
            <a:avLst/>
          </a:prstGeom>
          <a:solidFill>
            <a:schemeClr val="tx1"/>
          </a:solidFill>
          <a:ln w="28575" cmpd="sng">
            <a:solidFill>
              <a:srgbClr val="00FF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317" y="3486918"/>
            <a:ext cx="4435278" cy="3326458"/>
          </a:xfrm>
          <a:prstGeom prst="rect">
            <a:avLst/>
          </a:prstGeom>
          <a:solidFill>
            <a:srgbClr val="000000"/>
          </a:solidFill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8" y="3501008"/>
            <a:ext cx="4427984" cy="3320988"/>
          </a:xfrm>
          <a:prstGeom prst="rect">
            <a:avLst/>
          </a:prstGeom>
          <a:solidFill>
            <a:srgbClr val="000000"/>
          </a:solidFill>
          <a:ln w="28575" cmpd="sng">
            <a:solidFill>
              <a:srgbClr val="00FF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430" y="332656"/>
            <a:ext cx="4451729" cy="2846390"/>
          </a:xfrm>
          <a:prstGeom prst="rect">
            <a:avLst/>
          </a:prstGeom>
          <a:solidFill>
            <a:srgbClr val="000000"/>
          </a:solidFill>
          <a:ln w="28575" cmpd="sng">
            <a:solidFill>
              <a:srgbClr val="FF8000"/>
            </a:solidFill>
          </a:ln>
        </p:spPr>
      </p:pic>
    </p:spTree>
    <p:extLst>
      <p:ext uri="{BB962C8B-B14F-4D97-AF65-F5344CB8AC3E}">
        <p14:creationId xmlns:p14="http://schemas.microsoft.com/office/powerpoint/2010/main" val="2789806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IDS-NF baseline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0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614364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/>
              <a:t>Origins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What we know now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IDS-NF baseline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Preparing the RDR</a:t>
            </a:r>
          </a:p>
          <a:p>
            <a:pPr>
              <a:lnSpc>
                <a:spcPct val="200000"/>
              </a:lnSpc>
            </a:pPr>
            <a:r>
              <a:rPr lang="en-US" dirty="0" err="1" smtClean="0"/>
              <a:t>Politix</a:t>
            </a:r>
            <a:r>
              <a:rPr lang="en-US" dirty="0" smtClean="0"/>
              <a:t>, conclusions, looking ahead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496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3364"/>
          <a:stretch/>
        </p:blipFill>
        <p:spPr>
          <a:xfrm>
            <a:off x="1656184" y="33368"/>
            <a:ext cx="6012160" cy="139301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 descr="121025-IDS-N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690" y="1484784"/>
            <a:ext cx="5987230" cy="525658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4970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Proton driver: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4804"/>
            <a:ext cx="9144000" cy="6303195"/>
          </a:xfrm>
          <a:noFill/>
        </p:spPr>
        <p:txBody>
          <a:bodyPr anchor="t" anchorCtr="0">
            <a:normAutofit fontScale="92500" lnSpcReduction="20000"/>
          </a:bodyPr>
          <a:lstStyle/>
          <a:p>
            <a:r>
              <a:rPr lang="en-GB" dirty="0" smtClean="0"/>
              <a:t>Challenges:</a:t>
            </a:r>
          </a:p>
          <a:p>
            <a:pPr lvl="1"/>
            <a:r>
              <a:rPr lang="en-GB" dirty="0" smtClean="0"/>
              <a:t>High power; short </a:t>
            </a:r>
            <a:br>
              <a:rPr lang="en-GB" dirty="0" smtClean="0"/>
            </a:br>
            <a:r>
              <a:rPr lang="en-GB" dirty="0" smtClean="0"/>
              <a:t>proton-bunch length</a:t>
            </a:r>
            <a:br>
              <a:rPr lang="en-GB" dirty="0" smtClean="0"/>
            </a:br>
            <a:r>
              <a:rPr lang="en-GB" dirty="0" smtClean="0"/>
              <a:t>at ~10 </a:t>
            </a:r>
            <a:r>
              <a:rPr lang="en-GB" dirty="0" err="1" smtClean="0"/>
              <a:t>GeV</a:t>
            </a:r>
            <a:endParaRPr lang="en-GB" dirty="0" smtClean="0"/>
          </a:p>
          <a:p>
            <a:r>
              <a:rPr lang="en-GB" dirty="0" smtClean="0"/>
              <a:t>IDS-NF approach:</a:t>
            </a:r>
          </a:p>
          <a:p>
            <a:pPr lvl="1"/>
            <a:r>
              <a:rPr lang="en-GB" dirty="0" smtClean="0"/>
              <a:t>Consider two </a:t>
            </a:r>
            <a:br>
              <a:rPr lang="en-GB" dirty="0" smtClean="0"/>
            </a:br>
            <a:r>
              <a:rPr lang="en-GB" dirty="0" smtClean="0"/>
              <a:t>‘generic’ options:</a:t>
            </a:r>
          </a:p>
          <a:p>
            <a:pPr lvl="2"/>
            <a:r>
              <a:rPr lang="en-GB" dirty="0" smtClean="0"/>
              <a:t>LINAC: </a:t>
            </a:r>
          </a:p>
          <a:p>
            <a:pPr lvl="3"/>
            <a:r>
              <a:rPr lang="en-GB" dirty="0" smtClean="0"/>
              <a:t>Possible development </a:t>
            </a:r>
            <a:br>
              <a:rPr lang="en-GB" dirty="0" smtClean="0"/>
            </a:br>
            <a:r>
              <a:rPr lang="en-GB" dirty="0" smtClean="0"/>
              <a:t>option for SPL (CERN) </a:t>
            </a:r>
            <a:br>
              <a:rPr lang="en-GB" dirty="0" smtClean="0"/>
            </a:br>
            <a:r>
              <a:rPr lang="en-GB" dirty="0" smtClean="0"/>
              <a:t>or Project-X (FNAL)</a:t>
            </a:r>
          </a:p>
          <a:p>
            <a:pPr lvl="3"/>
            <a:r>
              <a:rPr lang="en-GB" dirty="0" smtClean="0"/>
              <a:t>Requires accumulator &amp;</a:t>
            </a:r>
            <a:br>
              <a:rPr lang="en-GB" dirty="0" smtClean="0"/>
            </a:br>
            <a:r>
              <a:rPr lang="en-GB" dirty="0" smtClean="0"/>
              <a:t>compressor rings</a:t>
            </a:r>
          </a:p>
          <a:p>
            <a:pPr lvl="2"/>
            <a:r>
              <a:rPr lang="en-GB" dirty="0" smtClean="0"/>
              <a:t>Rings:</a:t>
            </a:r>
          </a:p>
          <a:p>
            <a:pPr lvl="3"/>
            <a:r>
              <a:rPr lang="en-GB" dirty="0" smtClean="0"/>
              <a:t>Development option for J-PARC or RAL or possible ‘green-field’ option</a:t>
            </a:r>
          </a:p>
          <a:p>
            <a:pPr lvl="3"/>
            <a:r>
              <a:rPr lang="en-GB" dirty="0" smtClean="0"/>
              <a:t>Requires bunch compression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64152" y="1952371"/>
            <a:ext cx="4509289" cy="291851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3721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  <a:latin typeface="Calibri"/>
              </a:rPr>
              <a:t>Garoby, </a:t>
            </a:r>
            <a:r>
              <a:rPr lang="en-GB" sz="1600" b="1" dirty="0" err="1" smtClean="0">
                <a:solidFill>
                  <a:prstClr val="white"/>
                </a:solidFill>
                <a:latin typeface="Calibri"/>
              </a:rPr>
              <a:t>Gollwitzer</a:t>
            </a:r>
            <a:r>
              <a:rPr lang="en-GB" sz="1600" b="1" dirty="0" smtClean="0">
                <a:solidFill>
                  <a:prstClr val="white"/>
                </a:solidFill>
                <a:latin typeface="Calibri"/>
              </a:rPr>
              <a:t>, Pasternak, </a:t>
            </a:r>
            <a:r>
              <a:rPr lang="en-GB" sz="1600" b="1" dirty="0" smtClean="0">
                <a:solidFill>
                  <a:prstClr val="white"/>
                </a:solidFill>
                <a:latin typeface="Calibri"/>
              </a:rPr>
              <a:t>Thomason</a:t>
            </a:r>
          </a:p>
        </p:txBody>
      </p:sp>
    </p:spTree>
    <p:extLst>
      <p:ext uri="{BB962C8B-B14F-4D97-AF65-F5344CB8AC3E}">
        <p14:creationId xmlns:p14="http://schemas.microsoft.com/office/powerpoint/2010/main" val="406317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Target/capture: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3284983"/>
            <a:ext cx="9144000" cy="172819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Several variants of “IDS120k” under discussion:</a:t>
            </a:r>
          </a:p>
          <a:p>
            <a:pPr lvl="1"/>
            <a:r>
              <a:rPr lang="en-US" dirty="0" smtClean="0"/>
              <a:t>Shielding of super conductor; normal-conducting insert, stored energy, implementation of mercury loop and services are all issues</a:t>
            </a:r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44008" y="742297"/>
            <a:ext cx="4402585" cy="2470679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6" y="72008"/>
            <a:ext cx="4041632" cy="314096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24"/>
          <a:stretch/>
        </p:blipFill>
        <p:spPr>
          <a:xfrm>
            <a:off x="144016" y="5013176"/>
            <a:ext cx="8892480" cy="175211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4211960" y="-27384"/>
            <a:ext cx="1547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  <a:latin typeface="Calibri"/>
              </a:rPr>
              <a:t>McDonald, Kirk,</a:t>
            </a:r>
            <a:br>
              <a:rPr lang="en-GB" sz="1600" b="1" dirty="0" smtClean="0">
                <a:solidFill>
                  <a:prstClr val="white"/>
                </a:solidFill>
                <a:latin typeface="Calibri"/>
              </a:rPr>
            </a:br>
            <a:r>
              <a:rPr lang="en-GB" sz="1600" b="1" dirty="0" smtClean="0">
                <a:solidFill>
                  <a:prstClr val="white"/>
                </a:solidFill>
                <a:latin typeface="Calibri"/>
              </a:rPr>
              <a:t>Back, Graves,</a:t>
            </a:r>
            <a:br>
              <a:rPr lang="en-GB" sz="1600" b="1" dirty="0" smtClean="0">
                <a:solidFill>
                  <a:prstClr val="white"/>
                </a:solidFill>
                <a:latin typeface="Calibri"/>
              </a:rPr>
            </a:br>
            <a:r>
              <a:rPr lang="en-GB" sz="1600" b="1" dirty="0" smtClean="0">
                <a:solidFill>
                  <a:prstClr val="white"/>
                </a:solidFill>
                <a:latin typeface="Calibri"/>
              </a:rPr>
              <a:t>et al</a:t>
            </a:r>
            <a:endParaRPr lang="en-GB" sz="1600" b="1" dirty="0" smtClea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994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2025" y="1260530"/>
            <a:ext cx="8894471" cy="195244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r>
              <a:rPr lang="en-GB" dirty="0" err="1" smtClean="0"/>
              <a:t>Muon</a:t>
            </a:r>
            <a:r>
              <a:rPr lang="en-GB" dirty="0" smtClean="0"/>
              <a:t> front-end:</a:t>
            </a: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406" y="71413"/>
            <a:ext cx="5318194" cy="104752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grpSp>
        <p:nvGrpSpPr>
          <p:cNvPr id="2" name="Group 15"/>
          <p:cNvGrpSpPr/>
          <p:nvPr/>
        </p:nvGrpSpPr>
        <p:grpSpPr>
          <a:xfrm>
            <a:off x="113016" y="1448659"/>
            <a:ext cx="8923480" cy="5148693"/>
            <a:chOff x="113016" y="1448659"/>
            <a:chExt cx="8923480" cy="5148693"/>
          </a:xfrm>
        </p:grpSpPr>
        <p:pic>
          <p:nvPicPr>
            <p:cNvPr id="8" name="Picture 77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13016" y="3479826"/>
              <a:ext cx="8923480" cy="3117526"/>
            </a:xfrm>
            <a:prstGeom prst="rect">
              <a:avLst/>
            </a:prstGeom>
            <a:noFill/>
            <a:ln w="38100" algn="ctr">
              <a:solidFill>
                <a:srgbClr val="92D050"/>
              </a:solidFill>
              <a:miter lim="800000"/>
              <a:headEnd/>
              <a:tailEnd/>
            </a:ln>
          </p:spPr>
        </p:pic>
        <p:cxnSp>
          <p:nvCxnSpPr>
            <p:cNvPr id="10" name="Straight Connector 9"/>
            <p:cNvCxnSpPr/>
            <p:nvPr/>
          </p:nvCxnSpPr>
          <p:spPr>
            <a:xfrm>
              <a:off x="8964890" y="1448659"/>
              <a:ext cx="0" cy="396742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56331" y="1469204"/>
              <a:ext cx="1" cy="434063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156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Particle losses in front-end: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02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Rogers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74958" y="650014"/>
            <a:ext cx="3971656" cy="2548973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  <a:miter lim="800000"/>
            <a:headEnd/>
            <a:tailEnd/>
          </a:ln>
          <a:effectLst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2808312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“Unmanaged”:</a:t>
            </a:r>
          </a:p>
          <a:p>
            <a:pPr lvl="1"/>
            <a:r>
              <a:rPr lang="en-GB" dirty="0" smtClean="0"/>
              <a:t>~50kW </a:t>
            </a:r>
            <a:r>
              <a:rPr lang="el-GR" dirty="0" smtClean="0"/>
              <a:t>μ+ + μ-</a:t>
            </a:r>
          </a:p>
          <a:p>
            <a:pPr lvl="2"/>
            <a:r>
              <a:rPr lang="en-GB" dirty="0" smtClean="0"/>
              <a:t>plus p, e, </a:t>
            </a:r>
            <a:r>
              <a:rPr lang="el-GR" dirty="0" smtClean="0"/>
              <a:t>π, …</a:t>
            </a:r>
          </a:p>
          <a:p>
            <a:pPr lvl="2"/>
            <a:r>
              <a:rPr lang="el-GR" dirty="0" smtClean="0"/>
              <a:t>~20</a:t>
            </a:r>
            <a:r>
              <a:rPr lang="en-GB" dirty="0" smtClean="0"/>
              <a:t>W/m  </a:t>
            </a:r>
            <a:r>
              <a:rPr lang="el-GR" dirty="0" smtClean="0"/>
              <a:t>μ-</a:t>
            </a:r>
            <a:r>
              <a:rPr lang="en-GB" dirty="0" smtClean="0"/>
              <a:t>decay</a:t>
            </a:r>
          </a:p>
          <a:p>
            <a:pPr lvl="2"/>
            <a:r>
              <a:rPr lang="en-GB" dirty="0" smtClean="0"/>
              <a:t>~0.5MW losses along transport</a:t>
            </a:r>
          </a:p>
          <a:p>
            <a:pPr lvl="2"/>
            <a:r>
              <a:rPr lang="en-GB" dirty="0" smtClean="0"/>
              <a:t>&gt;0.1MW at z&gt;50m</a:t>
            </a:r>
          </a:p>
          <a:p>
            <a:pPr lvl="1"/>
            <a:r>
              <a:rPr lang="en-GB" dirty="0" smtClean="0"/>
              <a:t>Too large for hands-on maintenance</a:t>
            </a:r>
          </a:p>
          <a:p>
            <a:r>
              <a:rPr lang="en-GB" dirty="0" smtClean="0"/>
              <a:t>“Managed”:</a:t>
            </a:r>
          </a:p>
          <a:p>
            <a:pPr lvl="1"/>
            <a:r>
              <a:rPr lang="en-GB" dirty="0" smtClean="0"/>
              <a:t>Chicane plus shielding:</a:t>
            </a:r>
            <a:endParaRPr lang="en-GB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28519" y="3408451"/>
            <a:ext cx="5400599" cy="118549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8" name="Content Placeholder 5" descr="chicanehalf.g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978" y="3844579"/>
            <a:ext cx="1963614" cy="2951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041" y="4714780"/>
            <a:ext cx="3063744" cy="204739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560" y="4130281"/>
            <a:ext cx="1969221" cy="259883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2054831" y="3429000"/>
            <a:ext cx="788977" cy="4032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044557" y="4048018"/>
            <a:ext cx="1335642" cy="27637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850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Transmission: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5"/>
            <a:ext cx="4932040" cy="309634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Engineering concepts for </a:t>
            </a:r>
            <a:r>
              <a:rPr lang="en-US" dirty="0" err="1" smtClean="0"/>
              <a:t>buncher</a:t>
            </a:r>
            <a:r>
              <a:rPr lang="en-US" dirty="0" smtClean="0"/>
              <a:t>, phase rotator and cooling channel produced</a:t>
            </a:r>
          </a:p>
          <a:p>
            <a:r>
              <a:rPr lang="en-US" dirty="0" smtClean="0"/>
              <a:t>Iteration of lattice in response to engineering and chicane:</a:t>
            </a:r>
          </a:p>
          <a:p>
            <a:pPr lvl="1"/>
            <a:r>
              <a:rPr lang="en-US" dirty="0" smtClean="0"/>
              <a:t>Performance maintained, modulo “high-statistics issue”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3861048"/>
            <a:ext cx="9036496" cy="293858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 descr="Cooling Section module v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908720"/>
            <a:ext cx="4080516" cy="288375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2572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  <a:latin typeface="Calibri"/>
              </a:rPr>
              <a:t>Rogers, </a:t>
            </a:r>
            <a:r>
              <a:rPr lang="en-GB" sz="1600" b="1" dirty="0" err="1" smtClean="0">
                <a:solidFill>
                  <a:prstClr val="white"/>
                </a:solidFill>
                <a:latin typeface="Calibri"/>
              </a:rPr>
              <a:t>Neuffer</a:t>
            </a:r>
            <a:r>
              <a:rPr lang="en-GB" sz="1600" b="1" dirty="0" smtClean="0">
                <a:solidFill>
                  <a:prstClr val="white"/>
                </a:solidFill>
                <a:latin typeface="Calibri"/>
              </a:rPr>
              <a:t>, Grant et al.</a:t>
            </a:r>
            <a:endParaRPr lang="en-GB" sz="1600" b="1" dirty="0" smtClea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365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acceleration:</a:t>
            </a:r>
            <a:endParaRPr lang="en-US" dirty="0"/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5868144" y="3645024"/>
            <a:ext cx="3275856" cy="321297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Layout of RLAs </a:t>
            </a:r>
            <a:r>
              <a:rPr lang="en-US" dirty="0" err="1" smtClean="0"/>
              <a:t>crystalises</a:t>
            </a:r>
            <a:r>
              <a:rPr lang="en-US" dirty="0" smtClean="0"/>
              <a:t> congestion in switchyards:</a:t>
            </a:r>
          </a:p>
          <a:p>
            <a:pPr lvl="1"/>
            <a:r>
              <a:rPr lang="en-US" dirty="0" smtClean="0"/>
              <a:t>Excellent progress; </a:t>
            </a:r>
          </a:p>
          <a:p>
            <a:pPr lvl="2"/>
            <a:r>
              <a:rPr lang="en-US" dirty="0" smtClean="0"/>
              <a:t>Clearly requires careful attention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r="1872" b="2665"/>
          <a:stretch/>
        </p:blipFill>
        <p:spPr>
          <a:xfrm>
            <a:off x="539552" y="764704"/>
            <a:ext cx="8212603" cy="279373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3" y="3717032"/>
            <a:ext cx="5647005" cy="299509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0" y="0"/>
            <a:ext cx="2596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prstClr val="white"/>
                </a:solidFill>
                <a:latin typeface="Calibri"/>
              </a:rPr>
              <a:t>Bogacz</a:t>
            </a:r>
            <a:r>
              <a:rPr lang="en-GB" sz="1600" b="1" dirty="0" smtClean="0">
                <a:solidFill>
                  <a:prstClr val="white"/>
                </a:solidFill>
                <a:latin typeface="Calibri"/>
              </a:rPr>
              <a:t>, </a:t>
            </a:r>
            <a:r>
              <a:rPr lang="en-GB" sz="1600" b="1" dirty="0" err="1" smtClean="0">
                <a:solidFill>
                  <a:prstClr val="white"/>
                </a:solidFill>
                <a:latin typeface="Calibri"/>
              </a:rPr>
              <a:t>Collomb</a:t>
            </a:r>
            <a:r>
              <a:rPr lang="en-GB" sz="1600" b="1" dirty="0" smtClean="0">
                <a:solidFill>
                  <a:prstClr val="white"/>
                </a:solidFill>
                <a:latin typeface="Calibri"/>
              </a:rPr>
              <a:t>, Berg, et al.</a:t>
            </a:r>
            <a:endParaRPr lang="en-GB" sz="1600" b="1" dirty="0" smtClea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923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ring: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4725144"/>
            <a:ext cx="4176464" cy="21328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10 GeV lattice;</a:t>
            </a:r>
          </a:p>
          <a:p>
            <a:r>
              <a:rPr lang="en-US" dirty="0" smtClean="0"/>
              <a:t>Realistic insertions for injection/extraction</a:t>
            </a:r>
            <a:endParaRPr lang="en-US" dirty="0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 rotWithShape="1">
          <a:blip r:embed="rId2"/>
          <a:srcRect l="24391" r="10424"/>
          <a:stretch/>
        </p:blipFill>
        <p:spPr bwMode="auto">
          <a:xfrm rot="16200000">
            <a:off x="6543232" y="-1062512"/>
            <a:ext cx="629534" cy="4427982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8488"/>
          <a:stretch/>
        </p:blipFill>
        <p:spPr>
          <a:xfrm>
            <a:off x="91526" y="116632"/>
            <a:ext cx="4465638" cy="133466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69" t="7374" r="9493"/>
          <a:stretch/>
        </p:blipFill>
        <p:spPr>
          <a:xfrm>
            <a:off x="107504" y="1556792"/>
            <a:ext cx="4480227" cy="30735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486" r="4737" b="9455"/>
          <a:stretch/>
        </p:blipFill>
        <p:spPr>
          <a:xfrm>
            <a:off x="5148064" y="1556793"/>
            <a:ext cx="3528392" cy="312062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9" name="Picture 8" descr="arcupper.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" b="9553"/>
          <a:stretch/>
        </p:blipFill>
        <p:spPr>
          <a:xfrm rot="5400000">
            <a:off x="212816" y="4619831"/>
            <a:ext cx="2061269" cy="2271895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10" name="Picture 9" descr="arclower.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" r="9351" b="12283"/>
          <a:stretch/>
        </p:blipFill>
        <p:spPr>
          <a:xfrm rot="5400000">
            <a:off x="6861290" y="4585295"/>
            <a:ext cx="1987265" cy="238938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788024" y="16400"/>
            <a:ext cx="1786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prstClr val="white"/>
                </a:solidFill>
                <a:latin typeface="Calibri"/>
              </a:rPr>
              <a:t>Kelliher</a:t>
            </a:r>
            <a:r>
              <a:rPr lang="en-GB" sz="1600" b="1" dirty="0" smtClean="0">
                <a:solidFill>
                  <a:prstClr val="white"/>
                </a:solidFill>
                <a:latin typeface="Calibri"/>
              </a:rPr>
              <a:t>, Pasternak</a:t>
            </a:r>
            <a:endParaRPr lang="en-GB" sz="1600" b="1" dirty="0" smtClea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1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2426611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IDS-NF baseline:</a:t>
            </a:r>
          </a:p>
          <a:p>
            <a:pPr lvl="1"/>
            <a:r>
              <a:rPr lang="en-GB" dirty="0" smtClean="0"/>
              <a:t>Intermediate baseline detector:</a:t>
            </a:r>
          </a:p>
          <a:p>
            <a:pPr lvl="2"/>
            <a:r>
              <a:rPr lang="en-GB" dirty="0" smtClean="0"/>
              <a:t>100 </a:t>
            </a:r>
            <a:r>
              <a:rPr lang="en-GB" dirty="0" err="1" smtClean="0"/>
              <a:t>kton</a:t>
            </a:r>
            <a:r>
              <a:rPr lang="en-GB" dirty="0" smtClean="0"/>
              <a:t> at 2500—5000 km</a:t>
            </a:r>
          </a:p>
          <a:p>
            <a:pPr lvl="1"/>
            <a:r>
              <a:rPr lang="en-GB" dirty="0" smtClean="0"/>
              <a:t>Magic baseline detector: </a:t>
            </a:r>
          </a:p>
          <a:p>
            <a:pPr lvl="2"/>
            <a:r>
              <a:rPr lang="en-GB" dirty="0" smtClean="0"/>
              <a:t>50 </a:t>
            </a:r>
            <a:r>
              <a:rPr lang="en-GB" dirty="0" err="1" smtClean="0"/>
              <a:t>kton</a:t>
            </a:r>
            <a:r>
              <a:rPr lang="en-GB" dirty="0" smtClean="0"/>
              <a:t> at 7000—8000 km</a:t>
            </a:r>
          </a:p>
          <a:p>
            <a:pPr lvl="1"/>
            <a:r>
              <a:rPr lang="en-GB" dirty="0" smtClean="0"/>
              <a:t>Appearance of “wrong-sign” muons</a:t>
            </a:r>
          </a:p>
          <a:p>
            <a:pPr lvl="1"/>
            <a:r>
              <a:rPr lang="en-GB" dirty="0" err="1" smtClean="0"/>
              <a:t>Toroidal</a:t>
            </a:r>
            <a:r>
              <a:rPr lang="en-GB" dirty="0" smtClean="0"/>
              <a:t> magnetic field &gt; 1 T</a:t>
            </a:r>
          </a:p>
          <a:p>
            <a:pPr lvl="2"/>
            <a:r>
              <a:rPr lang="en-GB" dirty="0" smtClean="0"/>
              <a:t>Excited with “superconducting transmission line”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4236371" y="692696"/>
            <a:ext cx="4572000" cy="2304256"/>
          </a:xfrm>
        </p:spPr>
        <p:txBody>
          <a:bodyPr>
            <a:normAutofit fontScale="55000" lnSpcReduction="20000"/>
          </a:bodyPr>
          <a:lstStyle/>
          <a:p>
            <a:endParaRPr lang="en-GB" dirty="0" smtClean="0"/>
          </a:p>
          <a:p>
            <a:pPr lvl="1"/>
            <a:r>
              <a:rPr lang="en-GB" dirty="0" smtClean="0"/>
              <a:t>Segmentation: 3 cm Fe + 2 cm </a:t>
            </a:r>
            <a:r>
              <a:rPr lang="en-GB" dirty="0" err="1" smtClean="0"/>
              <a:t>scintillator</a:t>
            </a:r>
            <a:endParaRPr lang="en-GB" dirty="0" smtClean="0"/>
          </a:p>
          <a:p>
            <a:pPr lvl="1"/>
            <a:r>
              <a:rPr lang="en-GB" dirty="0" smtClean="0"/>
              <a:t>50-100 m long</a:t>
            </a:r>
          </a:p>
          <a:p>
            <a:pPr lvl="1"/>
            <a:r>
              <a:rPr lang="en-GB" dirty="0" smtClean="0"/>
              <a:t>Octagonal shape</a:t>
            </a:r>
          </a:p>
          <a:p>
            <a:pPr lvl="1"/>
            <a:r>
              <a:rPr lang="en-GB" dirty="0" smtClean="0"/>
              <a:t>Welded double-sheet</a:t>
            </a:r>
          </a:p>
          <a:p>
            <a:pPr lvl="2"/>
            <a:r>
              <a:rPr lang="en-GB" dirty="0" smtClean="0"/>
              <a:t>Width 2m; 3mm slots between plates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Magnetized Iron Neutrino Detector (MIND):</a:t>
            </a:r>
            <a:endParaRPr lang="en-GB" dirty="0"/>
          </a:p>
        </p:txBody>
      </p:sp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6392" y="3481754"/>
            <a:ext cx="5150742" cy="30456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 cstate="screen"/>
          <a:srcRect r="57337"/>
          <a:stretch>
            <a:fillRect/>
          </a:stretch>
        </p:blipFill>
        <p:spPr bwMode="auto">
          <a:xfrm>
            <a:off x="5565138" y="3861048"/>
            <a:ext cx="2980596" cy="265932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36066" y="2567354"/>
            <a:ext cx="2142834" cy="138626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964766" y="6519446"/>
            <a:ext cx="1179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b="1" dirty="0" smtClean="0">
                <a:solidFill>
                  <a:prstClr val="white"/>
                </a:solidFill>
              </a:rPr>
              <a:t>Bross, Soler</a:t>
            </a:r>
          </a:p>
        </p:txBody>
      </p:sp>
    </p:spTree>
    <p:extLst>
      <p:ext uri="{BB962C8B-B14F-4D97-AF65-F5344CB8AC3E}">
        <p14:creationId xmlns:p14="http://schemas.microsoft.com/office/powerpoint/2010/main" val="157527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MIND: performance of improved analysis: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40548"/>
            <a:ext cx="7920880" cy="314849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693029"/>
            <a:ext cx="7920880" cy="312034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 rot="16200000">
            <a:off x="-108520" y="1549169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  <a:latin typeface="Calibri"/>
              </a:rPr>
              <a:t>Bayes</a:t>
            </a:r>
            <a:endParaRPr lang="en-GB" sz="1600" b="1" dirty="0" smtClea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405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3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017742"/>
            <a:ext cx="9036496" cy="514756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white"/>
                </a:solidFill>
                <a:latin typeface="Calibri"/>
              </a:rPr>
              <a:t>Bayes</a:t>
            </a:r>
            <a:endParaRPr lang="en-GB" sz="1600" b="1" dirty="0" smtClea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260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Near detectors: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5" y="429625"/>
            <a:ext cx="9144000" cy="2032222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Near detector missions: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Neutrino</a:t>
            </a:r>
            <a:r>
              <a:rPr lang="bg-BG" dirty="0" smtClean="0"/>
              <a:t> flux</a:t>
            </a:r>
            <a:r>
              <a:rPr lang="en-US" dirty="0" smtClean="0"/>
              <a:t> (&lt;1% precision) and extrapolation to far detector 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C</a:t>
            </a:r>
            <a:r>
              <a:rPr lang="bg-BG" dirty="0" smtClean="0"/>
              <a:t>harm production</a:t>
            </a:r>
            <a:r>
              <a:rPr lang="en-GB" dirty="0" smtClean="0"/>
              <a:t> </a:t>
            </a:r>
            <a:r>
              <a:rPr lang="bg-BG" dirty="0" smtClean="0"/>
              <a:t>(main background</a:t>
            </a:r>
            <a:r>
              <a:rPr lang="en-GB" dirty="0" smtClean="0"/>
              <a:t>) and </a:t>
            </a:r>
            <a:r>
              <a:rPr lang="en-GB" dirty="0" err="1" smtClean="0"/>
              <a:t>taus</a:t>
            </a:r>
            <a:r>
              <a:rPr lang="en-GB" dirty="0" smtClean="0"/>
              <a:t> for Non Standard Interactions (NSI) searches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bg-BG" dirty="0" smtClean="0"/>
              <a:t>Cross-section</a:t>
            </a:r>
            <a:r>
              <a:rPr lang="en-GB" dirty="0" smtClean="0"/>
              <a:t>s</a:t>
            </a:r>
            <a:r>
              <a:rPr lang="bg-BG" dirty="0" smtClean="0"/>
              <a:t> </a:t>
            </a:r>
            <a:r>
              <a:rPr lang="en-GB" dirty="0" smtClean="0"/>
              <a:t>and other measurements (</a:t>
            </a:r>
            <a:r>
              <a:rPr lang="en-GB" dirty="0" err="1" smtClean="0"/>
              <a:t>ie</a:t>
            </a:r>
            <a:r>
              <a:rPr lang="en-GB" dirty="0" smtClean="0"/>
              <a:t> PDFs, sin</a:t>
            </a:r>
            <a:r>
              <a:rPr lang="en-GB" baseline="30000" dirty="0" smtClean="0"/>
              <a:t>2</a:t>
            </a:r>
            <a:r>
              <a:rPr lang="en-GB" dirty="0" smtClean="0">
                <a:latin typeface="Symbol" charset="2"/>
              </a:rPr>
              <a:t>q</a:t>
            </a:r>
            <a:r>
              <a:rPr lang="en-GB" baseline="-25000" dirty="0" smtClean="0"/>
              <a:t>W</a:t>
            </a:r>
            <a:r>
              <a:rPr lang="en-GB" dirty="0" smtClean="0"/>
              <a:t>)</a:t>
            </a: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42935" y="3930844"/>
            <a:ext cx="4902800" cy="281172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/>
          <a:srcRect b="18512"/>
          <a:stretch>
            <a:fillRect/>
          </a:stretch>
        </p:blipFill>
        <p:spPr bwMode="auto">
          <a:xfrm>
            <a:off x="143070" y="2492896"/>
            <a:ext cx="4925204" cy="1897312"/>
          </a:xfrm>
          <a:prstGeom prst="rect">
            <a:avLst/>
          </a:prstGeom>
          <a:noFill/>
          <a:ln w="28575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1464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b="1" dirty="0" smtClean="0">
                <a:solidFill>
                  <a:prstClr val="white"/>
                </a:solidFill>
              </a:rPr>
              <a:t>Morfin, Tsenov</a:t>
            </a:r>
          </a:p>
        </p:txBody>
      </p:sp>
    </p:spTree>
    <p:extLst>
      <p:ext uri="{BB962C8B-B14F-4D97-AF65-F5344CB8AC3E}">
        <p14:creationId xmlns:p14="http://schemas.microsoft.com/office/powerpoint/2010/main" val="134104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Costing exercise: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93097"/>
            <a:ext cx="9144000" cy="2564904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Long-baseline detectors:</a:t>
            </a:r>
          </a:p>
          <a:p>
            <a:pPr lvl="1"/>
            <a:r>
              <a:rPr lang="en-GB" dirty="0" smtClean="0"/>
              <a:t>PBS developed based on MINOS;</a:t>
            </a:r>
          </a:p>
          <a:p>
            <a:pPr lvl="1"/>
            <a:r>
              <a:rPr lang="en-GB" dirty="0" smtClean="0"/>
              <a:t>CBS being completed; again based on MINOS</a:t>
            </a:r>
          </a:p>
          <a:p>
            <a:r>
              <a:rPr lang="en-GB" dirty="0" smtClean="0"/>
              <a:t>Near detector:</a:t>
            </a:r>
          </a:p>
          <a:p>
            <a:pPr lvl="1"/>
            <a:r>
              <a:rPr lang="en-GB" dirty="0" smtClean="0"/>
              <a:t>Strong connection/synergy with LBNE near detector being exploited to develop PBS and CBS</a:t>
            </a:r>
            <a:endParaRPr lang="en-GB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05609" y="1362526"/>
            <a:ext cx="4124325" cy="18954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504" y="692696"/>
            <a:ext cx="4570413" cy="34274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79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prstClr val="white"/>
                </a:solidFill>
                <a:latin typeface="Calibri"/>
              </a:rPr>
              <a:t>Bross</a:t>
            </a:r>
            <a:r>
              <a:rPr lang="en-GB" sz="1600" b="1" dirty="0" smtClean="0">
                <a:solidFill>
                  <a:prstClr val="white"/>
                </a:solidFill>
                <a:latin typeface="Calibri"/>
              </a:rPr>
              <a:t>, </a:t>
            </a:r>
            <a:r>
              <a:rPr lang="en-GB" sz="1600" b="1" dirty="0" err="1" smtClean="0">
                <a:solidFill>
                  <a:prstClr val="white"/>
                </a:solidFill>
                <a:latin typeface="Calibri"/>
              </a:rPr>
              <a:t>Soler</a:t>
            </a:r>
            <a:endParaRPr lang="en-GB" sz="1600" b="1" dirty="0" smtClea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791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the RDR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76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Costing exercise and RDR timeline: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077071"/>
            <a:ext cx="9144000" cy="278092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Ammendments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Text deadline 23Jun13;</a:t>
            </a:r>
          </a:p>
          <a:p>
            <a:pPr lvl="1"/>
            <a:r>
              <a:rPr lang="en-US" dirty="0" smtClean="0"/>
              <a:t>First writing w/s first week of July</a:t>
            </a:r>
            <a:endParaRPr lang="en-US" dirty="0" smtClean="0"/>
          </a:p>
          <a:p>
            <a:r>
              <a:rPr lang="en-US" dirty="0" smtClean="0"/>
              <a:t>S1</a:t>
            </a:r>
            <a:r>
              <a:rPr lang="en-US" dirty="0" smtClean="0"/>
              <a:t>: submit to </a:t>
            </a:r>
            <a:r>
              <a:rPr lang="en-US" dirty="0" err="1" smtClean="0"/>
              <a:t>arXiv</a:t>
            </a:r>
            <a:endParaRPr lang="en-US" dirty="0" smtClean="0"/>
          </a:p>
          <a:p>
            <a:r>
              <a:rPr lang="en-US" dirty="0" smtClean="0"/>
              <a:t>S2: submit to journal</a:t>
            </a:r>
          </a:p>
          <a:p>
            <a:endParaRPr lang="en-US" dirty="0"/>
          </a:p>
        </p:txBody>
      </p:sp>
      <p:pic>
        <p:nvPicPr>
          <p:cNvPr id="7" name="Content Placehold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1" b="-675"/>
          <a:stretch/>
        </p:blipFill>
        <p:spPr bwMode="auto">
          <a:xfrm>
            <a:off x="107504" y="908720"/>
            <a:ext cx="8927976" cy="3084338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6084168" y="1484784"/>
            <a:ext cx="0" cy="25202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94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RDR: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645333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The RDR:</a:t>
            </a:r>
          </a:p>
          <a:p>
            <a:pPr lvl="1"/>
            <a:r>
              <a:rPr lang="en-US" dirty="0" smtClean="0"/>
              <a:t>~50-page document with appendices</a:t>
            </a:r>
          </a:p>
          <a:p>
            <a:pPr lvl="1"/>
            <a:r>
              <a:rPr lang="en-US" dirty="0" smtClean="0"/>
              <a:t>Published in full or with appendices posted in </a:t>
            </a:r>
            <a:r>
              <a:rPr lang="en-US" dirty="0" err="1" smtClean="0"/>
              <a:t>arXiv</a:t>
            </a:r>
            <a:r>
              <a:rPr lang="en-US" dirty="0" smtClean="0"/>
              <a:t> and referenced in published 50-page document</a:t>
            </a:r>
          </a:p>
          <a:p>
            <a:r>
              <a:rPr lang="en-US" dirty="0" smtClean="0"/>
              <a:t>Mechanics:</a:t>
            </a:r>
          </a:p>
          <a:p>
            <a:pPr lvl="1"/>
            <a:r>
              <a:rPr lang="en-US" dirty="0" smtClean="0"/>
              <a:t>Develop through </a:t>
            </a:r>
            <a:r>
              <a:rPr lang="en-US" dirty="0" err="1" smtClean="0"/>
              <a:t>svn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Top-level structure:</a:t>
            </a:r>
          </a:p>
          <a:p>
            <a:pPr lvl="3"/>
            <a:r>
              <a:rPr lang="en-US" dirty="0" smtClean="0"/>
              <a:t>Top matter			Lead author: KL</a:t>
            </a:r>
          </a:p>
          <a:p>
            <a:pPr lvl="3"/>
            <a:r>
              <a:rPr lang="en-US" dirty="0" smtClean="0"/>
              <a:t>Section 1: Introduction		Lead author: KL</a:t>
            </a:r>
          </a:p>
          <a:p>
            <a:pPr lvl="3"/>
            <a:r>
              <a:rPr lang="en-US" dirty="0" smtClean="0"/>
              <a:t>Section 2: PPEG			Lead author: PH</a:t>
            </a:r>
          </a:p>
          <a:p>
            <a:pPr lvl="3"/>
            <a:r>
              <a:rPr lang="en-US" dirty="0" smtClean="0"/>
              <a:t>Section 3: Accelerator		Lead authors: SB, </a:t>
            </a:r>
            <a:r>
              <a:rPr lang="en-US" dirty="0" err="1" smtClean="0"/>
              <a:t>JPa</a:t>
            </a:r>
            <a:endParaRPr lang="en-US" dirty="0" smtClean="0"/>
          </a:p>
          <a:p>
            <a:pPr lvl="3"/>
            <a:r>
              <a:rPr lang="en-US" dirty="0" smtClean="0"/>
              <a:t>Section 4: Detector		Lead author: PS</a:t>
            </a:r>
          </a:p>
          <a:p>
            <a:pPr lvl="3"/>
            <a:r>
              <a:rPr lang="en-US" dirty="0" smtClean="0"/>
              <a:t>Section 5: Conclusions		Lead author: KL</a:t>
            </a:r>
          </a:p>
          <a:p>
            <a:pPr lvl="3"/>
            <a:r>
              <a:rPr lang="en-US" dirty="0" smtClean="0"/>
              <a:t>Bottom matter			Lead author: KL</a:t>
            </a:r>
          </a:p>
          <a:p>
            <a:pPr lvl="3"/>
            <a:r>
              <a:rPr lang="en-US" dirty="0" smtClean="0"/>
              <a:t>Appendices:</a:t>
            </a:r>
          </a:p>
          <a:p>
            <a:pPr lvl="4"/>
            <a:r>
              <a:rPr lang="en-US" dirty="0" smtClean="0"/>
              <a:t>A: PPEG			Lead author: PH</a:t>
            </a:r>
          </a:p>
          <a:p>
            <a:pPr lvl="4"/>
            <a:r>
              <a:rPr lang="en-US" dirty="0" smtClean="0"/>
              <a:t>B: </a:t>
            </a:r>
            <a:r>
              <a:rPr lang="en-US" dirty="0" err="1" smtClean="0"/>
              <a:t>Accel</a:t>
            </a:r>
            <a:r>
              <a:rPr lang="en-US" dirty="0" smtClean="0"/>
              <a:t>			Lead author: SB, </a:t>
            </a:r>
            <a:r>
              <a:rPr lang="en-US" dirty="0" err="1" smtClean="0"/>
              <a:t>JPa</a:t>
            </a:r>
            <a:endParaRPr lang="en-US" dirty="0" smtClean="0"/>
          </a:p>
          <a:p>
            <a:pPr lvl="4"/>
            <a:r>
              <a:rPr lang="en-US" dirty="0" smtClean="0"/>
              <a:t>C: Detector		Lead author: PS</a:t>
            </a:r>
          </a:p>
          <a:p>
            <a:pPr lvl="4"/>
            <a:r>
              <a:rPr lang="en-US" dirty="0" smtClean="0"/>
              <a:t>D: “</a:t>
            </a:r>
            <a:r>
              <a:rPr lang="en-US" dirty="0" err="1" smtClean="0"/>
              <a:t>Progect</a:t>
            </a:r>
            <a:r>
              <a:rPr lang="en-US" dirty="0" smtClean="0"/>
              <a:t>”:</a:t>
            </a:r>
          </a:p>
          <a:p>
            <a:pPr lvl="5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Costing		Lead author: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AK</a:t>
            </a:r>
          </a:p>
          <a:p>
            <a:pPr lvl="5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Risk and its mitigation	Lead author: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JPa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, NC, AK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5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Incremental development	Lead author: CR</a:t>
            </a:r>
            <a:endParaRPr lang="en-US" dirty="0" smtClean="0"/>
          </a:p>
          <a:p>
            <a:pPr lvl="2"/>
            <a:r>
              <a:rPr lang="en-US" dirty="0" smtClean="0"/>
              <a:t>Top-level lead-authors are asked to develop structure for the section(s) for which they are responsible and define lead authors</a:t>
            </a:r>
          </a:p>
          <a:p>
            <a:pPr lvl="3"/>
            <a:r>
              <a:rPr lang="en-US" dirty="0" smtClean="0"/>
              <a:t>In place by: 16Apr13</a:t>
            </a:r>
          </a:p>
          <a:p>
            <a:r>
              <a:rPr lang="en-US" dirty="0" smtClean="0"/>
              <a:t>Deadlines:</a:t>
            </a:r>
          </a:p>
          <a:p>
            <a:pPr lvl="1"/>
            <a:r>
              <a:rPr lang="en-US" dirty="0" smtClean="0"/>
              <a:t>Text deadline:					</a:t>
            </a:r>
            <a:r>
              <a:rPr lang="en-US" dirty="0" smtClean="0"/>
              <a:t>23</a:t>
            </a:r>
            <a:r>
              <a:rPr lang="en-US" dirty="0" smtClean="0"/>
              <a:t>Jun13</a:t>
            </a:r>
            <a:endParaRPr lang="en-US" dirty="0" smtClean="0"/>
          </a:p>
          <a:p>
            <a:pPr lvl="1"/>
            <a:r>
              <a:rPr lang="en-US" dirty="0" smtClean="0"/>
              <a:t>First complete version [for first writing workshop]:	</a:t>
            </a:r>
            <a:r>
              <a:rPr lang="en-US" dirty="0" smtClean="0"/>
              <a:t>01</a:t>
            </a:r>
            <a:r>
              <a:rPr lang="en-US" dirty="0" smtClean="0"/>
              <a:t>-05 July 13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435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Risk mitigation: example:</a:t>
            </a:r>
            <a:endParaRPr lang="en-GB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920" y="665278"/>
            <a:ext cx="9014450" cy="613132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3564" y="6431622"/>
            <a:ext cx="3083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Berg, Machida, Kelliher, Pasternak</a:t>
            </a: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12050" y="679505"/>
            <a:ext cx="3165935" cy="11595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4354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16674"/>
            <a:ext cx="9144000" cy="646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98826" y="2739822"/>
            <a:ext cx="32575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3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09253" y="2564904"/>
            <a:ext cx="311467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8988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 the IDS-NF accelerator facility: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85185"/>
            <a:ext cx="9144000" cy="177281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Options to reduce cost while maintaining performance at a level competitive with/superior to conventional super-beam approach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5220832" cy="288032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2204864"/>
            <a:ext cx="3600400" cy="270629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2972" y="3666510"/>
            <a:ext cx="1714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b="1" dirty="0" smtClean="0">
                <a:solidFill>
                  <a:prstClr val="white"/>
                </a:solidFill>
              </a:rPr>
              <a:t>Rogers, Pasternak</a:t>
            </a:r>
            <a:endParaRPr lang="en-GB" sz="16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13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Politix</a:t>
            </a:r>
            <a:r>
              <a:rPr lang="en-US" dirty="0" smtClean="0"/>
              <a:t>, conclusions, looking ahead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79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en-GB" dirty="0">
                <a:latin typeface="Calibri" charset="0"/>
              </a:rPr>
              <a:t>History: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3375"/>
            <a:ext cx="7885113" cy="12731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dirty="0" smtClean="0">
                <a:ea typeface="+mn-ea"/>
              </a:rPr>
              <a:t>Conclusions of the International Scoping Study presented at NuFact06:</a:t>
            </a:r>
          </a:p>
          <a:p>
            <a:pPr lvl="1">
              <a:defRPr/>
            </a:pPr>
            <a:r>
              <a:rPr lang="en-GB" dirty="0" smtClean="0">
                <a:ea typeface="+mn-ea"/>
              </a:rPr>
              <a:t>Publications:</a:t>
            </a:r>
            <a:endParaRPr lang="en-GB" dirty="0">
              <a:ea typeface="+mn-ea"/>
            </a:endParaRPr>
          </a:p>
        </p:txBody>
      </p:sp>
      <p:grpSp>
        <p:nvGrpSpPr>
          <p:cNvPr id="50180" name="Group 21"/>
          <p:cNvGrpSpPr>
            <a:grpSpLocks/>
          </p:cNvGrpSpPr>
          <p:nvPr/>
        </p:nvGrpSpPr>
        <p:grpSpPr bwMode="auto">
          <a:xfrm>
            <a:off x="884238" y="1519238"/>
            <a:ext cx="6943725" cy="5226050"/>
            <a:chOff x="1100138" y="1444625"/>
            <a:chExt cx="6943725" cy="5226050"/>
          </a:xfrm>
        </p:grpSpPr>
        <p:sp>
          <p:nvSpPr>
            <p:cNvPr id="50181" name="Rectangle 7"/>
            <p:cNvSpPr>
              <a:spLocks noChangeArrowheads="1"/>
            </p:cNvSpPr>
            <p:nvPr/>
          </p:nvSpPr>
          <p:spPr bwMode="auto">
            <a:xfrm>
              <a:off x="1438697" y="5497513"/>
              <a:ext cx="1809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•</a:t>
              </a:r>
              <a:endParaRPr lang="en-US" dirty="0"/>
            </a:p>
          </p:txBody>
        </p:sp>
        <p:sp>
          <p:nvSpPr>
            <p:cNvPr id="50182" name="Rectangle 8"/>
            <p:cNvSpPr>
              <a:spLocks noChangeArrowheads="1"/>
            </p:cNvSpPr>
            <p:nvPr/>
          </p:nvSpPr>
          <p:spPr bwMode="auto">
            <a:xfrm>
              <a:off x="1584326" y="5476875"/>
              <a:ext cx="372427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Calibri" charset="0"/>
                </a:rPr>
                <a:t>Published, a substantial achievement!</a:t>
              </a:r>
              <a:endParaRPr lang="en-US" dirty="0"/>
            </a:p>
          </p:txBody>
        </p:sp>
        <p:sp>
          <p:nvSpPr>
            <p:cNvPr id="50183" name="Rectangle 9"/>
            <p:cNvSpPr>
              <a:spLocks noChangeArrowheads="1"/>
            </p:cNvSpPr>
            <p:nvPr/>
          </p:nvSpPr>
          <p:spPr bwMode="auto">
            <a:xfrm>
              <a:off x="1691680" y="5733256"/>
              <a:ext cx="190500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dirty="0">
                  <a:solidFill>
                    <a:srgbClr val="FFC000"/>
                  </a:solidFill>
                </a:rPr>
                <a:t>–</a:t>
              </a:r>
              <a:endParaRPr lang="en-US" dirty="0"/>
            </a:p>
          </p:txBody>
        </p:sp>
        <p:sp>
          <p:nvSpPr>
            <p:cNvPr id="50184" name="Rectangle 10"/>
            <p:cNvSpPr>
              <a:spLocks noChangeArrowheads="1"/>
            </p:cNvSpPr>
            <p:nvPr/>
          </p:nvSpPr>
          <p:spPr bwMode="auto">
            <a:xfrm>
              <a:off x="1887538" y="5753100"/>
              <a:ext cx="39719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dirty="0">
                  <a:solidFill>
                    <a:srgbClr val="FFC000"/>
                  </a:solidFill>
                  <a:latin typeface="Calibri" charset="0"/>
                </a:rPr>
                <a:t>Physics Report: Rept.Prog.Phys.72:106201,2009. </a:t>
              </a:r>
              <a:endParaRPr lang="en-US" dirty="0"/>
            </a:p>
          </p:txBody>
        </p:sp>
        <p:sp>
          <p:nvSpPr>
            <p:cNvPr id="50185" name="Rectangle 11"/>
            <p:cNvSpPr>
              <a:spLocks noChangeArrowheads="1"/>
            </p:cNvSpPr>
            <p:nvPr/>
          </p:nvSpPr>
          <p:spPr bwMode="auto">
            <a:xfrm>
              <a:off x="1691680" y="5965031"/>
              <a:ext cx="190500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dirty="0">
                  <a:solidFill>
                    <a:srgbClr val="FFC000"/>
                  </a:solidFill>
                </a:rPr>
                <a:t>–</a:t>
              </a:r>
              <a:endParaRPr lang="en-US" dirty="0"/>
            </a:p>
          </p:txBody>
        </p:sp>
        <p:sp>
          <p:nvSpPr>
            <p:cNvPr id="50186" name="Rectangle 12"/>
            <p:cNvSpPr>
              <a:spLocks noChangeArrowheads="1"/>
            </p:cNvSpPr>
            <p:nvPr/>
          </p:nvSpPr>
          <p:spPr bwMode="auto">
            <a:xfrm>
              <a:off x="1887538" y="5984875"/>
              <a:ext cx="3429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dirty="0">
                  <a:solidFill>
                    <a:srgbClr val="FFC000"/>
                  </a:solidFill>
                  <a:latin typeface="Calibri" charset="0"/>
                </a:rPr>
                <a:t>Accelerator Report: JINST 4:P07001,2009. </a:t>
              </a:r>
              <a:endParaRPr lang="en-US" dirty="0"/>
            </a:p>
          </p:txBody>
        </p:sp>
        <p:sp>
          <p:nvSpPr>
            <p:cNvPr id="50187" name="Rectangle 13"/>
            <p:cNvSpPr>
              <a:spLocks noChangeArrowheads="1"/>
            </p:cNvSpPr>
            <p:nvPr/>
          </p:nvSpPr>
          <p:spPr bwMode="auto">
            <a:xfrm>
              <a:off x="1691680" y="6196806"/>
              <a:ext cx="190500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dirty="0">
                  <a:solidFill>
                    <a:srgbClr val="FFC000"/>
                  </a:solidFill>
                </a:rPr>
                <a:t>–</a:t>
              </a:r>
              <a:endParaRPr lang="en-US" dirty="0"/>
            </a:p>
          </p:txBody>
        </p:sp>
        <p:sp>
          <p:nvSpPr>
            <p:cNvPr id="50188" name="Rectangle 14"/>
            <p:cNvSpPr>
              <a:spLocks noChangeArrowheads="1"/>
            </p:cNvSpPr>
            <p:nvPr/>
          </p:nvSpPr>
          <p:spPr bwMode="auto">
            <a:xfrm>
              <a:off x="1930401" y="6216650"/>
              <a:ext cx="31146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dirty="0">
                  <a:solidFill>
                    <a:srgbClr val="FFC000"/>
                  </a:solidFill>
                  <a:latin typeface="Calibri" charset="0"/>
                </a:rPr>
                <a:t>Detector Report: JINST 4:T05001,2009</a:t>
              </a:r>
              <a:endParaRPr lang="en-US" dirty="0"/>
            </a:p>
          </p:txBody>
        </p:sp>
        <p:pic>
          <p:nvPicPr>
            <p:cNvPr id="50189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138" y="1460500"/>
              <a:ext cx="2781300" cy="379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0" name="Rectangle 33"/>
            <p:cNvSpPr>
              <a:spLocks noChangeArrowheads="1"/>
            </p:cNvSpPr>
            <p:nvPr/>
          </p:nvSpPr>
          <p:spPr bwMode="auto">
            <a:xfrm>
              <a:off x="2843808" y="1444625"/>
              <a:ext cx="98408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 smtClean="0">
                  <a:solidFill>
                    <a:srgbClr val="FFFFFF"/>
                  </a:solidFill>
                  <a:latin typeface="Calibri" charset="0"/>
                </a:rPr>
                <a:t>287</a:t>
              </a:r>
              <a:r>
                <a:rPr lang="en-US" sz="900" b="1" dirty="0" smtClean="0">
                  <a:solidFill>
                    <a:srgbClr val="FFFFFF"/>
                  </a:solidFill>
                  <a:latin typeface="Calibri" charset="0"/>
                </a:rPr>
                <a:t> </a:t>
              </a:r>
              <a:r>
                <a:rPr lang="en-US" sz="900" b="1" dirty="0">
                  <a:solidFill>
                    <a:srgbClr val="FFFFFF"/>
                  </a:solidFill>
                  <a:latin typeface="Calibri" charset="0"/>
                </a:rPr>
                <a:t>citations to date</a:t>
              </a:r>
              <a:endParaRPr lang="en-US" dirty="0"/>
            </a:p>
          </p:txBody>
        </p:sp>
        <p:pic>
          <p:nvPicPr>
            <p:cNvPr id="50191" name="Picture 3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763" y="2003425"/>
              <a:ext cx="2200275" cy="345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2" name="Picture 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738" y="1460500"/>
              <a:ext cx="2524125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3" name="Picture 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3588" y="4556125"/>
              <a:ext cx="1533525" cy="211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4" name="Rectangle 38"/>
            <p:cNvSpPr>
              <a:spLocks noChangeArrowheads="1"/>
            </p:cNvSpPr>
            <p:nvPr/>
          </p:nvSpPr>
          <p:spPr bwMode="auto">
            <a:xfrm>
              <a:off x="4085276" y="2036763"/>
              <a:ext cx="874739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dirty="0" smtClean="0">
                  <a:solidFill>
                    <a:srgbClr val="000000"/>
                  </a:solidFill>
                </a:rPr>
                <a:t>148 </a:t>
              </a:r>
              <a:r>
                <a:rPr lang="en-US" sz="800" b="1" dirty="0">
                  <a:solidFill>
                    <a:srgbClr val="000000"/>
                  </a:solidFill>
                </a:rPr>
                <a:t>citations to date</a:t>
              </a:r>
              <a:endParaRPr lang="en-US" dirty="0"/>
            </a:p>
          </p:txBody>
        </p:sp>
        <p:sp>
          <p:nvSpPr>
            <p:cNvPr id="50195" name="Rectangle 39"/>
            <p:cNvSpPr>
              <a:spLocks noChangeArrowheads="1"/>
            </p:cNvSpPr>
            <p:nvPr/>
          </p:nvSpPr>
          <p:spPr bwMode="auto">
            <a:xfrm>
              <a:off x="6486526" y="1501775"/>
              <a:ext cx="822741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dirty="0" smtClean="0">
                  <a:solidFill>
                    <a:srgbClr val="000000"/>
                  </a:solidFill>
                </a:rPr>
                <a:t>87</a:t>
              </a:r>
              <a:r>
                <a:rPr lang="en-US" sz="800" b="1" dirty="0" smtClean="0">
                  <a:solidFill>
                    <a:srgbClr val="000000"/>
                  </a:solidFill>
                </a:rPr>
                <a:t> </a:t>
              </a:r>
              <a:r>
                <a:rPr lang="en-US" sz="800" b="1" dirty="0">
                  <a:solidFill>
                    <a:srgbClr val="000000"/>
                  </a:solidFill>
                </a:rPr>
                <a:t>citations to date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64164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strategy update: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867062"/>
            <a:ext cx="4430142" cy="321812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82094"/>
            <a:ext cx="4499992" cy="317552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11950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ICFA neutrino panel: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55440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ICFA has mandated a neutrino panel: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23528" y="1196752"/>
            <a:ext cx="8496944" cy="1584176"/>
          </a:xfrm>
          <a:prstGeom prst="rect">
            <a:avLst/>
          </a:prstGeom>
          <a:solidFill>
            <a:srgbClr val="000090"/>
          </a:solidFill>
          <a:ln w="28575" cmpd="sng">
            <a:solidFill>
              <a:schemeClr val="bg1"/>
            </a:solidFill>
          </a:ln>
        </p:spPr>
        <p:txBody>
          <a:bodyPr wrap="square" rtlCol="0">
            <a:normAutofit fontScale="62500" lnSpcReduction="20000"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</a:rPr>
              <a:t>To promote international </a:t>
            </a:r>
            <a:r>
              <a:rPr lang="en-US" sz="3600" b="1" dirty="0">
                <a:solidFill>
                  <a:srgbClr val="FFFF00"/>
                </a:solidFill>
              </a:rPr>
              <a:t>cooperation in the development of the accelerator-based neutrino-oscillation program </a:t>
            </a:r>
            <a:r>
              <a:rPr lang="en-US" sz="3600" b="1" dirty="0">
                <a:solidFill>
                  <a:schemeClr val="bg1"/>
                </a:solidFill>
              </a:rPr>
              <a:t>and to promote international </a:t>
            </a:r>
            <a:r>
              <a:rPr lang="en-US" sz="3600" b="1" dirty="0">
                <a:solidFill>
                  <a:srgbClr val="FFFF00"/>
                </a:solidFill>
              </a:rPr>
              <a:t>collaboration in the development a neutrino factory </a:t>
            </a:r>
            <a:r>
              <a:rPr lang="en-US" sz="3600" b="1" dirty="0">
                <a:solidFill>
                  <a:schemeClr val="bg1"/>
                </a:solidFill>
              </a:rPr>
              <a:t>as a future intense source of neutrinos for particle </a:t>
            </a:r>
            <a:r>
              <a:rPr lang="en-US" sz="3600" b="1" dirty="0" smtClean="0">
                <a:solidFill>
                  <a:schemeClr val="bg1"/>
                </a:solidFill>
              </a:rPr>
              <a:t>physics experiments.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6300192" y="6309320"/>
            <a:ext cx="27718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b="1" kern="1200">
                <a:solidFill>
                  <a:srgbClr val="66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200" dirty="0" smtClean="0"/>
              <a:t>Neutrino Panel membership appointed for an initial three-year term</a:t>
            </a:r>
            <a:endParaRPr lang="en-US" sz="1200" dirty="0"/>
          </a:p>
        </p:txBody>
      </p:sp>
      <p:pic>
        <p:nvPicPr>
          <p:cNvPr id="7" name="Picture 6" descr="ProposedMemb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09084"/>
            <a:ext cx="5940660" cy="383228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6967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84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6833268" y="2679901"/>
            <a:ext cx="2316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C000"/>
                </a:solidFill>
              </a:rPr>
              <a:t>nuSTORM</a:t>
            </a:r>
            <a:r>
              <a:rPr lang="en-US" sz="3600" b="1" dirty="0" smtClean="0">
                <a:solidFill>
                  <a:srgbClr val="FFC000"/>
                </a:solidFill>
              </a:rPr>
              <a:t>?</a:t>
            </a:r>
            <a:endParaRPr lang="en-US" sz="3600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Conclusions, looking ahead: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The IDS-NF RDR will be a step on the way to the </a:t>
            </a:r>
            <a:r>
              <a:rPr lang="en-US" dirty="0" err="1" smtClean="0"/>
              <a:t>realisation</a:t>
            </a:r>
            <a:r>
              <a:rPr lang="en-US" dirty="0" smtClean="0"/>
              <a:t> of </a:t>
            </a:r>
            <a:r>
              <a:rPr lang="en-US" dirty="0" err="1" smtClean="0"/>
              <a:t>muon</a:t>
            </a:r>
            <a:r>
              <a:rPr lang="en-US" dirty="0" smtClean="0"/>
              <a:t> accelerators for the study of the neutrino:</a:t>
            </a:r>
          </a:p>
          <a:p>
            <a:pPr lvl="1"/>
            <a:r>
              <a:rPr lang="en-US" dirty="0" smtClean="0"/>
              <a:t>Excellent progress from IDR in terms of:</a:t>
            </a:r>
          </a:p>
          <a:p>
            <a:pPr lvl="2"/>
            <a:r>
              <a:rPr lang="en-US" dirty="0" smtClean="0"/>
              <a:t>Clarification of physics goals and the role of the Neutrino Factory in the neutrino-physics </a:t>
            </a:r>
            <a:r>
              <a:rPr lang="en-US" dirty="0" err="1" smtClean="0"/>
              <a:t>programme</a:t>
            </a:r>
            <a:r>
              <a:rPr lang="en-US" dirty="0" smtClean="0"/>
              <a:t>;</a:t>
            </a:r>
          </a:p>
          <a:p>
            <a:pPr lvl="2"/>
            <a:r>
              <a:rPr lang="en-US" dirty="0" smtClean="0"/>
              <a:t>Accelerator conceptual design and “first pass conceptual engineering”:</a:t>
            </a:r>
          </a:p>
          <a:p>
            <a:pPr lvl="3"/>
            <a:r>
              <a:rPr lang="en-US" dirty="0" smtClean="0"/>
              <a:t>Cost estimation delicate, but based on a non-trivial analysis</a:t>
            </a:r>
          </a:p>
          <a:p>
            <a:pPr lvl="2"/>
            <a:r>
              <a:rPr lang="en-US" dirty="0" smtClean="0"/>
              <a:t>Understanding of MIND, and improvements in analysis, now advanced:</a:t>
            </a:r>
          </a:p>
          <a:p>
            <a:pPr lvl="3"/>
            <a:r>
              <a:rPr lang="en-US" dirty="0" smtClean="0"/>
              <a:t>Sensitivity estimates robust and have withstood critical investigation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RDR will be an excellent document and a major milestone</a:t>
            </a:r>
          </a:p>
          <a:p>
            <a:r>
              <a:rPr lang="en-US" dirty="0" smtClean="0"/>
              <a:t>Going forward:</a:t>
            </a:r>
          </a:p>
          <a:p>
            <a:pPr lvl="1"/>
            <a:r>
              <a:rPr lang="en-US" dirty="0" smtClean="0"/>
              <a:t>Emphasis of IDS-NF (and ISS before): </a:t>
            </a:r>
          </a:p>
          <a:p>
            <a:pPr lvl="2"/>
            <a:r>
              <a:rPr lang="en-US" dirty="0" smtClean="0"/>
              <a:t>Holistic approach to consideration of accelerator facility and neutrino detector systems</a:t>
            </a:r>
          </a:p>
          <a:p>
            <a:pPr lvl="2"/>
            <a:r>
              <a:rPr lang="en-US" dirty="0" smtClean="0"/>
              <a:t>International collaboration:</a:t>
            </a:r>
          </a:p>
          <a:p>
            <a:pPr lvl="3"/>
            <a:r>
              <a:rPr lang="en-US" dirty="0" smtClean="0"/>
              <a:t>Strength: consensus, once established, has broad support</a:t>
            </a:r>
          </a:p>
          <a:p>
            <a:pPr lvl="3"/>
            <a:r>
              <a:rPr lang="en-US" dirty="0" smtClean="0"/>
              <a:t>Sometimes consensus takes time to reach</a:t>
            </a:r>
          </a:p>
          <a:p>
            <a:pPr lvl="1"/>
            <a:r>
              <a:rPr lang="en-US" dirty="0" smtClean="0"/>
              <a:t>Taking the </a:t>
            </a:r>
            <a:r>
              <a:rPr lang="en-US" dirty="0" err="1" smtClean="0"/>
              <a:t>programme</a:t>
            </a:r>
            <a:r>
              <a:rPr lang="en-US" dirty="0" smtClean="0"/>
              <a:t> beyond the IDS-NF requires that we:</a:t>
            </a:r>
          </a:p>
          <a:p>
            <a:pPr lvl="2"/>
            <a:r>
              <a:rPr lang="en-US" dirty="0" smtClean="0"/>
              <a:t>Exploit opportunities to best effect; while</a:t>
            </a:r>
          </a:p>
          <a:p>
            <a:pPr lvl="2"/>
            <a:r>
              <a:rPr lang="en-US" dirty="0" smtClean="0"/>
              <a:t>Maintaining as far as possible the strengths of international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72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ahead: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elements of an exciting </a:t>
            </a:r>
            <a:r>
              <a:rPr lang="en-US" dirty="0" err="1" smtClean="0"/>
              <a:t>programme</a:t>
            </a:r>
            <a:r>
              <a:rPr lang="en-US" dirty="0" smtClean="0"/>
              <a:t> are in place: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 Accelerator </a:t>
            </a:r>
            <a:r>
              <a:rPr lang="en-US" dirty="0" err="1" smtClean="0">
                <a:solidFill>
                  <a:srgbClr val="FF0000"/>
                </a:solidFill>
              </a:rPr>
              <a:t>Programme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has the mandate to establish </a:t>
            </a:r>
            <a:r>
              <a:rPr lang="en-US" dirty="0" err="1" smtClean="0"/>
              <a:t>muon</a:t>
            </a:r>
            <a:r>
              <a:rPr lang="en-US" dirty="0" smtClean="0"/>
              <a:t> accelerators at the Intensity and Energy Frontier:</a:t>
            </a:r>
          </a:p>
          <a:p>
            <a:pPr lvl="2"/>
            <a:r>
              <a:rPr lang="en-US" dirty="0" smtClean="0"/>
              <a:t>We must engage with MAP (and MAP must engage with us) to deliver first-rate, international contributions to an excellent and effective national </a:t>
            </a:r>
            <a:r>
              <a:rPr lang="en-US" dirty="0" err="1" smtClean="0"/>
              <a:t>programme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international MICE experiment </a:t>
            </a:r>
            <a:r>
              <a:rPr lang="en-US" dirty="0" smtClean="0"/>
              <a:t>is critical system-level proof-of-principal demonstration:</a:t>
            </a:r>
          </a:p>
          <a:p>
            <a:pPr lvl="2"/>
            <a:r>
              <a:rPr lang="en-US" dirty="0" smtClean="0"/>
              <a:t>Embodies the strengths of international collaboration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nuSTORM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pPr lvl="2"/>
            <a:r>
              <a:rPr lang="en-US" dirty="0" smtClean="0"/>
              <a:t>First-rate, neutrino physics from stored </a:t>
            </a:r>
            <a:r>
              <a:rPr lang="en-US" dirty="0" err="1" smtClean="0"/>
              <a:t>muon</a:t>
            </a:r>
            <a:r>
              <a:rPr lang="en-US" dirty="0" smtClean="0"/>
              <a:t> beams </a:t>
            </a:r>
            <a:r>
              <a:rPr lang="en-US" i="1" dirty="0" smtClean="0"/>
              <a:t>and</a:t>
            </a:r>
            <a:r>
              <a:rPr lang="en-US" dirty="0" smtClean="0"/>
              <a:t> the vehicle to carry out the R&amp;D for the next step in the </a:t>
            </a:r>
            <a:r>
              <a:rPr lang="en-US" dirty="0" err="1" smtClean="0"/>
              <a:t>programme</a:t>
            </a:r>
            <a:endParaRPr lang="en-US" dirty="0" smtClean="0"/>
          </a:p>
          <a:p>
            <a:pPr lvl="3"/>
            <a:r>
              <a:rPr lang="en-US" dirty="0" smtClean="0"/>
              <a:t>Has the potential to deliver an international “user community” …</a:t>
            </a:r>
          </a:p>
          <a:p>
            <a:pPr lvl="4"/>
            <a:r>
              <a:rPr lang="en-US" dirty="0" smtClean="0"/>
              <a:t>The author list has grown by ~×3 since submission of LOI to FNAL</a:t>
            </a:r>
          </a:p>
          <a:p>
            <a:pPr lvl="5"/>
            <a:r>
              <a:rPr lang="en-US" dirty="0" smtClean="0">
                <a:solidFill>
                  <a:schemeClr val="bg1"/>
                </a:solidFill>
              </a:rPr>
              <a:t>And representation added from Canada, Spain, France, Germany, Czech Republic: still more is possible if CERN responds warmly to the </a:t>
            </a:r>
            <a:r>
              <a:rPr lang="en-US" dirty="0" err="1" smtClean="0">
                <a:solidFill>
                  <a:schemeClr val="bg1"/>
                </a:solidFill>
              </a:rPr>
              <a:t>EoI</a:t>
            </a:r>
            <a:endParaRPr lang="en-US" dirty="0" smtClean="0">
              <a:solidFill>
                <a:schemeClr val="bg1"/>
              </a:solidFill>
            </a:endParaRPr>
          </a:p>
          <a:p>
            <a:pPr lvl="5"/>
            <a:endParaRPr lang="en-US" dirty="0"/>
          </a:p>
          <a:p>
            <a:r>
              <a:rPr lang="en-US" dirty="0" smtClean="0"/>
              <a:t>A fantastic </a:t>
            </a:r>
            <a:r>
              <a:rPr lang="en-US" dirty="0" err="1" smtClean="0"/>
              <a:t>programme</a:t>
            </a:r>
            <a:r>
              <a:rPr lang="en-US" dirty="0" smtClean="0"/>
              <a:t> … everything to play for!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3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ChangeArrowheads="1"/>
          </p:cNvSpPr>
          <p:nvPr/>
        </p:nvSpPr>
        <p:spPr bwMode="auto">
          <a:xfrm>
            <a:off x="0" y="765175"/>
            <a:ext cx="4572000" cy="48736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3200" b="1" dirty="0" smtClean="0">
              <a:solidFill>
                <a:srgbClr val="FFCC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/>
          <a:stretch>
            <a:fillRect/>
          </a:stretch>
        </p:blipFill>
        <p:spPr bwMode="auto">
          <a:xfrm>
            <a:off x="4572000" y="765175"/>
            <a:ext cx="2808288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92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5157788"/>
            <a:ext cx="4495800" cy="1700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000" dirty="0"/>
              <a:t>100 (50) </a:t>
            </a:r>
            <a:r>
              <a:rPr lang="en-GB" sz="2000" dirty="0" err="1"/>
              <a:t>kT</a:t>
            </a:r>
            <a:r>
              <a:rPr lang="en-GB" sz="2000"/>
              <a:t> magnetised iron detector</a:t>
            </a:r>
          </a:p>
          <a:p>
            <a:pPr>
              <a:lnSpc>
                <a:spcPct val="90000"/>
              </a:lnSpc>
            </a:pPr>
            <a:r>
              <a:rPr lang="en-GB" sz="2000"/>
              <a:t>Two baselines:</a:t>
            </a:r>
          </a:p>
          <a:p>
            <a:pPr lvl="1">
              <a:lnSpc>
                <a:spcPct val="90000"/>
              </a:lnSpc>
            </a:pPr>
            <a:r>
              <a:rPr lang="en-GB" sz="1800"/>
              <a:t>3000 – 5000 km</a:t>
            </a:r>
          </a:p>
          <a:p>
            <a:pPr lvl="1">
              <a:lnSpc>
                <a:spcPct val="90000"/>
              </a:lnSpc>
            </a:pPr>
            <a:r>
              <a:rPr lang="en-GB" sz="1800"/>
              <a:t>7000 – 8000 km</a:t>
            </a:r>
          </a:p>
        </p:txBody>
      </p:sp>
      <p:pic>
        <p:nvPicPr>
          <p:cNvPr id="1792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79688"/>
            <a:ext cx="45720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92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25540" r="15714" b="5519"/>
          <a:stretch>
            <a:fillRect/>
          </a:stretch>
        </p:blipFill>
        <p:spPr bwMode="auto">
          <a:xfrm>
            <a:off x="7164388" y="765175"/>
            <a:ext cx="1979612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920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662613"/>
            <a:ext cx="4495800" cy="1079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000"/>
              <a:t>Store </a:t>
            </a:r>
            <a:r>
              <a:rPr lang="el-GR" sz="2000">
                <a:cs typeface="Arial" charset="0"/>
              </a:rPr>
              <a:t>μ</a:t>
            </a:r>
            <a:r>
              <a:rPr lang="en-GB" sz="2000" baseline="30000">
                <a:cs typeface="Arial" charset="0"/>
              </a:rPr>
              <a:t>+</a:t>
            </a:r>
            <a:r>
              <a:rPr lang="en-GB" sz="2000">
                <a:cs typeface="Arial" charset="0"/>
              </a:rPr>
              <a:t> &amp; </a:t>
            </a:r>
            <a:r>
              <a:rPr lang="el-GR" sz="2000">
                <a:cs typeface="Arial" charset="0"/>
              </a:rPr>
              <a:t>μ</a:t>
            </a:r>
            <a:r>
              <a:rPr lang="en-GB" sz="2000" baseline="30000">
                <a:cs typeface="Arial" charset="0"/>
              </a:rPr>
              <a:t>-</a:t>
            </a:r>
            <a:r>
              <a:rPr lang="en-GB" sz="2000">
                <a:cs typeface="Arial" charset="0"/>
              </a:rPr>
              <a:t> simultaneously</a:t>
            </a:r>
          </a:p>
          <a:p>
            <a:pPr lvl="1">
              <a:lnSpc>
                <a:spcPct val="90000"/>
              </a:lnSpc>
            </a:pPr>
            <a:r>
              <a:rPr lang="en-GB" sz="1800">
                <a:cs typeface="Arial" charset="0"/>
              </a:rPr>
              <a:t>10</a:t>
            </a:r>
            <a:r>
              <a:rPr lang="en-GB" sz="1800" baseline="30000">
                <a:cs typeface="Arial" charset="0"/>
              </a:rPr>
              <a:t>21</a:t>
            </a:r>
            <a:r>
              <a:rPr lang="en-GB" sz="1800">
                <a:cs typeface="Arial" charset="0"/>
              </a:rPr>
              <a:t> muon decays/yr</a:t>
            </a:r>
          </a:p>
          <a:p>
            <a:pPr lvl="1">
              <a:lnSpc>
                <a:spcPct val="90000"/>
              </a:lnSpc>
            </a:pPr>
            <a:r>
              <a:rPr lang="en-GB" sz="1800" i="1">
                <a:cs typeface="Arial" charset="0"/>
              </a:rPr>
              <a:t>E</a:t>
            </a:r>
            <a:r>
              <a:rPr lang="el-GR" sz="1800" baseline="-25000">
                <a:cs typeface="Arial" charset="0"/>
              </a:rPr>
              <a:t>μ</a:t>
            </a:r>
            <a:r>
              <a:rPr lang="en-GB" sz="1800">
                <a:cs typeface="Arial" charset="0"/>
              </a:rPr>
              <a:t> ~ 25 GeV </a:t>
            </a:r>
            <a:endParaRPr lang="el-GR" sz="1800">
              <a:cs typeface="Arial" charset="0"/>
            </a:endParaRPr>
          </a:p>
        </p:txBody>
      </p:sp>
      <p:sp>
        <p:nvSpPr>
          <p:cNvPr id="179208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  <a:gradFill rotWithShape="1">
            <a:gsLst>
              <a:gs pos="0">
                <a:srgbClr val="6A0014"/>
              </a:gs>
              <a:gs pos="50000">
                <a:schemeClr val="tx2"/>
              </a:gs>
              <a:gs pos="100000">
                <a:srgbClr val="6A0014"/>
              </a:gs>
            </a:gsLst>
            <a:lin ang="5400000" scaled="1"/>
          </a:gradFill>
          <a:ln/>
        </p:spPr>
        <p:txBody>
          <a:bodyPr anchor="ctr"/>
          <a:lstStyle/>
          <a:p>
            <a:pPr algn="l"/>
            <a:r>
              <a:rPr lang="en-GB">
                <a:solidFill>
                  <a:schemeClr val="bg2"/>
                </a:solidFill>
              </a:rPr>
              <a:t>The ISS baseline: </a:t>
            </a:r>
          </a:p>
        </p:txBody>
      </p:sp>
      <p:pic>
        <p:nvPicPr>
          <p:cNvPr id="179209" name="Picture 9" descr="Img2006-05-16_00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10" name="Rectangle 10"/>
          <p:cNvSpPr>
            <a:spLocks noChangeArrowheads="1"/>
          </p:cNvSpPr>
          <p:nvPr/>
        </p:nvSpPr>
        <p:spPr bwMode="auto">
          <a:xfrm>
            <a:off x="4572000" y="765175"/>
            <a:ext cx="4572000" cy="60928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3200" b="1" smtClean="0">
              <a:solidFill>
                <a:srgbClr val="FFCC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9211" name="Rectangle 11"/>
          <p:cNvSpPr>
            <a:spLocks noChangeArrowheads="1"/>
          </p:cNvSpPr>
          <p:nvPr/>
        </p:nvSpPr>
        <p:spPr bwMode="auto">
          <a:xfrm>
            <a:off x="0" y="765175"/>
            <a:ext cx="4521200" cy="6105525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3200" b="1" smtClean="0">
              <a:solidFill>
                <a:srgbClr val="FFCC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7921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823913"/>
            <a:ext cx="433070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92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cpv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5724525" cy="43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Comparison: CP violation</a:t>
            </a: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6243638" y="833438"/>
            <a:ext cx="2871787" cy="739775"/>
          </a:xfrm>
          <a:prstGeom prst="rect">
            <a:avLst/>
          </a:prstGeom>
          <a:solidFill>
            <a:schemeClr val="bg2"/>
          </a:solidFill>
          <a:ln w="38100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2000" u="sng">
                <a:solidFill>
                  <a:srgbClr val="663300"/>
                </a:solidFill>
              </a:rPr>
              <a:t>SPL</a:t>
            </a:r>
          </a:p>
          <a:p>
            <a:pPr algn="ctr">
              <a:spcBef>
                <a:spcPct val="0"/>
              </a:spcBef>
            </a:pPr>
            <a:r>
              <a:rPr lang="en-GB" sz="2000">
                <a:solidFill>
                  <a:srgbClr val="663300"/>
                </a:solidFill>
              </a:rPr>
              <a:t>Systematics: 2% – 5%</a:t>
            </a:r>
            <a:endParaRPr lang="el-GR" sz="2000" i="1">
              <a:solidFill>
                <a:srgbClr val="663300"/>
              </a:solidFill>
            </a:endParaRPr>
          </a:p>
        </p:txBody>
      </p:sp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6243638" y="1912938"/>
            <a:ext cx="2871787" cy="739775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2000" u="sng">
                <a:solidFill>
                  <a:schemeClr val="tx2"/>
                </a:solidFill>
              </a:rPr>
              <a:t>T2HK</a:t>
            </a:r>
          </a:p>
          <a:p>
            <a:pPr algn="ctr">
              <a:spcBef>
                <a:spcPct val="0"/>
              </a:spcBef>
            </a:pPr>
            <a:r>
              <a:rPr lang="en-GB" sz="2000">
                <a:solidFill>
                  <a:schemeClr val="tx2"/>
                </a:solidFill>
              </a:rPr>
              <a:t>Systematics: 2% – 5%</a:t>
            </a:r>
            <a:endParaRPr lang="el-GR" sz="2000" i="1">
              <a:solidFill>
                <a:schemeClr val="tx2"/>
              </a:solidFill>
            </a:endParaRPr>
          </a:p>
        </p:txBody>
      </p:sp>
      <p:sp>
        <p:nvSpPr>
          <p:cNvPr id="173062" name="Text Box 6"/>
          <p:cNvSpPr txBox="1">
            <a:spLocks noChangeArrowheads="1"/>
          </p:cNvSpPr>
          <p:nvPr/>
        </p:nvSpPr>
        <p:spPr bwMode="auto">
          <a:xfrm>
            <a:off x="6450013" y="2928938"/>
            <a:ext cx="2406650" cy="1044575"/>
          </a:xfrm>
          <a:prstGeom prst="rect">
            <a:avLst/>
          </a:prstGeom>
          <a:solidFill>
            <a:schemeClr val="bg2"/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2000" u="sng">
                <a:solidFill>
                  <a:srgbClr val="008000"/>
                </a:solidFill>
              </a:rPr>
              <a:t>WBB</a:t>
            </a:r>
          </a:p>
          <a:p>
            <a:pPr algn="ctr">
              <a:spcBef>
                <a:spcPct val="0"/>
              </a:spcBef>
            </a:pPr>
            <a:r>
              <a:rPr lang="en-GB" sz="2000">
                <a:solidFill>
                  <a:srgbClr val="008000"/>
                </a:solidFill>
              </a:rPr>
              <a:t>Systematics from </a:t>
            </a:r>
            <a:br>
              <a:rPr lang="en-GB" sz="2000">
                <a:solidFill>
                  <a:srgbClr val="008000"/>
                </a:solidFill>
              </a:rPr>
            </a:br>
            <a:r>
              <a:rPr lang="en-GB" sz="2000">
                <a:solidFill>
                  <a:srgbClr val="008000"/>
                </a:solidFill>
              </a:rPr>
              <a:t>proposal</a:t>
            </a:r>
            <a:endParaRPr lang="el-GR" sz="2000" i="1">
              <a:solidFill>
                <a:srgbClr val="008000"/>
              </a:solidFill>
            </a:endParaRPr>
          </a:p>
        </p:txBody>
      </p:sp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0" y="5167313"/>
            <a:ext cx="5724525" cy="1690687"/>
          </a:xfrm>
          <a:prstGeom prst="rect">
            <a:avLst/>
          </a:prstGeom>
          <a:solidFill>
            <a:schemeClr val="bg2"/>
          </a:solidFill>
          <a:ln w="38100">
            <a:solidFill>
              <a:srgbClr val="33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 eaLnBrk="0" hangingPunct="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 eaLnBrk="0" hangingPunct="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 eaLnBrk="0" hangingPunct="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 eaLnBrk="0" hangingPunct="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kumimoji="0" lang="en-GB" sz="2000" u="sng">
                <a:solidFill>
                  <a:srgbClr val="33CCCC"/>
                </a:solidFill>
                <a:latin typeface="Arial" charset="0"/>
              </a:rPr>
              <a:t>Neutrino Factory</a:t>
            </a:r>
            <a:endParaRPr kumimoji="0" lang="en-GB" sz="2000">
              <a:solidFill>
                <a:srgbClr val="33CCCC"/>
              </a:solidFill>
              <a:latin typeface="Arial" charset="0"/>
            </a:endParaRPr>
          </a:p>
          <a:p>
            <a:pPr algn="r" eaLnBrk="1" hangingPunct="1"/>
            <a:r>
              <a:rPr kumimoji="0" lang="en-GB" sz="2000">
                <a:solidFill>
                  <a:srgbClr val="33CCCC"/>
                </a:solidFill>
                <a:latin typeface="Arial" charset="0"/>
              </a:rPr>
              <a:t>Golden, 4000, </a:t>
            </a:r>
            <a:br>
              <a:rPr kumimoji="0" lang="en-GB" sz="2000">
                <a:solidFill>
                  <a:srgbClr val="33CCCC"/>
                </a:solidFill>
                <a:latin typeface="Arial" charset="0"/>
              </a:rPr>
            </a:br>
            <a:r>
              <a:rPr kumimoji="0" lang="en-GB" sz="2000" i="1">
                <a:solidFill>
                  <a:srgbClr val="33CCCC"/>
                </a:solidFill>
                <a:latin typeface="Arial" charset="0"/>
              </a:rPr>
              <a:t>E</a:t>
            </a:r>
            <a:r>
              <a:rPr kumimoji="0" lang="el-GR" sz="2000" baseline="-25000">
                <a:solidFill>
                  <a:srgbClr val="33CCCC"/>
                </a:solidFill>
                <a:latin typeface="Arial" charset="0"/>
              </a:rPr>
              <a:t>μ</a:t>
            </a:r>
            <a:r>
              <a:rPr kumimoji="0" lang="en-GB" sz="2000">
                <a:solidFill>
                  <a:srgbClr val="33CCCC"/>
                </a:solidFill>
                <a:latin typeface="Arial" charset="0"/>
              </a:rPr>
              <a:t> = 50 GeV</a:t>
            </a:r>
          </a:p>
          <a:p>
            <a:pPr eaLnBrk="1" hangingPunct="1"/>
            <a:r>
              <a:rPr kumimoji="0" lang="en-GB" sz="2000">
                <a:solidFill>
                  <a:srgbClr val="33CCCC"/>
                </a:solidFill>
                <a:latin typeface="Arial" charset="0"/>
              </a:rPr>
              <a:t>Golden* (4000 km), Golden* (7500 km)</a:t>
            </a:r>
          </a:p>
          <a:p>
            <a:pPr eaLnBrk="1" hangingPunct="1"/>
            <a:r>
              <a:rPr kumimoji="0" lang="en-GB" sz="2000" i="1">
                <a:solidFill>
                  <a:srgbClr val="33CCCC"/>
                </a:solidFill>
                <a:latin typeface="Arial" charset="0"/>
              </a:rPr>
              <a:t>E</a:t>
            </a:r>
            <a:r>
              <a:rPr kumimoji="0" lang="el-GR" sz="2000" baseline="-25000">
                <a:solidFill>
                  <a:srgbClr val="33CCCC"/>
                </a:solidFill>
                <a:latin typeface="Arial" charset="0"/>
              </a:rPr>
              <a:t>μ</a:t>
            </a:r>
            <a:r>
              <a:rPr kumimoji="0" lang="en-GB" sz="2000">
                <a:solidFill>
                  <a:srgbClr val="33CCCC"/>
                </a:solidFill>
                <a:latin typeface="Arial" charset="0"/>
              </a:rPr>
              <a:t> = 20 GeV</a:t>
            </a:r>
            <a:endParaRPr kumimoji="0" lang="el-GR" sz="2000" i="1">
              <a:solidFill>
                <a:srgbClr val="33CCCC"/>
              </a:solidFill>
              <a:latin typeface="Arial" charset="0"/>
            </a:endParaRPr>
          </a:p>
        </p:txBody>
      </p:sp>
      <p:sp>
        <p:nvSpPr>
          <p:cNvPr id="173064" name="Text Box 8"/>
          <p:cNvSpPr txBox="1">
            <a:spLocks noChangeArrowheads="1"/>
          </p:cNvSpPr>
          <p:nvPr/>
        </p:nvSpPr>
        <p:spPr bwMode="auto">
          <a:xfrm>
            <a:off x="5940425" y="4348163"/>
            <a:ext cx="3203575" cy="2033587"/>
          </a:xfrm>
          <a:prstGeom prst="rect">
            <a:avLst/>
          </a:prstGeom>
          <a:solidFill>
            <a:schemeClr val="bg2"/>
          </a:solidFill>
          <a:ln w="38100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GB" sz="2000" u="sng">
                <a:solidFill>
                  <a:srgbClr val="66FFFF"/>
                </a:solidFill>
              </a:rPr>
              <a:t>Beta beam</a:t>
            </a:r>
          </a:p>
          <a:p>
            <a:pPr algn="r">
              <a:spcBef>
                <a:spcPct val="0"/>
              </a:spcBef>
            </a:pPr>
            <a:r>
              <a:rPr lang="el-GR" sz="2000">
                <a:solidFill>
                  <a:srgbClr val="66FFFF"/>
                </a:solidFill>
                <a:sym typeface="Symbol" charset="0"/>
              </a:rPr>
              <a:t></a:t>
            </a:r>
            <a:r>
              <a:rPr lang="en-GB" sz="2000">
                <a:solidFill>
                  <a:srgbClr val="66FFFF"/>
                </a:solidFill>
              </a:rPr>
              <a:t> = 100</a:t>
            </a:r>
          </a:p>
          <a:p>
            <a:pPr algn="r">
              <a:spcBef>
                <a:spcPct val="0"/>
              </a:spcBef>
            </a:pPr>
            <a:r>
              <a:rPr lang="en-GB" sz="2000">
                <a:solidFill>
                  <a:srgbClr val="66FFFF"/>
                </a:solidFill>
              </a:rPr>
              <a:t>500 kT H</a:t>
            </a:r>
            <a:r>
              <a:rPr lang="en-GB" sz="2000" baseline="-25000">
                <a:solidFill>
                  <a:srgbClr val="66FFFF"/>
                </a:solidFill>
              </a:rPr>
              <a:t>2</a:t>
            </a:r>
            <a:r>
              <a:rPr lang="en-GB" sz="2000">
                <a:solidFill>
                  <a:srgbClr val="66FFFF"/>
                </a:solidFill>
              </a:rPr>
              <a:t>O </a:t>
            </a:r>
            <a:r>
              <a:rPr lang="en-US" sz="2000">
                <a:solidFill>
                  <a:srgbClr val="66FFFF"/>
                </a:solidFill>
              </a:rPr>
              <a:t>Ç</a:t>
            </a:r>
            <a:r>
              <a:rPr lang="en-GB" sz="2000">
                <a:solidFill>
                  <a:srgbClr val="66FFFF"/>
                </a:solidFill>
              </a:rPr>
              <a:t> (130 km)</a:t>
            </a:r>
          </a:p>
          <a:p>
            <a:pPr algn="r">
              <a:spcBef>
                <a:spcPct val="0"/>
              </a:spcBef>
            </a:pPr>
            <a:endParaRPr lang="el-GR" sz="2000">
              <a:solidFill>
                <a:srgbClr val="66FFFF"/>
              </a:solidFill>
            </a:endParaRPr>
          </a:p>
          <a:p>
            <a:pPr>
              <a:spcBef>
                <a:spcPct val="0"/>
              </a:spcBef>
            </a:pPr>
            <a:r>
              <a:rPr lang="el-GR" sz="2000">
                <a:solidFill>
                  <a:srgbClr val="66FFFF"/>
                </a:solidFill>
                <a:sym typeface="Symbol" charset="0"/>
              </a:rPr>
              <a:t></a:t>
            </a:r>
            <a:r>
              <a:rPr lang="en-GB" sz="2000">
                <a:solidFill>
                  <a:srgbClr val="66FFFF"/>
                </a:solidFill>
              </a:rPr>
              <a:t> = 350</a:t>
            </a:r>
          </a:p>
          <a:p>
            <a:pPr>
              <a:spcBef>
                <a:spcPct val="0"/>
              </a:spcBef>
            </a:pPr>
            <a:r>
              <a:rPr lang="en-GB" sz="2000">
                <a:solidFill>
                  <a:srgbClr val="66FFFF"/>
                </a:solidFill>
              </a:rPr>
              <a:t>500 kT H</a:t>
            </a:r>
            <a:r>
              <a:rPr lang="en-GB" sz="2000" baseline="-25000">
                <a:solidFill>
                  <a:srgbClr val="66FFFF"/>
                </a:solidFill>
              </a:rPr>
              <a:t>2</a:t>
            </a:r>
            <a:r>
              <a:rPr lang="en-GB" sz="2000">
                <a:solidFill>
                  <a:srgbClr val="66FFFF"/>
                </a:solidFill>
              </a:rPr>
              <a:t>O </a:t>
            </a:r>
            <a:r>
              <a:rPr lang="en-US" sz="2000">
                <a:solidFill>
                  <a:srgbClr val="66FFFF"/>
                </a:solidFill>
              </a:rPr>
              <a:t>Ç</a:t>
            </a:r>
            <a:r>
              <a:rPr lang="en-GB" sz="2000">
                <a:solidFill>
                  <a:srgbClr val="66FFFF"/>
                </a:solidFill>
              </a:rPr>
              <a:t> (730 km)</a:t>
            </a:r>
          </a:p>
          <a:p>
            <a:pPr>
              <a:spcBef>
                <a:spcPct val="0"/>
              </a:spcBef>
            </a:pPr>
            <a:endParaRPr lang="el-GR" sz="200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27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68538" cy="198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Motivation: </a:t>
            </a:r>
            <a:r>
              <a:rPr lang="el-GR">
                <a:cs typeface="Arial" charset="0"/>
              </a:rPr>
              <a:t>θ</a:t>
            </a:r>
            <a:r>
              <a:rPr lang="en-GB" baseline="-25000">
                <a:cs typeface="Arial" charset="0"/>
              </a:rPr>
              <a:t>13</a:t>
            </a:r>
            <a:endParaRPr lang="el-GR">
              <a:cs typeface="Arial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76200" y="395288"/>
            <a:ext cx="2081213" cy="24765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96261" name="Picture 5" descr="Mezzet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35038"/>
            <a:ext cx="7812087" cy="592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7513638" y="1165225"/>
            <a:ext cx="1255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bg2"/>
                </a:solidFill>
              </a:rPr>
              <a:t>Mezzetto</a:t>
            </a:r>
          </a:p>
        </p:txBody>
      </p:sp>
    </p:spTree>
    <p:extLst>
      <p:ext uri="{BB962C8B-B14F-4D97-AF65-F5344CB8AC3E}">
        <p14:creationId xmlns:p14="http://schemas.microsoft.com/office/powerpoint/2010/main" val="375033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r="4509"/>
          <a:stretch>
            <a:fillRect/>
          </a:stretch>
        </p:blipFill>
        <p:spPr bwMode="auto">
          <a:xfrm>
            <a:off x="147638" y="1062038"/>
            <a:ext cx="4791075" cy="2478087"/>
          </a:xfrm>
          <a:prstGeom prst="rect">
            <a:avLst/>
          </a:prstGeom>
          <a:solidFill>
            <a:srgbClr val="FFFFFF"/>
          </a:solidFill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773488"/>
            <a:ext cx="4795837" cy="2679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73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Strategic review conclusions:</a:t>
            </a:r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932363" y="836613"/>
            <a:ext cx="4211637" cy="6021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/>
              <a:t>Reviews of particle-physics strategy in Europe and the US concluded that:</a:t>
            </a:r>
          </a:p>
          <a:p>
            <a:pPr lvl="1">
              <a:lnSpc>
                <a:spcPct val="90000"/>
              </a:lnSpc>
            </a:pPr>
            <a:r>
              <a:rPr lang="en-GB" sz="2400"/>
              <a:t>Future neutrino programme be developed as an internationally coordinated programme</a:t>
            </a:r>
          </a:p>
          <a:p>
            <a:pPr lvl="1">
              <a:lnSpc>
                <a:spcPct val="90000"/>
              </a:lnSpc>
            </a:pPr>
            <a:r>
              <a:rPr lang="en-GB" sz="2400"/>
              <a:t>Goal to define the </a:t>
            </a:r>
            <a:r>
              <a:rPr lang="ja-JP" altLang="en-GB" sz="2400">
                <a:latin typeface="Arial"/>
              </a:rPr>
              <a:t>‘</a:t>
            </a:r>
            <a:r>
              <a:rPr lang="en-GB" sz="2400" i="1"/>
              <a:t>optimal</a:t>
            </a:r>
            <a:r>
              <a:rPr lang="ja-JP" altLang="en-GB" sz="2400" i="1">
                <a:latin typeface="Arial"/>
              </a:rPr>
              <a:t>’</a:t>
            </a:r>
            <a:r>
              <a:rPr lang="en-GB" sz="2400"/>
              <a:t> programme around 2012</a:t>
            </a:r>
          </a:p>
          <a:p>
            <a:pPr>
              <a:lnSpc>
                <a:spcPct val="90000"/>
              </a:lnSpc>
            </a:pPr>
            <a:r>
              <a:rPr lang="en-GB" sz="2800"/>
              <a:t>NuFact community aspiration matches this </a:t>
            </a:r>
          </a:p>
        </p:txBody>
      </p:sp>
      <p:sp>
        <p:nvSpPr>
          <p:cNvPr id="187398" name="Rectangle 6"/>
          <p:cNvSpPr>
            <a:spLocks noChangeArrowheads="1"/>
          </p:cNvSpPr>
          <p:nvPr/>
        </p:nvSpPr>
        <p:spPr bwMode="auto">
          <a:xfrm>
            <a:off x="468313" y="2579688"/>
            <a:ext cx="4319587" cy="431800"/>
          </a:xfrm>
          <a:prstGeom prst="rect">
            <a:avLst/>
          </a:prstGeom>
          <a:solidFill>
            <a:srgbClr val="00FF99">
              <a:alpha val="17000"/>
            </a:srgbClr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333375" y="4800600"/>
            <a:ext cx="4386263" cy="676275"/>
          </a:xfrm>
          <a:prstGeom prst="rect">
            <a:avLst/>
          </a:prstGeom>
          <a:solidFill>
            <a:srgbClr val="00FF99">
              <a:alpha val="17000"/>
            </a:srgbClr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7400" name="Rectangle 8"/>
          <p:cNvSpPr>
            <a:spLocks noChangeArrowheads="1"/>
          </p:cNvSpPr>
          <p:nvPr/>
        </p:nvSpPr>
        <p:spPr bwMode="auto">
          <a:xfrm>
            <a:off x="241300" y="5835650"/>
            <a:ext cx="4494213" cy="531813"/>
          </a:xfrm>
          <a:prstGeom prst="rect">
            <a:avLst/>
          </a:prstGeom>
          <a:solidFill>
            <a:srgbClr val="00FF99">
              <a:alpha val="17000"/>
            </a:srgbClr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1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/>
              <a:t>IDS goals:</a:t>
            </a:r>
          </a:p>
        </p:txBody>
      </p:sp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78326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5724525" y="836613"/>
            <a:ext cx="3419475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77800" indent="-177800">
              <a:lnSpc>
                <a:spcPct val="90000"/>
              </a:lnSpc>
              <a:spcBef>
                <a:spcPct val="20000"/>
              </a:spcBef>
              <a:buClr>
                <a:srgbClr val="CCFF33"/>
              </a:buClr>
              <a:buSzPct val="70000"/>
              <a:buFont typeface="Wingdings" charset="0"/>
              <a:buChar char="n"/>
            </a:pPr>
            <a:r>
              <a:rPr lang="en-GB" sz="2800">
                <a:solidFill>
                  <a:srgbClr val="FFFF99"/>
                </a:solidFill>
              </a:rPr>
              <a:t>Goal of NF IDS:</a:t>
            </a:r>
          </a:p>
          <a:p>
            <a:pPr marL="533400" lvl="1" indent="-17621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65000"/>
              <a:buFont typeface="Wingdings" charset="0"/>
              <a:buChar char="n"/>
            </a:pPr>
            <a:r>
              <a:rPr lang="en-GB" sz="2400">
                <a:solidFill>
                  <a:schemeClr val="tx1"/>
                </a:solidFill>
              </a:rPr>
              <a:t>Neutrino Factory RDR (~2012):</a:t>
            </a:r>
          </a:p>
          <a:p>
            <a:pPr marL="901700" lvl="2" indent="-188913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5000"/>
              <a:buFont typeface="Wingdings" charset="0"/>
              <a:buChar char="n"/>
            </a:pPr>
            <a:r>
              <a:rPr lang="en-GB" sz="2000">
                <a:solidFill>
                  <a:srgbClr val="FFCCFF"/>
                </a:solidFill>
              </a:rPr>
              <a:t>Engineering designs for most components</a:t>
            </a:r>
          </a:p>
          <a:p>
            <a:pPr marL="533400" lvl="1" indent="-17621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65000"/>
              <a:buFont typeface="Wingdings" charset="0"/>
              <a:buChar char="n"/>
            </a:pPr>
            <a:r>
              <a:rPr lang="en-GB" sz="2400">
                <a:solidFill>
                  <a:schemeClr val="tx1"/>
                </a:solidFill>
              </a:rPr>
              <a:t>Neutrino Factory IDR (~2010):</a:t>
            </a:r>
          </a:p>
          <a:p>
            <a:pPr marL="901700" lvl="2" indent="-188913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5000"/>
              <a:buFont typeface="Wingdings" charset="0"/>
              <a:buChar char="n"/>
            </a:pPr>
            <a:r>
              <a:rPr lang="en-GB" sz="2000">
                <a:solidFill>
                  <a:srgbClr val="FFCCFF"/>
                </a:solidFill>
              </a:rPr>
              <a:t>Marks transition from: </a:t>
            </a:r>
          </a:p>
          <a:p>
            <a:pPr marL="1196975" lvl="3" indent="-115888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GB" sz="1800">
                <a:solidFill>
                  <a:srgbClr val="00FF00"/>
                </a:solidFill>
              </a:rPr>
              <a:t>Concept development/R&amp;D with engineering support … to …</a:t>
            </a:r>
          </a:p>
          <a:p>
            <a:pPr marL="1196975" lvl="3" indent="-115888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GB" sz="1800">
                <a:solidFill>
                  <a:srgbClr val="00FF00"/>
                </a:solidFill>
              </a:rPr>
              <a:t>Significant engineering effort with concept-development/R&amp;D programmes to mitigate risks</a:t>
            </a:r>
          </a:p>
        </p:txBody>
      </p:sp>
    </p:spTree>
    <p:extLst>
      <p:ext uri="{BB962C8B-B14F-4D97-AF65-F5344CB8AC3E}">
        <p14:creationId xmlns:p14="http://schemas.microsoft.com/office/powerpoint/2010/main" val="208669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1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2_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3_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Data-proj-slides">
  <a:themeElements>
    <a:clrScheme name="Data-proj-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Data-proj-slid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3810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>
            <a:ln>
              <a:noFill/>
            </a:ln>
            <a:solidFill>
              <a:srgbClr val="FFCC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3810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>
            <a:ln>
              <a:noFill/>
            </a:ln>
            <a:solidFill>
              <a:srgbClr val="FFCC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ata-proj-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ata-proj-slides">
  <a:themeElements>
    <a:clrScheme name="Data-proj-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Data-proj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ata-proj-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Slides">
  <a:themeElements>
    <a:clrScheme name="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Standard-black.potx</Template>
  <TotalTime>2941</TotalTime>
  <Words>1464</Words>
  <Application>Microsoft Macintosh PowerPoint</Application>
  <PresentationFormat>On-screen Show (4:3)</PresentationFormat>
  <Paragraphs>261</Paragraphs>
  <Slides>44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1" baseType="lpstr">
      <vt:lpstr>Standard-black</vt:lpstr>
      <vt:lpstr>1_Data-proj-slides</vt:lpstr>
      <vt:lpstr>1_Theme1</vt:lpstr>
      <vt:lpstr>Slides</vt:lpstr>
      <vt:lpstr>Presentation1</vt:lpstr>
      <vt:lpstr>1_Theme2</vt:lpstr>
      <vt:lpstr>2_Theme2</vt:lpstr>
      <vt:lpstr>ISIS Small Bottom Banner</vt:lpstr>
      <vt:lpstr>1_KL-pres</vt:lpstr>
      <vt:lpstr>16_Default Design</vt:lpstr>
      <vt:lpstr>6_KL-pres</vt:lpstr>
      <vt:lpstr>2_KL-pres</vt:lpstr>
      <vt:lpstr>3_KL-pres</vt:lpstr>
      <vt:lpstr>Data-proj-slides</vt:lpstr>
      <vt:lpstr>1_Standard-black</vt:lpstr>
      <vt:lpstr>KL-pres</vt:lpstr>
      <vt:lpstr>Document</vt:lpstr>
      <vt:lpstr> IDS-NF: overview</vt:lpstr>
      <vt:lpstr>Contents:</vt:lpstr>
      <vt:lpstr>Origins</vt:lpstr>
      <vt:lpstr>History:</vt:lpstr>
      <vt:lpstr>The ISS baseline: </vt:lpstr>
      <vt:lpstr>Comparison: CP violation</vt:lpstr>
      <vt:lpstr>Motivation: θ13</vt:lpstr>
      <vt:lpstr>Strategic review conclusions:</vt:lpstr>
      <vt:lpstr>IDS goals:</vt:lpstr>
      <vt:lpstr>PowerPoint Presentation</vt:lpstr>
      <vt:lpstr>What we know now</vt:lpstr>
      <vt:lpstr>Standard Neutrino Model:</vt:lpstr>
      <vt:lpstr>Standard Neutrino Model:</vt:lpstr>
      <vt:lpstr>Effect of systematic uncertainties:</vt:lpstr>
      <vt:lpstr>Effect of systematic uncertainties:</vt:lpstr>
      <vt:lpstr>Neutrino Factory:</vt:lpstr>
      <vt:lpstr>Comparison:</vt:lpstr>
      <vt:lpstr>PowerPoint Presentation</vt:lpstr>
      <vt:lpstr>IDS-NF baseline</vt:lpstr>
      <vt:lpstr>PowerPoint Presentation</vt:lpstr>
      <vt:lpstr>Proton driver:</vt:lpstr>
      <vt:lpstr>Target/capture:</vt:lpstr>
      <vt:lpstr>Muon front-end:</vt:lpstr>
      <vt:lpstr>Particle losses in front-end:</vt:lpstr>
      <vt:lpstr>Transmission:</vt:lpstr>
      <vt:lpstr>Muon acceleration:</vt:lpstr>
      <vt:lpstr>Decay ring:</vt:lpstr>
      <vt:lpstr>Magnetized Iron Neutrino Detector (MIND):</vt:lpstr>
      <vt:lpstr>MIND: performance of improved analysis:</vt:lpstr>
      <vt:lpstr>Precision:</vt:lpstr>
      <vt:lpstr>Near detectors:</vt:lpstr>
      <vt:lpstr>Costing exercise:</vt:lpstr>
      <vt:lpstr>Preparing the RDR</vt:lpstr>
      <vt:lpstr>Costing exercise and RDR timeline:</vt:lpstr>
      <vt:lpstr>RDR:</vt:lpstr>
      <vt:lpstr>Risk mitigation: example:</vt:lpstr>
      <vt:lpstr>PowerPoint Presentation</vt:lpstr>
      <vt:lpstr>Staging the IDS-NF accelerator facility:</vt:lpstr>
      <vt:lpstr>Politix, conclusions, looking ahead</vt:lpstr>
      <vt:lpstr>European strategy update:</vt:lpstr>
      <vt:lpstr>ICFA neutrino panel:</vt:lpstr>
      <vt:lpstr>PowerPoint Presentation</vt:lpstr>
      <vt:lpstr>Conclusions, looking ahead:</vt:lpstr>
      <vt:lpstr>Looking ahead: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UKNF &amp; MICE:</dc:title>
  <dc:creator>Ken</dc:creator>
  <cp:lastModifiedBy>Kenneth Long</cp:lastModifiedBy>
  <cp:revision>175</cp:revision>
  <dcterms:created xsi:type="dcterms:W3CDTF">2012-05-06T10:05:37Z</dcterms:created>
  <dcterms:modified xsi:type="dcterms:W3CDTF">2013-06-20T20:41:56Z</dcterms:modified>
</cp:coreProperties>
</file>