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embeddings/Microsoft_Equation1.bin" ContentType="application/vnd.openxmlformats-officedocument.oleObject"/>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71" r:id="rId4"/>
    <p:sldId id="259" r:id="rId5"/>
    <p:sldId id="258" r:id="rId6"/>
    <p:sldId id="261" r:id="rId7"/>
    <p:sldId id="260" r:id="rId8"/>
    <p:sldId id="262" r:id="rId9"/>
    <p:sldId id="273" r:id="rId10"/>
    <p:sldId id="272" r:id="rId11"/>
    <p:sldId id="264" r:id="rId12"/>
    <p:sldId id="270" r:id="rId13"/>
    <p:sldId id="269" r:id="rId14"/>
    <p:sldId id="274" r:id="rId15"/>
    <p:sldId id="275" r:id="rId16"/>
    <p:sldId id="280" r:id="rId17"/>
    <p:sldId id="276" r:id="rId18"/>
    <p:sldId id="277" r:id="rId19"/>
    <p:sldId id="278" r:id="rId20"/>
    <p:sldId id="279" r:id="rId21"/>
    <p:sldId id="26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ict"/><Relationship Id="rId2"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CC91CE-1A08-0F4F-91C8-2DC4199E6E7C}" type="datetime1">
              <a:rPr lang="en-US" smtClean="0"/>
              <a:pPr/>
              <a:t>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9BE42B-7C3D-564E-90CC-C85E31E58834}"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3B9D4D-3987-BD44-87FA-06A32BD24179}" type="datetime1">
              <a:rPr lang="en-US" smtClean="0"/>
              <a:pPr/>
              <a:t>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918C6-0517-4343-BA1E-1A3BDECDBF5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5918C6-0517-4343-BA1E-1A3BDECDBF5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B4DBF1-4A4B-0845-9F4D-C2932AEADCEB}" type="datetime1">
              <a:rPr lang="en-US" smtClean="0"/>
              <a:pPr/>
              <a:t>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098C7-FA24-324C-B80D-8D8C0676E0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DF3CFF-678C-5643-94A3-527538FFC5F7}" type="datetime1">
              <a:rPr lang="en-US" smtClean="0"/>
              <a:pPr/>
              <a:t>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098C7-FA24-324C-B80D-8D8C0676E0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EB9CA-CAD9-C447-9458-8EF660D58958}" type="datetime1">
              <a:rPr lang="en-US" smtClean="0"/>
              <a:pPr/>
              <a:t>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098C7-FA24-324C-B80D-8D8C0676E0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BEB36-E3B3-2A4E-8419-85B2B0ECB824}" type="datetime1">
              <a:rPr lang="en-US" smtClean="0"/>
              <a:pPr/>
              <a:t>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098C7-FA24-324C-B80D-8D8C0676E0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B2C7F4-0D4E-F346-8E54-C2845C567C38}" type="datetime1">
              <a:rPr lang="en-US" smtClean="0"/>
              <a:pPr/>
              <a:t>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098C7-FA24-324C-B80D-8D8C0676E0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4E9706-94EA-4B40-8DA2-C5159A2172CD}" type="datetime1">
              <a:rPr lang="en-US" smtClean="0"/>
              <a:pPr/>
              <a:t>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098C7-FA24-324C-B80D-8D8C0676E0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0FF07-AEBA-1B47-90A7-23A2EF94F484}" type="datetime1">
              <a:rPr lang="en-US" smtClean="0"/>
              <a:pPr/>
              <a:t>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1098C7-FA24-324C-B80D-8D8C0676E0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FA20C-ABD5-9141-80EE-1CDDB16F6507}" type="datetime1">
              <a:rPr lang="en-US" smtClean="0"/>
              <a:pPr/>
              <a:t>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1098C7-FA24-324C-B80D-8D8C0676E0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2CA21-66BC-4A4E-B853-768DEC189F46}" type="datetime1">
              <a:rPr lang="en-US" smtClean="0"/>
              <a:pPr/>
              <a:t>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1098C7-FA24-324C-B80D-8D8C0676E0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BCAEF-007E-084F-A0B3-B8F8B7C79379}" type="datetime1">
              <a:rPr lang="en-US" smtClean="0"/>
              <a:pPr/>
              <a:t>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098C7-FA24-324C-B80D-8D8C0676E0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3EECA-5710-314B-A4B0-6134EB04064F}" type="datetime1">
              <a:rPr lang="en-US" smtClean="0"/>
              <a:pPr/>
              <a:t>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098C7-FA24-324C-B80D-8D8C0676E0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8314D-5C01-9E45-A766-DCC16CEB176A}" type="datetime1">
              <a:rPr lang="en-US" smtClean="0"/>
              <a:pPr/>
              <a:t>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098C7-FA24-324C-B80D-8D8C0676E0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 Id="rId3" Type="http://schemas.openxmlformats.org/officeDocument/2006/relationships/image" Target="../media/image1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 Id="rId3" Type="http://schemas.openxmlformats.org/officeDocument/2006/relationships/image" Target="../media/image21.tiff"/></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5" Type="http://schemas.openxmlformats.org/officeDocument/2006/relationships/image" Target="../media/image15.tiff"/><Relationship Id="rId6"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Multipacting</a:t>
            </a:r>
            <a:r>
              <a:rPr lang="en-US" dirty="0" smtClean="0"/>
              <a:t> simulation of MICE 201 MHz cavity</a:t>
            </a:r>
            <a:endParaRPr lang="en-US" dirty="0"/>
          </a:p>
        </p:txBody>
      </p:sp>
      <p:sp>
        <p:nvSpPr>
          <p:cNvPr id="3" name="Subtitle 2"/>
          <p:cNvSpPr>
            <a:spLocks noGrp="1"/>
          </p:cNvSpPr>
          <p:nvPr>
            <p:ph type="subTitle" idx="1"/>
          </p:nvPr>
        </p:nvSpPr>
        <p:spPr>
          <a:xfrm>
            <a:off x="685800" y="3886200"/>
            <a:ext cx="7772400" cy="1752600"/>
          </a:xfrm>
        </p:spPr>
        <p:txBody>
          <a:bodyPr/>
          <a:lstStyle/>
          <a:p>
            <a:r>
              <a:rPr lang="en-US" dirty="0" smtClean="0"/>
              <a:t>Tianhuan </a:t>
            </a:r>
            <a:r>
              <a:rPr lang="en-US" dirty="0" smtClean="0"/>
              <a:t>Luo, Universit</a:t>
            </a:r>
            <a:r>
              <a:rPr lang="en-US" dirty="0" smtClean="0"/>
              <a:t>y of Mississippi</a:t>
            </a:r>
          </a:p>
          <a:p>
            <a:r>
              <a:rPr lang="en-US" dirty="0" smtClean="0"/>
              <a:t>with </a:t>
            </a:r>
            <a:r>
              <a:rPr lang="en-US" dirty="0" err="1" smtClean="0"/>
              <a:t>Derun</a:t>
            </a:r>
            <a:r>
              <a:rPr lang="en-US" dirty="0" smtClean="0"/>
              <a:t> Li, LBNL and </a:t>
            </a:r>
            <a:r>
              <a:rPr lang="en-US" dirty="0" err="1" smtClean="0"/>
              <a:t>Lixin</a:t>
            </a:r>
            <a:r>
              <a:rPr lang="en-US" dirty="0" smtClean="0"/>
              <a:t> </a:t>
            </a:r>
            <a:r>
              <a:rPr lang="en-US" dirty="0" err="1" smtClean="0"/>
              <a:t>Ge</a:t>
            </a:r>
            <a:r>
              <a:rPr lang="en-US" dirty="0" smtClean="0"/>
              <a:t>, SLAC</a:t>
            </a:r>
            <a:endParaRPr lang="en-US" dirty="0"/>
          </a:p>
        </p:txBody>
      </p:sp>
      <p:sp>
        <p:nvSpPr>
          <p:cNvPr id="4" name="Slide Number Placeholder 3"/>
          <p:cNvSpPr>
            <a:spLocks noGrp="1"/>
          </p:cNvSpPr>
          <p:nvPr>
            <p:ph type="sldNum" sz="quarter" idx="12"/>
          </p:nvPr>
        </p:nvSpPr>
        <p:spPr/>
        <p:txBody>
          <a:bodyPr/>
          <a:lstStyle/>
          <a:p>
            <a:fld id="{AC1098C7-FA24-324C-B80D-8D8C0676E05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1098C7-FA24-324C-B80D-8D8C0676E050}" type="slidenum">
              <a:rPr lang="en-US" smtClean="0"/>
              <a:pPr/>
              <a:t>10</a:t>
            </a:fld>
            <a:endParaRPr lang="en-US"/>
          </a:p>
        </p:txBody>
      </p:sp>
      <p:sp>
        <p:nvSpPr>
          <p:cNvPr id="5" name="Title 1"/>
          <p:cNvSpPr>
            <a:spLocks noGrp="1"/>
          </p:cNvSpPr>
          <p:nvPr>
            <p:ph type="title"/>
          </p:nvPr>
        </p:nvSpPr>
        <p:spPr>
          <a:xfrm>
            <a:off x="457200" y="17948"/>
            <a:ext cx="8229600" cy="1143000"/>
          </a:xfrm>
        </p:spPr>
        <p:txBody>
          <a:bodyPr>
            <a:noAutofit/>
          </a:bodyPr>
          <a:lstStyle/>
          <a:p>
            <a:r>
              <a:rPr lang="en-US" dirty="0" smtClean="0"/>
              <a:t>MP results: RF coupler region (1)</a:t>
            </a:r>
            <a:endParaRPr lang="en-US" dirty="0"/>
          </a:p>
        </p:txBody>
      </p:sp>
      <p:sp>
        <p:nvSpPr>
          <p:cNvPr id="6" name="TextBox 5"/>
          <p:cNvSpPr txBox="1"/>
          <p:nvPr/>
        </p:nvSpPr>
        <p:spPr>
          <a:xfrm>
            <a:off x="283744" y="1160948"/>
            <a:ext cx="8566378" cy="1569660"/>
          </a:xfrm>
          <a:prstGeom prst="rect">
            <a:avLst/>
          </a:prstGeom>
          <a:noFill/>
        </p:spPr>
        <p:txBody>
          <a:bodyPr wrap="square" rtlCol="0">
            <a:spAutoFit/>
          </a:bodyPr>
          <a:lstStyle/>
          <a:p>
            <a:r>
              <a:rPr lang="en-US" sz="2400" dirty="0" smtClean="0"/>
              <a:t>D</a:t>
            </a:r>
            <a:r>
              <a:rPr lang="en-US" altLang="zh-CN" sz="2400" dirty="0" smtClean="0"/>
              <a:t>ue to the complexity of the geometry at the coupler region, the meshing is too dense to calculate the MP for the whole area with reasonable machine time on NERSC. Thus it is divided into three part: upper, middle and lower part. </a:t>
            </a:r>
            <a:endParaRPr lang="en-US" sz="2400" dirty="0"/>
          </a:p>
        </p:txBody>
      </p:sp>
      <p:pic>
        <p:nvPicPr>
          <p:cNvPr id="7" name="Picture 6" descr="Screen Shot 2013-05-20 at 11.26.38 A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0800000">
            <a:off x="5798051" y="2816383"/>
            <a:ext cx="3030398" cy="2559372"/>
          </a:xfrm>
          <a:prstGeom prst="rect">
            <a:avLst/>
          </a:prstGeom>
        </p:spPr>
      </p:pic>
      <p:cxnSp>
        <p:nvCxnSpPr>
          <p:cNvPr id="9" name="Straight Connector 8"/>
          <p:cNvCxnSpPr/>
          <p:nvPr/>
        </p:nvCxnSpPr>
        <p:spPr>
          <a:xfrm>
            <a:off x="5798050" y="3851814"/>
            <a:ext cx="2540096" cy="1588"/>
          </a:xfrm>
          <a:prstGeom prst="line">
            <a:avLst/>
          </a:prstGeom>
          <a:ln w="920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49157" y="4374845"/>
            <a:ext cx="2540096" cy="1588"/>
          </a:xfrm>
          <a:prstGeom prst="line">
            <a:avLst/>
          </a:prstGeom>
          <a:ln w="920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811855" y="4927074"/>
            <a:ext cx="2540096" cy="1588"/>
          </a:xfrm>
          <a:prstGeom prst="line">
            <a:avLst/>
          </a:prstGeom>
          <a:ln w="920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24294" y="3644729"/>
            <a:ext cx="1212479" cy="369332"/>
          </a:xfrm>
          <a:prstGeom prst="rect">
            <a:avLst/>
          </a:prstGeom>
          <a:noFill/>
        </p:spPr>
        <p:txBody>
          <a:bodyPr wrap="none" rtlCol="0">
            <a:spAutoFit/>
          </a:bodyPr>
          <a:lstStyle/>
          <a:p>
            <a:r>
              <a:rPr lang="en-US" dirty="0" smtClean="0"/>
              <a:t>U</a:t>
            </a:r>
            <a:r>
              <a:rPr lang="en-US" altLang="zh-CN" dirty="0" smtClean="0"/>
              <a:t>pper part</a:t>
            </a:r>
            <a:endParaRPr lang="en-US" dirty="0"/>
          </a:p>
        </p:txBody>
      </p:sp>
      <p:sp>
        <p:nvSpPr>
          <p:cNvPr id="13" name="TextBox 12"/>
          <p:cNvSpPr txBox="1"/>
          <p:nvPr/>
        </p:nvSpPr>
        <p:spPr>
          <a:xfrm>
            <a:off x="4238644" y="4191767"/>
            <a:ext cx="1287532" cy="369332"/>
          </a:xfrm>
          <a:prstGeom prst="rect">
            <a:avLst/>
          </a:prstGeom>
          <a:noFill/>
        </p:spPr>
        <p:txBody>
          <a:bodyPr wrap="none" rtlCol="0">
            <a:spAutoFit/>
          </a:bodyPr>
          <a:lstStyle/>
          <a:p>
            <a:r>
              <a:rPr lang="en-US" altLang="zh-CN" dirty="0" smtClean="0"/>
              <a:t>Middle part</a:t>
            </a:r>
            <a:endParaRPr lang="en-US" dirty="0"/>
          </a:p>
        </p:txBody>
      </p:sp>
      <p:sp>
        <p:nvSpPr>
          <p:cNvPr id="14" name="TextBox 13"/>
          <p:cNvSpPr txBox="1"/>
          <p:nvPr/>
        </p:nvSpPr>
        <p:spPr>
          <a:xfrm>
            <a:off x="4244672" y="4719927"/>
            <a:ext cx="1202673" cy="369332"/>
          </a:xfrm>
          <a:prstGeom prst="rect">
            <a:avLst/>
          </a:prstGeom>
          <a:noFill/>
        </p:spPr>
        <p:txBody>
          <a:bodyPr wrap="none" rtlCol="0">
            <a:spAutoFit/>
          </a:bodyPr>
          <a:lstStyle/>
          <a:p>
            <a:r>
              <a:rPr lang="en-US" altLang="zh-CN" dirty="0" smtClean="0"/>
              <a:t>Lower part</a:t>
            </a:r>
            <a:endParaRPr lang="en-US" dirty="0"/>
          </a:p>
        </p:txBody>
      </p:sp>
      <p:sp>
        <p:nvSpPr>
          <p:cNvPr id="15" name="TextBox 14"/>
          <p:cNvSpPr txBox="1"/>
          <p:nvPr/>
        </p:nvSpPr>
        <p:spPr>
          <a:xfrm>
            <a:off x="457200" y="2991438"/>
            <a:ext cx="3394358" cy="3139321"/>
          </a:xfrm>
          <a:prstGeom prst="rect">
            <a:avLst/>
          </a:prstGeom>
          <a:noFill/>
        </p:spPr>
        <p:txBody>
          <a:bodyPr wrap="square" rtlCol="0">
            <a:spAutoFit/>
          </a:bodyPr>
          <a:lstStyle/>
          <a:p>
            <a:r>
              <a:rPr lang="en-US" sz="2200" dirty="0" smtClean="0"/>
              <a:t>U</a:t>
            </a:r>
            <a:r>
              <a:rPr lang="en-US" altLang="zh-CN" sz="2200" dirty="0" smtClean="0"/>
              <a:t>pper part: start of the extrusion.</a:t>
            </a:r>
          </a:p>
          <a:p>
            <a:endParaRPr lang="en-US" altLang="zh-CN" sz="2200" dirty="0" smtClean="0"/>
          </a:p>
          <a:p>
            <a:r>
              <a:rPr lang="en-US" altLang="zh-CN" sz="2200" dirty="0" smtClean="0"/>
              <a:t>Middle part: end of the extrusion.</a:t>
            </a:r>
          </a:p>
          <a:p>
            <a:endParaRPr lang="en-US" sz="2200" dirty="0" smtClean="0"/>
          </a:p>
          <a:p>
            <a:r>
              <a:rPr lang="en-US" sz="2200" dirty="0" smtClean="0"/>
              <a:t>Lower part: the cavity surface slightly lower than coupler.</a:t>
            </a:r>
            <a:endParaRPr lang="en-US"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dirty="0" smtClean="0"/>
              <a:t>MP results: RF coupler region (1)</a:t>
            </a:r>
            <a:endParaRPr lang="en-US" dirty="0"/>
          </a:p>
        </p:txBody>
      </p:sp>
      <p:sp>
        <p:nvSpPr>
          <p:cNvPr id="4" name="Slide Number Placeholder 3"/>
          <p:cNvSpPr>
            <a:spLocks noGrp="1"/>
          </p:cNvSpPr>
          <p:nvPr>
            <p:ph type="sldNum" sz="quarter" idx="12"/>
          </p:nvPr>
        </p:nvSpPr>
        <p:spPr/>
        <p:txBody>
          <a:bodyPr/>
          <a:lstStyle/>
          <a:p>
            <a:fld id="{AC1098C7-FA24-324C-B80D-8D8C0676E050}" type="slidenum">
              <a:rPr lang="en-US" smtClean="0"/>
              <a:pPr/>
              <a:t>11</a:t>
            </a:fld>
            <a:endParaRPr lang="en-US"/>
          </a:p>
        </p:txBody>
      </p:sp>
      <p:pic>
        <p:nvPicPr>
          <p:cNvPr id="19" name="Picture 18" descr="coupler-nob.tiff"/>
          <p:cNvPicPr>
            <a:picLocks noChangeAspect="1"/>
          </p:cNvPicPr>
          <p:nvPr/>
        </p:nvPicPr>
        <p:blipFill>
          <a:blip r:embed="rId2"/>
          <a:stretch>
            <a:fillRect/>
          </a:stretch>
        </p:blipFill>
        <p:spPr>
          <a:xfrm>
            <a:off x="0" y="1143000"/>
            <a:ext cx="6764349" cy="4764824"/>
          </a:xfrm>
          <a:prstGeom prst="rect">
            <a:avLst/>
          </a:prstGeom>
        </p:spPr>
      </p:pic>
      <p:pic>
        <p:nvPicPr>
          <p:cNvPr id="23" name="Picture 22" descr="coupler-nob-order.tiff"/>
          <p:cNvPicPr>
            <a:picLocks noChangeAspect="1"/>
          </p:cNvPicPr>
          <p:nvPr/>
        </p:nvPicPr>
        <p:blipFill>
          <a:blip r:embed="rId3"/>
          <a:stretch>
            <a:fillRect/>
          </a:stretch>
        </p:blipFill>
        <p:spPr>
          <a:xfrm>
            <a:off x="5038777" y="2198750"/>
            <a:ext cx="3891912" cy="2762398"/>
          </a:xfrm>
          <a:prstGeom prst="rect">
            <a:avLst/>
          </a:prstGeom>
        </p:spPr>
      </p:pic>
      <p:cxnSp>
        <p:nvCxnSpPr>
          <p:cNvPr id="7" name="Straight Connector 6"/>
          <p:cNvCxnSpPr/>
          <p:nvPr/>
        </p:nvCxnSpPr>
        <p:spPr>
          <a:xfrm>
            <a:off x="457200" y="5218569"/>
            <a:ext cx="6307149"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4048" y="5907824"/>
            <a:ext cx="5314875" cy="400110"/>
          </a:xfrm>
          <a:prstGeom prst="rect">
            <a:avLst/>
          </a:prstGeom>
          <a:noFill/>
        </p:spPr>
        <p:txBody>
          <a:bodyPr wrap="square" rtlCol="0">
            <a:spAutoFit/>
          </a:bodyPr>
          <a:lstStyle/>
          <a:p>
            <a:r>
              <a:rPr lang="en-US" sz="2000" dirty="0" smtClean="0"/>
              <a:t>W</a:t>
            </a:r>
            <a:r>
              <a:rPr lang="en-US" altLang="zh-CN" sz="2000" dirty="0" smtClean="0"/>
              <a:t>ithout B field: MP barrier at low power</a:t>
            </a:r>
            <a:r>
              <a:rPr lang="en-US" altLang="zh-CN" dirty="0" smtClean="0"/>
              <a:t>. </a:t>
            </a:r>
            <a:endParaRPr lang="en-US" dirty="0"/>
          </a:p>
        </p:txBody>
      </p:sp>
      <p:sp>
        <p:nvSpPr>
          <p:cNvPr id="11" name="TextBox 10"/>
          <p:cNvSpPr txBox="1"/>
          <p:nvPr/>
        </p:nvSpPr>
        <p:spPr>
          <a:xfrm>
            <a:off x="6354352" y="2540256"/>
            <a:ext cx="1421902" cy="369332"/>
          </a:xfrm>
          <a:prstGeom prst="rect">
            <a:avLst/>
          </a:prstGeom>
          <a:noFill/>
        </p:spPr>
        <p:txBody>
          <a:bodyPr wrap="square" rtlCol="0">
            <a:spAutoFit/>
          </a:bodyPr>
          <a:lstStyle/>
          <a:p>
            <a:r>
              <a:rPr lang="en-US" dirty="0" smtClean="0"/>
              <a:t>MP Order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1098C7-FA24-324C-B80D-8D8C0676E050}" type="slidenum">
              <a:rPr lang="en-US" smtClean="0"/>
              <a:pPr/>
              <a:t>12</a:t>
            </a:fld>
            <a:endParaRPr lang="en-US"/>
          </a:p>
        </p:txBody>
      </p:sp>
      <p:pic>
        <p:nvPicPr>
          <p:cNvPr id="7" name="Content Placeholder 6" descr="coupler-b.tiff"/>
          <p:cNvPicPr>
            <a:picLocks noGrp="1" noChangeAspect="1"/>
          </p:cNvPicPr>
          <p:nvPr>
            <p:ph idx="1"/>
          </p:nvPr>
        </p:nvPicPr>
        <p:blipFill>
          <a:blip r:embed="rId2"/>
          <a:srcRect l="4381" r="-1236"/>
          <a:stretch>
            <a:fillRect/>
          </a:stretch>
        </p:blipFill>
        <p:spPr>
          <a:xfrm>
            <a:off x="0" y="1397233"/>
            <a:ext cx="5505932" cy="3973200"/>
          </a:xfrm>
        </p:spPr>
      </p:pic>
      <p:sp>
        <p:nvSpPr>
          <p:cNvPr id="8" name="Title 1"/>
          <p:cNvSpPr>
            <a:spLocks noGrp="1"/>
          </p:cNvSpPr>
          <p:nvPr>
            <p:ph type="title"/>
          </p:nvPr>
        </p:nvSpPr>
        <p:spPr>
          <a:xfrm>
            <a:off x="457200" y="0"/>
            <a:ext cx="8229600" cy="1143000"/>
          </a:xfrm>
        </p:spPr>
        <p:txBody>
          <a:bodyPr>
            <a:noAutofit/>
          </a:bodyPr>
          <a:lstStyle/>
          <a:p>
            <a:r>
              <a:rPr lang="en-US" dirty="0" smtClean="0"/>
              <a:t>MP results: RF coupler region (2)</a:t>
            </a:r>
            <a:endParaRPr lang="en-US" dirty="0"/>
          </a:p>
        </p:txBody>
      </p:sp>
      <p:pic>
        <p:nvPicPr>
          <p:cNvPr id="9" name="Picture 8" descr="coupler-b-order.tiff"/>
          <p:cNvPicPr>
            <a:picLocks noChangeAspect="1"/>
          </p:cNvPicPr>
          <p:nvPr/>
        </p:nvPicPr>
        <p:blipFill>
          <a:blip r:embed="rId3"/>
          <a:stretch>
            <a:fillRect/>
          </a:stretch>
        </p:blipFill>
        <p:spPr>
          <a:xfrm>
            <a:off x="5478322" y="2195112"/>
            <a:ext cx="3545859" cy="2511184"/>
          </a:xfrm>
          <a:prstGeom prst="rect">
            <a:avLst/>
          </a:prstGeom>
        </p:spPr>
      </p:pic>
      <p:cxnSp>
        <p:nvCxnSpPr>
          <p:cNvPr id="6" name="Straight Connector 5"/>
          <p:cNvCxnSpPr/>
          <p:nvPr/>
        </p:nvCxnSpPr>
        <p:spPr>
          <a:xfrm>
            <a:off x="96635" y="4790589"/>
            <a:ext cx="5409297"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5632741"/>
            <a:ext cx="7646258" cy="1015663"/>
          </a:xfrm>
          <a:prstGeom prst="rect">
            <a:avLst/>
          </a:prstGeom>
          <a:noFill/>
        </p:spPr>
        <p:txBody>
          <a:bodyPr wrap="square" rtlCol="0">
            <a:spAutoFit/>
          </a:bodyPr>
          <a:lstStyle/>
          <a:p>
            <a:r>
              <a:rPr lang="en-US" sz="2000" dirty="0" smtClean="0"/>
              <a:t>Expect a stronger MP effect than no B field situation:</a:t>
            </a:r>
          </a:p>
          <a:p>
            <a:pPr marL="342900" indent="-342900">
              <a:buAutoNum type="arabicPeriod"/>
            </a:pPr>
            <a:r>
              <a:rPr lang="en-US" sz="2000" dirty="0" smtClean="0"/>
              <a:t>The MP at the peak SEY impact energy has much wider power range.</a:t>
            </a:r>
          </a:p>
          <a:p>
            <a:pPr marL="342900" indent="-342900">
              <a:buAutoNum type="arabicPeriod"/>
            </a:pPr>
            <a:r>
              <a:rPr lang="en-US" sz="2000" dirty="0" smtClean="0"/>
              <a:t>More low order MP.</a:t>
            </a:r>
            <a:endParaRPr lang="en-US" sz="2000" dirty="0"/>
          </a:p>
        </p:txBody>
      </p:sp>
      <p:sp>
        <p:nvSpPr>
          <p:cNvPr id="12" name="TextBox 11"/>
          <p:cNvSpPr txBox="1"/>
          <p:nvPr/>
        </p:nvSpPr>
        <p:spPr>
          <a:xfrm>
            <a:off x="6644257" y="2416002"/>
            <a:ext cx="1421902" cy="369332"/>
          </a:xfrm>
          <a:prstGeom prst="rect">
            <a:avLst/>
          </a:prstGeom>
          <a:noFill/>
        </p:spPr>
        <p:txBody>
          <a:bodyPr wrap="square" rtlCol="0">
            <a:spAutoFit/>
          </a:bodyPr>
          <a:lstStyle/>
          <a:p>
            <a:r>
              <a:rPr lang="en-US" dirty="0" smtClean="0"/>
              <a:t>MP Order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dirty="0" smtClean="0"/>
              <a:t>MP results: RF coupler region (3)</a:t>
            </a:r>
            <a:endParaRPr lang="en-US" dirty="0"/>
          </a:p>
        </p:txBody>
      </p:sp>
      <p:sp>
        <p:nvSpPr>
          <p:cNvPr id="4" name="Slide Number Placeholder 3"/>
          <p:cNvSpPr>
            <a:spLocks noGrp="1"/>
          </p:cNvSpPr>
          <p:nvPr>
            <p:ph type="sldNum" sz="quarter" idx="12"/>
          </p:nvPr>
        </p:nvSpPr>
        <p:spPr/>
        <p:txBody>
          <a:bodyPr/>
          <a:lstStyle/>
          <a:p>
            <a:fld id="{AC1098C7-FA24-324C-B80D-8D8C0676E050}" type="slidenum">
              <a:rPr lang="en-US" smtClean="0"/>
              <a:pPr/>
              <a:t>13</a:t>
            </a:fld>
            <a:endParaRPr lang="en-US"/>
          </a:p>
        </p:txBody>
      </p:sp>
      <p:pic>
        <p:nvPicPr>
          <p:cNvPr id="19" name="Picture 18" descr="50-55-cord.tiff"/>
          <p:cNvPicPr>
            <a:picLocks noChangeAspect="1"/>
          </p:cNvPicPr>
          <p:nvPr/>
        </p:nvPicPr>
        <p:blipFill>
          <a:blip r:embed="rId2"/>
          <a:stretch>
            <a:fillRect/>
          </a:stretch>
        </p:blipFill>
        <p:spPr>
          <a:xfrm>
            <a:off x="172240" y="3239357"/>
            <a:ext cx="2851026" cy="2684895"/>
          </a:xfrm>
          <a:prstGeom prst="rect">
            <a:avLst/>
          </a:prstGeom>
        </p:spPr>
      </p:pic>
      <p:pic>
        <p:nvPicPr>
          <p:cNvPr id="21" name="Picture 20" descr="58-60-cord.tiff"/>
          <p:cNvPicPr>
            <a:picLocks noChangeAspect="1"/>
          </p:cNvPicPr>
          <p:nvPr/>
        </p:nvPicPr>
        <p:blipFill>
          <a:blip r:embed="rId3"/>
          <a:stretch>
            <a:fillRect/>
          </a:stretch>
        </p:blipFill>
        <p:spPr>
          <a:xfrm>
            <a:off x="3271287" y="2963237"/>
            <a:ext cx="2692416" cy="3158411"/>
          </a:xfrm>
          <a:prstGeom prst="rect">
            <a:avLst/>
          </a:prstGeom>
        </p:spPr>
      </p:pic>
      <p:pic>
        <p:nvPicPr>
          <p:cNvPr id="22" name="Picture 21" descr="62-64-cord.tiff"/>
          <p:cNvPicPr>
            <a:picLocks noChangeAspect="1"/>
          </p:cNvPicPr>
          <p:nvPr/>
        </p:nvPicPr>
        <p:blipFill>
          <a:blip r:embed="rId4"/>
          <a:stretch>
            <a:fillRect/>
          </a:stretch>
        </p:blipFill>
        <p:spPr>
          <a:xfrm>
            <a:off x="6274936" y="3142715"/>
            <a:ext cx="2716194" cy="2973225"/>
          </a:xfrm>
          <a:prstGeom prst="rect">
            <a:avLst/>
          </a:prstGeom>
        </p:spPr>
      </p:pic>
      <p:sp>
        <p:nvSpPr>
          <p:cNvPr id="23" name="TextBox 22"/>
          <p:cNvSpPr txBox="1"/>
          <p:nvPr/>
        </p:nvSpPr>
        <p:spPr>
          <a:xfrm>
            <a:off x="690243" y="6171164"/>
            <a:ext cx="1723549" cy="369332"/>
          </a:xfrm>
          <a:prstGeom prst="rect">
            <a:avLst/>
          </a:prstGeom>
          <a:noFill/>
        </p:spPr>
        <p:txBody>
          <a:bodyPr wrap="none" rtlCol="0">
            <a:spAutoFit/>
          </a:bodyPr>
          <a:lstStyle/>
          <a:p>
            <a:r>
              <a:rPr lang="en-US" dirty="0" smtClean="0"/>
              <a:t>lower of coupler</a:t>
            </a:r>
            <a:endParaRPr lang="en-US" dirty="0"/>
          </a:p>
        </p:txBody>
      </p:sp>
      <p:sp>
        <p:nvSpPr>
          <p:cNvPr id="24" name="TextBox 23"/>
          <p:cNvSpPr txBox="1"/>
          <p:nvPr/>
        </p:nvSpPr>
        <p:spPr>
          <a:xfrm>
            <a:off x="3702311" y="6135454"/>
            <a:ext cx="1838965" cy="369332"/>
          </a:xfrm>
          <a:prstGeom prst="rect">
            <a:avLst/>
          </a:prstGeom>
          <a:noFill/>
        </p:spPr>
        <p:txBody>
          <a:bodyPr wrap="none" rtlCol="0">
            <a:spAutoFit/>
          </a:bodyPr>
          <a:lstStyle/>
          <a:p>
            <a:r>
              <a:rPr lang="en-US" dirty="0" smtClean="0"/>
              <a:t>middle of coupler</a:t>
            </a:r>
            <a:endParaRPr lang="en-US" dirty="0"/>
          </a:p>
        </p:txBody>
      </p:sp>
      <p:sp>
        <p:nvSpPr>
          <p:cNvPr id="25" name="TextBox 24"/>
          <p:cNvSpPr txBox="1"/>
          <p:nvPr/>
        </p:nvSpPr>
        <p:spPr>
          <a:xfrm>
            <a:off x="6553200" y="6121648"/>
            <a:ext cx="1749197" cy="369332"/>
          </a:xfrm>
          <a:prstGeom prst="rect">
            <a:avLst/>
          </a:prstGeom>
          <a:noFill/>
        </p:spPr>
        <p:txBody>
          <a:bodyPr wrap="none" rtlCol="0">
            <a:spAutoFit/>
          </a:bodyPr>
          <a:lstStyle/>
          <a:p>
            <a:r>
              <a:rPr lang="en-US" dirty="0" smtClean="0"/>
              <a:t>upper of coupler</a:t>
            </a:r>
            <a:endParaRPr lang="en-US" dirty="0"/>
          </a:p>
        </p:txBody>
      </p:sp>
      <p:sp>
        <p:nvSpPr>
          <p:cNvPr id="12" name="TextBox 11"/>
          <p:cNvSpPr txBox="1"/>
          <p:nvPr/>
        </p:nvSpPr>
        <p:spPr>
          <a:xfrm>
            <a:off x="514919" y="1115388"/>
            <a:ext cx="6387514" cy="769441"/>
          </a:xfrm>
          <a:prstGeom prst="rect">
            <a:avLst/>
          </a:prstGeom>
          <a:noFill/>
        </p:spPr>
        <p:txBody>
          <a:bodyPr wrap="square" rtlCol="0">
            <a:spAutoFit/>
          </a:bodyPr>
          <a:lstStyle/>
          <a:p>
            <a:r>
              <a:rPr lang="en-US" sz="2400" dirty="0" smtClean="0"/>
              <a:t>The resonant impacting position of MP electrons</a:t>
            </a:r>
            <a:r>
              <a:rPr lang="en-US" dirty="0" smtClean="0"/>
              <a:t>.</a:t>
            </a:r>
          </a:p>
          <a:p>
            <a:r>
              <a:rPr lang="en-US" sz="2000" dirty="0" smtClean="0"/>
              <a:t>Green: without external B; magenta: with external B.</a:t>
            </a:r>
            <a:endParaRPr lang="en-US" sz="2000" dirty="0"/>
          </a:p>
        </p:txBody>
      </p:sp>
      <p:sp>
        <p:nvSpPr>
          <p:cNvPr id="14" name="TextBox 13"/>
          <p:cNvSpPr txBox="1"/>
          <p:nvPr/>
        </p:nvSpPr>
        <p:spPr>
          <a:xfrm>
            <a:off x="3281043" y="2126084"/>
            <a:ext cx="5862957" cy="707886"/>
          </a:xfrm>
          <a:prstGeom prst="rect">
            <a:avLst/>
          </a:prstGeom>
          <a:noFill/>
        </p:spPr>
        <p:txBody>
          <a:bodyPr wrap="square" rtlCol="0">
            <a:spAutoFit/>
          </a:bodyPr>
          <a:lstStyle/>
          <a:p>
            <a:r>
              <a:rPr lang="en-US" sz="2000" dirty="0" smtClean="0"/>
              <a:t>Observe many secondary electrons traveling backwards into RF coupler.   </a:t>
            </a:r>
            <a:endParaRPr lang="en-US" sz="2000" dirty="0"/>
          </a:p>
        </p:txBody>
      </p:sp>
      <p:sp>
        <p:nvSpPr>
          <p:cNvPr id="15" name="TextBox 14"/>
          <p:cNvSpPr txBox="1"/>
          <p:nvPr/>
        </p:nvSpPr>
        <p:spPr>
          <a:xfrm>
            <a:off x="484810" y="2474399"/>
            <a:ext cx="2124310" cy="707886"/>
          </a:xfrm>
          <a:prstGeom prst="rect">
            <a:avLst/>
          </a:prstGeom>
          <a:noFill/>
        </p:spPr>
        <p:txBody>
          <a:bodyPr wrap="square" rtlCol="0">
            <a:spAutoFit/>
          </a:bodyPr>
          <a:lstStyle/>
          <a:p>
            <a:r>
              <a:rPr lang="en-US" sz="2000" dirty="0" smtClean="0"/>
              <a:t>Similar to the MP in the cavity body.</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MP results</a:t>
            </a:r>
            <a:r>
              <a:rPr lang="en-US" dirty="0" smtClean="0"/>
              <a:t>: Cavity Body (1) </a:t>
            </a:r>
            <a:endParaRPr lang="en-US" dirty="0"/>
          </a:p>
        </p:txBody>
      </p:sp>
      <p:sp>
        <p:nvSpPr>
          <p:cNvPr id="4" name="Slide Number Placeholder 3"/>
          <p:cNvSpPr>
            <a:spLocks noGrp="1"/>
          </p:cNvSpPr>
          <p:nvPr>
            <p:ph type="sldNum" sz="quarter" idx="12"/>
          </p:nvPr>
        </p:nvSpPr>
        <p:spPr/>
        <p:txBody>
          <a:bodyPr/>
          <a:lstStyle/>
          <a:p>
            <a:fld id="{AC1098C7-FA24-324C-B80D-8D8C0676E050}" type="slidenum">
              <a:rPr lang="en-US" smtClean="0"/>
              <a:pPr/>
              <a:t>14</a:t>
            </a:fld>
            <a:endParaRPr lang="en-US" dirty="0"/>
          </a:p>
        </p:txBody>
      </p:sp>
      <p:pic>
        <p:nvPicPr>
          <p:cNvPr id="5" name="Picture 4" descr="Screen Shot 2013-05-20 at 3.59.48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8943"/>
          <a:stretch>
            <a:fillRect/>
          </a:stretch>
        </p:blipFill>
        <p:spPr>
          <a:xfrm>
            <a:off x="263932" y="1839750"/>
            <a:ext cx="3080227" cy="3337400"/>
          </a:xfrm>
          <a:prstGeom prst="rect">
            <a:avLst/>
          </a:prstGeom>
        </p:spPr>
      </p:pic>
      <p:sp>
        <p:nvSpPr>
          <p:cNvPr id="7" name="TextBox 6"/>
          <p:cNvSpPr txBox="1"/>
          <p:nvPr/>
        </p:nvSpPr>
        <p:spPr>
          <a:xfrm>
            <a:off x="774712" y="5618935"/>
            <a:ext cx="3642846" cy="369332"/>
          </a:xfrm>
          <a:prstGeom prst="rect">
            <a:avLst/>
          </a:prstGeom>
          <a:noFill/>
        </p:spPr>
        <p:txBody>
          <a:bodyPr wrap="square" rtlCol="0">
            <a:spAutoFit/>
          </a:bodyPr>
          <a:lstStyle/>
          <a:p>
            <a:r>
              <a:rPr lang="en-US" dirty="0" smtClean="0"/>
              <a:t>B</a:t>
            </a:r>
            <a:r>
              <a:rPr lang="en-US" dirty="0" smtClean="0"/>
              <a:t>y  </a:t>
            </a:r>
            <a:r>
              <a:rPr lang="en-US" dirty="0" err="1" smtClean="0"/>
              <a:t>Lixin</a:t>
            </a:r>
            <a:r>
              <a:rPr lang="en-US" dirty="0" smtClean="0"/>
              <a:t> </a:t>
            </a:r>
            <a:r>
              <a:rPr lang="en-US" dirty="0" err="1" smtClean="0"/>
              <a:t>Ge</a:t>
            </a:r>
            <a:r>
              <a:rPr lang="en-US" dirty="0" smtClean="0"/>
              <a:t> (SLAC)</a:t>
            </a:r>
            <a:endParaRPr lang="en-US" dirty="0"/>
          </a:p>
        </p:txBody>
      </p:sp>
      <p:pic>
        <p:nvPicPr>
          <p:cNvPr id="8" name="Picture 7" descr="cavity-body.png"/>
          <p:cNvPicPr>
            <a:picLocks noChangeAspect="1"/>
          </p:cNvPicPr>
          <p:nvPr/>
        </p:nvPicPr>
        <p:blipFill>
          <a:blip r:embed="rId3"/>
          <a:srcRect t="4384" r="8397"/>
          <a:stretch>
            <a:fillRect/>
          </a:stretch>
        </p:blipFill>
        <p:spPr>
          <a:xfrm>
            <a:off x="3872390" y="1839749"/>
            <a:ext cx="5007678" cy="3337401"/>
          </a:xfrm>
          <a:prstGeom prst="rect">
            <a:avLst/>
          </a:prstGeom>
        </p:spPr>
      </p:pic>
      <p:sp>
        <p:nvSpPr>
          <p:cNvPr id="9" name="TextBox 8"/>
          <p:cNvSpPr txBox="1"/>
          <p:nvPr/>
        </p:nvSpPr>
        <p:spPr>
          <a:xfrm>
            <a:off x="1532340" y="1143000"/>
            <a:ext cx="3561657" cy="369332"/>
          </a:xfrm>
          <a:prstGeom prst="rect">
            <a:avLst/>
          </a:prstGeom>
          <a:noFill/>
        </p:spPr>
        <p:txBody>
          <a:bodyPr wrap="square" rtlCol="0">
            <a:spAutoFit/>
          </a:bodyPr>
          <a:lstStyle/>
          <a:p>
            <a:r>
              <a:rPr lang="en-US" dirty="0" smtClean="0"/>
              <a:t>Without B field</a:t>
            </a:r>
            <a:endParaRPr lang="en-US" dirty="0"/>
          </a:p>
        </p:txBody>
      </p:sp>
      <p:cxnSp>
        <p:nvCxnSpPr>
          <p:cNvPr id="11" name="Straight Connector 10"/>
          <p:cNvCxnSpPr/>
          <p:nvPr/>
        </p:nvCxnSpPr>
        <p:spPr>
          <a:xfrm>
            <a:off x="4155266" y="4542088"/>
            <a:ext cx="4724802"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85900" y="5618935"/>
            <a:ext cx="4224290" cy="369332"/>
          </a:xfrm>
          <a:prstGeom prst="rect">
            <a:avLst/>
          </a:prstGeom>
          <a:noFill/>
        </p:spPr>
        <p:txBody>
          <a:bodyPr wrap="square" rtlCol="0">
            <a:spAutoFit/>
          </a:bodyPr>
          <a:lstStyle/>
          <a:p>
            <a:r>
              <a:rPr lang="en-US" dirty="0" smtClean="0"/>
              <a:t>Should be no MP problem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1098C7-FA24-324C-B80D-8D8C0676E050}" type="slidenum">
              <a:rPr lang="en-US" smtClean="0"/>
              <a:pPr/>
              <a:t>15</a:t>
            </a:fld>
            <a:endParaRPr lang="en-US" dirty="0"/>
          </a:p>
        </p:txBody>
      </p:sp>
      <p:pic>
        <p:nvPicPr>
          <p:cNvPr id="5" name="Picture 4" descr="cavity-body-b.png"/>
          <p:cNvPicPr>
            <a:picLocks noChangeAspect="1"/>
          </p:cNvPicPr>
          <p:nvPr/>
        </p:nvPicPr>
        <p:blipFill>
          <a:blip r:embed="rId2"/>
          <a:srcRect t="4404" r="9132"/>
          <a:stretch>
            <a:fillRect/>
          </a:stretch>
        </p:blipFill>
        <p:spPr>
          <a:xfrm>
            <a:off x="3858035" y="1988029"/>
            <a:ext cx="5224052" cy="3506657"/>
          </a:xfrm>
          <a:prstGeom prst="rect">
            <a:avLst/>
          </a:prstGeom>
        </p:spPr>
      </p:pic>
      <p:pic>
        <p:nvPicPr>
          <p:cNvPr id="6" name="Picture 5" descr="Screen Shot 2013-05-21 at 11.39.29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9151"/>
          <a:stretch>
            <a:fillRect/>
          </a:stretch>
        </p:blipFill>
        <p:spPr>
          <a:xfrm>
            <a:off x="540030" y="1950198"/>
            <a:ext cx="2316336" cy="3384517"/>
          </a:xfrm>
          <a:prstGeom prst="rect">
            <a:avLst/>
          </a:prstGeom>
        </p:spPr>
      </p:pic>
      <p:sp>
        <p:nvSpPr>
          <p:cNvPr id="7" name="Title 1"/>
          <p:cNvSpPr>
            <a:spLocks noGrp="1"/>
          </p:cNvSpPr>
          <p:nvPr>
            <p:ph type="title"/>
          </p:nvPr>
        </p:nvSpPr>
        <p:spPr>
          <a:xfrm>
            <a:off x="457200" y="-1482"/>
            <a:ext cx="8229600" cy="1143000"/>
          </a:xfrm>
        </p:spPr>
        <p:txBody>
          <a:bodyPr/>
          <a:lstStyle/>
          <a:p>
            <a:r>
              <a:rPr lang="en-US" dirty="0" smtClean="0"/>
              <a:t>MP results</a:t>
            </a:r>
            <a:r>
              <a:rPr lang="en-US" dirty="0" smtClean="0"/>
              <a:t>: Cavity Body (2) </a:t>
            </a:r>
            <a:endParaRPr lang="en-US" dirty="0"/>
          </a:p>
        </p:txBody>
      </p:sp>
      <p:sp>
        <p:nvSpPr>
          <p:cNvPr id="8" name="TextBox 7"/>
          <p:cNvSpPr txBox="1"/>
          <p:nvPr/>
        </p:nvSpPr>
        <p:spPr>
          <a:xfrm>
            <a:off x="1354518" y="5494686"/>
            <a:ext cx="3642846" cy="369332"/>
          </a:xfrm>
          <a:prstGeom prst="rect">
            <a:avLst/>
          </a:prstGeom>
          <a:noFill/>
        </p:spPr>
        <p:txBody>
          <a:bodyPr wrap="square" rtlCol="0">
            <a:spAutoFit/>
          </a:bodyPr>
          <a:lstStyle/>
          <a:p>
            <a:r>
              <a:rPr lang="en-US" dirty="0" smtClean="0"/>
              <a:t>B</a:t>
            </a:r>
            <a:r>
              <a:rPr lang="en-US" dirty="0" smtClean="0"/>
              <a:t>y  </a:t>
            </a:r>
            <a:r>
              <a:rPr lang="en-US" dirty="0" err="1" smtClean="0"/>
              <a:t>Lixin</a:t>
            </a:r>
            <a:r>
              <a:rPr lang="en-US" dirty="0" smtClean="0"/>
              <a:t> </a:t>
            </a:r>
            <a:r>
              <a:rPr lang="en-US" dirty="0" err="1" smtClean="0"/>
              <a:t>Ge</a:t>
            </a:r>
            <a:r>
              <a:rPr lang="en-US" dirty="0" smtClean="0"/>
              <a:t> (SLAC)</a:t>
            </a:r>
            <a:endParaRPr lang="en-US" dirty="0"/>
          </a:p>
        </p:txBody>
      </p:sp>
      <p:sp>
        <p:nvSpPr>
          <p:cNvPr id="9" name="TextBox 8"/>
          <p:cNvSpPr txBox="1"/>
          <p:nvPr/>
        </p:nvSpPr>
        <p:spPr>
          <a:xfrm>
            <a:off x="1034943" y="1326184"/>
            <a:ext cx="3642846" cy="369332"/>
          </a:xfrm>
          <a:prstGeom prst="rect">
            <a:avLst/>
          </a:prstGeom>
          <a:noFill/>
        </p:spPr>
        <p:txBody>
          <a:bodyPr wrap="square" rtlCol="0">
            <a:spAutoFit/>
          </a:bodyPr>
          <a:lstStyle/>
          <a:p>
            <a:r>
              <a:rPr lang="en-US" dirty="0" smtClean="0"/>
              <a:t>With B field</a:t>
            </a:r>
            <a:endParaRPr lang="en-US" dirty="0"/>
          </a:p>
        </p:txBody>
      </p:sp>
      <p:cxnSp>
        <p:nvCxnSpPr>
          <p:cNvPr id="11" name="Straight Connector 10"/>
          <p:cNvCxnSpPr/>
          <p:nvPr/>
        </p:nvCxnSpPr>
        <p:spPr>
          <a:xfrm>
            <a:off x="4127656" y="4735368"/>
            <a:ext cx="4954431"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362337" y="5527486"/>
            <a:ext cx="4200218" cy="923330"/>
          </a:xfrm>
          <a:prstGeom prst="rect">
            <a:avLst/>
          </a:prstGeom>
          <a:noFill/>
        </p:spPr>
        <p:txBody>
          <a:bodyPr wrap="square" rtlCol="0">
            <a:spAutoFit/>
          </a:bodyPr>
          <a:lstStyle/>
          <a:p>
            <a:r>
              <a:rPr lang="en-US" dirty="0" smtClean="0"/>
              <a:t>Some narrow MP barrier show up at different power level but should not be serious.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3-06-13 at 10.50.53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11035" y="3682944"/>
            <a:ext cx="4094915" cy="2897345"/>
          </a:xfrm>
          <a:prstGeom prst="rect">
            <a:avLst/>
          </a:prstGeom>
        </p:spPr>
      </p:pic>
      <p:sp>
        <p:nvSpPr>
          <p:cNvPr id="15" name="TextBox 14"/>
          <p:cNvSpPr txBox="1"/>
          <p:nvPr/>
        </p:nvSpPr>
        <p:spPr>
          <a:xfrm>
            <a:off x="5780100" y="3682944"/>
            <a:ext cx="1126020" cy="461665"/>
          </a:xfrm>
          <a:prstGeom prst="rect">
            <a:avLst/>
          </a:prstGeom>
          <a:noFill/>
        </p:spPr>
        <p:txBody>
          <a:bodyPr wrap="square" rtlCol="0">
            <a:spAutoFit/>
          </a:bodyPr>
          <a:lstStyle/>
          <a:p>
            <a:r>
              <a:rPr lang="en-US" sz="2400" b="1" dirty="0" smtClean="0"/>
              <a:t>(E,    ) </a:t>
            </a:r>
            <a:endParaRPr lang="en-US" sz="2400" b="1" dirty="0"/>
          </a:p>
        </p:txBody>
      </p:sp>
      <p:sp>
        <p:nvSpPr>
          <p:cNvPr id="3" name="Content Placeholder 2"/>
          <p:cNvSpPr>
            <a:spLocks noGrp="1"/>
          </p:cNvSpPr>
          <p:nvPr>
            <p:ph idx="1"/>
          </p:nvPr>
        </p:nvSpPr>
        <p:spPr>
          <a:xfrm>
            <a:off x="136406" y="3034062"/>
            <a:ext cx="4912679" cy="3945058"/>
          </a:xfrm>
        </p:spPr>
        <p:txBody>
          <a:bodyPr>
            <a:normAutofit/>
          </a:bodyPr>
          <a:lstStyle/>
          <a:p>
            <a:r>
              <a:rPr lang="en-US" sz="2600" dirty="0" smtClean="0"/>
              <a:t>Estimated according to the SEY at each impact.</a:t>
            </a:r>
          </a:p>
          <a:p>
            <a:r>
              <a:rPr lang="en-US" sz="2600" dirty="0" smtClean="0"/>
              <a:t>Emitted from one single primary electron</a:t>
            </a:r>
          </a:p>
          <a:p>
            <a:r>
              <a:rPr lang="en-US" sz="2600" dirty="0" smtClean="0"/>
              <a:t>During</a:t>
            </a:r>
            <a:r>
              <a:rPr lang="en-US" sz="2600" dirty="0" smtClean="0"/>
              <a:t> </a:t>
            </a:r>
            <a:r>
              <a:rPr lang="en-US" altLang="zh-CN" sz="2600" dirty="0" err="1" smtClean="0"/>
              <a:t>n</a:t>
            </a:r>
            <a:r>
              <a:rPr lang="en-US" sz="2600" dirty="0" smtClean="0"/>
              <a:t> </a:t>
            </a:r>
            <a:r>
              <a:rPr lang="en-US" sz="2600" dirty="0" smtClean="0"/>
              <a:t>RF cycles.</a:t>
            </a:r>
            <a:endParaRPr lang="en-US" sz="2600" dirty="0" smtClean="0"/>
          </a:p>
          <a:p>
            <a:r>
              <a:rPr lang="en-US" sz="2600" dirty="0" smtClean="0"/>
              <a:t>EC</a:t>
            </a:r>
            <a:r>
              <a:rPr lang="en-US" sz="2600" dirty="0" smtClean="0"/>
              <a:t> </a:t>
            </a:r>
            <a:r>
              <a:rPr lang="en-US" sz="2600" dirty="0" smtClean="0"/>
              <a:t>&gt;1, potential MP.</a:t>
            </a:r>
          </a:p>
          <a:p>
            <a:r>
              <a:rPr lang="en-US" sz="2600" dirty="0"/>
              <a:t>T</a:t>
            </a:r>
            <a:r>
              <a:rPr lang="en-US" sz="2600" dirty="0" smtClean="0"/>
              <a:t>he bigger </a:t>
            </a:r>
            <a:r>
              <a:rPr lang="en-US" sz="2600" dirty="0" err="1" smtClean="0"/>
              <a:t>ec</a:t>
            </a:r>
            <a:r>
              <a:rPr lang="en-US" sz="2600" dirty="0" smtClean="0"/>
              <a:t>, the harder of MP barrier</a:t>
            </a:r>
          </a:p>
          <a:p>
            <a:pPr marL="0" indent="0">
              <a:buNone/>
            </a:pPr>
            <a:endParaRPr lang="en-US" dirty="0"/>
          </a:p>
          <a:p>
            <a:pPr marL="0" indent="0">
              <a:buNone/>
            </a:pPr>
            <a:endParaRPr lang="en-US" dirty="0" smtClean="0"/>
          </a:p>
          <a:p>
            <a:endParaRPr lang="en-US" dirty="0"/>
          </a:p>
          <a:p>
            <a:endParaRPr lang="en-US" dirty="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14965916"/>
              </p:ext>
            </p:extLst>
          </p:nvPr>
        </p:nvGraphicFramePr>
        <p:xfrm>
          <a:off x="2506663" y="2447925"/>
          <a:ext cx="3557587" cy="508000"/>
        </p:xfrm>
        <a:graphic>
          <a:graphicData uri="http://schemas.openxmlformats.org/presentationml/2006/ole">
            <p:oleObj spid="_x0000_s41986" name="Equation" r:id="rId4" imgW="1244600" imgH="177800" progId="Equation.3">
              <p:embed/>
            </p:oleObj>
          </a:graphicData>
        </a:graphic>
      </p:graphicFrame>
      <p:sp>
        <p:nvSpPr>
          <p:cNvPr id="6" name="TextBox 5"/>
          <p:cNvSpPr txBox="1"/>
          <p:nvPr/>
        </p:nvSpPr>
        <p:spPr>
          <a:xfrm>
            <a:off x="0" y="1763737"/>
            <a:ext cx="9144000" cy="800219"/>
          </a:xfrm>
          <a:prstGeom prst="rect">
            <a:avLst/>
          </a:prstGeom>
          <a:noFill/>
        </p:spPr>
        <p:txBody>
          <a:bodyPr wrap="square" rtlCol="0">
            <a:spAutoFit/>
          </a:bodyPr>
          <a:lstStyle/>
          <a:p>
            <a:r>
              <a:rPr lang="en-US" sz="2800" b="1" dirty="0">
                <a:solidFill>
                  <a:srgbClr val="800000"/>
                </a:solidFill>
              </a:rPr>
              <a:t>Enhancement </a:t>
            </a:r>
            <a:r>
              <a:rPr lang="en-US" sz="2800" b="1" dirty="0" smtClean="0">
                <a:solidFill>
                  <a:srgbClr val="800000"/>
                </a:solidFill>
              </a:rPr>
              <a:t>Counter: </a:t>
            </a:r>
            <a:r>
              <a:rPr lang="en-US" sz="2800" b="1" dirty="0" smtClean="0">
                <a:solidFill>
                  <a:srgbClr val="0000FF"/>
                </a:solidFill>
              </a:rPr>
              <a:t>Total </a:t>
            </a:r>
            <a:r>
              <a:rPr lang="en-US" sz="2800" b="1" dirty="0">
                <a:solidFill>
                  <a:srgbClr val="0000FF"/>
                </a:solidFill>
              </a:rPr>
              <a:t>number of secondary electrons </a:t>
            </a:r>
          </a:p>
          <a:p>
            <a:endParaRPr lang="en-US" dirty="0"/>
          </a:p>
        </p:txBody>
      </p:sp>
      <p:cxnSp>
        <p:nvCxnSpPr>
          <p:cNvPr id="8" name="Straight Connector 7"/>
          <p:cNvCxnSpPr/>
          <p:nvPr/>
        </p:nvCxnSpPr>
        <p:spPr>
          <a:xfrm>
            <a:off x="6199083" y="4210459"/>
            <a:ext cx="1" cy="2095045"/>
          </a:xfrm>
          <a:prstGeom prst="line">
            <a:avLst/>
          </a:prstGeom>
          <a:ln w="38100">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374210" y="4210459"/>
            <a:ext cx="824874" cy="0"/>
          </a:xfrm>
          <a:prstGeom prst="line">
            <a:avLst/>
          </a:prstGeom>
          <a:ln w="38100">
            <a:solidFill>
              <a:srgbClr val="0000FF"/>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48107889"/>
              </p:ext>
            </p:extLst>
          </p:nvPr>
        </p:nvGraphicFramePr>
        <p:xfrm>
          <a:off x="6199084" y="3716434"/>
          <a:ext cx="311783" cy="436496"/>
        </p:xfrm>
        <a:graphic>
          <a:graphicData uri="http://schemas.openxmlformats.org/presentationml/2006/ole">
            <p:oleObj spid="_x0000_s41987" name="Equation" r:id="rId5" imgW="127000" imgH="177800" progId="Equation.3">
              <p:embed/>
            </p:oleObj>
          </a:graphicData>
        </a:graphic>
      </p:graphicFrame>
      <p:sp>
        <p:nvSpPr>
          <p:cNvPr id="10" name="Title 1"/>
          <p:cNvSpPr>
            <a:spLocks noGrp="1"/>
          </p:cNvSpPr>
          <p:nvPr>
            <p:ph type="title"/>
          </p:nvPr>
        </p:nvSpPr>
        <p:spPr>
          <a:xfrm>
            <a:off x="457200" y="0"/>
            <a:ext cx="8229600" cy="1143000"/>
          </a:xfrm>
        </p:spPr>
        <p:txBody>
          <a:bodyPr/>
          <a:lstStyle/>
          <a:p>
            <a:r>
              <a:rPr lang="en-US" dirty="0" smtClean="0"/>
              <a:t>Enhancement Counter</a:t>
            </a:r>
            <a:endParaRPr lang="en-US" dirty="0"/>
          </a:p>
        </p:txBody>
      </p:sp>
      <p:sp>
        <p:nvSpPr>
          <p:cNvPr id="12" name="TextBox 11"/>
          <p:cNvSpPr txBox="1"/>
          <p:nvPr/>
        </p:nvSpPr>
        <p:spPr>
          <a:xfrm>
            <a:off x="829960" y="1118818"/>
            <a:ext cx="3642846" cy="369332"/>
          </a:xfrm>
          <a:prstGeom prst="rect">
            <a:avLst/>
          </a:prstGeom>
          <a:noFill/>
        </p:spPr>
        <p:txBody>
          <a:bodyPr wrap="square" rtlCol="0">
            <a:spAutoFit/>
          </a:bodyPr>
          <a:lstStyle/>
          <a:p>
            <a:r>
              <a:rPr lang="en-US" dirty="0" smtClean="0"/>
              <a:t>B</a:t>
            </a:r>
            <a:r>
              <a:rPr lang="en-US" dirty="0" smtClean="0"/>
              <a:t>y  </a:t>
            </a:r>
            <a:r>
              <a:rPr lang="en-US" dirty="0" err="1" smtClean="0"/>
              <a:t>Lixin</a:t>
            </a:r>
            <a:r>
              <a:rPr lang="en-US" dirty="0" smtClean="0"/>
              <a:t> </a:t>
            </a:r>
            <a:r>
              <a:rPr lang="en-US" dirty="0" err="1" smtClean="0"/>
              <a:t>Ge</a:t>
            </a:r>
            <a:r>
              <a:rPr lang="en-US" dirty="0" smtClean="0"/>
              <a:t> (SLAC)</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3759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1098C7-FA24-324C-B80D-8D8C0676E050}" type="slidenum">
              <a:rPr lang="en-US" smtClean="0"/>
              <a:pPr/>
              <a:t>17</a:t>
            </a:fld>
            <a:endParaRPr lang="en-US"/>
          </a:p>
        </p:txBody>
      </p:sp>
      <p:pic>
        <p:nvPicPr>
          <p:cNvPr id="6" name="Picture 5"/>
          <p:cNvPicPr>
            <a:picLocks noChangeAspect="1"/>
          </p:cNvPicPr>
          <p:nvPr/>
        </p:nvPicPr>
        <p:blipFill>
          <a:blip r:embed="rId2"/>
          <a:srcRect t="4737"/>
          <a:stretch>
            <a:fillRect/>
          </a:stretch>
        </p:blipFill>
        <p:spPr>
          <a:xfrm>
            <a:off x="550749" y="799059"/>
            <a:ext cx="8007612" cy="503099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279407" y="213895"/>
            <a:ext cx="6970889" cy="461665"/>
          </a:xfrm>
          <a:prstGeom prst="rect">
            <a:avLst/>
          </a:prstGeom>
          <a:noFill/>
        </p:spPr>
        <p:txBody>
          <a:bodyPr wrap="square" rtlCol="0">
            <a:spAutoFit/>
          </a:bodyPr>
          <a:lstStyle/>
          <a:p>
            <a:r>
              <a:rPr lang="en-US" sz="2400" dirty="0" smtClean="0"/>
              <a:t>Enhancement counter for SEY of Copper as received</a:t>
            </a:r>
            <a:endParaRPr lang="en-US" sz="2400" dirty="0"/>
          </a:p>
        </p:txBody>
      </p:sp>
      <p:pic>
        <p:nvPicPr>
          <p:cNvPr id="6" name="Picture 5" descr="Screen Shot 2013-05-23 at 3.54.12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476963"/>
            <a:ext cx="5915356" cy="4201894"/>
          </a:xfrm>
          <a:prstGeom prst="rect">
            <a:avLst/>
          </a:prstGeom>
        </p:spPr>
      </p:pic>
      <p:pic>
        <p:nvPicPr>
          <p:cNvPr id="7" name="Picture 6" descr="Screen Shot 2013-05-23 at 4.15.43 P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38844" y="1136316"/>
            <a:ext cx="1777405" cy="5721684"/>
          </a:xfrm>
          <a:prstGeom prst="rect">
            <a:avLst/>
          </a:prstGeom>
        </p:spPr>
      </p:pic>
      <p:sp>
        <p:nvSpPr>
          <p:cNvPr id="8" name="TextBox 7"/>
          <p:cNvSpPr txBox="1"/>
          <p:nvPr/>
        </p:nvSpPr>
        <p:spPr>
          <a:xfrm>
            <a:off x="664275" y="766984"/>
            <a:ext cx="3642846" cy="369332"/>
          </a:xfrm>
          <a:prstGeom prst="rect">
            <a:avLst/>
          </a:prstGeom>
          <a:noFill/>
        </p:spPr>
        <p:txBody>
          <a:bodyPr wrap="square" rtlCol="0">
            <a:spAutoFit/>
          </a:bodyPr>
          <a:lstStyle/>
          <a:p>
            <a:r>
              <a:rPr lang="en-US" dirty="0" smtClean="0"/>
              <a:t>B</a:t>
            </a:r>
            <a:r>
              <a:rPr lang="en-US" dirty="0" smtClean="0"/>
              <a:t>y  </a:t>
            </a:r>
            <a:r>
              <a:rPr lang="en-US" dirty="0" err="1" smtClean="0"/>
              <a:t>Lixin</a:t>
            </a:r>
            <a:r>
              <a:rPr lang="en-US" dirty="0" smtClean="0"/>
              <a:t> </a:t>
            </a:r>
            <a:r>
              <a:rPr lang="en-US" dirty="0" err="1" smtClean="0"/>
              <a:t>Ge</a:t>
            </a:r>
            <a:r>
              <a:rPr lang="en-US" dirty="0" smtClean="0"/>
              <a:t> (SLAC)</a:t>
            </a:r>
            <a:endParaRPr lang="en-US" dirty="0"/>
          </a:p>
        </p:txBody>
      </p:sp>
      <p:sp>
        <p:nvSpPr>
          <p:cNvPr id="9" name="TextBox 8"/>
          <p:cNvSpPr txBox="1"/>
          <p:nvPr/>
        </p:nvSpPr>
        <p:spPr>
          <a:xfrm>
            <a:off x="2816193" y="2139889"/>
            <a:ext cx="1867518" cy="461665"/>
          </a:xfrm>
          <a:prstGeom prst="rect">
            <a:avLst/>
          </a:prstGeom>
          <a:noFill/>
        </p:spPr>
        <p:txBody>
          <a:bodyPr wrap="none" rtlCol="0">
            <a:spAutoFit/>
          </a:bodyPr>
          <a:lstStyle/>
          <a:p>
            <a:r>
              <a:rPr lang="en-US" altLang="zh-CN" sz="2400" b="1" dirty="0" smtClean="0"/>
              <a:t>peak EC E^17</a:t>
            </a:r>
            <a:endParaRPr lang="en-US" sz="2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6135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3-05-23 at 4.00.15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301244"/>
            <a:ext cx="6684211" cy="4699836"/>
          </a:xfrm>
          <a:prstGeom prst="rect">
            <a:avLst/>
          </a:prstGeom>
        </p:spPr>
      </p:pic>
      <p:pic>
        <p:nvPicPr>
          <p:cNvPr id="6" name="Picture 5" descr="Screen Shot 2013-05-23 at 4.19.41 P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15326" y="962451"/>
            <a:ext cx="1605590" cy="5763846"/>
          </a:xfrm>
          <a:prstGeom prst="rect">
            <a:avLst/>
          </a:prstGeom>
        </p:spPr>
      </p:pic>
      <p:sp>
        <p:nvSpPr>
          <p:cNvPr id="7" name="TextBox 6"/>
          <p:cNvSpPr txBox="1"/>
          <p:nvPr/>
        </p:nvSpPr>
        <p:spPr>
          <a:xfrm>
            <a:off x="1002770" y="313894"/>
            <a:ext cx="7518146" cy="461665"/>
          </a:xfrm>
          <a:prstGeom prst="rect">
            <a:avLst/>
          </a:prstGeom>
          <a:noFill/>
        </p:spPr>
        <p:txBody>
          <a:bodyPr wrap="square" rtlCol="0">
            <a:spAutoFit/>
          </a:bodyPr>
          <a:lstStyle/>
          <a:p>
            <a:r>
              <a:rPr lang="en-US" sz="2400" dirty="0" smtClean="0"/>
              <a:t>Enhancement counter for SEY of Copper baked to 300C</a:t>
            </a:r>
            <a:endParaRPr lang="en-US" sz="2400" dirty="0"/>
          </a:p>
        </p:txBody>
      </p:sp>
      <p:sp>
        <p:nvSpPr>
          <p:cNvPr id="8" name="TextBox 7"/>
          <p:cNvSpPr txBox="1"/>
          <p:nvPr/>
        </p:nvSpPr>
        <p:spPr>
          <a:xfrm>
            <a:off x="802324" y="766240"/>
            <a:ext cx="3642846" cy="369332"/>
          </a:xfrm>
          <a:prstGeom prst="rect">
            <a:avLst/>
          </a:prstGeom>
          <a:noFill/>
        </p:spPr>
        <p:txBody>
          <a:bodyPr wrap="square" rtlCol="0">
            <a:spAutoFit/>
          </a:bodyPr>
          <a:lstStyle/>
          <a:p>
            <a:r>
              <a:rPr lang="en-US" dirty="0" smtClean="0"/>
              <a:t>B</a:t>
            </a:r>
            <a:r>
              <a:rPr lang="en-US" dirty="0" smtClean="0"/>
              <a:t>y  </a:t>
            </a:r>
            <a:r>
              <a:rPr lang="en-US" dirty="0" err="1" smtClean="0"/>
              <a:t>Lixin</a:t>
            </a:r>
            <a:r>
              <a:rPr lang="en-US" dirty="0" smtClean="0"/>
              <a:t> </a:t>
            </a:r>
            <a:r>
              <a:rPr lang="en-US" dirty="0" err="1" smtClean="0"/>
              <a:t>Ge</a:t>
            </a:r>
            <a:r>
              <a:rPr lang="en-US" dirty="0" smtClean="0"/>
              <a:t> (SLAC)</a:t>
            </a:r>
            <a:endParaRPr lang="en-US" dirty="0"/>
          </a:p>
        </p:txBody>
      </p:sp>
      <p:sp>
        <p:nvSpPr>
          <p:cNvPr id="9" name="TextBox 8"/>
          <p:cNvSpPr txBox="1"/>
          <p:nvPr/>
        </p:nvSpPr>
        <p:spPr>
          <a:xfrm>
            <a:off x="2816193" y="2139889"/>
            <a:ext cx="1867518" cy="461665"/>
          </a:xfrm>
          <a:prstGeom prst="rect">
            <a:avLst/>
          </a:prstGeom>
          <a:noFill/>
        </p:spPr>
        <p:txBody>
          <a:bodyPr wrap="none" rtlCol="0">
            <a:spAutoFit/>
          </a:bodyPr>
          <a:lstStyle/>
          <a:p>
            <a:r>
              <a:rPr lang="en-US" altLang="zh-CN" sz="2400" b="1" dirty="0" smtClean="0"/>
              <a:t>peak EC E^13</a:t>
            </a:r>
            <a:endParaRPr lang="en-US" sz="2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6109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Multipacting</a:t>
            </a:r>
            <a:endParaRPr lang="en-US" dirty="0"/>
          </a:p>
        </p:txBody>
      </p:sp>
      <p:sp>
        <p:nvSpPr>
          <p:cNvPr id="3" name="Content Placeholder 2"/>
          <p:cNvSpPr>
            <a:spLocks noGrp="1"/>
          </p:cNvSpPr>
          <p:nvPr>
            <p:ph idx="1"/>
          </p:nvPr>
        </p:nvSpPr>
        <p:spPr>
          <a:xfrm>
            <a:off x="457200" y="1143001"/>
            <a:ext cx="8229600" cy="2367154"/>
          </a:xfrm>
        </p:spPr>
        <p:txBody>
          <a:bodyPr>
            <a:normAutofit fontScale="77500" lnSpcReduction="20000"/>
          </a:bodyPr>
          <a:lstStyle/>
          <a:p>
            <a:r>
              <a:rPr lang="en-US" dirty="0" err="1" smtClean="0"/>
              <a:t>Multipacting</a:t>
            </a:r>
            <a:r>
              <a:rPr lang="en-US" dirty="0" smtClean="0"/>
              <a:t>: a phenomenon in RF device when secondary electron emission </a:t>
            </a:r>
            <a:r>
              <a:rPr lang="en-US" dirty="0" smtClean="0">
                <a:solidFill>
                  <a:srgbClr val="FF0000"/>
                </a:solidFill>
              </a:rPr>
              <a:t>in resonance </a:t>
            </a:r>
            <a:r>
              <a:rPr lang="en-US" dirty="0" smtClean="0"/>
              <a:t>with an alternating electric field leads to </a:t>
            </a:r>
            <a:r>
              <a:rPr lang="en-US" dirty="0" smtClean="0">
                <a:solidFill>
                  <a:srgbClr val="FF0000"/>
                </a:solidFill>
              </a:rPr>
              <a:t>exponential electron </a:t>
            </a:r>
            <a:r>
              <a:rPr lang="en-US" dirty="0" smtClean="0">
                <a:solidFill>
                  <a:srgbClr val="FF0000"/>
                </a:solidFill>
              </a:rPr>
              <a:t>multiplication</a:t>
            </a:r>
            <a:r>
              <a:rPr lang="en-US" dirty="0" smtClean="0"/>
              <a:t>.</a:t>
            </a:r>
          </a:p>
          <a:p>
            <a:r>
              <a:rPr lang="en-US" dirty="0" smtClean="0"/>
              <a:t>Secondary emission yield (SEY): the number of secondary electrons emitted per incident particle, strongly depends on the surface material and treatment.</a:t>
            </a:r>
            <a:endParaRPr lang="en-US" dirty="0"/>
          </a:p>
        </p:txBody>
      </p:sp>
      <p:pic>
        <p:nvPicPr>
          <p:cNvPr id="5" name="Picture 4"/>
          <p:cNvPicPr>
            <a:picLocks noChangeAspect="1"/>
          </p:cNvPicPr>
          <p:nvPr/>
        </p:nvPicPr>
        <p:blipFill>
          <a:blip r:embed="rId2"/>
          <a:srcRect t="4737"/>
          <a:stretch>
            <a:fillRect/>
          </a:stretch>
        </p:blipFill>
        <p:spPr>
          <a:xfrm>
            <a:off x="1439507" y="3746544"/>
            <a:ext cx="5740400" cy="2974931"/>
          </a:xfrm>
          <a:prstGeom prst="rect">
            <a:avLst/>
          </a:prstGeom>
        </p:spPr>
      </p:pic>
      <p:sp>
        <p:nvSpPr>
          <p:cNvPr id="6" name="TextBox 5"/>
          <p:cNvSpPr txBox="1"/>
          <p:nvPr/>
        </p:nvSpPr>
        <p:spPr>
          <a:xfrm>
            <a:off x="791364" y="3202378"/>
            <a:ext cx="7895436" cy="307777"/>
          </a:xfrm>
          <a:prstGeom prst="rect">
            <a:avLst/>
          </a:prstGeom>
          <a:noFill/>
        </p:spPr>
        <p:txBody>
          <a:bodyPr wrap="square" rtlCol="0">
            <a:spAutoFit/>
          </a:bodyPr>
          <a:lstStyle/>
          <a:p>
            <a:r>
              <a:rPr lang="en-US" sz="1400" i="1" dirty="0" smtClean="0"/>
              <a:t>The secondary electron yield of </a:t>
            </a:r>
            <a:r>
              <a:rPr lang="en-US" sz="1400" i="1" dirty="0" err="1" smtClean="0"/>
              <a:t>thechnical</a:t>
            </a:r>
            <a:r>
              <a:rPr lang="en-US" sz="1400" i="1" dirty="0" smtClean="0"/>
              <a:t> materials and its variation with surface treatments</a:t>
            </a:r>
            <a:r>
              <a:rPr lang="en-US" sz="1400" dirty="0" smtClean="0"/>
              <a:t>, </a:t>
            </a:r>
            <a:r>
              <a:rPr lang="en-US" sz="1400" dirty="0" err="1" smtClean="0"/>
              <a:t>V.Baglin</a:t>
            </a:r>
            <a:r>
              <a:rPr lang="en-US" sz="1400" dirty="0" smtClean="0"/>
              <a:t> etc</a:t>
            </a:r>
            <a:endParaRPr lang="en-US" sz="1400" dirty="0"/>
          </a:p>
        </p:txBody>
      </p:sp>
      <p:sp>
        <p:nvSpPr>
          <p:cNvPr id="7" name="Slide Number Placeholder 6"/>
          <p:cNvSpPr>
            <a:spLocks noGrp="1"/>
          </p:cNvSpPr>
          <p:nvPr>
            <p:ph type="sldNum" sz="quarter" idx="12"/>
          </p:nvPr>
        </p:nvSpPr>
        <p:spPr/>
        <p:txBody>
          <a:bodyPr/>
          <a:lstStyle/>
          <a:p>
            <a:fld id="{AC1098C7-FA24-324C-B80D-8D8C0676E05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3-05-23 at 4.07.31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8515" y="1263645"/>
            <a:ext cx="6610386" cy="4638314"/>
          </a:xfrm>
          <a:prstGeom prst="rect">
            <a:avLst/>
          </a:prstGeom>
        </p:spPr>
      </p:pic>
      <p:pic>
        <p:nvPicPr>
          <p:cNvPr id="6" name="Picture 5" descr="Screen Shot 2013-05-23 at 4.17.35 P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40532" y="961536"/>
            <a:ext cx="1727923" cy="5708316"/>
          </a:xfrm>
          <a:prstGeom prst="rect">
            <a:avLst/>
          </a:prstGeom>
        </p:spPr>
      </p:pic>
      <p:sp>
        <p:nvSpPr>
          <p:cNvPr id="7" name="TextBox 6"/>
          <p:cNvSpPr txBox="1"/>
          <p:nvPr/>
        </p:nvSpPr>
        <p:spPr>
          <a:xfrm>
            <a:off x="1157111" y="254000"/>
            <a:ext cx="6970889" cy="461665"/>
          </a:xfrm>
          <a:prstGeom prst="rect">
            <a:avLst/>
          </a:prstGeom>
          <a:noFill/>
        </p:spPr>
        <p:txBody>
          <a:bodyPr wrap="square" rtlCol="0">
            <a:spAutoFit/>
          </a:bodyPr>
          <a:lstStyle/>
          <a:p>
            <a:r>
              <a:rPr lang="en-US" sz="2400" dirty="0" smtClean="0"/>
              <a:t>Enhancement counter for SEY of Copper + A.G.D</a:t>
            </a:r>
            <a:endParaRPr lang="en-US" sz="2400" dirty="0"/>
          </a:p>
        </p:txBody>
      </p:sp>
      <p:sp>
        <p:nvSpPr>
          <p:cNvPr id="8" name="TextBox 7"/>
          <p:cNvSpPr txBox="1"/>
          <p:nvPr/>
        </p:nvSpPr>
        <p:spPr>
          <a:xfrm>
            <a:off x="760909" y="776870"/>
            <a:ext cx="3642846" cy="369332"/>
          </a:xfrm>
          <a:prstGeom prst="rect">
            <a:avLst/>
          </a:prstGeom>
          <a:noFill/>
        </p:spPr>
        <p:txBody>
          <a:bodyPr wrap="square" rtlCol="0">
            <a:spAutoFit/>
          </a:bodyPr>
          <a:lstStyle/>
          <a:p>
            <a:r>
              <a:rPr lang="en-US" dirty="0" smtClean="0"/>
              <a:t>B</a:t>
            </a:r>
            <a:r>
              <a:rPr lang="en-US" dirty="0" smtClean="0"/>
              <a:t>y  </a:t>
            </a:r>
            <a:r>
              <a:rPr lang="en-US" dirty="0" err="1" smtClean="0"/>
              <a:t>Lixin</a:t>
            </a:r>
            <a:r>
              <a:rPr lang="en-US" dirty="0" smtClean="0"/>
              <a:t> </a:t>
            </a:r>
            <a:r>
              <a:rPr lang="en-US" dirty="0" err="1" smtClean="0"/>
              <a:t>Ge</a:t>
            </a:r>
            <a:r>
              <a:rPr lang="en-US" dirty="0" smtClean="0"/>
              <a:t> (SLAC)</a:t>
            </a:r>
            <a:endParaRPr lang="en-US" dirty="0"/>
          </a:p>
        </p:txBody>
      </p:sp>
      <p:sp>
        <p:nvSpPr>
          <p:cNvPr id="9" name="TextBox 8"/>
          <p:cNvSpPr txBox="1"/>
          <p:nvPr/>
        </p:nvSpPr>
        <p:spPr>
          <a:xfrm>
            <a:off x="760909" y="6088330"/>
            <a:ext cx="5437477" cy="400110"/>
          </a:xfrm>
          <a:prstGeom prst="rect">
            <a:avLst/>
          </a:prstGeom>
          <a:noFill/>
        </p:spPr>
        <p:txBody>
          <a:bodyPr wrap="square" rtlCol="0">
            <a:spAutoFit/>
          </a:bodyPr>
          <a:lstStyle/>
          <a:p>
            <a:r>
              <a:rPr lang="en-US" sz="2000" dirty="0" smtClean="0"/>
              <a:t>Reduce surface SEY can suppress MP significantly</a:t>
            </a:r>
            <a:r>
              <a:rPr lang="en-US" dirty="0" smtClean="0"/>
              <a:t>.</a:t>
            </a:r>
            <a:endParaRPr lang="en-US" dirty="0"/>
          </a:p>
        </p:txBody>
      </p:sp>
      <p:sp>
        <p:nvSpPr>
          <p:cNvPr id="10" name="TextBox 9"/>
          <p:cNvSpPr txBox="1"/>
          <p:nvPr/>
        </p:nvSpPr>
        <p:spPr>
          <a:xfrm>
            <a:off x="2816193" y="2139889"/>
            <a:ext cx="1711526" cy="461665"/>
          </a:xfrm>
          <a:prstGeom prst="rect">
            <a:avLst/>
          </a:prstGeom>
          <a:noFill/>
        </p:spPr>
        <p:txBody>
          <a:bodyPr wrap="none" rtlCol="0">
            <a:spAutoFit/>
          </a:bodyPr>
          <a:lstStyle/>
          <a:p>
            <a:r>
              <a:rPr lang="en-US" altLang="zh-CN" sz="2400" b="1" dirty="0" smtClean="0"/>
              <a:t>peak EC E^6</a:t>
            </a:r>
            <a:endParaRPr lang="en-US" sz="2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7580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dirty="0" smtClean="0"/>
              <a:t>RF simulation of MICE 201 MHz cavity, with curved beryllium windows, RF couplers and coaxial waveguide. </a:t>
            </a:r>
          </a:p>
          <a:p>
            <a:r>
              <a:rPr lang="en-US" dirty="0" smtClean="0"/>
              <a:t>Study </a:t>
            </a:r>
            <a:r>
              <a:rPr lang="en-US" dirty="0" smtClean="0"/>
              <a:t>the MP in the coaxial waveguide</a:t>
            </a:r>
            <a:r>
              <a:rPr lang="en-US" dirty="0" smtClean="0"/>
              <a:t>, coupler region and cavity body.   </a:t>
            </a:r>
            <a:endParaRPr lang="en-US" dirty="0" smtClean="0"/>
          </a:p>
          <a:p>
            <a:r>
              <a:rPr lang="en-US" dirty="0" smtClean="0"/>
              <a:t>Without external B field, there is narrow MP barrier at low energy in both waveguide and coupler region. A considerable among of electron emitted at coupler region drifts back into waveguide. </a:t>
            </a:r>
          </a:p>
          <a:p>
            <a:r>
              <a:rPr lang="en-US" dirty="0" smtClean="0"/>
              <a:t>With the B field of MICE cooling channel, </a:t>
            </a:r>
            <a:r>
              <a:rPr lang="en-US" dirty="0" smtClean="0"/>
              <a:t>more resonant pattern shows up and MP barrier becomes wider. MP </a:t>
            </a:r>
            <a:r>
              <a:rPr lang="en-US" altLang="zh-CN" dirty="0" smtClean="0"/>
              <a:t>is strongly affect by the external B field. </a:t>
            </a:r>
          </a:p>
          <a:p>
            <a:r>
              <a:rPr lang="en-US" altLang="zh-CN" dirty="0" smtClean="0"/>
              <a:t>RF cavity body doesn’t show MP issue with and without B. </a:t>
            </a:r>
          </a:p>
          <a:p>
            <a:r>
              <a:rPr lang="en-US" dirty="0" smtClean="0"/>
              <a:t>S</a:t>
            </a:r>
            <a:r>
              <a:rPr lang="en-US" altLang="zh-CN" dirty="0" smtClean="0"/>
              <a:t>uggestion: </a:t>
            </a:r>
            <a:r>
              <a:rPr lang="en-US" altLang="zh-CN" dirty="0" err="1" smtClean="0"/>
              <a:t>TiN</a:t>
            </a:r>
            <a:r>
              <a:rPr lang="en-US" altLang="zh-CN" dirty="0" smtClean="0"/>
              <a:t> the coupler and coaxial </a:t>
            </a:r>
            <a:r>
              <a:rPr lang="en-US" altLang="zh-CN" dirty="0" smtClean="0"/>
              <a:t>waveguide</a:t>
            </a:r>
            <a:r>
              <a:rPr lang="en-US" altLang="zh-CN" dirty="0" smtClean="0"/>
              <a:t> to suppress the possible MP in different B field configurations.  </a:t>
            </a:r>
          </a:p>
          <a:p>
            <a:pPr>
              <a:buNone/>
            </a:pPr>
            <a:endParaRPr lang="en-US" dirty="0" smtClean="0"/>
          </a:p>
        </p:txBody>
      </p:sp>
      <p:sp>
        <p:nvSpPr>
          <p:cNvPr id="4" name="Slide Number Placeholder 3"/>
          <p:cNvSpPr>
            <a:spLocks noGrp="1"/>
          </p:cNvSpPr>
          <p:nvPr>
            <p:ph type="sldNum" sz="quarter" idx="12"/>
          </p:nvPr>
        </p:nvSpPr>
        <p:spPr/>
        <p:txBody>
          <a:bodyPr/>
          <a:lstStyle/>
          <a:p>
            <a:fld id="{AC1098C7-FA24-324C-B80D-8D8C0676E050}" type="slidenum">
              <a:rPr lang="en-US" smtClean="0"/>
              <a:pPr/>
              <a:t>21</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CN" dirty="0" smtClean="0"/>
              <a:t>Possible Damage</a:t>
            </a:r>
            <a:r>
              <a:rPr lang="en-US" dirty="0" smtClean="0"/>
              <a:t> </a:t>
            </a:r>
            <a:r>
              <a:rPr lang="en-US" dirty="0" smtClean="0"/>
              <a:t>from MP</a:t>
            </a:r>
            <a:endParaRPr lang="en-US" dirty="0"/>
          </a:p>
        </p:txBody>
      </p:sp>
      <p:sp>
        <p:nvSpPr>
          <p:cNvPr id="3" name="Content Placeholder 2"/>
          <p:cNvSpPr>
            <a:spLocks noGrp="1"/>
          </p:cNvSpPr>
          <p:nvPr>
            <p:ph idx="1"/>
          </p:nvPr>
        </p:nvSpPr>
        <p:spPr>
          <a:xfrm>
            <a:off x="457200" y="1143000"/>
            <a:ext cx="8229600" cy="4655410"/>
          </a:xfrm>
        </p:spPr>
        <p:txBody>
          <a:bodyPr>
            <a:noAutofit/>
          </a:bodyPr>
          <a:lstStyle/>
          <a:p>
            <a:r>
              <a:rPr lang="en-US" dirty="0" smtClean="0"/>
              <a:t>Heating.</a:t>
            </a:r>
          </a:p>
          <a:p>
            <a:r>
              <a:rPr lang="en-US" dirty="0" smtClean="0"/>
              <a:t>Out gassing</a:t>
            </a:r>
            <a:r>
              <a:rPr lang="en-US" dirty="0" smtClean="0"/>
              <a:t>:</a:t>
            </a:r>
            <a:r>
              <a:rPr lang="en-US" dirty="0" smtClean="0"/>
              <a:t> </a:t>
            </a:r>
            <a:r>
              <a:rPr lang="en-US" dirty="0" smtClean="0"/>
              <a:t>vacuum loss</a:t>
            </a:r>
            <a:r>
              <a:rPr lang="en-US" dirty="0" smtClean="0"/>
              <a:t>.</a:t>
            </a:r>
          </a:p>
          <a:p>
            <a:r>
              <a:rPr lang="en-US" dirty="0" smtClean="0"/>
              <a:t>C</a:t>
            </a:r>
            <a:r>
              <a:rPr lang="en-US" altLang="zh-CN" dirty="0" smtClean="0"/>
              <a:t>hange the coupling: power reflection. </a:t>
            </a:r>
            <a:endParaRPr lang="en-US" dirty="0" smtClean="0"/>
          </a:p>
          <a:p>
            <a:r>
              <a:rPr lang="en-US" dirty="0" smtClean="0"/>
              <a:t>Energy </a:t>
            </a:r>
            <a:r>
              <a:rPr lang="en-US" dirty="0" smtClean="0"/>
              <a:t>absorption: </a:t>
            </a:r>
            <a:r>
              <a:rPr lang="en-US" altLang="zh-CN" dirty="0" smtClean="0"/>
              <a:t>can’t increase the voltage.</a:t>
            </a:r>
          </a:p>
          <a:p>
            <a:r>
              <a:rPr lang="en-US" dirty="0" smtClean="0"/>
              <a:t>Sparking, RF breakdown.</a:t>
            </a:r>
            <a:endParaRPr lang="en-US" dirty="0" smtClean="0"/>
          </a:p>
          <a:p>
            <a:r>
              <a:rPr lang="en-US" dirty="0" smtClean="0"/>
              <a:t>Severe damage of cavity, unrecoverable. </a:t>
            </a:r>
          </a:p>
          <a:p>
            <a:r>
              <a:rPr lang="en-US" dirty="0" smtClean="0"/>
              <a:t>MICE operation: long pulse of 1 ms, </a:t>
            </a:r>
            <a:r>
              <a:rPr lang="en-US" dirty="0" smtClean="0"/>
              <a:t>corresponding </a:t>
            </a:r>
            <a:r>
              <a:rPr lang="en-US" dirty="0" smtClean="0"/>
              <a:t>to 2e5 RF</a:t>
            </a:r>
            <a:r>
              <a:rPr lang="en-US" dirty="0" smtClean="0"/>
              <a:t> cycle </a:t>
            </a:r>
            <a:r>
              <a:rPr lang="en-US" altLang="zh-CN" dirty="0" smtClean="0"/>
              <a:t>at </a:t>
            </a:r>
            <a:r>
              <a:rPr lang="en-US" dirty="0" smtClean="0"/>
              <a:t>200 MHz frequency, thus MP </a:t>
            </a:r>
            <a:r>
              <a:rPr lang="en-US" altLang="zh-CN" dirty="0" smtClean="0"/>
              <a:t>is</a:t>
            </a:r>
            <a:r>
              <a:rPr lang="en-US" dirty="0" smtClean="0"/>
              <a:t> </a:t>
            </a:r>
            <a:r>
              <a:rPr lang="en-US" dirty="0" smtClean="0"/>
              <a:t>an important </a:t>
            </a:r>
            <a:r>
              <a:rPr lang="en-US" dirty="0" smtClean="0"/>
              <a:t>issue</a:t>
            </a:r>
            <a:r>
              <a:rPr lang="en-US" dirty="0" smtClean="0"/>
              <a:t>.</a:t>
            </a:r>
            <a:r>
              <a:rPr lang="en-US" dirty="0" smtClean="0"/>
              <a:t> </a:t>
            </a:r>
            <a:endParaRPr lang="en-US" dirty="0"/>
          </a:p>
        </p:txBody>
      </p:sp>
      <p:sp>
        <p:nvSpPr>
          <p:cNvPr id="4" name="Slide Number Placeholder 3"/>
          <p:cNvSpPr>
            <a:spLocks noGrp="1"/>
          </p:cNvSpPr>
          <p:nvPr>
            <p:ph type="sldNum" sz="quarter" idx="12"/>
          </p:nvPr>
        </p:nvSpPr>
        <p:spPr/>
        <p:txBody>
          <a:bodyPr/>
          <a:lstStyle/>
          <a:p>
            <a:fld id="{AC1098C7-FA24-324C-B80D-8D8C0676E050}"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SLAC ACE3P for </a:t>
            </a:r>
            <a:r>
              <a:rPr lang="en-US" dirty="0" err="1" smtClean="0"/>
              <a:t>Multipacting</a:t>
            </a:r>
            <a:r>
              <a:rPr lang="en-US" dirty="0" smtClean="0"/>
              <a:t> Simulation</a:t>
            </a:r>
            <a:endParaRPr lang="en-US" dirty="0"/>
          </a:p>
        </p:txBody>
      </p:sp>
      <p:sp>
        <p:nvSpPr>
          <p:cNvPr id="3" name="Content Placeholder 2"/>
          <p:cNvSpPr>
            <a:spLocks noGrp="1"/>
          </p:cNvSpPr>
          <p:nvPr>
            <p:ph idx="1"/>
          </p:nvPr>
        </p:nvSpPr>
        <p:spPr>
          <a:xfrm>
            <a:off x="457200" y="1104454"/>
            <a:ext cx="8229600" cy="2084665"/>
          </a:xfrm>
        </p:spPr>
        <p:txBody>
          <a:bodyPr>
            <a:normAutofit fontScale="77500" lnSpcReduction="20000"/>
          </a:bodyPr>
          <a:lstStyle/>
          <a:p>
            <a:r>
              <a:rPr lang="en-US" dirty="0" smtClean="0"/>
              <a:t>Omega3P/S3P: calculate the EM field in the cavity with</a:t>
            </a:r>
            <a:r>
              <a:rPr lang="en-US" dirty="0" smtClean="0"/>
              <a:t> </a:t>
            </a:r>
            <a:r>
              <a:rPr lang="en-US" altLang="zh-CN" dirty="0" smtClean="0"/>
              <a:t>very </a:t>
            </a:r>
            <a:r>
              <a:rPr lang="en-US" dirty="0" smtClean="0">
                <a:solidFill>
                  <a:srgbClr val="FF0000"/>
                </a:solidFill>
              </a:rPr>
              <a:t>high </a:t>
            </a:r>
            <a:r>
              <a:rPr lang="en-US" dirty="0" smtClean="0">
                <a:solidFill>
                  <a:srgbClr val="FF0000"/>
                </a:solidFill>
              </a:rPr>
              <a:t>resolution</a:t>
            </a:r>
            <a:r>
              <a:rPr lang="en-US" dirty="0" smtClean="0"/>
              <a:t>.  </a:t>
            </a:r>
          </a:p>
          <a:p>
            <a:r>
              <a:rPr lang="en-US" dirty="0" smtClean="0"/>
              <a:t>Track3P: launch electrons from the cavity surface, track their motion in RF field &amp; external E/B field, and identify MP electrons</a:t>
            </a:r>
            <a:r>
              <a:rPr lang="en-US" dirty="0" smtClean="0"/>
              <a:t> </a:t>
            </a:r>
            <a:r>
              <a:rPr lang="en-US" altLang="zh-CN" dirty="0" smtClean="0"/>
              <a:t>for given</a:t>
            </a:r>
            <a:r>
              <a:rPr lang="en-US" dirty="0" smtClean="0"/>
              <a:t> </a:t>
            </a:r>
            <a:r>
              <a:rPr lang="en-US" dirty="0" smtClean="0"/>
              <a:t>SEY information input. </a:t>
            </a:r>
            <a:endParaRPr lang="en-US" dirty="0" smtClean="0"/>
          </a:p>
          <a:p>
            <a:r>
              <a:rPr lang="en-US" dirty="0" smtClean="0">
                <a:solidFill>
                  <a:srgbClr val="FF0000"/>
                </a:solidFill>
              </a:rPr>
              <a:t>A</a:t>
            </a:r>
            <a:r>
              <a:rPr lang="en-US" altLang="zh-CN" dirty="0" smtClean="0">
                <a:solidFill>
                  <a:srgbClr val="FF0000"/>
                </a:solidFill>
              </a:rPr>
              <a:t>lready </a:t>
            </a:r>
            <a:r>
              <a:rPr lang="en-US" altLang="zh-CN" dirty="0" smtClean="0">
                <a:solidFill>
                  <a:srgbClr val="FF0000"/>
                </a:solidFill>
              </a:rPr>
              <a:t>b</a:t>
            </a:r>
            <a:r>
              <a:rPr lang="en-US" dirty="0" smtClean="0">
                <a:solidFill>
                  <a:srgbClr val="FF0000"/>
                </a:solidFill>
              </a:rPr>
              <a:t>ench </a:t>
            </a:r>
            <a:r>
              <a:rPr lang="en-US" dirty="0" smtClean="0">
                <a:solidFill>
                  <a:srgbClr val="FF0000"/>
                </a:solidFill>
              </a:rPr>
              <a:t>marked </a:t>
            </a:r>
            <a:r>
              <a:rPr lang="en-US" dirty="0" smtClean="0"/>
              <a:t>with theory and experiment results</a:t>
            </a:r>
          </a:p>
        </p:txBody>
      </p:sp>
      <p:grpSp>
        <p:nvGrpSpPr>
          <p:cNvPr id="4" name="Group 22"/>
          <p:cNvGrpSpPr>
            <a:grpSpLocks/>
          </p:cNvGrpSpPr>
          <p:nvPr/>
        </p:nvGrpSpPr>
        <p:grpSpPr bwMode="auto">
          <a:xfrm>
            <a:off x="457200" y="4058886"/>
            <a:ext cx="3325334" cy="874713"/>
            <a:chOff x="384" y="576"/>
            <a:chExt cx="5259" cy="791"/>
          </a:xfrm>
        </p:grpSpPr>
        <p:pic>
          <p:nvPicPr>
            <p:cNvPr id="5" name="Picture 23"/>
            <p:cNvPicPr>
              <a:picLocks noChangeAspect="1" noChangeArrowheads="1"/>
            </p:cNvPicPr>
            <p:nvPr/>
          </p:nvPicPr>
          <p:blipFill>
            <a:blip r:embed="rId2"/>
            <a:srcRect/>
            <a:stretch>
              <a:fillRect/>
            </a:stretch>
          </p:blipFill>
          <p:spPr bwMode="auto">
            <a:xfrm>
              <a:off x="384" y="576"/>
              <a:ext cx="5259" cy="791"/>
            </a:xfrm>
            <a:prstGeom prst="rect">
              <a:avLst/>
            </a:prstGeom>
            <a:noFill/>
            <a:ln w="9525">
              <a:noFill/>
              <a:miter lim="800000"/>
              <a:headEnd/>
              <a:tailEnd/>
            </a:ln>
            <a:effectLst/>
          </p:spPr>
        </p:pic>
        <p:sp>
          <p:nvSpPr>
            <p:cNvPr id="6" name="Line 24"/>
            <p:cNvSpPr>
              <a:spLocks noChangeShapeType="1"/>
            </p:cNvSpPr>
            <p:nvPr/>
          </p:nvSpPr>
          <p:spPr bwMode="auto">
            <a:xfrm>
              <a:off x="528" y="960"/>
              <a:ext cx="0" cy="24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7" name="Line 25"/>
            <p:cNvSpPr>
              <a:spLocks noChangeShapeType="1"/>
            </p:cNvSpPr>
            <p:nvPr/>
          </p:nvSpPr>
          <p:spPr bwMode="auto">
            <a:xfrm>
              <a:off x="5472" y="864"/>
              <a:ext cx="0" cy="24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 name="Line 26"/>
            <p:cNvSpPr>
              <a:spLocks noChangeShapeType="1"/>
            </p:cNvSpPr>
            <p:nvPr/>
          </p:nvSpPr>
          <p:spPr bwMode="auto">
            <a:xfrm>
              <a:off x="528" y="1104"/>
              <a:ext cx="4944"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grpSp>
      <p:sp>
        <p:nvSpPr>
          <p:cNvPr id="9" name="TextBox 8"/>
          <p:cNvSpPr txBox="1"/>
          <p:nvPr/>
        </p:nvSpPr>
        <p:spPr>
          <a:xfrm>
            <a:off x="457201" y="4933599"/>
            <a:ext cx="3217208" cy="646331"/>
          </a:xfrm>
          <a:prstGeom prst="rect">
            <a:avLst/>
          </a:prstGeom>
          <a:noFill/>
        </p:spPr>
        <p:txBody>
          <a:bodyPr wrap="square" rtlCol="0">
            <a:spAutoFit/>
          </a:bodyPr>
          <a:lstStyle/>
          <a:p>
            <a:r>
              <a:rPr lang="en-US" dirty="0" smtClean="0"/>
              <a:t>MP in coaxial waveguide, which can be solved analytically.</a:t>
            </a:r>
            <a:endParaRPr lang="en-US" dirty="0"/>
          </a:p>
        </p:txBody>
      </p:sp>
      <p:pic>
        <p:nvPicPr>
          <p:cNvPr id="10" name="Picture 8"/>
          <p:cNvPicPr>
            <a:picLocks noChangeAspect="1" noChangeArrowheads="1"/>
          </p:cNvPicPr>
          <p:nvPr/>
        </p:nvPicPr>
        <p:blipFill>
          <a:blip r:embed="rId3"/>
          <a:srcRect/>
          <a:stretch>
            <a:fillRect/>
          </a:stretch>
        </p:blipFill>
        <p:spPr bwMode="auto">
          <a:xfrm rot="5400000">
            <a:off x="6375437" y="2383806"/>
            <a:ext cx="678638" cy="3481527"/>
          </a:xfrm>
          <a:prstGeom prst="rect">
            <a:avLst/>
          </a:prstGeom>
          <a:noFill/>
          <a:ln w="9525">
            <a:noFill/>
            <a:miter lim="800000"/>
            <a:headEnd/>
            <a:tailEnd/>
          </a:ln>
          <a:effectLst/>
        </p:spPr>
      </p:pic>
      <p:sp>
        <p:nvSpPr>
          <p:cNvPr id="11" name="TextBox 10"/>
          <p:cNvSpPr txBox="1"/>
          <p:nvPr/>
        </p:nvSpPr>
        <p:spPr>
          <a:xfrm>
            <a:off x="1035365" y="3689554"/>
            <a:ext cx="1946567" cy="369332"/>
          </a:xfrm>
          <a:prstGeom prst="rect">
            <a:avLst/>
          </a:prstGeom>
          <a:noFill/>
        </p:spPr>
        <p:txBody>
          <a:bodyPr wrap="none" rtlCol="0">
            <a:spAutoFit/>
          </a:bodyPr>
          <a:lstStyle/>
          <a:p>
            <a:r>
              <a:rPr lang="en-US" dirty="0" smtClean="0"/>
              <a:t>Coaxial Waveguide</a:t>
            </a:r>
            <a:endParaRPr lang="en-US" dirty="0"/>
          </a:p>
        </p:txBody>
      </p:sp>
      <p:sp>
        <p:nvSpPr>
          <p:cNvPr id="12" name="TextBox 11"/>
          <p:cNvSpPr txBox="1"/>
          <p:nvPr/>
        </p:nvSpPr>
        <p:spPr>
          <a:xfrm>
            <a:off x="5839460" y="3340974"/>
            <a:ext cx="1467068" cy="369332"/>
          </a:xfrm>
          <a:prstGeom prst="rect">
            <a:avLst/>
          </a:prstGeom>
          <a:noFill/>
        </p:spPr>
        <p:txBody>
          <a:bodyPr wrap="none" rtlCol="0">
            <a:spAutoFit/>
          </a:bodyPr>
          <a:lstStyle/>
          <a:p>
            <a:r>
              <a:rPr lang="en-US" dirty="0" smtClean="0"/>
              <a:t>ICHIRO Cavity</a:t>
            </a:r>
            <a:endParaRPr lang="en-US" dirty="0"/>
          </a:p>
        </p:txBody>
      </p:sp>
      <p:graphicFrame>
        <p:nvGraphicFramePr>
          <p:cNvPr id="13" name="Group 48"/>
          <p:cNvGraphicFramePr>
            <a:graphicFrameLocks noGrp="1"/>
          </p:cNvGraphicFramePr>
          <p:nvPr/>
        </p:nvGraphicFramePr>
        <p:xfrm>
          <a:off x="4169070" y="4597645"/>
          <a:ext cx="4825534" cy="2103120"/>
        </p:xfrm>
        <a:graphic>
          <a:graphicData uri="http://schemas.openxmlformats.org/drawingml/2006/table">
            <a:tbl>
              <a:tblPr/>
              <a:tblGrid>
                <a:gridCol w="1790390"/>
                <a:gridCol w="901560"/>
                <a:gridCol w="2133584"/>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660033"/>
                          </a:solidFill>
                          <a:effectLst/>
                          <a:latin typeface="Arial" charset="0"/>
                        </a:rPr>
                        <a:t>Track3P MP simulation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660033"/>
                          </a:solidFill>
                          <a:effectLst/>
                          <a:latin typeface="Arial" charset="0"/>
                        </a:rPr>
                        <a:t>ICHIRO #0 (K. </a:t>
                      </a:r>
                      <a:r>
                        <a:rPr kumimoji="0" lang="en-US" sz="1200" b="1" i="0" u="none" strike="noStrike" cap="none" normalizeH="0" baseline="0" dirty="0" err="1">
                          <a:ln>
                            <a:noFill/>
                          </a:ln>
                          <a:solidFill>
                            <a:srgbClr val="660033"/>
                          </a:solidFill>
                          <a:effectLst/>
                          <a:latin typeface="Arial" charset="0"/>
                        </a:rPr>
                        <a:t>Saito,KEK</a:t>
                      </a:r>
                      <a:r>
                        <a:rPr kumimoji="0" lang="en-US" sz="1200" b="1" i="0" u="none" strike="noStrike" cap="none" normalizeH="0" baseline="0" dirty="0">
                          <a:ln>
                            <a:noFill/>
                          </a:ln>
                          <a:solidFill>
                            <a:srgbClr val="660033"/>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Impact Energy (eV)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660033"/>
                          </a:solidFill>
                          <a:effectLst/>
                          <a:latin typeface="Arial" charset="0"/>
                        </a:rPr>
                        <a:t>Gradient (MV/</a:t>
                      </a:r>
                      <a:r>
                        <a:rPr kumimoji="0" lang="en-US" sz="1200" b="1" i="0" u="none" strike="noStrike" cap="none" normalizeH="0" baseline="0" dirty="0" err="1">
                          <a:ln>
                            <a:noFill/>
                          </a:ln>
                          <a:solidFill>
                            <a:srgbClr val="660033"/>
                          </a:solidFill>
                          <a:effectLst/>
                          <a:latin typeface="Arial" charset="0"/>
                        </a:rPr>
                        <a:t>m</a:t>
                      </a:r>
                      <a:r>
                        <a:rPr kumimoji="0" lang="en-US" sz="1200" b="1" i="0" u="none" strike="noStrike" cap="none" normalizeH="0" baseline="0" dirty="0">
                          <a:ln>
                            <a:noFill/>
                          </a:ln>
                          <a:solidFill>
                            <a:srgbClr val="660033"/>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660033"/>
                          </a:solidFill>
                          <a:effectLst/>
                          <a:latin typeface="Arial" charset="0"/>
                        </a:rPr>
                        <a:t>X-ray Barriers (MV/</a:t>
                      </a:r>
                      <a:r>
                        <a:rPr kumimoji="0" lang="en-US" sz="1200" b="1" i="0" u="none" strike="noStrike" cap="none" normalizeH="0" baseline="0" dirty="0" err="1">
                          <a:ln>
                            <a:noFill/>
                          </a:ln>
                          <a:solidFill>
                            <a:srgbClr val="660033"/>
                          </a:solidFill>
                          <a:effectLst/>
                          <a:latin typeface="Arial" charset="0"/>
                        </a:rPr>
                        <a:t>m</a:t>
                      </a:r>
                      <a:r>
                        <a:rPr kumimoji="0" lang="en-US" sz="1200" b="1" i="0" u="none" strike="noStrike" cap="none" normalizeH="0" baseline="0" dirty="0">
                          <a:ln>
                            <a:noFill/>
                          </a:ln>
                          <a:solidFill>
                            <a:srgbClr val="660033"/>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300-400(6 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11-29.3 12-18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200-500 (5 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13, 14, 14-18, 13-27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660033"/>
                          </a:solidFill>
                          <a:effectLst/>
                          <a:latin typeface="Arial" charset="0"/>
                        </a:rPr>
                        <a:t>300-500( 3 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(17, 18)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300-900( 3 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20.8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600-1000(1.5 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660033"/>
                          </a:solidFill>
                          <a:effectLst/>
                          <a:latin typeface="Arial" charset="0"/>
                        </a:rPr>
                        <a:t>29.4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660033"/>
                          </a:solidFill>
                          <a:effectLst/>
                          <a:latin typeface="Arial" charset="0"/>
                        </a:rPr>
                        <a:t>28.7, 29.0, 29.3, 29.4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4" name="TextBox 13"/>
          <p:cNvSpPr txBox="1"/>
          <p:nvPr/>
        </p:nvSpPr>
        <p:spPr>
          <a:xfrm>
            <a:off x="457200" y="5839827"/>
            <a:ext cx="3325334" cy="646331"/>
          </a:xfrm>
          <a:prstGeom prst="rect">
            <a:avLst/>
          </a:prstGeom>
          <a:noFill/>
        </p:spPr>
        <p:txBody>
          <a:bodyPr wrap="square" rtlCol="0">
            <a:spAutoFit/>
          </a:bodyPr>
          <a:lstStyle/>
          <a:p>
            <a:r>
              <a:rPr lang="en-US" i="1" dirty="0" err="1" smtClean="0"/>
              <a:t>Multipacting</a:t>
            </a:r>
            <a:r>
              <a:rPr lang="en-US" i="1" dirty="0" smtClean="0"/>
              <a:t> simulation Using Parallel code Track3p</a:t>
            </a:r>
            <a:r>
              <a:rPr lang="en-US" dirty="0" smtClean="0"/>
              <a:t>, </a:t>
            </a:r>
            <a:r>
              <a:rPr lang="en-US" dirty="0" err="1" smtClean="0"/>
              <a:t>Lixin</a:t>
            </a:r>
            <a:r>
              <a:rPr lang="en-US" dirty="0" smtClean="0"/>
              <a:t> </a:t>
            </a:r>
            <a:r>
              <a:rPr lang="en-US" dirty="0" err="1" smtClean="0"/>
              <a:t>Ge</a:t>
            </a:r>
            <a:endParaRPr lang="en-US" dirty="0"/>
          </a:p>
        </p:txBody>
      </p:sp>
      <p:sp>
        <p:nvSpPr>
          <p:cNvPr id="15" name="Slide Number Placeholder 14"/>
          <p:cNvSpPr>
            <a:spLocks noGrp="1"/>
          </p:cNvSpPr>
          <p:nvPr>
            <p:ph type="sldNum" sz="quarter" idx="12"/>
          </p:nvPr>
        </p:nvSpPr>
        <p:spPr/>
        <p:txBody>
          <a:bodyPr/>
          <a:lstStyle/>
          <a:p>
            <a:fld id="{AC1098C7-FA24-324C-B80D-8D8C0676E050}"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MICE 201 MHz Cavity</a:t>
            </a:r>
            <a:endParaRPr lang="en-US" dirty="0"/>
          </a:p>
        </p:txBody>
      </p:sp>
      <p:sp>
        <p:nvSpPr>
          <p:cNvPr id="3" name="Content Placeholder 2"/>
          <p:cNvSpPr>
            <a:spLocks noGrp="1"/>
          </p:cNvSpPr>
          <p:nvPr>
            <p:ph idx="1"/>
          </p:nvPr>
        </p:nvSpPr>
        <p:spPr>
          <a:xfrm>
            <a:off x="457200" y="1143001"/>
            <a:ext cx="8229600" cy="2018513"/>
          </a:xfrm>
        </p:spPr>
        <p:txBody>
          <a:bodyPr>
            <a:normAutofit fontScale="85000" lnSpcReduction="20000"/>
          </a:bodyPr>
          <a:lstStyle/>
          <a:p>
            <a:r>
              <a:rPr lang="en-US" dirty="0" smtClean="0"/>
              <a:t>The model is derived from</a:t>
            </a:r>
            <a:r>
              <a:rPr lang="en-US" dirty="0" smtClean="0"/>
              <a:t> </a:t>
            </a:r>
            <a:r>
              <a:rPr lang="en-US" altLang="zh-CN" dirty="0" smtClean="0"/>
              <a:t>as-built </a:t>
            </a:r>
            <a:r>
              <a:rPr lang="en-US" dirty="0" smtClean="0"/>
              <a:t>CAD </a:t>
            </a:r>
            <a:r>
              <a:rPr lang="en-US" dirty="0" smtClean="0"/>
              <a:t>drawing provided by Allan </a:t>
            </a:r>
            <a:r>
              <a:rPr lang="en-US" dirty="0" err="1" smtClean="0"/>
              <a:t>DeMello</a:t>
            </a:r>
            <a:r>
              <a:rPr lang="en-US" dirty="0" smtClean="0"/>
              <a:t>.</a:t>
            </a:r>
          </a:p>
          <a:p>
            <a:r>
              <a:rPr lang="en-US" dirty="0" smtClean="0"/>
              <a:t>Include the extrusion ports, RF coupler, coaxial waveguide and curved Beryllium windows.</a:t>
            </a:r>
          </a:p>
          <a:p>
            <a:pPr>
              <a:buNone/>
            </a:pPr>
            <a:r>
              <a:rPr lang="en-US" dirty="0" smtClean="0"/>
              <a:t> </a:t>
            </a:r>
            <a:endParaRPr lang="en-US" dirty="0"/>
          </a:p>
        </p:txBody>
      </p:sp>
      <p:pic>
        <p:nvPicPr>
          <p:cNvPr id="4" name="Picture 3" descr="cavity-view.png"/>
          <p:cNvPicPr>
            <a:picLocks noChangeAspect="1"/>
          </p:cNvPicPr>
          <p:nvPr/>
        </p:nvPicPr>
        <p:blipFill>
          <a:blip r:embed="rId2"/>
          <a:srcRect l="16166" t="14810" r="13679" b="9114"/>
          <a:stretch>
            <a:fillRect/>
          </a:stretch>
        </p:blipFill>
        <p:spPr>
          <a:xfrm>
            <a:off x="596924" y="2723094"/>
            <a:ext cx="3420291" cy="4048260"/>
          </a:xfrm>
          <a:prstGeom prst="rect">
            <a:avLst/>
          </a:prstGeom>
        </p:spPr>
      </p:pic>
      <p:pic>
        <p:nvPicPr>
          <p:cNvPr id="5" name="Picture 4" descr="coupler-1.png"/>
          <p:cNvPicPr>
            <a:picLocks noChangeAspect="1"/>
          </p:cNvPicPr>
          <p:nvPr/>
        </p:nvPicPr>
        <p:blipFill>
          <a:blip r:embed="rId3"/>
          <a:stretch>
            <a:fillRect/>
          </a:stretch>
        </p:blipFill>
        <p:spPr>
          <a:xfrm>
            <a:off x="5337715" y="2723094"/>
            <a:ext cx="2438788" cy="1913187"/>
          </a:xfrm>
          <a:prstGeom prst="rect">
            <a:avLst/>
          </a:prstGeom>
        </p:spPr>
      </p:pic>
      <p:pic>
        <p:nvPicPr>
          <p:cNvPr id="6" name="Picture 5" descr="cavity-side.tiff"/>
          <p:cNvPicPr>
            <a:picLocks noChangeAspect="1"/>
          </p:cNvPicPr>
          <p:nvPr/>
        </p:nvPicPr>
        <p:blipFill>
          <a:blip r:embed="rId4"/>
          <a:stretch>
            <a:fillRect/>
          </a:stretch>
        </p:blipFill>
        <p:spPr>
          <a:xfrm>
            <a:off x="5558593" y="4937507"/>
            <a:ext cx="1693762" cy="1833847"/>
          </a:xfrm>
          <a:prstGeom prst="rect">
            <a:avLst/>
          </a:prstGeom>
        </p:spPr>
      </p:pic>
      <p:sp>
        <p:nvSpPr>
          <p:cNvPr id="7" name="Slide Number Placeholder 6"/>
          <p:cNvSpPr>
            <a:spLocks noGrp="1"/>
          </p:cNvSpPr>
          <p:nvPr>
            <p:ph type="sldNum" sz="quarter" idx="12"/>
          </p:nvPr>
        </p:nvSpPr>
        <p:spPr/>
        <p:txBody>
          <a:bodyPr/>
          <a:lstStyle/>
          <a:p>
            <a:fld id="{AC1098C7-FA24-324C-B80D-8D8C0676E050}"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24"/>
            <a:ext cx="8229600" cy="1143000"/>
          </a:xfrm>
        </p:spPr>
        <p:txBody>
          <a:bodyPr/>
          <a:lstStyle/>
          <a:p>
            <a:r>
              <a:rPr lang="en-US" dirty="0" smtClean="0"/>
              <a:t>Omega3P simulation results</a:t>
            </a:r>
            <a:endParaRPr lang="en-US" dirty="0"/>
          </a:p>
        </p:txBody>
      </p:sp>
      <p:pic>
        <p:nvPicPr>
          <p:cNvPr id="4" name="Content Placeholder 3" descr="ezfield.tiff"/>
          <p:cNvPicPr>
            <a:picLocks noGrp="1" noChangeAspect="1"/>
          </p:cNvPicPr>
          <p:nvPr>
            <p:ph idx="1"/>
          </p:nvPr>
        </p:nvPicPr>
        <p:blipFill>
          <a:blip r:embed="rId2"/>
          <a:stretch>
            <a:fillRect/>
          </a:stretch>
        </p:blipFill>
        <p:spPr>
          <a:xfrm>
            <a:off x="457200" y="1339495"/>
            <a:ext cx="3490992" cy="3471380"/>
          </a:xfrm>
        </p:spPr>
      </p:pic>
      <p:pic>
        <p:nvPicPr>
          <p:cNvPr id="5" name="Picture 4" descr="ezalongcenter.tiff"/>
          <p:cNvPicPr>
            <a:picLocks noChangeAspect="1"/>
          </p:cNvPicPr>
          <p:nvPr/>
        </p:nvPicPr>
        <p:blipFill>
          <a:blip r:embed="rId3"/>
          <a:stretch>
            <a:fillRect/>
          </a:stretch>
        </p:blipFill>
        <p:spPr>
          <a:xfrm>
            <a:off x="5550406" y="4920545"/>
            <a:ext cx="2919980" cy="1937455"/>
          </a:xfrm>
          <a:prstGeom prst="rect">
            <a:avLst/>
          </a:prstGeom>
        </p:spPr>
      </p:pic>
      <p:pic>
        <p:nvPicPr>
          <p:cNvPr id="6" name="Picture 5" descr="bmaximum.tiff"/>
          <p:cNvPicPr>
            <a:picLocks noChangeAspect="1"/>
          </p:cNvPicPr>
          <p:nvPr/>
        </p:nvPicPr>
        <p:blipFill>
          <a:blip r:embed="rId4"/>
          <a:stretch>
            <a:fillRect/>
          </a:stretch>
        </p:blipFill>
        <p:spPr>
          <a:xfrm>
            <a:off x="4879240" y="1256658"/>
            <a:ext cx="3738535" cy="2331034"/>
          </a:xfrm>
          <a:prstGeom prst="rect">
            <a:avLst/>
          </a:prstGeom>
        </p:spPr>
      </p:pic>
      <p:sp>
        <p:nvSpPr>
          <p:cNvPr id="7" name="TextBox 6"/>
          <p:cNvSpPr txBox="1"/>
          <p:nvPr/>
        </p:nvSpPr>
        <p:spPr>
          <a:xfrm>
            <a:off x="1118190" y="934428"/>
            <a:ext cx="2376221" cy="369332"/>
          </a:xfrm>
          <a:prstGeom prst="rect">
            <a:avLst/>
          </a:prstGeom>
          <a:noFill/>
        </p:spPr>
        <p:txBody>
          <a:bodyPr wrap="none" rtlCol="0">
            <a:spAutoFit/>
          </a:bodyPr>
          <a:lstStyle/>
          <a:p>
            <a:r>
              <a:rPr lang="en-US" dirty="0" err="1" smtClean="0"/>
              <a:t>E</a:t>
            </a:r>
            <a:r>
              <a:rPr lang="en-US" altLang="zh-CN" dirty="0" err="1" smtClean="0"/>
              <a:t>z</a:t>
            </a:r>
            <a:r>
              <a:rPr lang="en-US" altLang="zh-CN" dirty="0" smtClean="0"/>
              <a:t> on the cavity surface</a:t>
            </a:r>
            <a:endParaRPr lang="en-US" dirty="0"/>
          </a:p>
        </p:txBody>
      </p:sp>
      <p:sp>
        <p:nvSpPr>
          <p:cNvPr id="8" name="TextBox 7"/>
          <p:cNvSpPr txBox="1"/>
          <p:nvPr/>
        </p:nvSpPr>
        <p:spPr>
          <a:xfrm>
            <a:off x="5941858" y="4857073"/>
            <a:ext cx="2313454" cy="369332"/>
          </a:xfrm>
          <a:prstGeom prst="rect">
            <a:avLst/>
          </a:prstGeom>
          <a:noFill/>
        </p:spPr>
        <p:txBody>
          <a:bodyPr wrap="none" rtlCol="0">
            <a:spAutoFit/>
          </a:bodyPr>
          <a:lstStyle/>
          <a:p>
            <a:r>
              <a:rPr lang="en-US" dirty="0" err="1" smtClean="0"/>
              <a:t>E</a:t>
            </a:r>
            <a:r>
              <a:rPr lang="en-US" altLang="zh-CN" dirty="0" err="1" smtClean="0"/>
              <a:t>z</a:t>
            </a:r>
            <a:r>
              <a:rPr lang="en-US" altLang="zh-CN" dirty="0" smtClean="0"/>
              <a:t> along the beam axis</a:t>
            </a:r>
            <a:endParaRPr lang="en-US" dirty="0"/>
          </a:p>
        </p:txBody>
      </p:sp>
      <p:sp>
        <p:nvSpPr>
          <p:cNvPr id="9" name="TextBox 8"/>
          <p:cNvSpPr txBox="1"/>
          <p:nvPr/>
        </p:nvSpPr>
        <p:spPr>
          <a:xfrm>
            <a:off x="4873737" y="887326"/>
            <a:ext cx="3813063" cy="369332"/>
          </a:xfrm>
          <a:prstGeom prst="rect">
            <a:avLst/>
          </a:prstGeom>
          <a:noFill/>
        </p:spPr>
        <p:txBody>
          <a:bodyPr wrap="none" rtlCol="0">
            <a:spAutoFit/>
          </a:bodyPr>
          <a:lstStyle/>
          <a:p>
            <a:r>
              <a:rPr lang="en-US" dirty="0" smtClean="0"/>
              <a:t>B </a:t>
            </a:r>
            <a:r>
              <a:rPr lang="en-US" altLang="zh-CN" dirty="0" smtClean="0"/>
              <a:t>magnitude on the RF coupler surface</a:t>
            </a:r>
            <a:endParaRPr lang="en-US" dirty="0"/>
          </a:p>
        </p:txBody>
      </p:sp>
      <p:pic>
        <p:nvPicPr>
          <p:cNvPr id="10" name="Picture 9" descr="ezalongy.tiff"/>
          <p:cNvPicPr>
            <a:picLocks noChangeAspect="1"/>
          </p:cNvPicPr>
          <p:nvPr/>
        </p:nvPicPr>
        <p:blipFill>
          <a:blip r:embed="rId5"/>
          <a:stretch>
            <a:fillRect/>
          </a:stretch>
        </p:blipFill>
        <p:spPr>
          <a:xfrm>
            <a:off x="224051" y="5041739"/>
            <a:ext cx="5093206" cy="1816261"/>
          </a:xfrm>
          <a:prstGeom prst="rect">
            <a:avLst/>
          </a:prstGeom>
        </p:spPr>
      </p:pic>
      <p:sp>
        <p:nvSpPr>
          <p:cNvPr id="11" name="TextBox 10"/>
          <p:cNvSpPr txBox="1"/>
          <p:nvPr/>
        </p:nvSpPr>
        <p:spPr>
          <a:xfrm>
            <a:off x="646418" y="5226405"/>
            <a:ext cx="3379463" cy="369332"/>
          </a:xfrm>
          <a:prstGeom prst="rect">
            <a:avLst/>
          </a:prstGeom>
          <a:noFill/>
        </p:spPr>
        <p:txBody>
          <a:bodyPr wrap="none" rtlCol="0">
            <a:spAutoFit/>
          </a:bodyPr>
          <a:lstStyle/>
          <a:p>
            <a:r>
              <a:rPr lang="en-US" dirty="0" err="1" smtClean="0"/>
              <a:t>E</a:t>
            </a:r>
            <a:r>
              <a:rPr lang="en-US" altLang="zh-CN" dirty="0" err="1" smtClean="0"/>
              <a:t>z</a:t>
            </a:r>
            <a:r>
              <a:rPr lang="en-US" altLang="zh-CN" dirty="0" smtClean="0"/>
              <a:t> along the cavity radial direction</a:t>
            </a:r>
            <a:endParaRPr lang="en-US" dirty="0"/>
          </a:p>
        </p:txBody>
      </p:sp>
      <p:sp>
        <p:nvSpPr>
          <p:cNvPr id="12" name="TextBox 11"/>
          <p:cNvSpPr txBox="1"/>
          <p:nvPr/>
        </p:nvSpPr>
        <p:spPr>
          <a:xfrm>
            <a:off x="4058629" y="3623574"/>
            <a:ext cx="4864491" cy="1200329"/>
          </a:xfrm>
          <a:prstGeom prst="rect">
            <a:avLst/>
          </a:prstGeom>
          <a:solidFill>
            <a:schemeClr val="bg1">
              <a:lumMod val="85000"/>
            </a:schemeClr>
          </a:solidFill>
          <a:effectLst/>
        </p:spPr>
        <p:txBody>
          <a:bodyPr wrap="square" rtlCol="0">
            <a:spAutoFit/>
          </a:bodyPr>
          <a:lstStyle/>
          <a:p>
            <a:r>
              <a:rPr lang="en-US" dirty="0" smtClean="0"/>
              <a:t>f0=201.901 MHz, Q0=51656, R/Q=389 ohm</a:t>
            </a:r>
          </a:p>
          <a:p>
            <a:r>
              <a:rPr lang="en-US" dirty="0" smtClean="0"/>
              <a:t>Critical coupling is achieved with 15 degree coupling angle ( 90 degree corresponds to maximum coupling).  </a:t>
            </a:r>
            <a:endParaRPr lang="en-US" dirty="0"/>
          </a:p>
        </p:txBody>
      </p:sp>
      <p:sp>
        <p:nvSpPr>
          <p:cNvPr id="13" name="Slide Number Placeholder 12"/>
          <p:cNvSpPr>
            <a:spLocks noGrp="1"/>
          </p:cNvSpPr>
          <p:nvPr>
            <p:ph type="sldNum" sz="quarter" idx="12"/>
          </p:nvPr>
        </p:nvSpPr>
        <p:spPr/>
        <p:txBody>
          <a:bodyPr/>
          <a:lstStyle/>
          <a:p>
            <a:fld id="{AC1098C7-FA24-324C-B80D-8D8C0676E05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External B field Map</a:t>
            </a:r>
            <a:endParaRPr lang="en-US" dirty="0"/>
          </a:p>
        </p:txBody>
      </p:sp>
      <p:sp>
        <p:nvSpPr>
          <p:cNvPr id="3" name="Content Placeholder 2"/>
          <p:cNvSpPr>
            <a:spLocks noGrp="1"/>
          </p:cNvSpPr>
          <p:nvPr>
            <p:ph idx="1"/>
          </p:nvPr>
        </p:nvSpPr>
        <p:spPr>
          <a:xfrm>
            <a:off x="457200" y="1143001"/>
            <a:ext cx="8229600" cy="2349852"/>
          </a:xfrm>
        </p:spPr>
        <p:txBody>
          <a:bodyPr>
            <a:normAutofit fontScale="77500" lnSpcReduction="20000"/>
          </a:bodyPr>
          <a:lstStyle/>
          <a:p>
            <a:r>
              <a:rPr lang="en-US" dirty="0" smtClean="0"/>
              <a:t>The MICE Cavities are operated in a series of superconducting solenoids. Strong external magnetic field</a:t>
            </a:r>
            <a:r>
              <a:rPr lang="en-US" dirty="0" smtClean="0"/>
              <a:t> change </a:t>
            </a:r>
            <a:r>
              <a:rPr lang="en-US" dirty="0" smtClean="0"/>
              <a:t>the MP significantly.</a:t>
            </a:r>
          </a:p>
          <a:p>
            <a:r>
              <a:rPr lang="en-US" dirty="0" smtClean="0"/>
              <a:t>The external B field mapping is provided by</a:t>
            </a:r>
            <a:r>
              <a:rPr lang="en-US" dirty="0" smtClean="0"/>
              <a:t> D</a:t>
            </a:r>
            <a:r>
              <a:rPr lang="en-US" altLang="zh-CN" dirty="0" smtClean="0"/>
              <a:t>r. </a:t>
            </a:r>
            <a:r>
              <a:rPr lang="en-US" dirty="0" err="1" smtClean="0"/>
              <a:t>Heng</a:t>
            </a:r>
            <a:r>
              <a:rPr lang="en-US" dirty="0" smtClean="0"/>
              <a:t> </a:t>
            </a:r>
            <a:r>
              <a:rPr lang="en-US" dirty="0" smtClean="0"/>
              <a:t>Pan,  which includes all the coils in</a:t>
            </a:r>
            <a:r>
              <a:rPr lang="en-US" dirty="0" smtClean="0"/>
              <a:t> RFCC, </a:t>
            </a:r>
            <a:r>
              <a:rPr lang="en-US" dirty="0" smtClean="0"/>
              <a:t>AFC </a:t>
            </a:r>
            <a:r>
              <a:rPr lang="en-US" dirty="0" smtClean="0"/>
              <a:t>module</a:t>
            </a:r>
            <a:r>
              <a:rPr lang="en-US" altLang="zh-CN" dirty="0" smtClean="0"/>
              <a:t>s</a:t>
            </a:r>
            <a:r>
              <a:rPr lang="en-US" dirty="0" smtClean="0"/>
              <a:t> </a:t>
            </a:r>
            <a:r>
              <a:rPr lang="en-US" dirty="0" smtClean="0"/>
              <a:t>and </a:t>
            </a:r>
            <a:r>
              <a:rPr lang="en-US" dirty="0" err="1" smtClean="0"/>
              <a:t>SS</a:t>
            </a:r>
            <a:r>
              <a:rPr lang="en-US" altLang="zh-CN" dirty="0" err="1" smtClean="0"/>
              <a:t>s</a:t>
            </a:r>
            <a:r>
              <a:rPr lang="en-US" dirty="0" smtClean="0"/>
              <a:t>. </a:t>
            </a:r>
            <a:r>
              <a:rPr lang="en-US" dirty="0" smtClean="0"/>
              <a:t>Four different B field configurations for MICE operation.   </a:t>
            </a:r>
            <a:endParaRPr lang="en-US" dirty="0"/>
          </a:p>
        </p:txBody>
      </p:sp>
      <p:pic>
        <p:nvPicPr>
          <p:cNvPr id="5" name="Picture 4" descr="bfield-in-cc.png"/>
          <p:cNvPicPr>
            <a:picLocks noChangeAspect="1"/>
          </p:cNvPicPr>
          <p:nvPr/>
        </p:nvPicPr>
        <p:blipFill>
          <a:blip r:embed="rId2"/>
          <a:srcRect t="8533" b="3200"/>
          <a:stretch>
            <a:fillRect/>
          </a:stretch>
        </p:blipFill>
        <p:spPr>
          <a:xfrm>
            <a:off x="898960" y="3503252"/>
            <a:ext cx="7052795" cy="2850801"/>
          </a:xfrm>
          <a:prstGeom prst="rect">
            <a:avLst/>
          </a:prstGeom>
        </p:spPr>
      </p:pic>
      <p:sp>
        <p:nvSpPr>
          <p:cNvPr id="6" name="Rounded Rectangle 5"/>
          <p:cNvSpPr/>
          <p:nvPr/>
        </p:nvSpPr>
        <p:spPr>
          <a:xfrm>
            <a:off x="2468844" y="3952491"/>
            <a:ext cx="499477" cy="1541043"/>
          </a:xfrm>
          <a:prstGeom prst="roundRect">
            <a:avLst/>
          </a:prstGeom>
          <a:solidFill>
            <a:schemeClr val="accent6">
              <a:lumMod val="50000"/>
              <a:alpha val="3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3391866" y="3952491"/>
            <a:ext cx="499477" cy="1541043"/>
          </a:xfrm>
          <a:prstGeom prst="roundRect">
            <a:avLst/>
          </a:prstGeom>
          <a:solidFill>
            <a:schemeClr val="accent6">
              <a:lumMod val="50000"/>
              <a:alpha val="3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628845" y="3952491"/>
            <a:ext cx="499477" cy="1541043"/>
          </a:xfrm>
          <a:prstGeom prst="roundRect">
            <a:avLst/>
          </a:prstGeom>
          <a:solidFill>
            <a:schemeClr val="accent6">
              <a:lumMod val="50000"/>
              <a:alpha val="3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5627800" y="3952491"/>
            <a:ext cx="499477" cy="1541043"/>
          </a:xfrm>
          <a:prstGeom prst="roundRect">
            <a:avLst/>
          </a:prstGeom>
          <a:solidFill>
            <a:schemeClr val="accent6">
              <a:lumMod val="50000"/>
              <a:alpha val="3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10765" y="6309218"/>
            <a:ext cx="7052794" cy="369332"/>
          </a:xfrm>
          <a:prstGeom prst="rect">
            <a:avLst/>
          </a:prstGeom>
          <a:noFill/>
        </p:spPr>
        <p:txBody>
          <a:bodyPr wrap="square" rtlCol="0">
            <a:spAutoFit/>
          </a:bodyPr>
          <a:lstStyle/>
          <a:p>
            <a:r>
              <a:rPr lang="en-US" dirty="0" smtClean="0"/>
              <a:t>B field plot at </a:t>
            </a:r>
            <a:r>
              <a:rPr lang="en-US" dirty="0" err="1" smtClean="0"/>
              <a:t>r</a:t>
            </a:r>
            <a:r>
              <a:rPr lang="en-US" dirty="0" smtClean="0"/>
              <a:t>=0 (center), </a:t>
            </a:r>
            <a:r>
              <a:rPr lang="en-US" dirty="0" err="1" smtClean="0"/>
              <a:t>r</a:t>
            </a:r>
            <a:r>
              <a:rPr lang="en-US" dirty="0" smtClean="0"/>
              <a:t>=0.6 </a:t>
            </a:r>
            <a:r>
              <a:rPr lang="en-US" dirty="0" err="1" smtClean="0"/>
              <a:t>m</a:t>
            </a:r>
            <a:r>
              <a:rPr lang="en-US" dirty="0" smtClean="0"/>
              <a:t> (RF coupler) and </a:t>
            </a:r>
            <a:r>
              <a:rPr lang="en-US" dirty="0" err="1" smtClean="0"/>
              <a:t>r</a:t>
            </a:r>
            <a:r>
              <a:rPr lang="en-US" dirty="0" smtClean="0"/>
              <a:t>=1.2 </a:t>
            </a:r>
            <a:r>
              <a:rPr lang="en-US" dirty="0" err="1" smtClean="0"/>
              <a:t>m</a:t>
            </a:r>
            <a:r>
              <a:rPr lang="en-US" dirty="0" smtClean="0"/>
              <a:t> (RF window).</a:t>
            </a:r>
            <a:endParaRPr lang="en-US" dirty="0"/>
          </a:p>
        </p:txBody>
      </p:sp>
      <p:sp>
        <p:nvSpPr>
          <p:cNvPr id="15" name="TextBox 14"/>
          <p:cNvSpPr txBox="1"/>
          <p:nvPr/>
        </p:nvSpPr>
        <p:spPr>
          <a:xfrm>
            <a:off x="6543509" y="4721563"/>
            <a:ext cx="1794632" cy="646331"/>
          </a:xfrm>
          <a:prstGeom prst="rect">
            <a:avLst/>
          </a:prstGeom>
          <a:noFill/>
        </p:spPr>
        <p:txBody>
          <a:bodyPr wrap="square" rtlCol="0">
            <a:spAutoFit/>
          </a:bodyPr>
          <a:lstStyle/>
          <a:p>
            <a:r>
              <a:rPr lang="en-US" dirty="0" smtClean="0"/>
              <a:t>Four Cavities in a</a:t>
            </a:r>
            <a:r>
              <a:rPr lang="en-US" dirty="0" smtClean="0"/>
              <a:t> RFCC </a:t>
            </a:r>
            <a:r>
              <a:rPr lang="en-US" altLang="zh-CN" dirty="0" smtClean="0"/>
              <a:t>m</a:t>
            </a:r>
            <a:r>
              <a:rPr lang="en-US" dirty="0" smtClean="0"/>
              <a:t>odule</a:t>
            </a:r>
            <a:endParaRPr lang="en-US" dirty="0"/>
          </a:p>
        </p:txBody>
      </p:sp>
      <p:cxnSp>
        <p:nvCxnSpPr>
          <p:cNvPr id="17" name="Straight Arrow Connector 16"/>
          <p:cNvCxnSpPr/>
          <p:nvPr/>
        </p:nvCxnSpPr>
        <p:spPr>
          <a:xfrm rot="10800000">
            <a:off x="6127278" y="4721563"/>
            <a:ext cx="416231" cy="1656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Slide Number Placeholder 12"/>
          <p:cNvSpPr>
            <a:spLocks noGrp="1"/>
          </p:cNvSpPr>
          <p:nvPr>
            <p:ph type="sldNum" sz="quarter" idx="12"/>
          </p:nvPr>
        </p:nvSpPr>
        <p:spPr/>
        <p:txBody>
          <a:bodyPr/>
          <a:lstStyle/>
          <a:p>
            <a:fld id="{AC1098C7-FA24-324C-B80D-8D8C0676E05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80941" cy="786927"/>
          </a:xfrm>
        </p:spPr>
        <p:txBody>
          <a:bodyPr>
            <a:noAutofit/>
          </a:bodyPr>
          <a:lstStyle/>
          <a:p>
            <a:r>
              <a:rPr lang="en-US" dirty="0" smtClean="0"/>
              <a:t>MP results: coaxial </a:t>
            </a:r>
            <a:r>
              <a:rPr lang="en-US" dirty="0" smtClean="0"/>
              <a:t>waveguide (1)</a:t>
            </a:r>
            <a:endParaRPr lang="en-US" dirty="0"/>
          </a:p>
        </p:txBody>
      </p:sp>
      <p:sp>
        <p:nvSpPr>
          <p:cNvPr id="6" name="Slide Number Placeholder 5"/>
          <p:cNvSpPr>
            <a:spLocks noGrp="1"/>
          </p:cNvSpPr>
          <p:nvPr>
            <p:ph type="sldNum" sz="quarter" idx="12"/>
          </p:nvPr>
        </p:nvSpPr>
        <p:spPr/>
        <p:txBody>
          <a:bodyPr/>
          <a:lstStyle/>
          <a:p>
            <a:fld id="{AC1098C7-FA24-324C-B80D-8D8C0676E050}" type="slidenum">
              <a:rPr lang="en-US" smtClean="0"/>
              <a:pPr/>
              <a:t>8</a:t>
            </a:fld>
            <a:endParaRPr lang="en-US"/>
          </a:p>
        </p:txBody>
      </p:sp>
      <p:sp>
        <p:nvSpPr>
          <p:cNvPr id="10" name="TextBox 9"/>
          <p:cNvSpPr txBox="1"/>
          <p:nvPr/>
        </p:nvSpPr>
        <p:spPr>
          <a:xfrm>
            <a:off x="4450441" y="786928"/>
            <a:ext cx="4886829" cy="646331"/>
          </a:xfrm>
          <a:prstGeom prst="rect">
            <a:avLst/>
          </a:prstGeom>
          <a:noFill/>
        </p:spPr>
        <p:txBody>
          <a:bodyPr wrap="square" rtlCol="0">
            <a:spAutoFit/>
          </a:bodyPr>
          <a:lstStyle/>
          <a:p>
            <a:r>
              <a:rPr lang="en-US" dirty="0" smtClean="0"/>
              <a:t>Impact Position: green without B field, magenta with B field.</a:t>
            </a:r>
            <a:endParaRPr lang="en-US" dirty="0"/>
          </a:p>
        </p:txBody>
      </p:sp>
      <p:pic>
        <p:nvPicPr>
          <p:cNvPr id="12" name="Picture 11" descr="coaxial-b.tiff"/>
          <p:cNvPicPr>
            <a:picLocks noChangeAspect="1"/>
          </p:cNvPicPr>
          <p:nvPr/>
        </p:nvPicPr>
        <p:blipFill>
          <a:blip r:embed="rId2"/>
          <a:stretch>
            <a:fillRect/>
          </a:stretch>
        </p:blipFill>
        <p:spPr>
          <a:xfrm>
            <a:off x="236322" y="3993674"/>
            <a:ext cx="4045623" cy="2864326"/>
          </a:xfrm>
          <a:prstGeom prst="rect">
            <a:avLst/>
          </a:prstGeom>
        </p:spPr>
      </p:pic>
      <p:pic>
        <p:nvPicPr>
          <p:cNvPr id="13" name="Picture 12" descr="coaxial-nob.tiff"/>
          <p:cNvPicPr>
            <a:picLocks noChangeAspect="1"/>
          </p:cNvPicPr>
          <p:nvPr/>
        </p:nvPicPr>
        <p:blipFill>
          <a:blip r:embed="rId3"/>
          <a:stretch>
            <a:fillRect/>
          </a:stretch>
        </p:blipFill>
        <p:spPr>
          <a:xfrm>
            <a:off x="183938" y="923376"/>
            <a:ext cx="4045623" cy="2821790"/>
          </a:xfrm>
          <a:prstGeom prst="rect">
            <a:avLst/>
          </a:prstGeom>
        </p:spPr>
      </p:pic>
      <p:sp>
        <p:nvSpPr>
          <p:cNvPr id="14" name="TextBox 13"/>
          <p:cNvSpPr txBox="1"/>
          <p:nvPr/>
        </p:nvSpPr>
        <p:spPr>
          <a:xfrm>
            <a:off x="1712223" y="1599091"/>
            <a:ext cx="1967205" cy="369332"/>
          </a:xfrm>
          <a:prstGeom prst="rect">
            <a:avLst/>
          </a:prstGeom>
          <a:noFill/>
        </p:spPr>
        <p:txBody>
          <a:bodyPr wrap="none" rtlCol="0">
            <a:spAutoFit/>
          </a:bodyPr>
          <a:lstStyle/>
          <a:p>
            <a:r>
              <a:rPr lang="en-US" dirty="0" smtClean="0"/>
              <a:t>Without external B</a:t>
            </a:r>
            <a:endParaRPr lang="en-US" dirty="0"/>
          </a:p>
        </p:txBody>
      </p:sp>
      <p:sp>
        <p:nvSpPr>
          <p:cNvPr id="15" name="TextBox 14"/>
          <p:cNvSpPr txBox="1"/>
          <p:nvPr/>
        </p:nvSpPr>
        <p:spPr>
          <a:xfrm>
            <a:off x="2206750" y="4777643"/>
            <a:ext cx="1646605" cy="369332"/>
          </a:xfrm>
          <a:prstGeom prst="rect">
            <a:avLst/>
          </a:prstGeom>
          <a:noFill/>
        </p:spPr>
        <p:txBody>
          <a:bodyPr wrap="none" rtlCol="0">
            <a:spAutoFit/>
          </a:bodyPr>
          <a:lstStyle/>
          <a:p>
            <a:r>
              <a:rPr lang="en-US" dirty="0" smtClean="0"/>
              <a:t>With external B</a:t>
            </a:r>
            <a:endParaRPr lang="en-US" dirty="0"/>
          </a:p>
        </p:txBody>
      </p:sp>
      <p:pic>
        <p:nvPicPr>
          <p:cNvPr id="16" name="Picture 15" descr="coaxial-nob-cord.tiff"/>
          <p:cNvPicPr>
            <a:picLocks noChangeAspect="1"/>
          </p:cNvPicPr>
          <p:nvPr/>
        </p:nvPicPr>
        <p:blipFill>
          <a:blip r:embed="rId4"/>
          <a:stretch>
            <a:fillRect/>
          </a:stretch>
        </p:blipFill>
        <p:spPr>
          <a:xfrm>
            <a:off x="5681448" y="1295199"/>
            <a:ext cx="1688283" cy="2161002"/>
          </a:xfrm>
          <a:prstGeom prst="rect">
            <a:avLst/>
          </a:prstGeom>
        </p:spPr>
      </p:pic>
      <p:pic>
        <p:nvPicPr>
          <p:cNvPr id="17" name="Picture 16" descr="coaxial-b-cord.tiff"/>
          <p:cNvPicPr>
            <a:picLocks noChangeAspect="1"/>
          </p:cNvPicPr>
          <p:nvPr/>
        </p:nvPicPr>
        <p:blipFill>
          <a:blip r:embed="rId5"/>
          <a:stretch>
            <a:fillRect/>
          </a:stretch>
        </p:blipFill>
        <p:spPr>
          <a:xfrm>
            <a:off x="7530684" y="1318052"/>
            <a:ext cx="1520280" cy="2171829"/>
          </a:xfrm>
          <a:prstGeom prst="rect">
            <a:avLst/>
          </a:prstGeom>
        </p:spPr>
      </p:pic>
      <p:pic>
        <p:nvPicPr>
          <p:cNvPr id="18" name="Picture 17" descr="coaxial-order.tiff"/>
          <p:cNvPicPr>
            <a:picLocks noChangeAspect="1"/>
          </p:cNvPicPr>
          <p:nvPr/>
        </p:nvPicPr>
        <p:blipFill>
          <a:blip r:embed="rId6"/>
          <a:stretch>
            <a:fillRect/>
          </a:stretch>
        </p:blipFill>
        <p:spPr>
          <a:xfrm>
            <a:off x="5107431" y="4013107"/>
            <a:ext cx="3838125" cy="2724220"/>
          </a:xfrm>
          <a:prstGeom prst="rect">
            <a:avLst/>
          </a:prstGeom>
        </p:spPr>
      </p:pic>
      <p:cxnSp>
        <p:nvCxnSpPr>
          <p:cNvPr id="20" name="Straight Connector 19"/>
          <p:cNvCxnSpPr/>
          <p:nvPr/>
        </p:nvCxnSpPr>
        <p:spPr>
          <a:xfrm>
            <a:off x="457200" y="3327174"/>
            <a:ext cx="377236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4810" y="6423792"/>
            <a:ext cx="3772361" cy="1588"/>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330278" y="3620912"/>
            <a:ext cx="2021669" cy="369332"/>
          </a:xfrm>
          <a:prstGeom prst="rect">
            <a:avLst/>
          </a:prstGeom>
          <a:noFill/>
        </p:spPr>
        <p:txBody>
          <a:bodyPr wrap="square" rtlCol="0">
            <a:spAutoFit/>
          </a:bodyPr>
          <a:lstStyle/>
          <a:p>
            <a:r>
              <a:rPr lang="en-US" dirty="0" smtClean="0"/>
              <a:t>MP Order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1518"/>
            <a:ext cx="8229600" cy="4984645"/>
          </a:xfrm>
        </p:spPr>
        <p:txBody>
          <a:bodyPr/>
          <a:lstStyle/>
          <a:p>
            <a:r>
              <a:rPr lang="en-US" dirty="0" smtClean="0"/>
              <a:t>Without B field: MP barrier </a:t>
            </a:r>
            <a:r>
              <a:rPr lang="en-US" altLang="zh-CN" dirty="0" smtClean="0"/>
              <a:t>is found to happen </a:t>
            </a:r>
            <a:r>
              <a:rPr lang="en-US" dirty="0" smtClean="0"/>
              <a:t>from about 1.75 MV/</a:t>
            </a:r>
            <a:r>
              <a:rPr lang="en-US" dirty="0" err="1" smtClean="0"/>
              <a:t>m</a:t>
            </a:r>
            <a:r>
              <a:rPr lang="en-US" dirty="0" smtClean="0"/>
              <a:t> to about 2.75 MV/</a:t>
            </a:r>
            <a:r>
              <a:rPr lang="en-US" dirty="0" err="1" smtClean="0"/>
              <a:t>m</a:t>
            </a:r>
            <a:r>
              <a:rPr lang="en-US" dirty="0" smtClean="0"/>
              <a:t>. S</a:t>
            </a:r>
            <a:r>
              <a:rPr lang="en-US" altLang="zh-CN" dirty="0" smtClean="0"/>
              <a:t>imulation assumed</a:t>
            </a:r>
            <a:r>
              <a:rPr lang="en-US" dirty="0" smtClean="0"/>
              <a:t> Q </a:t>
            </a:r>
            <a:r>
              <a:rPr lang="en-US" dirty="0" smtClean="0"/>
              <a:t>=</a:t>
            </a:r>
            <a:r>
              <a:rPr lang="en-US" dirty="0" smtClean="0"/>
              <a:t> 51000, this corresponds to the input </a:t>
            </a:r>
            <a:r>
              <a:rPr lang="en-US" altLang="zh-CN" dirty="0" smtClean="0"/>
              <a:t>peak </a:t>
            </a:r>
            <a:r>
              <a:rPr lang="en-US" dirty="0" smtClean="0"/>
              <a:t>power from 46 </a:t>
            </a:r>
            <a:r>
              <a:rPr lang="en-US" dirty="0" smtClean="0"/>
              <a:t>k</a:t>
            </a:r>
            <a:r>
              <a:rPr lang="en-US" dirty="0" smtClean="0"/>
              <a:t>W to 354 kW.</a:t>
            </a:r>
          </a:p>
          <a:p>
            <a:r>
              <a:rPr lang="en-US" dirty="0" smtClean="0"/>
              <a:t>With MICE RFCC B field: we expect a wider MP barrier ex</a:t>
            </a:r>
            <a:r>
              <a:rPr lang="en-US" altLang="zh-CN" dirty="0" smtClean="0"/>
              <a:t>pand</a:t>
            </a:r>
            <a:r>
              <a:rPr lang="en-US" dirty="0" smtClean="0"/>
              <a:t>ing to both low</a:t>
            </a:r>
            <a:r>
              <a:rPr lang="en-US" altLang="zh-CN" dirty="0" smtClean="0"/>
              <a:t>er</a:t>
            </a:r>
            <a:r>
              <a:rPr lang="en-US" dirty="0" smtClean="0"/>
              <a:t> and higher power region.</a:t>
            </a:r>
            <a:endParaRPr lang="en-US" dirty="0"/>
          </a:p>
        </p:txBody>
      </p:sp>
      <p:sp>
        <p:nvSpPr>
          <p:cNvPr id="4" name="Slide Number Placeholder 3"/>
          <p:cNvSpPr>
            <a:spLocks noGrp="1"/>
          </p:cNvSpPr>
          <p:nvPr>
            <p:ph type="sldNum" sz="quarter" idx="12"/>
          </p:nvPr>
        </p:nvSpPr>
        <p:spPr/>
        <p:txBody>
          <a:bodyPr/>
          <a:lstStyle/>
          <a:p>
            <a:fld id="{AC1098C7-FA24-324C-B80D-8D8C0676E050}" type="slidenum">
              <a:rPr lang="en-US" smtClean="0"/>
              <a:pPr/>
              <a:t>9</a:t>
            </a:fld>
            <a:endParaRPr lang="en-US"/>
          </a:p>
        </p:txBody>
      </p:sp>
      <p:sp>
        <p:nvSpPr>
          <p:cNvPr id="5" name="Title 1"/>
          <p:cNvSpPr>
            <a:spLocks noGrp="1"/>
          </p:cNvSpPr>
          <p:nvPr>
            <p:ph type="title"/>
          </p:nvPr>
        </p:nvSpPr>
        <p:spPr>
          <a:xfrm>
            <a:off x="457200" y="-1482"/>
            <a:ext cx="8229600" cy="1143000"/>
          </a:xfrm>
        </p:spPr>
        <p:txBody>
          <a:bodyPr>
            <a:noAutofit/>
          </a:bodyPr>
          <a:lstStyle/>
          <a:p>
            <a:r>
              <a:rPr lang="en-US" dirty="0" smtClean="0"/>
              <a:t>MP results: coaxial </a:t>
            </a:r>
            <a:r>
              <a:rPr lang="en-US" dirty="0" smtClean="0"/>
              <a:t>waveguide(2)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7396</TotalTime>
  <Words>1165</Words>
  <Application>Microsoft Macintosh PowerPoint</Application>
  <PresentationFormat>On-screen Show (4:3)</PresentationFormat>
  <Paragraphs>149</Paragraphs>
  <Slides>21</Slides>
  <Notes>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Microsoft Equation</vt:lpstr>
      <vt:lpstr>Multipacting simulation of MICE 201 MHz cavity</vt:lpstr>
      <vt:lpstr>Multipacting</vt:lpstr>
      <vt:lpstr>Possible Damage from MP</vt:lpstr>
      <vt:lpstr>SLAC ACE3P for Multipacting Simulation</vt:lpstr>
      <vt:lpstr>MICE 201 MHz Cavity</vt:lpstr>
      <vt:lpstr>Omega3P simulation results</vt:lpstr>
      <vt:lpstr>External B field Map</vt:lpstr>
      <vt:lpstr>MP results: coaxial waveguide (1)</vt:lpstr>
      <vt:lpstr>MP results: coaxial waveguide(2)</vt:lpstr>
      <vt:lpstr>MP results: RF coupler region (1)</vt:lpstr>
      <vt:lpstr>MP results: RF coupler region (1)</vt:lpstr>
      <vt:lpstr>MP results: RF coupler region (2)</vt:lpstr>
      <vt:lpstr>MP results: RF coupler region (3)</vt:lpstr>
      <vt:lpstr>MP results: Cavity Body (1) </vt:lpstr>
      <vt:lpstr>MP results: Cavity Body (2) </vt:lpstr>
      <vt:lpstr>Enhancement Counter</vt:lpstr>
      <vt:lpstr>Slide 17</vt:lpstr>
      <vt:lpstr>Slide 18</vt:lpstr>
      <vt:lpstr>Slide 19</vt:lpstr>
      <vt:lpstr>Slide 20</vt:lpstr>
      <vt:lpstr>Summary</vt:lpstr>
    </vt:vector>
  </TitlesOfParts>
  <Company>IU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Multipacting simulation of MICE 201 MHz cavity</dc:title>
  <dc:creator>Tianhuan Luo</dc:creator>
  <cp:lastModifiedBy>Tianhuan Luo</cp:lastModifiedBy>
  <cp:revision>33</cp:revision>
  <dcterms:created xsi:type="dcterms:W3CDTF">2013-06-21T03:51:29Z</dcterms:created>
  <dcterms:modified xsi:type="dcterms:W3CDTF">2013-06-21T21:47:56Z</dcterms:modified>
</cp:coreProperties>
</file>