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8" r:id="rId4"/>
    <p:sldId id="259" r:id="rId5"/>
    <p:sldId id="257" r:id="rId6"/>
    <p:sldId id="290" r:id="rId7"/>
    <p:sldId id="294" r:id="rId8"/>
    <p:sldId id="291" r:id="rId9"/>
    <p:sldId id="289" r:id="rId10"/>
    <p:sldId id="284" r:id="rId11"/>
    <p:sldId id="295" r:id="rId12"/>
    <p:sldId id="262" r:id="rId13"/>
    <p:sldId id="292" r:id="rId14"/>
    <p:sldId id="300" r:id="rId15"/>
    <p:sldId id="301" r:id="rId16"/>
    <p:sldId id="263" r:id="rId17"/>
    <p:sldId id="303" r:id="rId18"/>
    <p:sldId id="286" r:id="rId19"/>
    <p:sldId id="287" r:id="rId20"/>
    <p:sldId id="288" r:id="rId21"/>
    <p:sldId id="305" r:id="rId22"/>
    <p:sldId id="306" r:id="rId23"/>
    <p:sldId id="304" r:id="rId24"/>
    <p:sldId id="293" r:id="rId25"/>
  </p:sldIdLst>
  <p:sldSz cx="9144000" cy="6858000" type="screen4x3"/>
  <p:notesSz cx="4279900" cy="54864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1pPr>
    <a:lvl2pPr marL="742950" indent="-28575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2pPr>
    <a:lvl3pPr marL="1143000" indent="-228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3pPr>
    <a:lvl4pPr marL="1600200" indent="-228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4pPr>
    <a:lvl5pPr marL="2057400" indent="-228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44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ipton:Documents:Shared%20Documents:Future_Projects:Mu_collider:Mucoll_HFact_16hit_clayer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ipton:Documents:Shared%20Documents:Future_Projects:Mu_collider:Mucoll_HFact_16hit_clayer.xlsm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48937346298761"/>
          <c:y val="0.0295454545454545"/>
          <c:w val="0.86948954267536"/>
          <c:h val="0.912848604151754"/>
        </c:manualLayout>
      </c:layout>
      <c:scatterChart>
        <c:scatterStyle val="lineMarker"/>
        <c:varyColors val="0"/>
        <c:ser>
          <c:idx val="0"/>
          <c:order val="0"/>
          <c:tx>
            <c:strRef>
              <c:f>HFresults!$B$1</c:f>
              <c:strCache>
                <c:ptCount val="1"/>
                <c:pt idx="0">
                  <c:v>90 deg</c:v>
                </c:pt>
              </c:strCache>
            </c:strRef>
          </c:tx>
          <c:xVal>
            <c:numRef>
              <c:f>HFresults!$A$2:$A$11</c:f>
              <c:numCache>
                <c:formatCode>General</c:formatCode>
                <c:ptCount val="10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2.5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50.0</c:v>
                </c:pt>
                <c:pt idx="8">
                  <c:v>100.0</c:v>
                </c:pt>
                <c:pt idx="9">
                  <c:v>200.0</c:v>
                </c:pt>
              </c:numCache>
            </c:numRef>
          </c:xVal>
          <c:yVal>
            <c:numRef>
              <c:f>HFresults!$B$2:$B$11</c:f>
              <c:numCache>
                <c:formatCode>General</c:formatCode>
                <c:ptCount val="10"/>
                <c:pt idx="0">
                  <c:v>0.00329219015320404</c:v>
                </c:pt>
                <c:pt idx="1">
                  <c:v>0.00164909997841024</c:v>
                </c:pt>
                <c:pt idx="2">
                  <c:v>0.000829735114773041</c:v>
                </c:pt>
                <c:pt idx="3">
                  <c:v>0.000666404680563547</c:v>
                </c:pt>
                <c:pt idx="4">
                  <c:v>0.000340353768806948</c:v>
                </c:pt>
                <c:pt idx="5">
                  <c:v>0.000176320224553571</c:v>
                </c:pt>
                <c:pt idx="6">
                  <c:v>9.31962650184112E-5</c:v>
                </c:pt>
                <c:pt idx="7">
                  <c:v>4.50149841690762E-5</c:v>
                </c:pt>
                <c:pt idx="8">
                  <c:v>3.22462956022478E-5</c:v>
                </c:pt>
                <c:pt idx="9">
                  <c:v>2.81267704115104E-5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HFresults!$C$1</c:f>
              <c:strCache>
                <c:ptCount val="1"/>
                <c:pt idx="0">
                  <c:v>60 deg</c:v>
                </c:pt>
              </c:strCache>
            </c:strRef>
          </c:tx>
          <c:xVal>
            <c:numRef>
              <c:f>HFresults!$A$2:$A$11</c:f>
              <c:numCache>
                <c:formatCode>General</c:formatCode>
                <c:ptCount val="10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2.5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50.0</c:v>
                </c:pt>
                <c:pt idx="8">
                  <c:v>100.0</c:v>
                </c:pt>
                <c:pt idx="9">
                  <c:v>200.0</c:v>
                </c:pt>
              </c:numCache>
            </c:numRef>
          </c:xVal>
          <c:yVal>
            <c:numRef>
              <c:f>HFresults!$C$2:$C$11</c:f>
              <c:numCache>
                <c:formatCode>General</c:formatCode>
                <c:ptCount val="10"/>
                <c:pt idx="0">
                  <c:v>0.00380089329121757</c:v>
                </c:pt>
                <c:pt idx="1">
                  <c:v>0.00190308612576747</c:v>
                </c:pt>
                <c:pt idx="2">
                  <c:v>0.0009562416373606</c:v>
                </c:pt>
                <c:pt idx="3">
                  <c:v>0.00076744243029245</c:v>
                </c:pt>
                <c:pt idx="4">
                  <c:v>0.000390809598496381</c:v>
                </c:pt>
                <c:pt idx="5">
                  <c:v>0.000201866750094273</c:v>
                </c:pt>
                <c:pt idx="6">
                  <c:v>0.000106076507194953</c:v>
                </c:pt>
                <c:pt idx="7">
                  <c:v>4.96081503306502E-5</c:v>
                </c:pt>
                <c:pt idx="8">
                  <c:v>3.39128041452516E-5</c:v>
                </c:pt>
                <c:pt idx="9">
                  <c:v>2.86145751694707E-5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HFresults!$D$1</c:f>
              <c:strCache>
                <c:ptCount val="1"/>
                <c:pt idx="0">
                  <c:v>30 deg</c:v>
                </c:pt>
              </c:strCache>
            </c:strRef>
          </c:tx>
          <c:xVal>
            <c:numRef>
              <c:f>HFresults!$A$2:$A$11</c:f>
              <c:numCache>
                <c:formatCode>General</c:formatCode>
                <c:ptCount val="10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2.5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50.0</c:v>
                </c:pt>
                <c:pt idx="8">
                  <c:v>100.0</c:v>
                </c:pt>
                <c:pt idx="9">
                  <c:v>200.0</c:v>
                </c:pt>
              </c:numCache>
            </c:numRef>
          </c:xVal>
          <c:yVal>
            <c:numRef>
              <c:f>HFresults!$D$2:$D$11</c:f>
              <c:numCache>
                <c:formatCode>General</c:formatCode>
                <c:ptCount val="10"/>
                <c:pt idx="0">
                  <c:v>0.00685568449209193</c:v>
                </c:pt>
                <c:pt idx="1">
                  <c:v>0.0034446542651811</c:v>
                </c:pt>
                <c:pt idx="2">
                  <c:v>0.00175040448393783</c:v>
                </c:pt>
                <c:pt idx="3">
                  <c:v>0.00141475345914412</c:v>
                </c:pt>
                <c:pt idx="4">
                  <c:v>0.000756295645464849</c:v>
                </c:pt>
                <c:pt idx="5">
                  <c:v>0.000454244359051202</c:v>
                </c:pt>
                <c:pt idx="6">
                  <c:v>0.000331334578776779</c:v>
                </c:pt>
                <c:pt idx="7">
                  <c:v>0.00027976441509017</c:v>
                </c:pt>
                <c:pt idx="8">
                  <c:v>0.000264352916266979</c:v>
                </c:pt>
                <c:pt idx="9">
                  <c:v>0.000248378488645602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HFresults!$E$1</c:f>
              <c:strCache>
                <c:ptCount val="1"/>
                <c:pt idx="0">
                  <c:v>20 deg</c:v>
                </c:pt>
              </c:strCache>
            </c:strRef>
          </c:tx>
          <c:xVal>
            <c:numRef>
              <c:f>HFresults!$A$2:$A$11</c:f>
              <c:numCache>
                <c:formatCode>General</c:formatCode>
                <c:ptCount val="10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2.5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50.0</c:v>
                </c:pt>
                <c:pt idx="8">
                  <c:v>100.0</c:v>
                </c:pt>
                <c:pt idx="9">
                  <c:v>200.0</c:v>
                </c:pt>
              </c:numCache>
            </c:numRef>
          </c:xVal>
          <c:yVal>
            <c:numRef>
              <c:f>HFresults!$E$2:$E$11</c:f>
              <c:numCache>
                <c:formatCode>General</c:formatCode>
                <c:ptCount val="10"/>
                <c:pt idx="0">
                  <c:v>0.0223705848016955</c:v>
                </c:pt>
                <c:pt idx="1">
                  <c:v>0.011417305372232</c:v>
                </c:pt>
                <c:pt idx="2">
                  <c:v>0.00601594588510797</c:v>
                </c:pt>
                <c:pt idx="3">
                  <c:v>0.00495944669379815</c:v>
                </c:pt>
                <c:pt idx="4">
                  <c:v>0.00294074354461069</c:v>
                </c:pt>
                <c:pt idx="5">
                  <c:v>0.00210934137867167</c:v>
                </c:pt>
                <c:pt idx="6">
                  <c:v>0.00183648167566848</c:v>
                </c:pt>
                <c:pt idx="7">
                  <c:v>0.00175178207312021</c:v>
                </c:pt>
                <c:pt idx="8">
                  <c:v>0.00173931846997075</c:v>
                </c:pt>
                <c:pt idx="9">
                  <c:v>0.00173618751464386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865352"/>
        <c:axId val="-2132072120"/>
      </c:scatterChart>
      <c:valAx>
        <c:axId val="-2131865352"/>
        <c:scaling>
          <c:orientation val="minMax"/>
          <c:max val="200.0"/>
        </c:scaling>
        <c:delete val="0"/>
        <c:axPos val="b"/>
        <c:numFmt formatCode="General" sourceLinked="1"/>
        <c:majorTickMark val="out"/>
        <c:minorTickMark val="none"/>
        <c:tickLblPos val="nextTo"/>
        <c:crossAx val="-2132072120"/>
        <c:crossesAt val="1.0E-5"/>
        <c:crossBetween val="midCat"/>
      </c:valAx>
      <c:valAx>
        <c:axId val="-2132072120"/>
        <c:scaling>
          <c:logBase val="10.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E+00" sourceLinked="0"/>
        <c:majorTickMark val="out"/>
        <c:minorTickMark val="none"/>
        <c:tickLblPos val="nextTo"/>
        <c:crossAx val="-2131865352"/>
        <c:crosses val="autoZero"/>
        <c:crossBetween val="midCat"/>
      </c:valAx>
      <c:spPr>
        <a:ln w="28575" cmpd="sng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43074588813934"/>
          <c:y val="0.0541685755189692"/>
          <c:w val="0.116333957538975"/>
          <c:h val="0.2704123120973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937504230309"/>
          <c:y val="0.0477157360406091"/>
          <c:w val="0.835159172438689"/>
          <c:h val="0.863392621607578"/>
        </c:manualLayout>
      </c:layout>
      <c:scatterChart>
        <c:scatterStyle val="lineMarker"/>
        <c:varyColors val="0"/>
        <c:ser>
          <c:idx val="0"/>
          <c:order val="0"/>
          <c:tx>
            <c:strRef>
              <c:f>HFresults!$B$26</c:f>
              <c:strCache>
                <c:ptCount val="1"/>
                <c:pt idx="0">
                  <c:v>90 deg</c:v>
                </c:pt>
              </c:strCache>
            </c:strRef>
          </c:tx>
          <c:xVal>
            <c:numRef>
              <c:f>HFresults!$A$27:$A$36</c:f>
              <c:numCache>
                <c:formatCode>General</c:formatCode>
                <c:ptCount val="10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2.5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50.0</c:v>
                </c:pt>
                <c:pt idx="8">
                  <c:v>100.0</c:v>
                </c:pt>
                <c:pt idx="9">
                  <c:v>200.0</c:v>
                </c:pt>
              </c:numCache>
            </c:numRef>
          </c:xVal>
          <c:yVal>
            <c:numRef>
              <c:f>HFresults!$B$27:$B$36</c:f>
              <c:numCache>
                <c:formatCode>General</c:formatCode>
                <c:ptCount val="10"/>
                <c:pt idx="0">
                  <c:v>75.92502609127124</c:v>
                </c:pt>
                <c:pt idx="1">
                  <c:v>38.78988628210168</c:v>
                </c:pt>
                <c:pt idx="2">
                  <c:v>21.05920038305875</c:v>
                </c:pt>
                <c:pt idx="3">
                  <c:v>17.63908584627436</c:v>
                </c:pt>
                <c:pt idx="4">
                  <c:v>10.88958569685957</c:v>
                </c:pt>
                <c:pt idx="5">
                  <c:v>7.395682342691183</c:v>
                </c:pt>
                <c:pt idx="6">
                  <c:v>5.441264674313538</c:v>
                </c:pt>
                <c:pt idx="7">
                  <c:v>4.117283949285364</c:v>
                </c:pt>
                <c:pt idx="8">
                  <c:v>3.778098502897668</c:v>
                </c:pt>
                <c:pt idx="9">
                  <c:v>3.679240166565427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HFresults!$C$26</c:f>
              <c:strCache>
                <c:ptCount val="1"/>
                <c:pt idx="0">
                  <c:v>60 deg</c:v>
                </c:pt>
              </c:strCache>
            </c:strRef>
          </c:tx>
          <c:xVal>
            <c:numRef>
              <c:f>HFresults!$A$27:$A$36</c:f>
              <c:numCache>
                <c:formatCode>General</c:formatCode>
                <c:ptCount val="10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2.5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50.0</c:v>
                </c:pt>
                <c:pt idx="8">
                  <c:v>100.0</c:v>
                </c:pt>
                <c:pt idx="9">
                  <c:v>200.0</c:v>
                </c:pt>
              </c:numCache>
            </c:numRef>
          </c:xVal>
          <c:yVal>
            <c:numRef>
              <c:f>HFresults!$C$27:$C$36</c:f>
              <c:numCache>
                <c:formatCode>General</c:formatCode>
                <c:ptCount val="10"/>
                <c:pt idx="0">
                  <c:v>87.45016255741648</c:v>
                </c:pt>
                <c:pt idx="1">
                  <c:v>44.39331935725347</c:v>
                </c:pt>
                <c:pt idx="2">
                  <c:v>23.73437714424054</c:v>
                </c:pt>
                <c:pt idx="3">
                  <c:v>19.74790968622029</c:v>
                </c:pt>
                <c:pt idx="4">
                  <c:v>11.9370108916405</c:v>
                </c:pt>
                <c:pt idx="5">
                  <c:v>7.955427240379635</c:v>
                </c:pt>
                <c:pt idx="6">
                  <c:v>5.767352555069624</c:v>
                </c:pt>
                <c:pt idx="7">
                  <c:v>4.245871340314796</c:v>
                </c:pt>
                <c:pt idx="8">
                  <c:v>3.819954585854389</c:v>
                </c:pt>
                <c:pt idx="9">
                  <c:v>3.690564412376008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HFresults!$D$26</c:f>
              <c:strCache>
                <c:ptCount val="1"/>
                <c:pt idx="0">
                  <c:v>30 deg</c:v>
                </c:pt>
              </c:strCache>
            </c:strRef>
          </c:tx>
          <c:xVal>
            <c:numRef>
              <c:f>HFresults!$A$27:$A$36</c:f>
              <c:numCache>
                <c:formatCode>General</c:formatCode>
                <c:ptCount val="10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2.5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50.0</c:v>
                </c:pt>
                <c:pt idx="8">
                  <c:v>100.0</c:v>
                </c:pt>
                <c:pt idx="9">
                  <c:v>200.0</c:v>
                </c:pt>
              </c:numCache>
            </c:numRef>
          </c:xVal>
          <c:yVal>
            <c:numRef>
              <c:f>HFresults!$D$27:$D$36</c:f>
              <c:numCache>
                <c:formatCode>General</c:formatCode>
                <c:ptCount val="10"/>
                <c:pt idx="0">
                  <c:v>150.90612278426</c:v>
                </c:pt>
                <c:pt idx="1">
                  <c:v>75.60583162149511</c:v>
                </c:pt>
                <c:pt idx="2">
                  <c:v>38.985290126923</c:v>
                </c:pt>
                <c:pt idx="3">
                  <c:v>31.88164735608361</c:v>
                </c:pt>
                <c:pt idx="4">
                  <c:v>18.30016376351124</c:v>
                </c:pt>
                <c:pt idx="5">
                  <c:v>11.89840767952434</c:v>
                </c:pt>
                <c:pt idx="6">
                  <c:v>8.661798081239318</c:v>
                </c:pt>
                <c:pt idx="7">
                  <c:v>7.015362987904618</c:v>
                </c:pt>
                <c:pt idx="8">
                  <c:v>6.654664293990887</c:v>
                </c:pt>
                <c:pt idx="9">
                  <c:v>6.476188919977091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HFresults!$E$26</c:f>
              <c:strCache>
                <c:ptCount val="1"/>
                <c:pt idx="0">
                  <c:v>20 deg</c:v>
                </c:pt>
              </c:strCache>
            </c:strRef>
          </c:tx>
          <c:xVal>
            <c:numRef>
              <c:f>HFresults!$A$27:$A$36</c:f>
              <c:numCache>
                <c:formatCode>General</c:formatCode>
                <c:ptCount val="10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2.5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50.0</c:v>
                </c:pt>
                <c:pt idx="8">
                  <c:v>100.0</c:v>
                </c:pt>
                <c:pt idx="9">
                  <c:v>200.0</c:v>
                </c:pt>
              </c:numCache>
            </c:numRef>
          </c:xVal>
          <c:yVal>
            <c:numRef>
              <c:f>HFresults!$E$27:$E$36</c:f>
              <c:numCache>
                <c:formatCode>General</c:formatCode>
                <c:ptCount val="10"/>
                <c:pt idx="0">
                  <c:v>228.5251689356827</c:v>
                </c:pt>
                <c:pt idx="1">
                  <c:v>115.3256153145373</c:v>
                </c:pt>
                <c:pt idx="2">
                  <c:v>59.7661823790938</c:v>
                </c:pt>
                <c:pt idx="3">
                  <c:v>48.87271369401786</c:v>
                </c:pt>
                <c:pt idx="4">
                  <c:v>28.17172237281442</c:v>
                </c:pt>
                <c:pt idx="5">
                  <c:v>19.73659842134828</c:v>
                </c:pt>
                <c:pt idx="6">
                  <c:v>16.96889352237512</c:v>
                </c:pt>
                <c:pt idx="7">
                  <c:v>16.10744737110269</c:v>
                </c:pt>
                <c:pt idx="8">
                  <c:v>15.98053652587661</c:v>
                </c:pt>
                <c:pt idx="9">
                  <c:v>15.94864876797924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889336"/>
        <c:axId val="-2132180248"/>
      </c:scatterChart>
      <c:valAx>
        <c:axId val="-2121889336"/>
        <c:scaling>
          <c:orientation val="minMax"/>
          <c:max val="200.0"/>
        </c:scaling>
        <c:delete val="0"/>
        <c:axPos val="b"/>
        <c:numFmt formatCode="General" sourceLinked="1"/>
        <c:majorTickMark val="out"/>
        <c:minorTickMark val="none"/>
        <c:tickLblPos val="nextTo"/>
        <c:crossAx val="-2132180248"/>
        <c:crosses val="autoZero"/>
        <c:crossBetween val="midCat"/>
      </c:valAx>
      <c:valAx>
        <c:axId val="-2132180248"/>
        <c:scaling>
          <c:logBase val="10.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21889336"/>
        <c:crosses val="autoZero"/>
        <c:crossBetween val="midCat"/>
      </c:valAx>
      <c:spPr>
        <a:ln w="28575" cmpd="sng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42788055862645"/>
          <c:y val="0.0630308965186458"/>
          <c:w val="0.175263520068587"/>
          <c:h val="0.2216539430033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0.01317</cdr:x>
      <cdr:y>0.18524</cdr:y>
    </cdr:from>
    <cdr:to>
      <cdr:x>0.11632</cdr:x>
      <cdr:y>0.77521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02138" y="1945728"/>
          <a:ext cx="295209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Impact Parameter (microns)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17875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endParaRPr lang="en-GB" dirty="0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/>
          </p:nvPr>
        </p:nvSpPr>
        <p:spPr bwMode="auto">
          <a:xfrm>
            <a:off x="2424113" y="0"/>
            <a:ext cx="17875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endParaRPr lang="en-GB" dirty="0"/>
          </a:p>
        </p:txBody>
      </p:sp>
      <p:sp>
        <p:nvSpPr>
          <p:cNvPr id="2093" name="Rectangle 4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8350" y="411163"/>
            <a:ext cx="2676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4" name="Rectangle 46"/>
          <p:cNvSpPr>
            <a:spLocks noGrp="1" noChangeArrowheads="1"/>
          </p:cNvSpPr>
          <p:nvPr>
            <p:ph type="body"/>
          </p:nvPr>
        </p:nvSpPr>
        <p:spPr bwMode="auto">
          <a:xfrm>
            <a:off x="428625" y="2606675"/>
            <a:ext cx="335597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0" y="5211763"/>
            <a:ext cx="1787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endParaRPr lang="en-GB" dirty="0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2424113" y="5211763"/>
            <a:ext cx="1787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fld id="{D8084AAC-2877-1F49-8E2E-295D3C70D23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142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6DE5FE-6E10-5345-8AF6-DAC1857C1E0E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8350" y="411163"/>
            <a:ext cx="2743200" cy="2057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428625" y="2606675"/>
            <a:ext cx="3357563" cy="2403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4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98F82A-DA6F-FE49-9A1A-AA429818BFC7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3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B186F6-B027-E14D-8366-D9BEB2EA2812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4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6CEB20-800B-D540-8A44-0718B6AC1110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50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4A2E4-8A18-7342-8C55-596FF9742D6C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2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6CEB20-800B-D540-8A44-0718B6AC1110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3325" y="696913"/>
            <a:ext cx="4497388" cy="3375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2081" y="4416866"/>
            <a:ext cx="5499628" cy="39192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3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411163"/>
            <a:ext cx="2654300" cy="1990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084AAC-2877-1F49-8E2E-295D3C70D23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83FF9C-0EA0-BE49-96BE-92A59B62712A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9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June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212894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287408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44038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-15875"/>
            <a:ext cx="1797050" cy="5916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9175" y="-15875"/>
            <a:ext cx="5241925" cy="5916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74612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DFA-8682-AD47-81E2-326A00AC4DA3}" type="datetimeFigureOut">
              <a:rPr lang="en-US" smtClean="0"/>
              <a:t>6/21/13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10A1A-8736-6945-9B6B-4F89E88A80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0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emf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38100" y="-20638"/>
          <a:ext cx="9182100" cy="510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8" imgW="14818320" imgH="6909840" progId="">
                  <p:embed/>
                </p:oleObj>
              </mc:Choice>
              <mc:Fallback>
                <p:oleObj r:id="rId8" imgW="14818320" imgH="69098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-20638"/>
                        <a:ext cx="9182100" cy="510222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177800" y="66008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965825" y="3074988"/>
            <a:ext cx="7848600" cy="3505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-15875"/>
            <a:ext cx="711517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8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376363"/>
            <a:ext cx="70961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180975" y="6599238"/>
            <a:ext cx="27495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586538"/>
            <a:ext cx="40211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Hans Wenzel          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313613" y="4254500"/>
            <a:ext cx="12207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fld id="{E595213D-3016-684D-9B57-7ACF1B4394F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750175" y="6596063"/>
            <a:ext cx="12207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fld id="{9F4B3783-3710-6542-9E8F-F7103BBD55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20650" y="136525"/>
            <a:ext cx="1314450" cy="1298575"/>
            <a:chOff x="76" y="86"/>
            <a:chExt cx="828" cy="818"/>
          </a:xfrm>
        </p:grpSpPr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76" y="86"/>
              <a:ext cx="828" cy="8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52"/>
              <a:ext cx="590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9" r:id="rId4"/>
    <p:sldLayoutId id="2147483660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18388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8388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18388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oms.fnal.gov:8443/voms/mcdr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slac.stanford.edu/display/MCPDS/Home" TargetMode="External"/><Relationship Id="rId4" Type="http://schemas.openxmlformats.org/officeDocument/2006/relationships/hyperlink" Target="https://confluence.slac.stanford.edu/display/ilc/Installing+lcsim+software+for+the+Winter+2012+tutorial" TargetMode="External"/><Relationship Id="rId5" Type="http://schemas.openxmlformats.org/officeDocument/2006/relationships/hyperlink" Target="slot: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5875"/>
            <a:ext cx="7116763" cy="1055688"/>
          </a:xfrm>
          <a:ln/>
        </p:spPr>
        <p:txBody>
          <a:bodyPr lIns="90000" anchor="t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7737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01800" y="2641600"/>
            <a:ext cx="668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solidFill>
                <a:srgbClr val="F89028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solidFill>
                <a:srgbClr val="F89028"/>
              </a:solidFill>
              <a:latin typeface="Century Gothic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86400" y="673100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11800" y="673100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657600" y="1252538"/>
            <a:ext cx="31877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		 				</a:t>
            </a:r>
          </a:p>
          <a:p>
            <a:pPr>
              <a:buClrTx/>
              <a:buFontTx/>
              <a:buNone/>
            </a:pPr>
            <a:endParaRPr lang="en-US" b="1" u="sng" dirty="0"/>
          </a:p>
          <a:p>
            <a:pPr>
              <a:buClrTx/>
              <a:buFontTx/>
              <a:buNone/>
            </a:pPr>
            <a:endParaRPr lang="en-US" b="1" u="sng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4D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4463" y="6026150"/>
            <a:ext cx="180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en-US" sz="1600" dirty="0"/>
          </a:p>
          <a:p>
            <a:pPr>
              <a:buClrTx/>
              <a:buFontTx/>
              <a:buNone/>
            </a:pPr>
            <a:endParaRPr lang="en-US" sz="16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14450" y="1836738"/>
            <a:ext cx="44100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6286500"/>
            <a:ext cx="374015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1200" b="1" dirty="0"/>
              <a:t>Feb. 22</a:t>
            </a:r>
            <a:r>
              <a:rPr lang="en-US" sz="1200" b="1" baseline="33000" dirty="0"/>
              <a:t>nd</a:t>
            </a:r>
            <a:r>
              <a:rPr lang="en-US" sz="1200" b="1" dirty="0"/>
              <a:t>  2012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n-US" sz="10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4327525"/>
            <a:ext cx="1358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4741863"/>
            <a:ext cx="70977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63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GB" sz="2400" b="1" dirty="0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GB" b="1" u="sng" dirty="0">
                <a:solidFill>
                  <a:srgbClr val="1E48A6"/>
                </a:solidFill>
                <a:latin typeface="Century Gothic" charset="0"/>
              </a:rPr>
              <a:t>Hans Wenzel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 dirty="0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r>
              <a:rPr lang="en-GB" sz="2000" b="1" dirty="0">
                <a:solidFill>
                  <a:srgbClr val="000000"/>
                </a:solidFill>
                <a:latin typeface="Century Gothic" charset="0"/>
              </a:rPr>
              <a:t>Fermilab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latin typeface="Century Gothic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054100" y="1549400"/>
            <a:ext cx="74041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en-US" dirty="0"/>
          </a:p>
          <a:p>
            <a:pPr>
              <a:buSzPct val="45000"/>
              <a:buFont typeface="Wingdings" charset="0"/>
              <a:buNone/>
            </a:pPr>
            <a:r>
              <a:rPr lang="en-US" sz="2400" dirty="0"/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676400" y="457200"/>
            <a:ext cx="64008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SzPct val="45000"/>
              <a:buFont typeface="Wingdings" charset="0"/>
              <a:buNone/>
            </a:pPr>
            <a:r>
              <a:rPr lang="en-US" sz="2400" dirty="0"/>
              <a:t>  </a:t>
            </a:r>
          </a:p>
          <a:p>
            <a:pPr>
              <a:buClrTx/>
              <a:buSzTx/>
              <a:buFontTx/>
              <a:buNone/>
            </a:pPr>
            <a:r>
              <a:rPr lang="en-US" sz="2600" dirty="0"/>
              <a:t> Muon Collider simulation status and plans</a:t>
            </a:r>
          </a:p>
          <a:p>
            <a:pPr>
              <a:buSzPct val="45000"/>
              <a:buFont typeface="Wingdings" charset="0"/>
              <a:buNone/>
            </a:pPr>
            <a:endParaRPr lang="en-US" sz="2400" dirty="0"/>
          </a:p>
          <a:p>
            <a:pPr>
              <a:buSzPct val="45000"/>
              <a:buFont typeface="Wingdings" charset="0"/>
              <a:buNone/>
            </a:pPr>
            <a:endParaRPr lang="en-US" sz="2400" dirty="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69" y="-21411"/>
            <a:ext cx="9338569" cy="702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424"/>
            <a:ext cx="9293225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20650" y="136525"/>
            <a:ext cx="1314450" cy="1298575"/>
            <a:chOff x="76" y="86"/>
            <a:chExt cx="828" cy="818"/>
          </a:xfrm>
        </p:grpSpPr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76" y="86"/>
              <a:ext cx="828" cy="8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53"/>
              <a:ext cx="590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371600" y="4114800"/>
            <a:ext cx="5792819" cy="42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63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GB" sz="2400" b="1" dirty="0" smtClean="0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</a:pPr>
            <a:r>
              <a:rPr lang="en-GB" sz="1600" b="1" u="sng" dirty="0" smtClean="0">
                <a:solidFill>
                  <a:srgbClr val="1E48A6"/>
                </a:solidFill>
                <a:latin typeface="Century Gothic" charset="0"/>
              </a:rPr>
              <a:t>Hans Wenzel</a:t>
            </a:r>
            <a:r>
              <a:rPr lang="en-GB" sz="1600" u="sng" dirty="0">
                <a:solidFill>
                  <a:schemeClr val="accent6"/>
                </a:solidFill>
              </a:rPr>
              <a:t>,</a:t>
            </a:r>
            <a:r>
              <a:rPr lang="en-GB" sz="1600" dirty="0" smtClean="0">
                <a:solidFill>
                  <a:schemeClr val="accent6"/>
                </a:solidFill>
              </a:rPr>
              <a:t> </a:t>
            </a:r>
            <a:r>
              <a:rPr lang="en-GB" sz="1600" dirty="0">
                <a:solidFill>
                  <a:schemeClr val="accent6"/>
                </a:solidFill>
              </a:rPr>
              <a:t>Norman Graf, Ron Lipton, Alex </a:t>
            </a:r>
            <a:r>
              <a:rPr lang="en-GB" sz="1600" dirty="0" smtClean="0">
                <a:solidFill>
                  <a:schemeClr val="accent6"/>
                </a:solidFill>
              </a:rPr>
              <a:t>Conway, Jeremy </a:t>
            </a:r>
            <a:r>
              <a:rPr lang="en-GB" sz="1600" dirty="0">
                <a:solidFill>
                  <a:schemeClr val="accent6"/>
                </a:solidFill>
              </a:rPr>
              <a:t>McCormick, </a:t>
            </a:r>
            <a:r>
              <a:rPr lang="en-US" sz="1600" dirty="0">
                <a:solidFill>
                  <a:schemeClr val="accent6"/>
                </a:solidFill>
              </a:rPr>
              <a:t>Mary Anne</a:t>
            </a: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Cummings, Nikolai Terentiev</a:t>
            </a:r>
            <a:r>
              <a:rPr lang="en-US" sz="1600" dirty="0" smtClean="0">
                <a:solidFill>
                  <a:schemeClr val="accent6"/>
                </a:solidFill>
              </a:rPr>
              <a:t>,…</a:t>
            </a:r>
            <a:endParaRPr lang="en-GB" sz="1600" b="1" u="sng" dirty="0" smtClean="0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</a:pPr>
            <a:r>
              <a:rPr lang="en-US" b="1" dirty="0" smtClean="0"/>
              <a:t>MAP13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</a:pPr>
            <a:r>
              <a:rPr lang="en-US" dirty="0" smtClean="0"/>
              <a:t>June 21</a:t>
            </a:r>
            <a:r>
              <a:rPr lang="en-US" baseline="30000" dirty="0" smtClean="0"/>
              <a:t>st</a:t>
            </a:r>
            <a:r>
              <a:rPr lang="en-US" dirty="0" smtClean="0"/>
              <a:t> , 2013</a:t>
            </a:r>
            <a:endParaRPr lang="en-GB" b="1" u="sng" dirty="0" smtClean="0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 dirty="0" smtClean="0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 dirty="0" smtClean="0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latin typeface="Century Gothic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710863" y="-101837"/>
            <a:ext cx="74168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3200" b="1" dirty="0" smtClean="0"/>
              <a:t> </a:t>
            </a:r>
            <a:endParaRPr lang="en-US" sz="3200" b="1" dirty="0"/>
          </a:p>
          <a:p>
            <a:r>
              <a:rPr lang="en-US" sz="4400" dirty="0">
                <a:solidFill>
                  <a:schemeClr val="bg1"/>
                </a:solidFill>
              </a:rPr>
              <a:t>Detector Computing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solidFill>
                  <a:srgbClr val="0000FF"/>
                </a:solidFill>
                <a:latin typeface="Cantarell" charset="0"/>
              </a:rPr>
              <a:t>Calorimeter Properties for Barrel and Endcaps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29426"/>
              </p:ext>
            </p:extLst>
          </p:nvPr>
        </p:nvGraphicFramePr>
        <p:xfrm>
          <a:off x="432238" y="1676400"/>
          <a:ext cx="8674101" cy="4724640"/>
        </p:xfrm>
        <a:graphic>
          <a:graphicData uri="http://schemas.openxmlformats.org/drawingml/2006/table">
            <a:tbl>
              <a:tblPr/>
              <a:tblGrid>
                <a:gridCol w="3033767"/>
                <a:gridCol w="2211333"/>
                <a:gridCol w="2276393"/>
                <a:gridCol w="1152608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EM</a:t>
                      </a:r>
                    </a:p>
                  </a:txBody>
                  <a:tcPr marL="90000" marR="90000" marT="846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Hadron</a:t>
                      </a:r>
                    </a:p>
                  </a:txBody>
                  <a:tcPr marL="90000" marR="90000" marT="846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Muon</a:t>
                      </a:r>
                    </a:p>
                  </a:txBody>
                  <a:tcPr marL="90000" marR="90000" marT="846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Material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BGO/PbF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PbWO</a:t>
                      </a:r>
                      <a:r>
                        <a:rPr kumimoji="0" lang="en-US" sz="1800" b="0" i="0" u="sng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4</a:t>
                      </a:r>
                      <a:endParaRPr kumimoji="0" lang="en-US" sz="1800" b="0" i="0" u="sng" strike="noStrike" cap="none" normalizeH="0" baseline="-2500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Cantarel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BGO/PbF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PbWO</a:t>
                      </a:r>
                      <a:r>
                        <a:rPr kumimoji="0" lang="en-US" sz="1800" b="0" i="0" u="sng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4</a:t>
                      </a:r>
                      <a:endParaRPr kumimoji="0" lang="en-US" sz="1800" b="0" i="0" u="sng" strike="noStrike" cap="none" normalizeH="0" baseline="-2500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Cantarel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Iron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Density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[g/cm^3]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7.13/7.77/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8.29</a:t>
                      </a: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7.13/7.77/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8.29</a:t>
                      </a: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Cantarel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7.85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Cell size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 [cm^3]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1x1x2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2x2x5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10x10x10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Layers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30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22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Detector Depth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[cm]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20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150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220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Radiation Length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 [cm] 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1.1/0.93/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0.89</a:t>
                      </a: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Cantarel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1.1/0.93/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0.89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Cantarel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1.76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Nuclear Interaction Length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 [cm]</a:t>
                      </a: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22.7/22.4/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20.7</a:t>
                      </a: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Cantarel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22.7/22.4/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20.7</a:t>
                      </a: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Cantarel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Cantarell" charset="0"/>
                          <a:ea typeface="ＭＳ Ｐゴシック" charset="0"/>
                          <a:cs typeface="DejaVu Sans" charset="0"/>
                        </a:rPr>
                        <a:t>16.8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Cantarel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08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Total Nr of IA length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 (em+had)</a:t>
                      </a: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                   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   7.5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/7.6/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83883"/>
                          </a:solidFill>
                          <a:effectLst/>
                          <a:latin typeface="Arial" charset="0"/>
                          <a:ea typeface="ＭＳ Ｐゴシック" charset="0"/>
                          <a:cs typeface="DejaVu Sans" charset="0"/>
                        </a:rPr>
                        <a:t>8.2</a:t>
                      </a: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83883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989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9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Motivation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for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tracker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choice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1219200"/>
            <a:ext cx="7896225" cy="387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u="sng" dirty="0" smtClean="0">
                <a:solidFill>
                  <a:schemeClr val="accent2"/>
                </a:solidFill>
              </a:rPr>
              <a:t>Precise: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To </a:t>
            </a:r>
            <a:r>
              <a:rPr lang="en-US" sz="2400" dirty="0">
                <a:solidFill>
                  <a:schemeClr val="accent2"/>
                </a:solidFill>
              </a:rPr>
              <a:t>achieve the tracking goals while keeping the tracker compact we require a high </a:t>
            </a:r>
            <a:r>
              <a:rPr lang="en-US" sz="2400" dirty="0" smtClean="0">
                <a:solidFill>
                  <a:schemeClr val="accent2"/>
                </a:solidFill>
              </a:rPr>
              <a:t>solenoidal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magnetic field </a:t>
            </a:r>
            <a:r>
              <a:rPr lang="en-US" sz="2400" dirty="0">
                <a:solidFill>
                  <a:schemeClr val="accent2"/>
                </a:solidFill>
              </a:rPr>
              <a:t>of 5 Tesla and use silicon tracking paired with a pixel vertex detector </a:t>
            </a:r>
            <a:r>
              <a:rPr lang="en-US" sz="2400" dirty="0" smtClean="0">
                <a:solidFill>
                  <a:schemeClr val="accent2"/>
                </a:solidFill>
              </a:rPr>
              <a:t>for high </a:t>
            </a:r>
            <a:r>
              <a:rPr lang="en-US" sz="2400" dirty="0">
                <a:solidFill>
                  <a:schemeClr val="accent2"/>
                </a:solidFill>
              </a:rPr>
              <a:t>precision low mass tracking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Fast </a:t>
            </a:r>
            <a:r>
              <a:rPr lang="en-US" sz="2400" dirty="0">
                <a:solidFill>
                  <a:schemeClr val="accent2"/>
                </a:solidFill>
              </a:rPr>
              <a:t>timing and fast readout requires extra power </a:t>
            </a:r>
            <a:r>
              <a:rPr lang="en-US" sz="2400" dirty="0" smtClean="0">
                <a:solidFill>
                  <a:schemeClr val="accent2"/>
                </a:solidFill>
              </a:rPr>
              <a:t>and cooling </a:t>
            </a:r>
            <a:r>
              <a:rPr lang="en-US" sz="2400" dirty="0">
                <a:solidFill>
                  <a:schemeClr val="accent2"/>
                </a:solidFill>
              </a:rPr>
              <a:t>and R&amp;D will be necessary to achieve this while keeping detectors and </a:t>
            </a:r>
            <a:r>
              <a:rPr lang="en-US" sz="2400" dirty="0" smtClean="0">
                <a:solidFill>
                  <a:schemeClr val="accent2"/>
                </a:solidFill>
              </a:rPr>
              <a:t>support at </a:t>
            </a:r>
            <a:r>
              <a:rPr lang="en-US" sz="2400" dirty="0">
                <a:solidFill>
                  <a:schemeClr val="accent2"/>
                </a:solidFill>
              </a:rPr>
              <a:t>the required low </a:t>
            </a:r>
            <a:r>
              <a:rPr lang="en-US" sz="2400" dirty="0" smtClean="0">
                <a:solidFill>
                  <a:schemeClr val="accent2"/>
                </a:solidFill>
              </a:rPr>
              <a:t>mass. (more CMS than ILC like)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2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May   </a:t>
            </a:r>
            <a:r>
              <a:rPr lang="en-GB" dirty="0"/>
              <a:t>8</a:t>
            </a:r>
            <a:r>
              <a:rPr lang="en-GB" baseline="33000" dirty="0" smtClean="0"/>
              <a:t>th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Hans Wenzel          </a:t>
            </a:r>
          </a:p>
        </p:txBody>
      </p:sp>
      <p:pic>
        <p:nvPicPr>
          <p:cNvPr id="4" name="Picture 3" descr="HF_track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7700" y="17317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4238209" cy="586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Mcdrcal01:  Tracker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5945558" cy="580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Simplified geometry: cylinders and disk no </a:t>
            </a:r>
            <a:r>
              <a:rPr lang="en-US" dirty="0" smtClean="0">
                <a:solidFill>
                  <a:srgbClr val="0000FF"/>
                </a:solidFill>
              </a:rPr>
              <a:t>segmentation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(virtual segmentation used in reconstruction)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6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5883"/>
            <a:ext cx="7896225" cy="960438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Mcdrcal01</a:t>
            </a:r>
            <a:r>
              <a:rPr lang="en-US" sz="3200" dirty="0">
                <a:solidFill>
                  <a:srgbClr val="0000FF"/>
                </a:solidFill>
              </a:rPr>
              <a:t>:  Tracker </a:t>
            </a:r>
            <a:r>
              <a:rPr lang="en-US" sz="3200" dirty="0" smtClean="0">
                <a:solidFill>
                  <a:srgbClr val="0000FF"/>
                </a:solidFill>
              </a:rPr>
              <a:t>Parameters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pic>
        <p:nvPicPr>
          <p:cNvPr id="6" name="Picture 5" descr="HF_Tracker_Paramet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088" y="0"/>
            <a:ext cx="11430000" cy="102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4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271398"/>
              </p:ext>
            </p:extLst>
          </p:nvPr>
        </p:nvGraphicFramePr>
        <p:xfrm>
          <a:off x="381000" y="1066800"/>
          <a:ext cx="86233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69057"/>
              </p:ext>
            </p:extLst>
          </p:nvPr>
        </p:nvGraphicFramePr>
        <p:xfrm>
          <a:off x="1981200" y="1828800"/>
          <a:ext cx="3053584" cy="82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600200" imgH="431800" progId="Equation.3">
                  <p:embed/>
                </p:oleObj>
              </mc:Choice>
              <mc:Fallback>
                <p:oleObj name="Equation" r:id="rId4" imgW="1600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828800"/>
                        <a:ext cx="3053584" cy="824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momentum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8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95535"/>
              </p:ext>
            </p:extLst>
          </p:nvPr>
        </p:nvGraphicFramePr>
        <p:xfrm>
          <a:off x="78390" y="927100"/>
          <a:ext cx="88646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806"/>
            <a:ext cx="7115175" cy="960438"/>
          </a:xfrm>
        </p:spPr>
        <p:txBody>
          <a:bodyPr/>
          <a:lstStyle/>
          <a:p>
            <a:r>
              <a:rPr lang="en-US" dirty="0" smtClean="0"/>
              <a:t>Predicted: Impact Parameter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6350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Caveats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685800"/>
            <a:ext cx="7445375" cy="5811837"/>
          </a:xfrm>
          <a:ln/>
        </p:spPr>
        <p:txBody>
          <a:bodyPr/>
          <a:lstStyle/>
          <a:p>
            <a:pPr indent="-341313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latin typeface="+mj-lt"/>
              </a:rPr>
              <a:t>New detector description still needs to be copied to .lcsim/cache by hand!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latin typeface="+mj-lt"/>
              </a:rPr>
              <a:t>No </a:t>
            </a:r>
            <a:r>
              <a:rPr lang="en-US" dirty="0">
                <a:latin typeface="+mj-lt"/>
              </a:rPr>
              <a:t>Material for coil included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latin typeface="+mj-lt"/>
              </a:rPr>
              <a:t>Not </a:t>
            </a:r>
            <a:r>
              <a:rPr lang="en-US" dirty="0">
                <a:latin typeface="+mj-lt"/>
              </a:rPr>
              <a:t>enough iron to return flux of 5T solenoidal field </a:t>
            </a:r>
            <a:endParaRPr lang="en-US" dirty="0" smtClean="0">
              <a:latin typeface="+mj-lt"/>
            </a:endParaRP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latin typeface="+mj-lt"/>
              </a:rPr>
              <a:t>But list gets smaller!! 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 indent="-341313">
              <a:buSzPct val="45000"/>
              <a:buFont typeface="Wingdings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JAS3 – Event Browser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June   21</a:t>
            </a:r>
            <a:r>
              <a:rPr lang="en-GB" baseline="30000" smtClean="0"/>
              <a:t>st</a:t>
            </a:r>
            <a:r>
              <a:rPr lang="en-GB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5" name="Picture 4" descr="evt-brow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1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event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7" y="1447800"/>
            <a:ext cx="8458384" cy="48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en-US" dirty="0">
                <a:sym typeface="Wingdings" panose="05000000000000000000" pitchFamily="2" charset="2"/>
              </a:rPr>
              <a:t> bb event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386"/>
            <a:ext cx="8809933" cy="50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92200"/>
            <a:ext cx="7015162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framework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40866" y="914400"/>
            <a:ext cx="3996655" cy="3687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Used for ILC and CLIC physics studies: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Many reconstruction modules available e.g.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PandoraPFA (Mary Ann)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Tracking, Vertexing, B-tagging (Alex)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Good relations with SLAC group  provide support, contribute to the tutorial, e.g. changes specific to the muon collider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0</a:t>
            </a:r>
            <a:r>
              <a:rPr lang="en-US" dirty="0" smtClean="0">
                <a:sym typeface="Wingdings" panose="05000000000000000000" pitchFamily="2" charset="2"/>
              </a:rPr>
              <a:t> bb event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5" y="1596570"/>
            <a:ext cx="7618014" cy="438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2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en-US" dirty="0">
                <a:sym typeface="Wingdings" panose="05000000000000000000" pitchFamily="2" charset="2"/>
              </a:rPr>
              <a:t> bb </a:t>
            </a:r>
            <a:r>
              <a:rPr lang="en-US" dirty="0" smtClean="0">
                <a:sym typeface="Wingdings" panose="05000000000000000000" pitchFamily="2" charset="2"/>
              </a:rPr>
              <a:t>event (</a:t>
            </a:r>
            <a:r>
              <a:rPr lang="en-US" dirty="0" err="1" smtClean="0">
                <a:sym typeface="Wingdings" panose="05000000000000000000" pitchFamily="2" charset="2"/>
              </a:rPr>
              <a:t>Edep</a:t>
            </a:r>
            <a:r>
              <a:rPr lang="en-US" dirty="0" smtClean="0">
                <a:sym typeface="Wingdings" panose="05000000000000000000" pitchFamily="2" charset="2"/>
              </a:rPr>
              <a:t> Hits)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June   21</a:t>
            </a:r>
            <a:r>
              <a:rPr lang="en-GB" baseline="30000" smtClean="0"/>
              <a:t>st</a:t>
            </a:r>
            <a:r>
              <a:rPr lang="en-GB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6" name="Picture 5" descr="h-bb-cut-edep-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3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5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en-US" dirty="0">
                <a:sym typeface="Wingdings" panose="05000000000000000000" pitchFamily="2" charset="2"/>
              </a:rPr>
              <a:t> bb </a:t>
            </a:r>
            <a:r>
              <a:rPr lang="en-US" dirty="0" smtClean="0">
                <a:sym typeface="Wingdings" panose="05000000000000000000" pitchFamily="2" charset="2"/>
              </a:rPr>
              <a:t>event (</a:t>
            </a:r>
            <a:r>
              <a:rPr lang="en-US" dirty="0" err="1" smtClean="0">
                <a:sym typeface="Wingdings" panose="05000000000000000000" pitchFamily="2" charset="2"/>
              </a:rPr>
              <a:t>cerenkov</a:t>
            </a:r>
            <a:r>
              <a:rPr lang="en-US" dirty="0" smtClean="0">
                <a:sym typeface="Wingdings" panose="05000000000000000000" pitchFamily="2" charset="2"/>
              </a:rPr>
              <a:t> Hits)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June   21</a:t>
            </a:r>
            <a:r>
              <a:rPr lang="en-GB" baseline="30000" smtClean="0"/>
              <a:t>st</a:t>
            </a:r>
            <a:r>
              <a:rPr lang="en-GB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5" name="Picture 4" descr="h-bb-cut-ceren-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72374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Muon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June   21</a:t>
            </a:r>
            <a:r>
              <a:rPr lang="en-GB" baseline="30000" smtClean="0"/>
              <a:t>st</a:t>
            </a:r>
            <a:r>
              <a:rPr lang="en-GB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5" name="Picture 4" descr="mu-100gev-cer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5428074" cy="3429000"/>
          </a:xfrm>
          <a:prstGeom prst="rect">
            <a:avLst/>
          </a:prstGeom>
        </p:spPr>
      </p:pic>
      <p:pic>
        <p:nvPicPr>
          <p:cNvPr id="6" name="Picture 5" descr="mu-100gev-e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724400" cy="3706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1295400"/>
            <a:ext cx="1505540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Cerenkov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638800"/>
            <a:ext cx="723763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term plan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62000" y="2539462"/>
            <a:ext cx="7924800" cy="267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Check the detector description!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Get simulation running on the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Grid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Then generate single particle, Higgs, SM bgr.   and machine bgr. once available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Find out how to modify and run: tracking, vertexing, jet reconstruction, b-tagging, PFA…</a:t>
            </a:r>
          </a:p>
          <a:p>
            <a:pPr indent="-341313">
              <a:buSzPct val="45000"/>
              <a:buFont typeface="Wingdings" charset="0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Many fun studies where people can contribute, join the fun. 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114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75" y="0"/>
            <a:ext cx="8112125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MCDRD (Muon Collider Detector R&amp;D): </a:t>
            </a:r>
            <a:r>
              <a:rPr lang="en-US" sz="2800" dirty="0"/>
              <a:t>computing resources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8077200" cy="5405437"/>
          </a:xfrm>
          <a:ln/>
        </p:spPr>
        <p:txBody>
          <a:bodyPr/>
          <a:lstStyle/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Virtual Organization (VO): </a:t>
            </a:r>
            <a:r>
              <a:rPr lang="en-US" sz="2200" dirty="0" smtClean="0">
                <a:latin typeface="+mj-lt"/>
              </a:rPr>
              <a:t>mcdrd</a:t>
            </a:r>
            <a:endParaRPr lang="en-US" sz="2200" dirty="0">
              <a:latin typeface="+mj-lt"/>
            </a:endParaRPr>
          </a:p>
          <a:p>
            <a:pPr marL="744537" lvl="1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+mj-lt"/>
              </a:rPr>
              <a:t>Sign </a:t>
            </a:r>
            <a:r>
              <a:rPr lang="en-US" sz="1800" dirty="0">
                <a:latin typeface="+mj-lt"/>
              </a:rPr>
              <a:t>up at: </a:t>
            </a:r>
            <a:r>
              <a:rPr lang="en-US" sz="1800" dirty="0">
                <a:latin typeface="+mj-lt"/>
                <a:hlinkClick r:id="rId3"/>
              </a:rPr>
              <a:t>https://voms.fnal.gov:8443/voms/mcdrd</a:t>
            </a:r>
            <a:endParaRPr lang="en-US" sz="1800" dirty="0">
              <a:latin typeface="+mj-lt"/>
            </a:endParaRPr>
          </a:p>
          <a:p>
            <a:pPr marL="744537" lvl="1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+mj-lt"/>
              </a:rPr>
              <a:t>(</a:t>
            </a:r>
            <a:r>
              <a:rPr lang="en-US" sz="1800" dirty="0">
                <a:latin typeface="+mj-lt"/>
              </a:rPr>
              <a:t>we have 250 dedicated slots </a:t>
            </a:r>
            <a:r>
              <a:rPr lang="en-US" sz="1800" dirty="0" smtClean="0">
                <a:latin typeface="+mj-lt"/>
              </a:rPr>
              <a:t>+ opportunistic on fermigrid and we are part of OSG</a:t>
            </a:r>
            <a:r>
              <a:rPr lang="en-US" sz="1800" dirty="0" smtClean="0">
                <a:latin typeface="+mj-lt"/>
              </a:rPr>
              <a:t>)</a:t>
            </a:r>
          </a:p>
          <a:p>
            <a:pPr marL="744537" lvl="1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+mj-lt"/>
              </a:rPr>
              <a:t>Resources at NERSC (thanks to </a:t>
            </a:r>
            <a:r>
              <a:rPr lang="en-US" sz="1800" dirty="0"/>
              <a:t>Robert D </a:t>
            </a:r>
            <a:r>
              <a:rPr lang="en-US" sz="1800" dirty="0" smtClean="0"/>
              <a:t>Ryne)</a:t>
            </a:r>
            <a:endParaRPr lang="en-US" sz="1800" dirty="0">
              <a:latin typeface="+mj-lt"/>
            </a:endParaRPr>
          </a:p>
          <a:p>
            <a:pPr marL="344487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>
                <a:latin typeface="+mj-lt"/>
              </a:rPr>
              <a:t>reference </a:t>
            </a:r>
            <a:r>
              <a:rPr lang="en-US" sz="2200" dirty="0">
                <a:latin typeface="+mj-lt"/>
              </a:rPr>
              <a:t>machine on the fermicloud: </a:t>
            </a:r>
            <a:r>
              <a:rPr lang="en-US" sz="2200" dirty="0" smtClean="0">
                <a:latin typeface="+mj-lt"/>
              </a:rPr>
              <a:t>mcdrd.fnal.gov</a:t>
            </a:r>
            <a:endParaRPr lang="en-US" sz="2200" dirty="0">
              <a:latin typeface="+mj-lt"/>
            </a:endParaRPr>
          </a:p>
          <a:p>
            <a:pPr marL="744537" lvl="1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+mj-lt"/>
              </a:rPr>
              <a:t>To </a:t>
            </a:r>
            <a:r>
              <a:rPr lang="en-US" sz="1800" dirty="0">
                <a:latin typeface="+mj-lt"/>
              </a:rPr>
              <a:t>get an account contact service desk and request a fermicloud account and request access to mcdrd</a:t>
            </a:r>
            <a:r>
              <a:rPr lang="en-US" sz="1800" dirty="0" smtClean="0">
                <a:latin typeface="+mj-lt"/>
              </a:rPr>
              <a:t>.</a:t>
            </a:r>
          </a:p>
          <a:p>
            <a:pPr marL="344487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>
                <a:latin typeface="+mj-lt"/>
              </a:rPr>
              <a:t>1 </a:t>
            </a:r>
            <a:r>
              <a:rPr lang="en-US" sz="2600" dirty="0">
                <a:latin typeface="+mj-lt"/>
              </a:rPr>
              <a:t>TB of dedicated disk space </a:t>
            </a:r>
            <a:r>
              <a:rPr lang="en-US" sz="2600" dirty="0" smtClean="0">
                <a:latin typeface="+mj-lt"/>
              </a:rPr>
              <a:t>on bluearc</a:t>
            </a:r>
            <a:r>
              <a:rPr lang="en-US" sz="2600" dirty="0">
                <a:latin typeface="+mj-lt"/>
              </a:rPr>
              <a:t>: 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   /</a:t>
            </a:r>
            <a:r>
              <a:rPr lang="en-US" sz="2600" dirty="0">
                <a:latin typeface="+mj-lt"/>
              </a:rPr>
              <a:t>grid/data/mcdrd </a:t>
            </a:r>
          </a:p>
          <a:p>
            <a:pPr marL="744537" lvl="1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+mj-lt"/>
              </a:rPr>
              <a:t>software </a:t>
            </a:r>
            <a:r>
              <a:rPr lang="en-US" sz="1800" dirty="0">
                <a:latin typeface="+mj-lt"/>
              </a:rPr>
              <a:t>in</a:t>
            </a:r>
            <a:r>
              <a:rPr lang="en-US" sz="1800" dirty="0">
                <a:solidFill>
                  <a:srgbClr val="004586"/>
                </a:solidFill>
                <a:latin typeface="+mj-lt"/>
              </a:rPr>
              <a:t>stalle</a:t>
            </a:r>
            <a:r>
              <a:rPr lang="en-US" sz="1800" dirty="0">
                <a:latin typeface="+mj-lt"/>
              </a:rPr>
              <a:t>d in: /grid/data/mcdrd/</a:t>
            </a:r>
            <a:r>
              <a:rPr lang="en-US" sz="1800" dirty="0" smtClean="0">
                <a:latin typeface="+mj-lt"/>
              </a:rPr>
              <a:t>sw</a:t>
            </a:r>
            <a:endParaRPr lang="en-US" sz="1800" dirty="0">
              <a:latin typeface="+mj-lt"/>
            </a:endParaRPr>
          </a:p>
          <a:p>
            <a:pPr marL="744537" lvl="1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detectors  </a:t>
            </a:r>
            <a:r>
              <a:rPr lang="en-US" sz="2000" dirty="0">
                <a:solidFill>
                  <a:srgbClr val="008000"/>
                </a:solidFill>
                <a:latin typeface="+mj-lt"/>
              </a:rPr>
              <a:t>jas-assembly-0.9.9  jdk1.7.0_21  mac  </a:t>
            </a:r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slic</a:t>
            </a:r>
            <a:endParaRPr lang="en-US" dirty="0">
              <a:solidFill>
                <a:srgbClr val="008000"/>
              </a:solidFill>
              <a:latin typeface="+mj-lt"/>
            </a:endParaRPr>
          </a:p>
          <a:p>
            <a:pPr marL="744537" lvl="1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004586"/>
                </a:solidFill>
                <a:latin typeface="+mj-lt"/>
              </a:rPr>
              <a:t>data </a:t>
            </a:r>
            <a:r>
              <a:rPr lang="en-US" sz="1600" dirty="0">
                <a:solidFill>
                  <a:srgbClr val="004586"/>
                </a:solidFill>
                <a:latin typeface="+mj-lt"/>
              </a:rPr>
              <a:t>available in: /grid/data/mcdrd/data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MCDRD: computing resources (cont.)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5500" y="1376363"/>
            <a:ext cx="8318500" cy="5405437"/>
          </a:xfrm>
          <a:ln/>
        </p:spPr>
        <p:txBody>
          <a:bodyPr/>
          <a:lstStyle/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004586"/>
                </a:solidFill>
                <a:latin typeface="+mj-lt"/>
              </a:rPr>
              <a:t>100TB </a:t>
            </a:r>
            <a:r>
              <a:rPr lang="en-US" sz="2000" dirty="0">
                <a:solidFill>
                  <a:srgbClr val="004586"/>
                </a:solidFill>
                <a:latin typeface="+mj-lt"/>
              </a:rPr>
              <a:t>in fermilab mass storage system (dcache, enstore) </a:t>
            </a:r>
            <a:r>
              <a:rPr lang="en-US" sz="2000" dirty="0" smtClean="0">
                <a:solidFill>
                  <a:srgbClr val="004586"/>
                </a:solidFill>
                <a:latin typeface="+mj-lt"/>
              </a:rPr>
              <a:t>  </a:t>
            </a:r>
          </a:p>
          <a:p>
            <a:pPr marL="1587" indent="0">
              <a:buClr>
                <a:srgbClr val="0000FF"/>
              </a:buClr>
              <a:buSzPct val="4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>
                <a:solidFill>
                  <a:srgbClr val="004586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4586"/>
                </a:solidFill>
                <a:latin typeface="+mj-lt"/>
              </a:rPr>
              <a:t>          /</a:t>
            </a:r>
            <a:r>
              <a:rPr lang="en-US" sz="2000" dirty="0">
                <a:solidFill>
                  <a:srgbClr val="004586"/>
                </a:solidFill>
                <a:latin typeface="+mj-lt"/>
              </a:rPr>
              <a:t>pnfs/mcdrd/Higgsfactory/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004586"/>
                </a:solidFill>
                <a:latin typeface="+mj-lt"/>
              </a:rPr>
              <a:t>-</a:t>
            </a:r>
            <a:r>
              <a:rPr lang="en-US" sz="2000" dirty="0">
                <a:solidFill>
                  <a:srgbClr val="004586"/>
                </a:solidFill>
                <a:latin typeface="+mj-lt"/>
              </a:rPr>
              <a:t>-&gt; </a:t>
            </a:r>
            <a:r>
              <a:rPr lang="en-US" sz="2000" dirty="0" smtClean="0">
                <a:solidFill>
                  <a:srgbClr val="004586"/>
                </a:solidFill>
                <a:latin typeface="+mj-lt"/>
              </a:rPr>
              <a:t>software(dccp)  installed on mcdrd to move data in and out of mass storage </a:t>
            </a:r>
            <a:r>
              <a:rPr lang="en-US" sz="2000" dirty="0" smtClean="0">
                <a:solidFill>
                  <a:srgbClr val="004586"/>
                </a:solidFill>
                <a:latin typeface="+mj-lt"/>
              </a:rPr>
              <a:t> </a:t>
            </a:r>
            <a:endParaRPr lang="en-US" sz="2000" dirty="0">
              <a:solidFill>
                <a:srgbClr val="004586"/>
              </a:solidFill>
              <a:latin typeface="+mj-lt"/>
            </a:endParaRP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004586"/>
                </a:solidFill>
                <a:latin typeface="+mj-lt"/>
              </a:rPr>
              <a:t>Right </a:t>
            </a:r>
            <a:r>
              <a:rPr lang="en-US" sz="2000" dirty="0">
                <a:solidFill>
                  <a:srgbClr val="004586"/>
                </a:solidFill>
                <a:latin typeface="+mj-lt"/>
              </a:rPr>
              <a:t>now resources are limited but we can probably ask for more when we need it (easier to extend than start from scratch) </a:t>
            </a:r>
            <a:endParaRPr lang="en-US" sz="2000" dirty="0" smtClean="0">
              <a:solidFill>
                <a:srgbClr val="004586"/>
              </a:solidFill>
              <a:latin typeface="+mj-lt"/>
            </a:endParaRP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004586"/>
                </a:solidFill>
                <a:latin typeface="+mj-lt"/>
              </a:rPr>
              <a:t>Many thanks to the FermiGrid team!!!!!</a:t>
            </a:r>
            <a:endParaRPr lang="en-US" sz="2000" dirty="0">
              <a:solidFill>
                <a:srgbClr val="004586"/>
              </a:solidFill>
              <a:latin typeface="+mj-lt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75" y="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Muon Collider Documentation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6363"/>
            <a:ext cx="8318500" cy="4525962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Created Confluence page: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>
                <a:solidFill>
                  <a:schemeClr val="accent1"/>
                </a:solidFill>
                <a:hlinkClick r:id="rId3"/>
              </a:rPr>
              <a:t>https://confluence.slac.stanford.edu/display/MCPDS/Home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Look for: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Documentation for Accessing MCD R&amp;D Computing </a:t>
            </a:r>
            <a:r>
              <a:rPr lang="en-US" sz="2200" dirty="0" smtClean="0"/>
              <a:t>Resources.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/>
              <a:t>Tutorial:</a:t>
            </a:r>
          </a:p>
          <a:p>
            <a:pPr indent="-341313"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>
                <a:solidFill>
                  <a:schemeClr val="accent1"/>
                </a:solidFill>
                <a:hlinkClick r:id="rId4"/>
              </a:rPr>
              <a:t>https://confluence.slac.stanford.edu/display/ilc/Installing+lcsim+software+for+the+Winter+2012+tutorial</a:t>
            </a:r>
            <a:endParaRPr lang="en-US" sz="2200" dirty="0">
              <a:solidFill>
                <a:schemeClr val="accent1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You can </a:t>
            </a:r>
            <a:r>
              <a:rPr lang="en-US" sz="2200" dirty="0">
                <a:hlinkClick r:id="rId5"/>
              </a:rPr>
              <a:t>sign </a:t>
            </a:r>
            <a:r>
              <a:rPr lang="en-US" sz="2200" dirty="0"/>
              <a:t>up here: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https://jira.slac.stanford.edu/signup/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75" y="0"/>
            <a:ext cx="8264525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Changes to slic and </a:t>
            </a:r>
            <a:r>
              <a:rPr lang="en-US" sz="2800" dirty="0" smtClean="0"/>
              <a:t>Geomconverter</a:t>
            </a:r>
            <a:endParaRPr lang="en-US" sz="2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6363"/>
            <a:ext cx="8318500" cy="5405437"/>
          </a:xfrm>
          <a:ln/>
        </p:spPr>
        <p:txBody>
          <a:bodyPr/>
          <a:lstStyle/>
          <a:p>
            <a:pPr marL="1587" indent="0">
              <a:buClr>
                <a:srgbClr val="0000FF"/>
              </a:buClr>
              <a:buSzPct val="4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>
                <a:latin typeface="+mj-lt"/>
              </a:rPr>
              <a:t> 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>
                <a:latin typeface="+mj-lt"/>
              </a:rPr>
              <a:t>Slic </a:t>
            </a:r>
            <a:r>
              <a:rPr lang="en-US" sz="2200" dirty="0">
                <a:latin typeface="+mj-lt"/>
              </a:rPr>
              <a:t>n</a:t>
            </a:r>
            <a:r>
              <a:rPr lang="en-US" sz="2200" dirty="0" smtClean="0">
                <a:latin typeface="+mj-lt"/>
              </a:rPr>
              <a:t>ow uses version of </a:t>
            </a:r>
            <a:r>
              <a:rPr lang="en-US" sz="2200" dirty="0" smtClean="0">
                <a:latin typeface="+mj-lt"/>
              </a:rPr>
              <a:t>geant</a:t>
            </a:r>
            <a:r>
              <a:rPr lang="en-US" sz="2200" dirty="0" smtClean="0">
                <a:latin typeface="+mj-lt"/>
              </a:rPr>
              <a:t> 4 (4.9.6.p01) and new build system (</a:t>
            </a:r>
            <a:r>
              <a:rPr lang="en-US" sz="2200" dirty="0" smtClean="0">
                <a:latin typeface="+mj-lt"/>
              </a:rPr>
              <a:t>cmake</a:t>
            </a:r>
            <a:r>
              <a:rPr lang="en-US" sz="2200" dirty="0" smtClean="0">
                <a:latin typeface="+mj-lt"/>
              </a:rPr>
              <a:t>). 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>
                <a:latin typeface="+mj-lt"/>
              </a:rPr>
              <a:t>Now optical properties can be specified in </a:t>
            </a:r>
            <a:r>
              <a:rPr lang="en-US" sz="2200" dirty="0" smtClean="0">
                <a:latin typeface="+mj-lt"/>
              </a:rPr>
              <a:t>compact.xml</a:t>
            </a:r>
            <a:r>
              <a:rPr lang="en-US" sz="2200" dirty="0" smtClean="0">
                <a:latin typeface="+mj-lt"/>
              </a:rPr>
              <a:t> and propagate to .</a:t>
            </a:r>
            <a:r>
              <a:rPr lang="en-US" sz="2200" dirty="0" smtClean="0">
                <a:latin typeface="+mj-lt"/>
              </a:rPr>
              <a:t>lcdd</a:t>
            </a:r>
            <a:r>
              <a:rPr lang="en-US" sz="2200" dirty="0" smtClean="0">
                <a:latin typeface="+mj-lt"/>
              </a:rPr>
              <a:t> and .</a:t>
            </a:r>
            <a:r>
              <a:rPr lang="en-US" sz="2200" dirty="0" smtClean="0">
                <a:latin typeface="+mj-lt"/>
              </a:rPr>
              <a:t>gdml</a:t>
            </a:r>
            <a:r>
              <a:rPr lang="en-US" sz="2200" dirty="0" smtClean="0">
                <a:latin typeface="+mj-lt"/>
              </a:rPr>
              <a:t> files.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>
                <a:solidFill>
                  <a:srgbClr val="008000"/>
                </a:solidFill>
                <a:latin typeface="+mj-lt"/>
              </a:rPr>
              <a:t>Optical dual readout (scint. And Cerenkov) calorimeter now available.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 smtClean="0">
                <a:solidFill>
                  <a:srgbClr val="008000"/>
                </a:solidFill>
                <a:latin typeface="+mj-lt"/>
              </a:rPr>
              <a:t>Now we have the chance to kill particles entering a specific volume (e.g. the tungsten cone) </a:t>
            </a: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5430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mcdrcal01 detector in org.lcsim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pic>
        <p:nvPicPr>
          <p:cNvPr id="6" name="Picture 5" descr="mcdrcal0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6455"/>
            <a:ext cx="3962400" cy="402054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31638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1" dirty="0"/>
              <a:t>5T solenoidal field,</a:t>
            </a:r>
          </a:p>
          <a:p>
            <a:r>
              <a:rPr lang="en-US" sz="2000" b="1" dirty="0"/>
              <a:t>     </a:t>
            </a:r>
            <a:r>
              <a:rPr lang="en-US" sz="2000" b="1" dirty="0" smtClean="0"/>
              <a:t>radius=3.075m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Calorimeter </a:t>
            </a:r>
            <a:r>
              <a:rPr lang="en-US" sz="2000" b="1" dirty="0"/>
              <a:t>dimensions:</a:t>
            </a:r>
          </a:p>
          <a:p>
            <a:r>
              <a:rPr lang="en-US" sz="2000" b="1" dirty="0"/>
              <a:t>Rmin: </a:t>
            </a:r>
            <a:r>
              <a:rPr lang="en-US" sz="2000" b="1" dirty="0" smtClean="0"/>
              <a:t>1.36 </a:t>
            </a:r>
            <a:r>
              <a:rPr lang="en-US" sz="2000" b="1" dirty="0"/>
              <a:t>m</a:t>
            </a:r>
          </a:p>
          <a:p>
            <a:r>
              <a:rPr lang="en-US" sz="2000" b="1" dirty="0"/>
              <a:t>Rmax: </a:t>
            </a:r>
            <a:r>
              <a:rPr lang="en-US" sz="2000" b="1" dirty="0" smtClean="0"/>
              <a:t>3.07 </a:t>
            </a:r>
            <a:r>
              <a:rPr lang="en-US" sz="2000" b="1" dirty="0"/>
              <a:t>m</a:t>
            </a:r>
          </a:p>
          <a:p>
            <a:r>
              <a:rPr lang="en-US" sz="2000" b="1" dirty="0"/>
              <a:t>Length: </a:t>
            </a:r>
            <a:r>
              <a:rPr lang="en-US" sz="2000" b="1" dirty="0" smtClean="0"/>
              <a:t>2x3.702 </a:t>
            </a:r>
            <a:r>
              <a:rPr lang="en-US" sz="2000" b="1" dirty="0"/>
              <a:t>m </a:t>
            </a:r>
          </a:p>
        </p:txBody>
      </p:sp>
      <p:pic>
        <p:nvPicPr>
          <p:cNvPr id="8" name="Picture 7" descr="mcdrcal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810000" cy="4261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4400" y="5099561"/>
            <a:ext cx="4198585" cy="81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Good relation with accelerator group,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Easy to change detector design if e.g.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shielding/MDI changes. Declared DMZ.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4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IR MARS15 Model: 3D 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18932"/>
            <a:ext cx="6867525" cy="54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8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Motivation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for calorimeter choice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1219200"/>
            <a:ext cx="7896225" cy="540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Precise:</a:t>
            </a:r>
          </a:p>
          <a:p>
            <a:pPr marL="1028700" lvl="1">
              <a:buFont typeface="Arial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total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absorption (no sampling fluctuations), </a:t>
            </a:r>
          </a:p>
          <a:p>
            <a:pPr marL="1028700" lvl="1"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dual readout correction, </a:t>
            </a:r>
          </a:p>
          <a:p>
            <a:pPr marL="1028700" lvl="1">
              <a:buFont typeface="Arial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Homogeneous;(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no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difference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in ECAL and HCAL response) → results in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excellent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energy resolution and linearity. </a:t>
            </a:r>
          </a:p>
          <a:p>
            <a:pPr marL="285750" indent="-285750">
              <a:buFont typeface="Arial"/>
              <a:buChar char="•"/>
            </a:pPr>
            <a:r>
              <a:rPr lang="en-US" sz="2400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Fast: </a:t>
            </a:r>
            <a:endParaRPr lang="en-US" sz="2400" u="sng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028700" lvl="1">
              <a:buFont typeface="Arial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Cerenkov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light is prompt, new photon detectors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like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SiPM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show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excellent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timing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capabilities → provides handle to get muon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decay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backgrounds under control. 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</a:rPr>
              <a:t>Finely </a:t>
            </a:r>
            <a:r>
              <a:rPr lang="en-US" sz="2400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granulated:</a:t>
            </a:r>
          </a:p>
          <a:p>
            <a:pPr marL="1028700" lvl="1">
              <a:buFont typeface="Arial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Improve reconstruction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even further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with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PFA algorithms. </a:t>
            </a:r>
            <a:endParaRPr lang="en-US" sz="240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2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DejaVu Sans"/>
      </a:majorFont>
      <a:minorFont>
        <a:latin typeface="Century Gothic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47033</TotalTime>
  <Words>1055</Words>
  <Application>Microsoft Macintosh PowerPoint</Application>
  <PresentationFormat>On-screen Show (4:3)</PresentationFormat>
  <Paragraphs>208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   </vt:lpstr>
      <vt:lpstr>Software framework</vt:lpstr>
      <vt:lpstr>MCDRD (Muon Collider Detector R&amp;D): computing resources</vt:lpstr>
      <vt:lpstr>MCDRD: computing resources (cont.)</vt:lpstr>
      <vt:lpstr>Muon Collider Documentation</vt:lpstr>
      <vt:lpstr>Changes to slic and Geomconverter</vt:lpstr>
      <vt:lpstr>The mcdrcal01 detector in org.lcsim</vt:lpstr>
      <vt:lpstr>HF IR MARS15 Model: 3D View </vt:lpstr>
      <vt:lpstr>Motivation for calorimeter choice</vt:lpstr>
      <vt:lpstr>Calorimeter Properties for Barrel and Endcaps</vt:lpstr>
      <vt:lpstr>Motivation for tracker choice</vt:lpstr>
      <vt:lpstr>PowerPoint Presentation</vt:lpstr>
      <vt:lpstr>Mcdrcal01:  Tracker Parameters </vt:lpstr>
      <vt:lpstr>Predicted momentum resolution</vt:lpstr>
      <vt:lpstr>Predicted: Impact Parameter resolution</vt:lpstr>
      <vt:lpstr>Caveats</vt:lpstr>
      <vt:lpstr>JAS3 – Event Browser</vt:lpstr>
      <vt:lpstr>H0 t+t- event</vt:lpstr>
      <vt:lpstr>H0 bb event</vt:lpstr>
      <vt:lpstr>H0 bb event</vt:lpstr>
      <vt:lpstr>H0 bb event (Edep Hits)</vt:lpstr>
      <vt:lpstr>H0 bb event (cerenkov Hits)</vt:lpstr>
      <vt:lpstr>Single Muon</vt:lpstr>
      <vt:lpstr>Near term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asousa</dc:creator>
  <cp:lastModifiedBy>Hans Wenzel</cp:lastModifiedBy>
  <cp:revision>141</cp:revision>
  <cp:lastPrinted>2011-09-29T22:30:16Z</cp:lastPrinted>
  <dcterms:created xsi:type="dcterms:W3CDTF">1601-01-01T00:00:00Z</dcterms:created>
  <dcterms:modified xsi:type="dcterms:W3CDTF">2013-06-21T18:11:32Z</dcterms:modified>
</cp:coreProperties>
</file>