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9" r:id="rId2"/>
    <p:sldId id="336" r:id="rId3"/>
    <p:sldId id="339" r:id="rId4"/>
    <p:sldId id="337" r:id="rId5"/>
    <p:sldId id="338" r:id="rId6"/>
    <p:sldId id="340" r:id="rId7"/>
    <p:sldId id="341" r:id="rId8"/>
    <p:sldId id="343" r:id="rId9"/>
    <p:sldId id="342" r:id="rId10"/>
    <p:sldId id="347" r:id="rId11"/>
    <p:sldId id="344" r:id="rId12"/>
    <p:sldId id="345" r:id="rId13"/>
    <p:sldId id="346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8" r:id="rId22"/>
    <p:sldId id="356" r:id="rId23"/>
    <p:sldId id="35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9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DA567-26B2-BD42-A11C-F387F5F97E2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C4C0D-2D3A-B64D-BA9A-27A85DA795A1}">
      <dgm:prSet phldrT="[Text]"/>
      <dgm:spPr/>
      <dgm:t>
        <a:bodyPr/>
        <a:lstStyle/>
        <a:p>
          <a:r>
            <a:rPr lang="en-US" dirty="0" smtClean="0"/>
            <a:t>Design &amp; Simulation</a:t>
          </a:r>
          <a:endParaRPr lang="en-US" dirty="0"/>
        </a:p>
      </dgm:t>
    </dgm:pt>
    <dgm:pt modelId="{C72A759C-7310-7145-BD67-F1B28A149AC9}" type="parTrans" cxnId="{6F256BE2-04A5-2940-B0AD-BA7F9F92A52D}">
      <dgm:prSet/>
      <dgm:spPr/>
      <dgm:t>
        <a:bodyPr/>
        <a:lstStyle/>
        <a:p>
          <a:endParaRPr lang="en-US"/>
        </a:p>
      </dgm:t>
    </dgm:pt>
    <dgm:pt modelId="{3A9C31F0-7010-304C-BCE2-FFBBAF925858}" type="sibTrans" cxnId="{6F256BE2-04A5-2940-B0AD-BA7F9F92A52D}">
      <dgm:prSet/>
      <dgm:spPr/>
      <dgm:t>
        <a:bodyPr/>
        <a:lstStyle/>
        <a:p>
          <a:endParaRPr lang="en-US"/>
        </a:p>
      </dgm:t>
    </dgm:pt>
    <dgm:pt modelId="{1DCB3F5E-B3D0-C349-8E4A-80BECF0201AA}">
      <dgm:prSet phldrT="[Text]"/>
      <dgm:spPr/>
      <dgm:t>
        <a:bodyPr/>
        <a:lstStyle/>
        <a:p>
          <a:r>
            <a:rPr lang="en-US" dirty="0" smtClean="0"/>
            <a:t>High Performance Computing Initiative</a:t>
          </a:r>
          <a:endParaRPr lang="en-US" dirty="0"/>
        </a:p>
      </dgm:t>
    </dgm:pt>
    <dgm:pt modelId="{B3839312-B44E-B24C-B8CF-A94DD4ACE988}" type="parTrans" cxnId="{6811D786-AE41-C24F-A6BC-7FAF7F07BD60}">
      <dgm:prSet/>
      <dgm:spPr/>
      <dgm:t>
        <a:bodyPr/>
        <a:lstStyle/>
        <a:p>
          <a:endParaRPr lang="en-US"/>
        </a:p>
      </dgm:t>
    </dgm:pt>
    <dgm:pt modelId="{05C1EBA4-21E1-D444-A42E-2028AA1AFC7F}" type="sibTrans" cxnId="{6811D786-AE41-C24F-A6BC-7FAF7F07BD60}">
      <dgm:prSet/>
      <dgm:spPr/>
      <dgm:t>
        <a:bodyPr/>
        <a:lstStyle/>
        <a:p>
          <a:endParaRPr lang="en-US"/>
        </a:p>
      </dgm:t>
    </dgm:pt>
    <dgm:pt modelId="{790AF2F0-BD39-9D4F-9612-A667C4BC3D5C}">
      <dgm:prSet phldrT="[Text]"/>
      <dgm:spPr/>
      <dgm:t>
        <a:bodyPr/>
        <a:lstStyle/>
        <a:p>
          <a:r>
            <a:rPr lang="en-US" dirty="0" smtClean="0"/>
            <a:t>Setting up the Initial Baseline Selection Process</a:t>
          </a:r>
          <a:endParaRPr lang="en-US" dirty="0"/>
        </a:p>
      </dgm:t>
    </dgm:pt>
    <dgm:pt modelId="{8EC9130F-D082-5A4C-B4C2-FEF130441D9A}" type="parTrans" cxnId="{09838F33-A918-7147-991A-710FD7647CA1}">
      <dgm:prSet/>
      <dgm:spPr/>
      <dgm:t>
        <a:bodyPr/>
        <a:lstStyle/>
        <a:p>
          <a:endParaRPr lang="en-US"/>
        </a:p>
      </dgm:t>
    </dgm:pt>
    <dgm:pt modelId="{DDB37553-F5C0-324E-8784-881982FA56AB}" type="sibTrans" cxnId="{09838F33-A918-7147-991A-710FD7647CA1}">
      <dgm:prSet/>
      <dgm:spPr/>
      <dgm:t>
        <a:bodyPr/>
        <a:lstStyle/>
        <a:p>
          <a:endParaRPr lang="en-US"/>
        </a:p>
      </dgm:t>
    </dgm:pt>
    <dgm:pt modelId="{4142DCE8-528B-FD46-9B97-2053D8D99CD6}">
      <dgm:prSet phldrT="[Text]"/>
      <dgm:spPr/>
      <dgm:t>
        <a:bodyPr/>
        <a:lstStyle/>
        <a:p>
          <a:r>
            <a:rPr lang="en-US" dirty="0" smtClean="0"/>
            <a:t>Technology Development</a:t>
          </a:r>
          <a:endParaRPr lang="en-US" dirty="0"/>
        </a:p>
      </dgm:t>
    </dgm:pt>
    <dgm:pt modelId="{5E574075-FDA9-F743-81EA-E5005A27E13B}" type="parTrans" cxnId="{01250DD6-0EC3-0B4E-8AC1-D5FD43D230BF}">
      <dgm:prSet/>
      <dgm:spPr/>
      <dgm:t>
        <a:bodyPr/>
        <a:lstStyle/>
        <a:p>
          <a:endParaRPr lang="en-US"/>
        </a:p>
      </dgm:t>
    </dgm:pt>
    <dgm:pt modelId="{E818B1F3-3CE5-2B48-9AB0-319E8618C37E}" type="sibTrans" cxnId="{01250DD6-0EC3-0B4E-8AC1-D5FD43D230BF}">
      <dgm:prSet/>
      <dgm:spPr/>
      <dgm:t>
        <a:bodyPr/>
        <a:lstStyle/>
        <a:p>
          <a:endParaRPr lang="en-US"/>
        </a:p>
      </dgm:t>
    </dgm:pt>
    <dgm:pt modelId="{0AA7E63F-0F92-7847-AD19-EB7E9697DF7A}">
      <dgm:prSet phldrT="[Text]"/>
      <dgm:spPr/>
      <dgm:t>
        <a:bodyPr/>
        <a:lstStyle/>
        <a:p>
          <a:r>
            <a:rPr lang="en-US" dirty="0" smtClean="0"/>
            <a:t>Expanded support for the MTA</a:t>
          </a:r>
          <a:endParaRPr lang="en-US" dirty="0"/>
        </a:p>
      </dgm:t>
    </dgm:pt>
    <dgm:pt modelId="{32758853-32B7-1E42-8FC1-98CB98920C19}" type="parTrans" cxnId="{5356A5E6-4969-E54D-8EDC-32C4B60038AF}">
      <dgm:prSet/>
      <dgm:spPr/>
      <dgm:t>
        <a:bodyPr/>
        <a:lstStyle/>
        <a:p>
          <a:endParaRPr lang="en-US"/>
        </a:p>
      </dgm:t>
    </dgm:pt>
    <dgm:pt modelId="{1D6ECCB8-4CDB-A842-B369-E3C9A49079F3}" type="sibTrans" cxnId="{5356A5E6-4969-E54D-8EDC-32C4B60038AF}">
      <dgm:prSet/>
      <dgm:spPr/>
      <dgm:t>
        <a:bodyPr/>
        <a:lstStyle/>
        <a:p>
          <a:endParaRPr lang="en-US"/>
        </a:p>
      </dgm:t>
    </dgm:pt>
    <dgm:pt modelId="{13C4A3A8-3C8C-094C-8F92-70065C7D5883}">
      <dgm:prSet phldrT="[Text]"/>
      <dgm:spPr/>
      <dgm:t>
        <a:bodyPr/>
        <a:lstStyle/>
        <a:p>
          <a:r>
            <a:rPr lang="en-US" dirty="0" smtClean="0"/>
            <a:t>HTS Conductor &amp; Magnet Development</a:t>
          </a:r>
          <a:endParaRPr lang="en-US" dirty="0"/>
        </a:p>
      </dgm:t>
    </dgm:pt>
    <dgm:pt modelId="{7E475B88-018E-164A-8596-04F106FBAD04}" type="parTrans" cxnId="{806C816E-6591-7D42-B04B-FF452B7420E7}">
      <dgm:prSet/>
      <dgm:spPr/>
      <dgm:t>
        <a:bodyPr/>
        <a:lstStyle/>
        <a:p>
          <a:endParaRPr lang="en-US"/>
        </a:p>
      </dgm:t>
    </dgm:pt>
    <dgm:pt modelId="{3B2ECA3A-1DA1-C148-B2FE-EA43D5B5D7DB}" type="sibTrans" cxnId="{806C816E-6591-7D42-B04B-FF452B7420E7}">
      <dgm:prSet/>
      <dgm:spPr/>
      <dgm:t>
        <a:bodyPr/>
        <a:lstStyle/>
        <a:p>
          <a:endParaRPr lang="en-US"/>
        </a:p>
      </dgm:t>
    </dgm:pt>
    <dgm:pt modelId="{5B25AE75-BE23-DC43-BAAC-E5FB1C9B0CEF}">
      <dgm:prSet phldrT="[Text]"/>
      <dgm:spPr/>
      <dgm:t>
        <a:bodyPr/>
        <a:lstStyle/>
        <a:p>
          <a:r>
            <a:rPr lang="en-US" dirty="0" smtClean="0"/>
            <a:t>Systems Demonstrations</a:t>
          </a:r>
          <a:endParaRPr lang="en-US" dirty="0"/>
        </a:p>
      </dgm:t>
    </dgm:pt>
    <dgm:pt modelId="{050E563D-54E0-1044-85E0-6CD223D62C94}" type="parTrans" cxnId="{934CF321-D0FD-F049-8057-57D3F3F5F9A9}">
      <dgm:prSet/>
      <dgm:spPr/>
      <dgm:t>
        <a:bodyPr/>
        <a:lstStyle/>
        <a:p>
          <a:endParaRPr lang="en-US"/>
        </a:p>
      </dgm:t>
    </dgm:pt>
    <dgm:pt modelId="{B9D5CEA1-3349-5B4A-8975-7C5CD631D8C0}" type="sibTrans" cxnId="{934CF321-D0FD-F049-8057-57D3F3F5F9A9}">
      <dgm:prSet/>
      <dgm:spPr/>
      <dgm:t>
        <a:bodyPr/>
        <a:lstStyle/>
        <a:p>
          <a:endParaRPr lang="en-US"/>
        </a:p>
      </dgm:t>
    </dgm:pt>
    <dgm:pt modelId="{6EB80509-A5C6-F049-A059-FCE34E960539}">
      <dgm:prSet phldrT="[Text]"/>
      <dgm:spPr/>
      <dgm:t>
        <a:bodyPr/>
        <a:lstStyle/>
        <a:p>
          <a:r>
            <a:rPr lang="en-US" dirty="0" smtClean="0"/>
            <a:t>Contributions to the MICE Online, DAQ, and Analysis Efforts</a:t>
          </a:r>
          <a:endParaRPr lang="en-US" dirty="0"/>
        </a:p>
      </dgm:t>
    </dgm:pt>
    <dgm:pt modelId="{2CB631F6-7292-F047-981E-83D251AF803E}" type="parTrans" cxnId="{E23FE140-8DF5-BA4F-A14E-AC900DFA557F}">
      <dgm:prSet/>
      <dgm:spPr/>
      <dgm:t>
        <a:bodyPr/>
        <a:lstStyle/>
        <a:p>
          <a:endParaRPr lang="en-US"/>
        </a:p>
      </dgm:t>
    </dgm:pt>
    <dgm:pt modelId="{19D53F21-A1D8-2945-9200-CDFEC2E51D69}" type="sibTrans" cxnId="{E23FE140-8DF5-BA4F-A14E-AC900DFA557F}">
      <dgm:prSet/>
      <dgm:spPr/>
      <dgm:t>
        <a:bodyPr/>
        <a:lstStyle/>
        <a:p>
          <a:endParaRPr lang="en-US"/>
        </a:p>
      </dgm:t>
    </dgm:pt>
    <dgm:pt modelId="{46529B12-8E44-1043-8691-773BE4E0EAD9}">
      <dgm:prSet phldrT="[Text]"/>
      <dgm:spPr/>
      <dgm:t>
        <a:bodyPr/>
        <a:lstStyle/>
        <a:p>
          <a:r>
            <a:rPr lang="en-US" dirty="0" smtClean="0"/>
            <a:t>6DICE Options Study</a:t>
          </a:r>
          <a:endParaRPr lang="en-US" dirty="0"/>
        </a:p>
      </dgm:t>
    </dgm:pt>
    <dgm:pt modelId="{BA2AB610-CC98-DE45-9A8C-F761A749DCB2}" type="parTrans" cxnId="{49153F86-9CFC-FB4E-AC74-384168B80AC4}">
      <dgm:prSet/>
      <dgm:spPr/>
      <dgm:t>
        <a:bodyPr/>
        <a:lstStyle/>
        <a:p>
          <a:endParaRPr lang="en-US"/>
        </a:p>
      </dgm:t>
    </dgm:pt>
    <dgm:pt modelId="{BCEA61A7-81A8-BC45-A9EB-EEC31F2B16B3}" type="sibTrans" cxnId="{49153F86-9CFC-FB4E-AC74-384168B80AC4}">
      <dgm:prSet/>
      <dgm:spPr/>
      <dgm:t>
        <a:bodyPr/>
        <a:lstStyle/>
        <a:p>
          <a:endParaRPr lang="en-US"/>
        </a:p>
      </dgm:t>
    </dgm:pt>
    <dgm:pt modelId="{8F1F6CB9-1E16-5847-8FD7-A1713782174F}">
      <dgm:prSet phldrT="[Text]"/>
      <dgm:spPr/>
      <dgm:t>
        <a:bodyPr/>
        <a:lstStyle/>
        <a:p>
          <a:r>
            <a:rPr lang="en-US" dirty="0" smtClean="0"/>
            <a:t>Modular 805 MHz Cavity Effort</a:t>
          </a:r>
          <a:endParaRPr lang="en-US" dirty="0"/>
        </a:p>
      </dgm:t>
    </dgm:pt>
    <dgm:pt modelId="{0BC18ACE-0EE0-7B47-A936-58807E7E3950}" type="parTrans" cxnId="{CEE7D7E8-BCDB-F149-91E5-D9523EE4DE0F}">
      <dgm:prSet/>
      <dgm:spPr/>
      <dgm:t>
        <a:bodyPr/>
        <a:lstStyle/>
        <a:p>
          <a:endParaRPr lang="en-US"/>
        </a:p>
      </dgm:t>
    </dgm:pt>
    <dgm:pt modelId="{62F87530-F0B2-FA49-B8A9-0B965FB13444}" type="sibTrans" cxnId="{CEE7D7E8-BCDB-F149-91E5-D9523EE4DE0F}">
      <dgm:prSet/>
      <dgm:spPr/>
      <dgm:t>
        <a:bodyPr/>
        <a:lstStyle/>
        <a:p>
          <a:endParaRPr lang="en-US"/>
        </a:p>
      </dgm:t>
    </dgm:pt>
    <dgm:pt modelId="{A4F690CE-5600-7B4B-AFD0-DE3668304091}">
      <dgm:prSet phldrT="[Text]"/>
      <dgm:spPr/>
      <dgm:t>
        <a:bodyPr/>
        <a:lstStyle/>
        <a:p>
          <a:r>
            <a:rPr lang="en-US" dirty="0" smtClean="0"/>
            <a:t>New NF &amp; MC Design Options and MC Backgrounds</a:t>
          </a:r>
          <a:endParaRPr lang="en-US" dirty="0"/>
        </a:p>
      </dgm:t>
    </dgm:pt>
    <dgm:pt modelId="{61A57DA3-3CB4-CA4C-9585-644CD5162A2C}" type="parTrans" cxnId="{56559D7D-283B-B349-B2A7-E752C2027CB9}">
      <dgm:prSet/>
      <dgm:spPr/>
      <dgm:t>
        <a:bodyPr/>
        <a:lstStyle/>
        <a:p>
          <a:endParaRPr lang="en-US"/>
        </a:p>
      </dgm:t>
    </dgm:pt>
    <dgm:pt modelId="{ABC5BAA9-49C8-EF4C-8FD4-DDEFC54F2D04}" type="sibTrans" cxnId="{56559D7D-283B-B349-B2A7-E752C2027CB9}">
      <dgm:prSet/>
      <dgm:spPr/>
      <dgm:t>
        <a:bodyPr/>
        <a:lstStyle/>
        <a:p>
          <a:endParaRPr lang="en-US"/>
        </a:p>
      </dgm:t>
    </dgm:pt>
    <dgm:pt modelId="{E8255AEE-9D72-9D4A-854B-3B60E4F66BB0}">
      <dgm:prSet phldrT="[Text]"/>
      <dgm:spPr/>
      <dgm:t>
        <a:bodyPr/>
        <a:lstStyle/>
        <a:p>
          <a:r>
            <a:rPr lang="en-US" dirty="0" smtClean="0"/>
            <a:t>MICE Construction</a:t>
          </a:r>
          <a:endParaRPr lang="en-US" dirty="0"/>
        </a:p>
      </dgm:t>
    </dgm:pt>
    <dgm:pt modelId="{30EC6114-5838-8143-A033-DC0A28138ABE}" type="parTrans" cxnId="{49AF2124-F352-824A-9309-478B87D9AF6F}">
      <dgm:prSet/>
      <dgm:spPr/>
      <dgm:t>
        <a:bodyPr/>
        <a:lstStyle/>
        <a:p>
          <a:endParaRPr lang="en-US"/>
        </a:p>
      </dgm:t>
    </dgm:pt>
    <dgm:pt modelId="{B057ACE5-1792-A744-8EDC-9618B5F48C5A}" type="sibTrans" cxnId="{49AF2124-F352-824A-9309-478B87D9AF6F}">
      <dgm:prSet/>
      <dgm:spPr/>
      <dgm:t>
        <a:bodyPr/>
        <a:lstStyle/>
        <a:p>
          <a:endParaRPr lang="en-US"/>
        </a:p>
      </dgm:t>
    </dgm:pt>
    <dgm:pt modelId="{AC4727AC-EB41-3D48-9F73-8D758F755DFF}">
      <dgm:prSet phldrT="[Text]"/>
      <dgm:spPr/>
      <dgm:t>
        <a:bodyPr/>
        <a:lstStyle/>
        <a:p>
          <a:r>
            <a:rPr lang="en-US" dirty="0" smtClean="0"/>
            <a:t>Magnet Progress</a:t>
          </a:r>
          <a:endParaRPr lang="en-US" dirty="0"/>
        </a:p>
      </dgm:t>
    </dgm:pt>
    <dgm:pt modelId="{60418620-8976-9840-B8E2-6E68E83DD69B}" type="parTrans" cxnId="{B9DB623A-72F4-DA40-94AE-D8184024FAF0}">
      <dgm:prSet/>
      <dgm:spPr/>
      <dgm:t>
        <a:bodyPr/>
        <a:lstStyle/>
        <a:p>
          <a:endParaRPr lang="en-US"/>
        </a:p>
      </dgm:t>
    </dgm:pt>
    <dgm:pt modelId="{70A3DA20-A99C-1142-AAC8-093327EAB7CA}" type="sibTrans" cxnId="{B9DB623A-72F4-DA40-94AE-D8184024FAF0}">
      <dgm:prSet/>
      <dgm:spPr/>
      <dgm:t>
        <a:bodyPr/>
        <a:lstStyle/>
        <a:p>
          <a:endParaRPr lang="en-US"/>
        </a:p>
      </dgm:t>
    </dgm:pt>
    <dgm:pt modelId="{AED38A59-3D2F-0B49-B298-3FA622512624}">
      <dgm:prSet phldrT="[Text]"/>
      <dgm:spPr/>
      <dgm:t>
        <a:bodyPr/>
        <a:lstStyle/>
        <a:p>
          <a:r>
            <a:rPr lang="en-US" dirty="0" smtClean="0"/>
            <a:t>Preparing for RF Cavity Tests in the MTA</a:t>
          </a:r>
          <a:endParaRPr lang="en-US" dirty="0"/>
        </a:p>
      </dgm:t>
    </dgm:pt>
    <dgm:pt modelId="{01496095-927D-2644-A9F5-84B4736878AA}" type="parTrans" cxnId="{9076BD4D-BD63-144A-B717-578BBBE6F9E1}">
      <dgm:prSet/>
      <dgm:spPr/>
      <dgm:t>
        <a:bodyPr/>
        <a:lstStyle/>
        <a:p>
          <a:endParaRPr lang="en-US"/>
        </a:p>
      </dgm:t>
    </dgm:pt>
    <dgm:pt modelId="{D126DF34-54D8-404E-89A0-27C417AAE9BC}" type="sibTrans" cxnId="{9076BD4D-BD63-144A-B717-578BBBE6F9E1}">
      <dgm:prSet/>
      <dgm:spPr/>
      <dgm:t>
        <a:bodyPr/>
        <a:lstStyle/>
        <a:p>
          <a:endParaRPr lang="en-US"/>
        </a:p>
      </dgm:t>
    </dgm:pt>
    <dgm:pt modelId="{34A19A88-10FF-BA4F-91E9-777CE4248461}">
      <dgm:prSet phldrT="[Text]"/>
      <dgm:spPr/>
      <dgm:t>
        <a:bodyPr/>
        <a:lstStyle/>
        <a:p>
          <a:r>
            <a:rPr lang="en-US" dirty="0" smtClean="0"/>
            <a:t>Partial Yoke Magnetic Shielding for the Cooling Channel</a:t>
          </a:r>
          <a:endParaRPr lang="en-US" dirty="0"/>
        </a:p>
      </dgm:t>
    </dgm:pt>
    <dgm:pt modelId="{8D8F6571-19A1-C043-A849-3E1C91F8A7DC}" type="parTrans" cxnId="{BA86C26F-01E8-6343-A7BD-52C2EB5EB01C}">
      <dgm:prSet/>
      <dgm:spPr/>
      <dgm:t>
        <a:bodyPr/>
        <a:lstStyle/>
        <a:p>
          <a:endParaRPr lang="en-US"/>
        </a:p>
      </dgm:t>
    </dgm:pt>
    <dgm:pt modelId="{6FC20533-881D-6B48-9572-F818267A7A2E}" type="sibTrans" cxnId="{BA86C26F-01E8-6343-A7BD-52C2EB5EB01C}">
      <dgm:prSet/>
      <dgm:spPr/>
      <dgm:t>
        <a:bodyPr/>
        <a:lstStyle/>
        <a:p>
          <a:endParaRPr lang="en-US"/>
        </a:p>
      </dgm:t>
    </dgm:pt>
    <dgm:pt modelId="{6E3FE481-6106-E44F-9500-5B2DA7E2C9BC}">
      <dgm:prSet phldrT="[Text]"/>
      <dgm:spPr/>
      <dgm:t>
        <a:bodyPr/>
        <a:lstStyle/>
        <a:p>
          <a:r>
            <a:rPr lang="en-US" dirty="0" smtClean="0"/>
            <a:t>MASS</a:t>
          </a:r>
          <a:endParaRPr lang="en-US" dirty="0"/>
        </a:p>
      </dgm:t>
    </dgm:pt>
    <dgm:pt modelId="{11324A14-5CDE-3847-8B01-3CEB6099D3BB}" type="parTrans" cxnId="{9167385F-8985-5941-BFD4-4CCCFBE2EEB5}">
      <dgm:prSet/>
      <dgm:spPr/>
      <dgm:t>
        <a:bodyPr/>
        <a:lstStyle/>
        <a:p>
          <a:endParaRPr lang="en-US"/>
        </a:p>
      </dgm:t>
    </dgm:pt>
    <dgm:pt modelId="{0AFB3D8A-3007-6143-93BE-AAD200BB903A}" type="sibTrans" cxnId="{9167385F-8985-5941-BFD4-4CCCFBE2EEB5}">
      <dgm:prSet/>
      <dgm:spPr/>
      <dgm:t>
        <a:bodyPr/>
        <a:lstStyle/>
        <a:p>
          <a:endParaRPr lang="en-US"/>
        </a:p>
      </dgm:t>
    </dgm:pt>
    <dgm:pt modelId="{0A271878-DB93-2348-88EB-CF61B5C57FBC}">
      <dgm:prSet phldrT="[Text]"/>
      <dgm:spPr/>
      <dgm:t>
        <a:bodyPr/>
        <a:lstStyle/>
        <a:p>
          <a:r>
            <a:rPr lang="en-US" dirty="0" smtClean="0"/>
            <a:t>A Fermilab Staging Plan</a:t>
          </a:r>
          <a:endParaRPr lang="en-US" dirty="0"/>
        </a:p>
      </dgm:t>
    </dgm:pt>
    <dgm:pt modelId="{05E6A3AA-9315-844F-8A25-1B0A3114021D}" type="parTrans" cxnId="{A86330AE-0B46-0042-BE04-6A3BBE9F5ECB}">
      <dgm:prSet/>
      <dgm:spPr/>
      <dgm:t>
        <a:bodyPr/>
        <a:lstStyle/>
        <a:p>
          <a:endParaRPr lang="en-US"/>
        </a:p>
      </dgm:t>
    </dgm:pt>
    <dgm:pt modelId="{F43D9C45-9B61-9B44-A614-740C49642E6B}" type="sibTrans" cxnId="{A86330AE-0B46-0042-BE04-6A3BBE9F5ECB}">
      <dgm:prSet/>
      <dgm:spPr/>
      <dgm:t>
        <a:bodyPr/>
        <a:lstStyle/>
        <a:p>
          <a:endParaRPr lang="en-US"/>
        </a:p>
      </dgm:t>
    </dgm:pt>
    <dgm:pt modelId="{C475B32F-ACEB-4E43-BAAF-21055B64A7A2}">
      <dgm:prSet phldrT="[Text]"/>
      <dgm:spPr/>
      <dgm:t>
        <a:bodyPr/>
        <a:lstStyle/>
        <a:p>
          <a:r>
            <a:rPr lang="en-US" dirty="0" smtClean="0"/>
            <a:t>Possibility of Launching a Facility on Project X Stage II (2020’s)</a:t>
          </a:r>
          <a:endParaRPr lang="en-US" dirty="0"/>
        </a:p>
      </dgm:t>
    </dgm:pt>
    <dgm:pt modelId="{37FE855B-A3E6-9948-9A3F-72DB19764C2F}" type="parTrans" cxnId="{0670B3A1-14C0-E94E-AFF4-A449E140599D}">
      <dgm:prSet/>
      <dgm:spPr/>
      <dgm:t>
        <a:bodyPr/>
        <a:lstStyle/>
        <a:p>
          <a:endParaRPr lang="en-US"/>
        </a:p>
      </dgm:t>
    </dgm:pt>
    <dgm:pt modelId="{CB5BE255-8EFB-D748-AE13-8B96EE0C45BF}" type="sibTrans" cxnId="{0670B3A1-14C0-E94E-AFF4-A449E140599D}">
      <dgm:prSet/>
      <dgm:spPr/>
      <dgm:t>
        <a:bodyPr/>
        <a:lstStyle/>
        <a:p>
          <a:endParaRPr lang="en-US"/>
        </a:p>
      </dgm:t>
    </dgm:pt>
    <dgm:pt modelId="{3975CCC5-6685-EA46-9B85-B8A1E378EBD4}">
      <dgm:prSet phldrT="[Text]"/>
      <dgm:spPr/>
      <dgm:t>
        <a:bodyPr/>
        <a:lstStyle/>
        <a:p>
          <a:r>
            <a:rPr lang="en-US" dirty="0" smtClean="0"/>
            <a:t>Truly a 2 Frontier Plan</a:t>
          </a:r>
          <a:endParaRPr lang="en-US" dirty="0"/>
        </a:p>
      </dgm:t>
    </dgm:pt>
    <dgm:pt modelId="{8418203C-5544-5847-8BE5-17E19DFA24F9}" type="parTrans" cxnId="{7C869283-0C9C-DC4E-9D6D-ECC4F8C7A564}">
      <dgm:prSet/>
      <dgm:spPr/>
      <dgm:t>
        <a:bodyPr/>
        <a:lstStyle/>
        <a:p>
          <a:endParaRPr lang="en-US"/>
        </a:p>
      </dgm:t>
    </dgm:pt>
    <dgm:pt modelId="{FCF771C3-3EED-5B4F-B53E-A3FD980E8BBD}" type="sibTrans" cxnId="{7C869283-0C9C-DC4E-9D6D-ECC4F8C7A564}">
      <dgm:prSet/>
      <dgm:spPr/>
      <dgm:t>
        <a:bodyPr/>
        <a:lstStyle/>
        <a:p>
          <a:endParaRPr lang="en-US"/>
        </a:p>
      </dgm:t>
    </dgm:pt>
    <dgm:pt modelId="{CB1A2EC3-43DA-2E48-BC15-171E0DD307D6}" type="pres">
      <dgm:prSet presAssocID="{40EDA567-26B2-BD42-A11C-F387F5F97E26}" presName="Name0" presStyleCnt="0">
        <dgm:presLayoutVars>
          <dgm:dir/>
          <dgm:animLvl val="lvl"/>
          <dgm:resizeHandles val="exact"/>
        </dgm:presLayoutVars>
      </dgm:prSet>
      <dgm:spPr/>
    </dgm:pt>
    <dgm:pt modelId="{7E01D5FB-DA7A-8A4F-9CF4-75972976248C}" type="pres">
      <dgm:prSet presAssocID="{A55C4C0D-2D3A-B64D-BA9A-27A85DA795A1}" presName="linNode" presStyleCnt="0"/>
      <dgm:spPr/>
    </dgm:pt>
    <dgm:pt modelId="{266ECEF4-39DA-6C4C-ABFB-543DC8478EF3}" type="pres">
      <dgm:prSet presAssocID="{A55C4C0D-2D3A-B64D-BA9A-27A85DA795A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F1D346D-6995-D541-8045-7E96C1283DD7}" type="pres">
      <dgm:prSet presAssocID="{A55C4C0D-2D3A-B64D-BA9A-27A85DA795A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B5115-AF06-A44E-9E5C-5745509439F9}" type="pres">
      <dgm:prSet presAssocID="{3A9C31F0-7010-304C-BCE2-FFBBAF925858}" presName="sp" presStyleCnt="0"/>
      <dgm:spPr/>
    </dgm:pt>
    <dgm:pt modelId="{D529A30F-2297-4549-BB8A-DFF34F0A3534}" type="pres">
      <dgm:prSet presAssocID="{4142DCE8-528B-FD46-9B97-2053D8D99CD6}" presName="linNode" presStyleCnt="0"/>
      <dgm:spPr/>
    </dgm:pt>
    <dgm:pt modelId="{FC841EC3-EAE0-4F44-870B-62ACFF1B247E}" type="pres">
      <dgm:prSet presAssocID="{4142DCE8-528B-FD46-9B97-2053D8D99CD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58AA782-44F8-AE46-B973-1579E24AA957}" type="pres">
      <dgm:prSet presAssocID="{4142DCE8-528B-FD46-9B97-2053D8D99CD6}" presName="descendantText" presStyleLbl="alignAccFollowNode1" presStyleIdx="1" presStyleCnt="5">
        <dgm:presLayoutVars>
          <dgm:bulletEnabled val="1"/>
        </dgm:presLayoutVars>
      </dgm:prSet>
      <dgm:spPr/>
    </dgm:pt>
    <dgm:pt modelId="{C2E0280C-7BE0-1449-ADB5-F63F961E3D75}" type="pres">
      <dgm:prSet presAssocID="{E818B1F3-3CE5-2B48-9AB0-319E8618C37E}" presName="sp" presStyleCnt="0"/>
      <dgm:spPr/>
    </dgm:pt>
    <dgm:pt modelId="{EC8F79CC-3283-584E-9900-6246F38A914B}" type="pres">
      <dgm:prSet presAssocID="{5B25AE75-BE23-DC43-BAAC-E5FB1C9B0CEF}" presName="linNode" presStyleCnt="0"/>
      <dgm:spPr/>
    </dgm:pt>
    <dgm:pt modelId="{04E000AC-7A18-784A-B2F7-BAF3BF782C7F}" type="pres">
      <dgm:prSet presAssocID="{5B25AE75-BE23-DC43-BAAC-E5FB1C9B0CE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2FB3013-7663-7040-974B-0770EF486A58}" type="pres">
      <dgm:prSet presAssocID="{5B25AE75-BE23-DC43-BAAC-E5FB1C9B0CEF}" presName="descendantText" presStyleLbl="alignAccFollowNode1" presStyleIdx="2" presStyleCnt="5">
        <dgm:presLayoutVars>
          <dgm:bulletEnabled val="1"/>
        </dgm:presLayoutVars>
      </dgm:prSet>
      <dgm:spPr/>
    </dgm:pt>
    <dgm:pt modelId="{6CA3E09C-CB55-274D-A184-66E8ACACF224}" type="pres">
      <dgm:prSet presAssocID="{B9D5CEA1-3349-5B4A-8975-7C5CD631D8C0}" presName="sp" presStyleCnt="0"/>
      <dgm:spPr/>
    </dgm:pt>
    <dgm:pt modelId="{D89091CF-4AB8-CB45-8B98-7BE9E62120AD}" type="pres">
      <dgm:prSet presAssocID="{E8255AEE-9D72-9D4A-854B-3B60E4F66BB0}" presName="linNode" presStyleCnt="0"/>
      <dgm:spPr/>
    </dgm:pt>
    <dgm:pt modelId="{E8EE7957-DEBA-D840-935F-A834F21B4AD0}" type="pres">
      <dgm:prSet presAssocID="{E8255AEE-9D72-9D4A-854B-3B60E4F66BB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C39F016-4345-8545-BEC7-2D57559D0586}" type="pres">
      <dgm:prSet presAssocID="{E8255AEE-9D72-9D4A-854B-3B60E4F66BB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382FC-028A-8F4C-9AA5-79A4311417B7}" type="pres">
      <dgm:prSet presAssocID="{B057ACE5-1792-A744-8EDC-9618B5F48C5A}" presName="sp" presStyleCnt="0"/>
      <dgm:spPr/>
    </dgm:pt>
    <dgm:pt modelId="{ACC797DA-091E-4843-B39D-2B14D6746D3C}" type="pres">
      <dgm:prSet presAssocID="{6E3FE481-6106-E44F-9500-5B2DA7E2C9BC}" presName="linNode" presStyleCnt="0"/>
      <dgm:spPr/>
    </dgm:pt>
    <dgm:pt modelId="{6246B51F-E6F9-0C4A-A974-25293DD6E951}" type="pres">
      <dgm:prSet presAssocID="{6E3FE481-6106-E44F-9500-5B2DA7E2C9B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8505D-297D-A64F-9D21-3B774D8FC88B}" type="pres">
      <dgm:prSet presAssocID="{6E3FE481-6106-E44F-9500-5B2DA7E2C9B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56BE2-04A5-2940-B0AD-BA7F9F92A52D}" srcId="{40EDA567-26B2-BD42-A11C-F387F5F97E26}" destId="{A55C4C0D-2D3A-B64D-BA9A-27A85DA795A1}" srcOrd="0" destOrd="0" parTransId="{C72A759C-7310-7145-BD67-F1B28A149AC9}" sibTransId="{3A9C31F0-7010-304C-BCE2-FFBBAF925858}"/>
    <dgm:cxn modelId="{F8BD9615-0A45-C04E-A253-5729A9C0A46F}" type="presOf" srcId="{40EDA567-26B2-BD42-A11C-F387F5F97E26}" destId="{CB1A2EC3-43DA-2E48-BC15-171E0DD307D6}" srcOrd="0" destOrd="0" presId="urn:microsoft.com/office/officeart/2005/8/layout/vList5"/>
    <dgm:cxn modelId="{09838F33-A918-7147-991A-710FD7647CA1}" srcId="{A55C4C0D-2D3A-B64D-BA9A-27A85DA795A1}" destId="{790AF2F0-BD39-9D4F-9612-A667C4BC3D5C}" srcOrd="1" destOrd="0" parTransId="{8EC9130F-D082-5A4C-B4C2-FEF130441D9A}" sibTransId="{DDB37553-F5C0-324E-8784-881982FA56AB}"/>
    <dgm:cxn modelId="{86871D4A-83BD-B24B-ABA0-474CD8D42A74}" type="presOf" srcId="{4142DCE8-528B-FD46-9B97-2053D8D99CD6}" destId="{FC841EC3-EAE0-4F44-870B-62ACFF1B247E}" srcOrd="0" destOrd="0" presId="urn:microsoft.com/office/officeart/2005/8/layout/vList5"/>
    <dgm:cxn modelId="{934CF321-D0FD-F049-8057-57D3F3F5F9A9}" srcId="{40EDA567-26B2-BD42-A11C-F387F5F97E26}" destId="{5B25AE75-BE23-DC43-BAAC-E5FB1C9B0CEF}" srcOrd="2" destOrd="0" parTransId="{050E563D-54E0-1044-85E0-6CD223D62C94}" sibTransId="{B9D5CEA1-3349-5B4A-8975-7C5CD631D8C0}"/>
    <dgm:cxn modelId="{9076BD4D-BD63-144A-B717-578BBBE6F9E1}" srcId="{E8255AEE-9D72-9D4A-854B-3B60E4F66BB0}" destId="{AED38A59-3D2F-0B49-B298-3FA622512624}" srcOrd="1" destOrd="0" parTransId="{01496095-927D-2644-A9F5-84B4736878AA}" sibTransId="{D126DF34-54D8-404E-89A0-27C417AAE9BC}"/>
    <dgm:cxn modelId="{7C869283-0C9C-DC4E-9D6D-ECC4F8C7A564}" srcId="{0A271878-DB93-2348-88EB-CF61B5C57FBC}" destId="{3975CCC5-6685-EA46-9B85-B8A1E378EBD4}" srcOrd="1" destOrd="0" parTransId="{8418203C-5544-5847-8BE5-17E19DFA24F9}" sibTransId="{FCF771C3-3EED-5B4F-B53E-A3FD980E8BBD}"/>
    <dgm:cxn modelId="{49AF2124-F352-824A-9309-478B87D9AF6F}" srcId="{40EDA567-26B2-BD42-A11C-F387F5F97E26}" destId="{E8255AEE-9D72-9D4A-854B-3B60E4F66BB0}" srcOrd="3" destOrd="0" parTransId="{30EC6114-5838-8143-A033-DC0A28138ABE}" sibTransId="{B057ACE5-1792-A744-8EDC-9618B5F48C5A}"/>
    <dgm:cxn modelId="{8B86E0CF-3B13-944C-A2FA-F00ADD545AB3}" type="presOf" srcId="{5B25AE75-BE23-DC43-BAAC-E5FB1C9B0CEF}" destId="{04E000AC-7A18-784A-B2F7-BAF3BF782C7F}" srcOrd="0" destOrd="0" presId="urn:microsoft.com/office/officeart/2005/8/layout/vList5"/>
    <dgm:cxn modelId="{806C816E-6591-7D42-B04B-FF452B7420E7}" srcId="{4142DCE8-528B-FD46-9B97-2053D8D99CD6}" destId="{13C4A3A8-3C8C-094C-8F92-70065C7D5883}" srcOrd="2" destOrd="0" parTransId="{7E475B88-018E-164A-8596-04F106FBAD04}" sibTransId="{3B2ECA3A-1DA1-C148-B2FE-EA43D5B5D7DB}"/>
    <dgm:cxn modelId="{B9DB623A-72F4-DA40-94AE-D8184024FAF0}" srcId="{E8255AEE-9D72-9D4A-854B-3B60E4F66BB0}" destId="{AC4727AC-EB41-3D48-9F73-8D758F755DFF}" srcOrd="0" destOrd="0" parTransId="{60418620-8976-9840-B8E2-6E68E83DD69B}" sibTransId="{70A3DA20-A99C-1142-AAC8-093327EAB7CA}"/>
    <dgm:cxn modelId="{E82F0D27-C030-3647-A388-495EC9E51D4C}" type="presOf" srcId="{6E3FE481-6106-E44F-9500-5B2DA7E2C9BC}" destId="{6246B51F-E6F9-0C4A-A974-25293DD6E951}" srcOrd="0" destOrd="0" presId="urn:microsoft.com/office/officeart/2005/8/layout/vList5"/>
    <dgm:cxn modelId="{27C7EF1F-64AC-2644-9AE3-D7A2C40463CC}" type="presOf" srcId="{C475B32F-ACEB-4E43-BAAF-21055B64A7A2}" destId="{27C8505D-297D-A64F-9D21-3B774D8FC88B}" srcOrd="0" destOrd="1" presId="urn:microsoft.com/office/officeart/2005/8/layout/vList5"/>
    <dgm:cxn modelId="{A86330AE-0B46-0042-BE04-6A3BBE9F5ECB}" srcId="{6E3FE481-6106-E44F-9500-5B2DA7E2C9BC}" destId="{0A271878-DB93-2348-88EB-CF61B5C57FBC}" srcOrd="0" destOrd="0" parTransId="{05E6A3AA-9315-844F-8A25-1B0A3114021D}" sibTransId="{F43D9C45-9B61-9B44-A614-740C49642E6B}"/>
    <dgm:cxn modelId="{31BCE8FB-7D2F-2043-BC57-7DE3D1B644EA}" type="presOf" srcId="{0A271878-DB93-2348-88EB-CF61B5C57FBC}" destId="{27C8505D-297D-A64F-9D21-3B774D8FC88B}" srcOrd="0" destOrd="0" presId="urn:microsoft.com/office/officeart/2005/8/layout/vList5"/>
    <dgm:cxn modelId="{11CFB2D5-C673-EA4E-93D3-DCC4FE886EE9}" type="presOf" srcId="{790AF2F0-BD39-9D4F-9612-A667C4BC3D5C}" destId="{8F1D346D-6995-D541-8045-7E96C1283DD7}" srcOrd="0" destOrd="1" presId="urn:microsoft.com/office/officeart/2005/8/layout/vList5"/>
    <dgm:cxn modelId="{BA86C26F-01E8-6343-A7BD-52C2EB5EB01C}" srcId="{E8255AEE-9D72-9D4A-854B-3B60E4F66BB0}" destId="{34A19A88-10FF-BA4F-91E9-777CE4248461}" srcOrd="2" destOrd="0" parTransId="{8D8F6571-19A1-C043-A849-3E1C91F8A7DC}" sibTransId="{6FC20533-881D-6B48-9572-F818267A7A2E}"/>
    <dgm:cxn modelId="{E0C5D5D4-7D9E-3B47-8A7F-30EB60CE8D88}" type="presOf" srcId="{1DCB3F5E-B3D0-C349-8E4A-80BECF0201AA}" destId="{8F1D346D-6995-D541-8045-7E96C1283DD7}" srcOrd="0" destOrd="0" presId="urn:microsoft.com/office/officeart/2005/8/layout/vList5"/>
    <dgm:cxn modelId="{B32586E4-0328-2B4A-81D3-FF93D7AB923A}" type="presOf" srcId="{A55C4C0D-2D3A-B64D-BA9A-27A85DA795A1}" destId="{266ECEF4-39DA-6C4C-ABFB-543DC8478EF3}" srcOrd="0" destOrd="0" presId="urn:microsoft.com/office/officeart/2005/8/layout/vList5"/>
    <dgm:cxn modelId="{56559D7D-283B-B349-B2A7-E752C2027CB9}" srcId="{A55C4C0D-2D3A-B64D-BA9A-27A85DA795A1}" destId="{A4F690CE-5600-7B4B-AFD0-DE3668304091}" srcOrd="2" destOrd="0" parTransId="{61A57DA3-3CB4-CA4C-9585-644CD5162A2C}" sibTransId="{ABC5BAA9-49C8-EF4C-8FD4-DDEFC54F2D04}"/>
    <dgm:cxn modelId="{10E58549-3227-564F-A13B-05A4F61D9305}" type="presOf" srcId="{8F1F6CB9-1E16-5847-8FD7-A1713782174F}" destId="{458AA782-44F8-AE46-B973-1579E24AA957}" srcOrd="0" destOrd="1" presId="urn:microsoft.com/office/officeart/2005/8/layout/vList5"/>
    <dgm:cxn modelId="{94DF8CF8-F7B2-C340-A81C-A534BE9BDE23}" type="presOf" srcId="{0AA7E63F-0F92-7847-AD19-EB7E9697DF7A}" destId="{458AA782-44F8-AE46-B973-1579E24AA957}" srcOrd="0" destOrd="0" presId="urn:microsoft.com/office/officeart/2005/8/layout/vList5"/>
    <dgm:cxn modelId="{9167385F-8985-5941-BFD4-4CCCFBE2EEB5}" srcId="{40EDA567-26B2-BD42-A11C-F387F5F97E26}" destId="{6E3FE481-6106-E44F-9500-5B2DA7E2C9BC}" srcOrd="4" destOrd="0" parTransId="{11324A14-5CDE-3847-8B01-3CEB6099D3BB}" sibTransId="{0AFB3D8A-3007-6143-93BE-AAD200BB903A}"/>
    <dgm:cxn modelId="{6811D786-AE41-C24F-A6BC-7FAF7F07BD60}" srcId="{A55C4C0D-2D3A-B64D-BA9A-27A85DA795A1}" destId="{1DCB3F5E-B3D0-C349-8E4A-80BECF0201AA}" srcOrd="0" destOrd="0" parTransId="{B3839312-B44E-B24C-B8CF-A94DD4ACE988}" sibTransId="{05C1EBA4-21E1-D444-A42E-2028AA1AFC7F}"/>
    <dgm:cxn modelId="{20FAF3C6-4BFB-9B43-844F-48F87475A384}" type="presOf" srcId="{6EB80509-A5C6-F049-A059-FCE34E960539}" destId="{62FB3013-7663-7040-974B-0770EF486A58}" srcOrd="0" destOrd="0" presId="urn:microsoft.com/office/officeart/2005/8/layout/vList5"/>
    <dgm:cxn modelId="{E04EB3E6-5CC4-114E-AD49-1F61457E0898}" type="presOf" srcId="{3975CCC5-6685-EA46-9B85-B8A1E378EBD4}" destId="{27C8505D-297D-A64F-9D21-3B774D8FC88B}" srcOrd="0" destOrd="2" presId="urn:microsoft.com/office/officeart/2005/8/layout/vList5"/>
    <dgm:cxn modelId="{C9EEB1AC-E6E1-BB4B-BA84-FE02FDCF06DE}" type="presOf" srcId="{AC4727AC-EB41-3D48-9F73-8D758F755DFF}" destId="{9C39F016-4345-8545-BEC7-2D57559D0586}" srcOrd="0" destOrd="0" presId="urn:microsoft.com/office/officeart/2005/8/layout/vList5"/>
    <dgm:cxn modelId="{CEE7D7E8-BCDB-F149-91E5-D9523EE4DE0F}" srcId="{4142DCE8-528B-FD46-9B97-2053D8D99CD6}" destId="{8F1F6CB9-1E16-5847-8FD7-A1713782174F}" srcOrd="1" destOrd="0" parTransId="{0BC18ACE-0EE0-7B47-A936-58807E7E3950}" sibTransId="{62F87530-F0B2-FA49-B8A9-0B965FB13444}"/>
    <dgm:cxn modelId="{01250DD6-0EC3-0B4E-8AC1-D5FD43D230BF}" srcId="{40EDA567-26B2-BD42-A11C-F387F5F97E26}" destId="{4142DCE8-528B-FD46-9B97-2053D8D99CD6}" srcOrd="1" destOrd="0" parTransId="{5E574075-FDA9-F743-81EA-E5005A27E13B}" sibTransId="{E818B1F3-3CE5-2B48-9AB0-319E8618C37E}"/>
    <dgm:cxn modelId="{7ADD19C3-91D2-A64F-AA82-30C400B5740A}" type="presOf" srcId="{A4F690CE-5600-7B4B-AFD0-DE3668304091}" destId="{8F1D346D-6995-D541-8045-7E96C1283DD7}" srcOrd="0" destOrd="2" presId="urn:microsoft.com/office/officeart/2005/8/layout/vList5"/>
    <dgm:cxn modelId="{E23FE140-8DF5-BA4F-A14E-AC900DFA557F}" srcId="{5B25AE75-BE23-DC43-BAAC-E5FB1C9B0CEF}" destId="{6EB80509-A5C6-F049-A059-FCE34E960539}" srcOrd="0" destOrd="0" parTransId="{2CB631F6-7292-F047-981E-83D251AF803E}" sibTransId="{19D53F21-A1D8-2945-9200-CDFEC2E51D69}"/>
    <dgm:cxn modelId="{BB350BF4-D50A-924F-843D-7BB9E67C4C43}" type="presOf" srcId="{13C4A3A8-3C8C-094C-8F92-70065C7D5883}" destId="{458AA782-44F8-AE46-B973-1579E24AA957}" srcOrd="0" destOrd="2" presId="urn:microsoft.com/office/officeart/2005/8/layout/vList5"/>
    <dgm:cxn modelId="{0670B3A1-14C0-E94E-AFF4-A449E140599D}" srcId="{0A271878-DB93-2348-88EB-CF61B5C57FBC}" destId="{C475B32F-ACEB-4E43-BAAF-21055B64A7A2}" srcOrd="0" destOrd="0" parTransId="{37FE855B-A3E6-9948-9A3F-72DB19764C2F}" sibTransId="{CB5BE255-8EFB-D748-AE13-8B96EE0C45BF}"/>
    <dgm:cxn modelId="{22D90102-1400-324E-88C9-A9F889E15BAC}" type="presOf" srcId="{34A19A88-10FF-BA4F-91E9-777CE4248461}" destId="{9C39F016-4345-8545-BEC7-2D57559D0586}" srcOrd="0" destOrd="2" presId="urn:microsoft.com/office/officeart/2005/8/layout/vList5"/>
    <dgm:cxn modelId="{5356A5E6-4969-E54D-8EDC-32C4B60038AF}" srcId="{4142DCE8-528B-FD46-9B97-2053D8D99CD6}" destId="{0AA7E63F-0F92-7847-AD19-EB7E9697DF7A}" srcOrd="0" destOrd="0" parTransId="{32758853-32B7-1E42-8FC1-98CB98920C19}" sibTransId="{1D6ECCB8-4CDB-A842-B369-E3C9A49079F3}"/>
    <dgm:cxn modelId="{49153F86-9CFC-FB4E-AC74-384168B80AC4}" srcId="{5B25AE75-BE23-DC43-BAAC-E5FB1C9B0CEF}" destId="{46529B12-8E44-1043-8691-773BE4E0EAD9}" srcOrd="1" destOrd="0" parTransId="{BA2AB610-CC98-DE45-9A8C-F761A749DCB2}" sibTransId="{BCEA61A7-81A8-BC45-A9EB-EEC31F2B16B3}"/>
    <dgm:cxn modelId="{7C83A892-CE43-3942-BDE7-68043FC1C7F8}" type="presOf" srcId="{E8255AEE-9D72-9D4A-854B-3B60E4F66BB0}" destId="{E8EE7957-DEBA-D840-935F-A834F21B4AD0}" srcOrd="0" destOrd="0" presId="urn:microsoft.com/office/officeart/2005/8/layout/vList5"/>
    <dgm:cxn modelId="{5C7674F6-86DE-C446-8887-DAEB94AF86F1}" type="presOf" srcId="{AED38A59-3D2F-0B49-B298-3FA622512624}" destId="{9C39F016-4345-8545-BEC7-2D57559D0586}" srcOrd="0" destOrd="1" presId="urn:microsoft.com/office/officeart/2005/8/layout/vList5"/>
    <dgm:cxn modelId="{5B001957-10D0-9044-958A-777B3DBBF11B}" type="presOf" srcId="{46529B12-8E44-1043-8691-773BE4E0EAD9}" destId="{62FB3013-7663-7040-974B-0770EF486A58}" srcOrd="0" destOrd="1" presId="urn:microsoft.com/office/officeart/2005/8/layout/vList5"/>
    <dgm:cxn modelId="{53369E2F-BFBC-E147-90D0-11C24347BEDC}" type="presParOf" srcId="{CB1A2EC3-43DA-2E48-BC15-171E0DD307D6}" destId="{7E01D5FB-DA7A-8A4F-9CF4-75972976248C}" srcOrd="0" destOrd="0" presId="urn:microsoft.com/office/officeart/2005/8/layout/vList5"/>
    <dgm:cxn modelId="{BBB75784-DFEB-9D4F-9D8F-F2E5564E40C4}" type="presParOf" srcId="{7E01D5FB-DA7A-8A4F-9CF4-75972976248C}" destId="{266ECEF4-39DA-6C4C-ABFB-543DC8478EF3}" srcOrd="0" destOrd="0" presId="urn:microsoft.com/office/officeart/2005/8/layout/vList5"/>
    <dgm:cxn modelId="{60F5FF69-C008-0346-9C86-CBF752A13807}" type="presParOf" srcId="{7E01D5FB-DA7A-8A4F-9CF4-75972976248C}" destId="{8F1D346D-6995-D541-8045-7E96C1283DD7}" srcOrd="1" destOrd="0" presId="urn:microsoft.com/office/officeart/2005/8/layout/vList5"/>
    <dgm:cxn modelId="{9A5BB8CB-FF3B-1A45-827A-9F48AD85FCC6}" type="presParOf" srcId="{CB1A2EC3-43DA-2E48-BC15-171E0DD307D6}" destId="{B8FB5115-AF06-A44E-9E5C-5745509439F9}" srcOrd="1" destOrd="0" presId="urn:microsoft.com/office/officeart/2005/8/layout/vList5"/>
    <dgm:cxn modelId="{D851D6C1-FF35-4C41-BE1B-07D413D1E69E}" type="presParOf" srcId="{CB1A2EC3-43DA-2E48-BC15-171E0DD307D6}" destId="{D529A30F-2297-4549-BB8A-DFF34F0A3534}" srcOrd="2" destOrd="0" presId="urn:microsoft.com/office/officeart/2005/8/layout/vList5"/>
    <dgm:cxn modelId="{9601E11C-3994-6241-BD2F-D48334107E0B}" type="presParOf" srcId="{D529A30F-2297-4549-BB8A-DFF34F0A3534}" destId="{FC841EC3-EAE0-4F44-870B-62ACFF1B247E}" srcOrd="0" destOrd="0" presId="urn:microsoft.com/office/officeart/2005/8/layout/vList5"/>
    <dgm:cxn modelId="{0BC91EB8-1598-CF46-8F58-C077EED06B1B}" type="presParOf" srcId="{D529A30F-2297-4549-BB8A-DFF34F0A3534}" destId="{458AA782-44F8-AE46-B973-1579E24AA957}" srcOrd="1" destOrd="0" presId="urn:microsoft.com/office/officeart/2005/8/layout/vList5"/>
    <dgm:cxn modelId="{FE669F9C-C53B-1C4E-B597-501FCC6776FA}" type="presParOf" srcId="{CB1A2EC3-43DA-2E48-BC15-171E0DD307D6}" destId="{C2E0280C-7BE0-1449-ADB5-F63F961E3D75}" srcOrd="3" destOrd="0" presId="urn:microsoft.com/office/officeart/2005/8/layout/vList5"/>
    <dgm:cxn modelId="{7964D55D-9E83-254E-AA15-D99EE0893CC5}" type="presParOf" srcId="{CB1A2EC3-43DA-2E48-BC15-171E0DD307D6}" destId="{EC8F79CC-3283-584E-9900-6246F38A914B}" srcOrd="4" destOrd="0" presId="urn:microsoft.com/office/officeart/2005/8/layout/vList5"/>
    <dgm:cxn modelId="{0EB51788-3F87-2541-BD94-71E2C0301F27}" type="presParOf" srcId="{EC8F79CC-3283-584E-9900-6246F38A914B}" destId="{04E000AC-7A18-784A-B2F7-BAF3BF782C7F}" srcOrd="0" destOrd="0" presId="urn:microsoft.com/office/officeart/2005/8/layout/vList5"/>
    <dgm:cxn modelId="{E67F8F2A-04DA-B24D-B48C-49D44C614A53}" type="presParOf" srcId="{EC8F79CC-3283-584E-9900-6246F38A914B}" destId="{62FB3013-7663-7040-974B-0770EF486A58}" srcOrd="1" destOrd="0" presId="urn:microsoft.com/office/officeart/2005/8/layout/vList5"/>
    <dgm:cxn modelId="{E8658FCF-9318-5141-B134-B70D09461EA9}" type="presParOf" srcId="{CB1A2EC3-43DA-2E48-BC15-171E0DD307D6}" destId="{6CA3E09C-CB55-274D-A184-66E8ACACF224}" srcOrd="5" destOrd="0" presId="urn:microsoft.com/office/officeart/2005/8/layout/vList5"/>
    <dgm:cxn modelId="{0C1DD86D-6779-D441-9B4B-3D15B6FD7FB6}" type="presParOf" srcId="{CB1A2EC3-43DA-2E48-BC15-171E0DD307D6}" destId="{D89091CF-4AB8-CB45-8B98-7BE9E62120AD}" srcOrd="6" destOrd="0" presId="urn:microsoft.com/office/officeart/2005/8/layout/vList5"/>
    <dgm:cxn modelId="{193075F3-AA01-2145-9A3C-935B8860DF16}" type="presParOf" srcId="{D89091CF-4AB8-CB45-8B98-7BE9E62120AD}" destId="{E8EE7957-DEBA-D840-935F-A834F21B4AD0}" srcOrd="0" destOrd="0" presId="urn:microsoft.com/office/officeart/2005/8/layout/vList5"/>
    <dgm:cxn modelId="{48D0C0F9-5E3B-9945-82CC-7E05FE486347}" type="presParOf" srcId="{D89091CF-4AB8-CB45-8B98-7BE9E62120AD}" destId="{9C39F016-4345-8545-BEC7-2D57559D0586}" srcOrd="1" destOrd="0" presId="urn:microsoft.com/office/officeart/2005/8/layout/vList5"/>
    <dgm:cxn modelId="{8709EFC7-9D90-EF4E-B036-15C226C16550}" type="presParOf" srcId="{CB1A2EC3-43DA-2E48-BC15-171E0DD307D6}" destId="{35C382FC-028A-8F4C-9AA5-79A4311417B7}" srcOrd="7" destOrd="0" presId="urn:microsoft.com/office/officeart/2005/8/layout/vList5"/>
    <dgm:cxn modelId="{A6CC7A43-D1AA-B947-88EC-2360628CBEE4}" type="presParOf" srcId="{CB1A2EC3-43DA-2E48-BC15-171E0DD307D6}" destId="{ACC797DA-091E-4843-B39D-2B14D6746D3C}" srcOrd="8" destOrd="0" presId="urn:microsoft.com/office/officeart/2005/8/layout/vList5"/>
    <dgm:cxn modelId="{19CA7E26-D866-EC45-AD52-1E629859A076}" type="presParOf" srcId="{ACC797DA-091E-4843-B39D-2B14D6746D3C}" destId="{6246B51F-E6F9-0C4A-A974-25293DD6E951}" srcOrd="0" destOrd="0" presId="urn:microsoft.com/office/officeart/2005/8/layout/vList5"/>
    <dgm:cxn modelId="{48E9B9C1-B057-E945-9A4F-F1E1C5345EBE}" type="presParOf" srcId="{ACC797DA-091E-4843-B39D-2B14D6746D3C}" destId="{27C8505D-297D-A64F-9D21-3B774D8FC8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D346D-6995-D541-8045-7E96C1283DD7}">
      <dsp:nvSpPr>
        <dsp:cNvPr id="0" name=""/>
        <dsp:cNvSpPr/>
      </dsp:nvSpPr>
      <dsp:spPr>
        <a:xfrm rot="5400000">
          <a:off x="5654646" y="-2337424"/>
          <a:ext cx="824286" cy="5709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High Performance Computing Initiative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Setting up the Initial Baseline Selection Process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New NF &amp; MC Design Options and MC Backgrounds</a:t>
          </a:r>
          <a:endParaRPr lang="en-US" sz="1400" kern="1200" dirty="0"/>
        </a:p>
      </dsp:txBody>
      <dsp:txXfrm rot="-5400000">
        <a:off x="3211829" y="145631"/>
        <a:ext cx="5669682" cy="743810"/>
      </dsp:txXfrm>
    </dsp:sp>
    <dsp:sp modelId="{266ECEF4-39DA-6C4C-ABFB-543DC8478EF3}">
      <dsp:nvSpPr>
        <dsp:cNvPr id="0" name=""/>
        <dsp:cNvSpPr/>
      </dsp:nvSpPr>
      <dsp:spPr>
        <a:xfrm>
          <a:off x="0" y="2356"/>
          <a:ext cx="3211830" cy="1030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Design &amp; Simulation</a:t>
          </a:r>
          <a:endParaRPr lang="en-US" sz="2900" kern="1200" dirty="0"/>
        </a:p>
      </dsp:txBody>
      <dsp:txXfrm>
        <a:off x="50298" y="52654"/>
        <a:ext cx="3111234" cy="929762"/>
      </dsp:txXfrm>
    </dsp:sp>
    <dsp:sp modelId="{458AA782-44F8-AE46-B973-1579E24AA957}">
      <dsp:nvSpPr>
        <dsp:cNvPr id="0" name=""/>
        <dsp:cNvSpPr/>
      </dsp:nvSpPr>
      <dsp:spPr>
        <a:xfrm rot="5400000">
          <a:off x="5654646" y="-1255548"/>
          <a:ext cx="824286" cy="5709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Expanded support for the MTA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Modular 805 MHz Cavity Effort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HTS Conductor &amp; Magnet Development</a:t>
          </a:r>
          <a:endParaRPr lang="en-US" sz="1400" kern="1200" dirty="0"/>
        </a:p>
      </dsp:txBody>
      <dsp:txXfrm rot="-5400000">
        <a:off x="3211829" y="1227507"/>
        <a:ext cx="5669682" cy="743810"/>
      </dsp:txXfrm>
    </dsp:sp>
    <dsp:sp modelId="{FC841EC3-EAE0-4F44-870B-62ACFF1B247E}">
      <dsp:nvSpPr>
        <dsp:cNvPr id="0" name=""/>
        <dsp:cNvSpPr/>
      </dsp:nvSpPr>
      <dsp:spPr>
        <a:xfrm>
          <a:off x="0" y="1084232"/>
          <a:ext cx="3211830" cy="1030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Technology Development</a:t>
          </a:r>
          <a:endParaRPr lang="en-US" sz="2900" kern="1200" dirty="0"/>
        </a:p>
      </dsp:txBody>
      <dsp:txXfrm>
        <a:off x="50298" y="1134530"/>
        <a:ext cx="3111234" cy="929762"/>
      </dsp:txXfrm>
    </dsp:sp>
    <dsp:sp modelId="{62FB3013-7663-7040-974B-0770EF486A58}">
      <dsp:nvSpPr>
        <dsp:cNvPr id="0" name=""/>
        <dsp:cNvSpPr/>
      </dsp:nvSpPr>
      <dsp:spPr>
        <a:xfrm rot="5400000">
          <a:off x="5654646" y="-173672"/>
          <a:ext cx="824286" cy="5709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Contributions to the MICE Online, DAQ, and Analysis Efforts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6DICE Options Study</a:t>
          </a:r>
          <a:endParaRPr lang="en-US" sz="1400" kern="1200" dirty="0"/>
        </a:p>
      </dsp:txBody>
      <dsp:txXfrm rot="-5400000">
        <a:off x="3211829" y="2309383"/>
        <a:ext cx="5669682" cy="743810"/>
      </dsp:txXfrm>
    </dsp:sp>
    <dsp:sp modelId="{04E000AC-7A18-784A-B2F7-BAF3BF782C7F}">
      <dsp:nvSpPr>
        <dsp:cNvPr id="0" name=""/>
        <dsp:cNvSpPr/>
      </dsp:nvSpPr>
      <dsp:spPr>
        <a:xfrm>
          <a:off x="0" y="2166108"/>
          <a:ext cx="3211830" cy="1030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Systems Demonstrations</a:t>
          </a:r>
          <a:endParaRPr lang="en-US" sz="2900" kern="1200" dirty="0"/>
        </a:p>
      </dsp:txBody>
      <dsp:txXfrm>
        <a:off x="50298" y="2216406"/>
        <a:ext cx="3111234" cy="929762"/>
      </dsp:txXfrm>
    </dsp:sp>
    <dsp:sp modelId="{9C39F016-4345-8545-BEC7-2D57559D0586}">
      <dsp:nvSpPr>
        <dsp:cNvPr id="0" name=""/>
        <dsp:cNvSpPr/>
      </dsp:nvSpPr>
      <dsp:spPr>
        <a:xfrm rot="5400000">
          <a:off x="5654646" y="908203"/>
          <a:ext cx="824286" cy="5709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Magnet Progress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Preparing for RF Cavity Tests in the MTA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Partial Yoke Magnetic Shielding for the Cooling Channel</a:t>
          </a:r>
          <a:endParaRPr lang="en-US" sz="1400" kern="1200" dirty="0"/>
        </a:p>
      </dsp:txBody>
      <dsp:txXfrm rot="-5400000">
        <a:off x="3211829" y="3391258"/>
        <a:ext cx="5669682" cy="743810"/>
      </dsp:txXfrm>
    </dsp:sp>
    <dsp:sp modelId="{E8EE7957-DEBA-D840-935F-A834F21B4AD0}">
      <dsp:nvSpPr>
        <dsp:cNvPr id="0" name=""/>
        <dsp:cNvSpPr/>
      </dsp:nvSpPr>
      <dsp:spPr>
        <a:xfrm>
          <a:off x="0" y="3247984"/>
          <a:ext cx="3211830" cy="1030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MICE Construction</a:t>
          </a:r>
          <a:endParaRPr lang="en-US" sz="2900" kern="1200" dirty="0"/>
        </a:p>
      </dsp:txBody>
      <dsp:txXfrm>
        <a:off x="50298" y="3298282"/>
        <a:ext cx="3111234" cy="929762"/>
      </dsp:txXfrm>
    </dsp:sp>
    <dsp:sp modelId="{27C8505D-297D-A64F-9D21-3B774D8FC88B}">
      <dsp:nvSpPr>
        <dsp:cNvPr id="0" name=""/>
        <dsp:cNvSpPr/>
      </dsp:nvSpPr>
      <dsp:spPr>
        <a:xfrm rot="5400000">
          <a:off x="5654646" y="1990079"/>
          <a:ext cx="824286" cy="5709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Fermilab Staging Plan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Possibility of Launching a Facility on Project X Stage II (2020’s)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Truly a 2 Frontier Plan</a:t>
          </a:r>
          <a:endParaRPr lang="en-US" sz="1400" kern="1200" dirty="0"/>
        </a:p>
      </dsp:txBody>
      <dsp:txXfrm rot="-5400000">
        <a:off x="3211829" y="4473134"/>
        <a:ext cx="5669682" cy="743810"/>
      </dsp:txXfrm>
    </dsp:sp>
    <dsp:sp modelId="{6246B51F-E6F9-0C4A-A974-25293DD6E951}">
      <dsp:nvSpPr>
        <dsp:cNvPr id="0" name=""/>
        <dsp:cNvSpPr/>
      </dsp:nvSpPr>
      <dsp:spPr>
        <a:xfrm>
          <a:off x="0" y="4329860"/>
          <a:ext cx="3211830" cy="10303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MASS</a:t>
          </a:r>
          <a:endParaRPr lang="en-US" sz="2900" kern="1200" dirty="0"/>
        </a:p>
      </dsp:txBody>
      <dsp:txXfrm>
        <a:off x="50298" y="4380158"/>
        <a:ext cx="3111234" cy="92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DE7ED-7422-A54A-AFA4-34993901F360}" type="datetimeFigureOut">
              <a:rPr lang="en-US" smtClean="0">
                <a:latin typeface="Arial"/>
              </a:rPr>
              <a:t>6/18/13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A70E-65FE-F64D-B53C-0E4BE7ADFCC5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13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5ED446A-913C-684E-A7EE-E0D6D85A9573}" type="datetimeFigureOut">
              <a:rPr lang="en-US" smtClean="0"/>
              <a:pPr/>
              <a:t>6/18/13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7221AF4E-A08A-BE4F-8E27-DF04692668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66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OE_Se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" y="5881696"/>
            <a:ext cx="9144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5957" y="6413500"/>
            <a:ext cx="5321300" cy="365125"/>
          </a:xfrm>
        </p:spPr>
        <p:txBody>
          <a:bodyPr/>
          <a:lstStyle/>
          <a:p>
            <a:r>
              <a:rPr lang="en-US" smtClean="0"/>
              <a:t>MAP 2013 Collaboration Meeting - Fermilab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90625"/>
            <a:ext cx="7772400" cy="269557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49" descr="nsf4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07" y="5881696"/>
            <a:ext cx="9172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6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100000">
              <a:srgbClr val="000000"/>
            </a:gs>
            <a:gs pos="14000">
              <a:schemeClr val="bg2">
                <a:lumMod val="25000"/>
              </a:schemeClr>
            </a:gs>
            <a:gs pos="71000">
              <a:schemeClr val="bg2">
                <a:lumMod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96838"/>
            <a:ext cx="8064500" cy="954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00" y="1050926"/>
            <a:ext cx="8921750" cy="5362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4401" y="6426200"/>
            <a:ext cx="147285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June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" y="6426200"/>
            <a:ext cx="53213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2013 Collaboration Meeting -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" y="6426200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7235-C917-8F48-A936-FEF3725D9A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76200"/>
            <a:ext cx="857250" cy="974725"/>
          </a:xfrm>
          <a:prstGeom prst="rect">
            <a:avLst/>
          </a:prstGeom>
          <a:noFill/>
          <a:ln w="50800">
            <a:solidFill>
              <a:srgbClr val="FFFFFF"/>
            </a:solidFill>
          </a:ln>
          <a:effectLst>
            <a:softEdge rad="63500"/>
          </a:effectLst>
        </p:spPr>
      </p:pic>
      <p:pic>
        <p:nvPicPr>
          <p:cNvPr id="8" name="Picture 7" descr="FermilabLogo_White]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7" y="6451387"/>
            <a:ext cx="1628790" cy="2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1190625"/>
            <a:ext cx="8369300" cy="269557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Muon</a:t>
            </a:r>
            <a:r>
              <a:rPr lang="en-US" sz="4000" dirty="0" smtClean="0"/>
              <a:t> </a:t>
            </a:r>
            <a:r>
              <a:rPr lang="en-US" sz="4000" dirty="0" smtClean="0"/>
              <a:t>Accelerator Program: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Overview </a:t>
            </a:r>
            <a:r>
              <a:rPr lang="en-US" sz="4000" smtClean="0"/>
              <a:t>&amp; Directions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Palmer</a:t>
            </a:r>
          </a:p>
          <a:p>
            <a:r>
              <a:rPr lang="en-US" dirty="0" smtClean="0"/>
              <a:t>June 19,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Elements in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Fermilab has appointed Program Scientists to support MAP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Steve Brice </a:t>
            </a:r>
            <a:r>
              <a:rPr lang="en-US" sz="2000" dirty="0" smtClean="0"/>
              <a:t>will help coordinate the strategic connections of MAP to the Intensity Frontier physics effort</a:t>
            </a:r>
            <a:endParaRPr lang="en-US" sz="2000" dirty="0"/>
          </a:p>
          <a:p>
            <a:r>
              <a:rPr lang="en-US" sz="2000" b="1" dirty="0" smtClean="0">
                <a:solidFill>
                  <a:srgbClr val="FFFF00"/>
                </a:solidFill>
              </a:rPr>
              <a:t>Dmitri </a:t>
            </a:r>
            <a:r>
              <a:rPr lang="en-US" sz="2000" b="1" dirty="0" err="1" smtClean="0">
                <a:solidFill>
                  <a:srgbClr val="FFFF00"/>
                </a:solidFill>
              </a:rPr>
              <a:t>Denisov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will help coordinate the strategic connections of MAP to the Energy Frontier physics effort</a:t>
            </a:r>
            <a:endParaRPr lang="en-US" sz="2000" dirty="0"/>
          </a:p>
          <a:p>
            <a:r>
              <a:rPr lang="en-US" sz="2000" dirty="0" smtClean="0"/>
              <a:t>They have an important role to play as we move through the Snowmass and P5 process…</a:t>
            </a:r>
          </a:p>
          <a:p>
            <a:pPr marL="0" indent="0">
              <a:buNone/>
            </a:pPr>
            <a:r>
              <a:rPr lang="en-US" sz="2400" b="1" i="1" dirty="0" smtClean="0"/>
              <a:t>MAP R&amp;D Advisory Panels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Jean-Pierre </a:t>
            </a:r>
            <a:r>
              <a:rPr lang="en-US" sz="2000" b="1" dirty="0" err="1" smtClean="0">
                <a:solidFill>
                  <a:srgbClr val="FFFF00"/>
                </a:solidFill>
              </a:rPr>
              <a:t>Delahaye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First instance is MASS, which is working towards a staging plan and is coordinating our Snowmass White Paper </a:t>
            </a:r>
          </a:p>
          <a:p>
            <a:pPr marL="0" indent="0">
              <a:buNone/>
            </a:pPr>
            <a:r>
              <a:rPr lang="en-US" sz="2400" b="1" i="1" dirty="0" smtClean="0"/>
              <a:t>MAP Program Management Office</a:t>
            </a:r>
            <a:endParaRPr lang="en-US" sz="2400" b="1" i="1" dirty="0"/>
          </a:p>
          <a:p>
            <a:r>
              <a:rPr lang="en-US" sz="2000" b="1" dirty="0" smtClean="0">
                <a:solidFill>
                  <a:srgbClr val="FFFF00"/>
                </a:solidFill>
              </a:rPr>
              <a:t>Peter </a:t>
            </a:r>
            <a:r>
              <a:rPr lang="en-US" sz="2000" b="1" dirty="0" err="1" smtClean="0">
                <a:solidFill>
                  <a:srgbClr val="FFFF00"/>
                </a:solidFill>
              </a:rPr>
              <a:t>Garbincius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dirty="0" smtClean="0"/>
              <a:t>Program planning, budget and interfaces between institutions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dirty="0" smtClean="0"/>
              <a:t>L1 &amp; L2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MAP_Level_1&amp;2_Organization_2013_Feb_rev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4493" r="5708" b="33630"/>
          <a:stretch/>
        </p:blipFill>
        <p:spPr>
          <a:xfrm>
            <a:off x="23529" y="1460500"/>
            <a:ext cx="9101421" cy="40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MICE_International_Project_2013_May_revF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t="6111" r="8704" b="8148"/>
          <a:stretch/>
        </p:blipFill>
        <p:spPr>
          <a:xfrm>
            <a:off x="101600" y="70698"/>
            <a:ext cx="8064500" cy="63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Effort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Highlights of the R&amp;D Effort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81307"/>
              </p:ext>
            </p:extLst>
          </p:nvPr>
        </p:nvGraphicFramePr>
        <p:xfrm>
          <a:off x="165100" y="1050925"/>
          <a:ext cx="8921750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2940"/>
          <a:stretch>
            <a:fillRect/>
          </a:stretch>
        </p:blipFill>
        <p:spPr bwMode="auto">
          <a:xfrm>
            <a:off x="0" y="26988"/>
            <a:ext cx="9144000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06" name="Straight Connector 71"/>
          <p:cNvCxnSpPr>
            <a:cxnSpLocks noChangeShapeType="1"/>
          </p:cNvCxnSpPr>
          <p:nvPr/>
        </p:nvCxnSpPr>
        <p:spPr bwMode="auto">
          <a:xfrm rot="2280000" flipH="1">
            <a:off x="4537075" y="3905250"/>
            <a:ext cx="982663" cy="293688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</p:spPr>
      </p:cxnSp>
      <p:sp>
        <p:nvSpPr>
          <p:cNvPr id="74" name="Oval 73"/>
          <p:cNvSpPr/>
          <p:nvPr/>
        </p:nvSpPr>
        <p:spPr bwMode="auto">
          <a:xfrm rot="1366647">
            <a:off x="3830638" y="3392488"/>
            <a:ext cx="393700" cy="134937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 bwMode="auto">
          <a:xfrm rot="1297032">
            <a:off x="3760788" y="3362325"/>
            <a:ext cx="395287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 rot="1210249">
            <a:off x="3686175" y="3335338"/>
            <a:ext cx="395288" cy="136525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 bwMode="auto">
          <a:xfrm rot="1395827">
            <a:off x="3898900" y="3421062"/>
            <a:ext cx="395288" cy="1349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7124" name="Group 97"/>
          <p:cNvGrpSpPr>
            <a:grpSpLocks/>
          </p:cNvGrpSpPr>
          <p:nvPr/>
        </p:nvGrpSpPr>
        <p:grpSpPr bwMode="auto">
          <a:xfrm rot="2283539">
            <a:off x="5528813" y="3422222"/>
            <a:ext cx="677903" cy="687388"/>
            <a:chOff x="5658977" y="1216827"/>
            <a:chExt cx="678728" cy="687879"/>
          </a:xfrm>
        </p:grpSpPr>
        <p:cxnSp>
          <p:nvCxnSpPr>
            <p:cNvPr id="47149" name="Straight Connector 122"/>
            <p:cNvCxnSpPr>
              <a:cxnSpLocks noChangeShapeType="1"/>
            </p:cNvCxnSpPr>
            <p:nvPr/>
          </p:nvCxnSpPr>
          <p:spPr bwMode="auto">
            <a:xfrm flipV="1">
              <a:off x="5658977" y="1551313"/>
              <a:ext cx="419506" cy="249985"/>
            </a:xfrm>
            <a:prstGeom prst="line">
              <a:avLst/>
            </a:prstGeom>
            <a:noFill/>
            <a:ln w="28575">
              <a:solidFill>
                <a:srgbClr val="5F1F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7150" name="Group 123"/>
            <p:cNvGrpSpPr>
              <a:grpSpLocks/>
            </p:cNvGrpSpPr>
            <p:nvPr/>
          </p:nvGrpSpPr>
          <p:grpSpPr bwMode="auto">
            <a:xfrm>
              <a:off x="5826753" y="1216827"/>
              <a:ext cx="510952" cy="687879"/>
              <a:chOff x="5826753" y="1216827"/>
              <a:chExt cx="510952" cy="687879"/>
            </a:xfrm>
          </p:grpSpPr>
          <p:grpSp>
            <p:nvGrpSpPr>
              <p:cNvPr id="47151" name="Group 124"/>
              <p:cNvGrpSpPr>
                <a:grpSpLocks/>
              </p:cNvGrpSpPr>
              <p:nvPr/>
            </p:nvGrpSpPr>
            <p:grpSpPr bwMode="auto">
              <a:xfrm>
                <a:off x="5826753" y="1613806"/>
                <a:ext cx="182259" cy="290900"/>
                <a:chOff x="5944228" y="1585231"/>
                <a:chExt cx="182259" cy="290900"/>
              </a:xfrm>
            </p:grpSpPr>
            <p:sp>
              <p:nvSpPr>
                <p:cNvPr id="47156" name="Freeform 129"/>
                <p:cNvSpPr>
                  <a:spLocks/>
                </p:cNvSpPr>
                <p:nvPr/>
              </p:nvSpPr>
              <p:spPr bwMode="auto">
                <a:xfrm rot="-3099392">
                  <a:off x="5922720" y="1645712"/>
                  <a:ext cx="226655" cy="151001"/>
                </a:xfrm>
                <a:custGeom>
                  <a:avLst/>
                  <a:gdLst>
                    <a:gd name="T0" fmla="*/ 57 w 1803400"/>
                    <a:gd name="T1" fmla="*/ 40 h 996950"/>
                    <a:gd name="T2" fmla="*/ 48 w 1803400"/>
                    <a:gd name="T3" fmla="*/ 36 h 996950"/>
                    <a:gd name="T4" fmla="*/ 41 w 1803400"/>
                    <a:gd name="T5" fmla="*/ 29 h 996950"/>
                    <a:gd name="T6" fmla="*/ 26 w 1803400"/>
                    <a:gd name="T7" fmla="*/ 5 h 996950"/>
                    <a:gd name="T8" fmla="*/ 22 w 1803400"/>
                    <a:gd name="T9" fmla="*/ 2 h 996950"/>
                    <a:gd name="T10" fmla="*/ 18 w 1803400"/>
                    <a:gd name="T11" fmla="*/ 0 h 996950"/>
                    <a:gd name="T12" fmla="*/ 15 w 1803400"/>
                    <a:gd name="T13" fmla="*/ 0 h 996950"/>
                    <a:gd name="T14" fmla="*/ 11 w 1803400"/>
                    <a:gd name="T15" fmla="*/ 3 h 996950"/>
                    <a:gd name="T16" fmla="*/ 8 w 1803400"/>
                    <a:gd name="T17" fmla="*/ 7 h 996950"/>
                    <a:gd name="T18" fmla="*/ 5 w 1803400"/>
                    <a:gd name="T19" fmla="*/ 12 h 996950"/>
                    <a:gd name="T20" fmla="*/ 3 w 1803400"/>
                    <a:gd name="T21" fmla="*/ 20 h 996950"/>
                    <a:gd name="T22" fmla="*/ 1 w 1803400"/>
                    <a:gd name="T23" fmla="*/ 27 h 996950"/>
                    <a:gd name="T24" fmla="*/ 0 w 1803400"/>
                    <a:gd name="T25" fmla="*/ 35 h 996950"/>
                    <a:gd name="T26" fmla="*/ 0 w 1803400"/>
                    <a:gd name="T27" fmla="*/ 43 h 996950"/>
                    <a:gd name="T28" fmla="*/ 1 w 1803400"/>
                    <a:gd name="T29" fmla="*/ 52 h 996950"/>
                    <a:gd name="T30" fmla="*/ 2 w 1803400"/>
                    <a:gd name="T31" fmla="*/ 60 h 996950"/>
                    <a:gd name="T32" fmla="*/ 5 w 1803400"/>
                    <a:gd name="T33" fmla="*/ 67 h 996950"/>
                    <a:gd name="T34" fmla="*/ 8 w 1803400"/>
                    <a:gd name="T35" fmla="*/ 73 h 996950"/>
                    <a:gd name="T36" fmla="*/ 11 w 1803400"/>
                    <a:gd name="T37" fmla="*/ 77 h 996950"/>
                    <a:gd name="T38" fmla="*/ 15 w 1803400"/>
                    <a:gd name="T39" fmla="*/ 79 h 996950"/>
                    <a:gd name="T40" fmla="*/ 18 w 1803400"/>
                    <a:gd name="T41" fmla="*/ 80 h 996950"/>
                    <a:gd name="T42" fmla="*/ 22 w 1803400"/>
                    <a:gd name="T43" fmla="*/ 78 h 996950"/>
                    <a:gd name="T44" fmla="*/ 26 w 1803400"/>
                    <a:gd name="T45" fmla="*/ 74 h 996950"/>
                    <a:gd name="T46" fmla="*/ 41 w 1803400"/>
                    <a:gd name="T47" fmla="*/ 51 h 996950"/>
                    <a:gd name="T48" fmla="*/ 48 w 1803400"/>
                    <a:gd name="T49" fmla="*/ 44 h 996950"/>
                    <a:gd name="T50" fmla="*/ 57 w 1803400"/>
                    <a:gd name="T51" fmla="*/ 40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7" name="Freeform 130"/>
                <p:cNvSpPr>
                  <a:spLocks/>
                </p:cNvSpPr>
                <p:nvPr/>
              </p:nvSpPr>
              <p:spPr bwMode="auto">
                <a:xfrm rot="-3099392">
                  <a:off x="5889908" y="1639551"/>
                  <a:ext cx="290900" cy="182259"/>
                </a:xfrm>
                <a:custGeom>
                  <a:avLst/>
                  <a:gdLst>
                    <a:gd name="T0" fmla="*/ 73 w 2314575"/>
                    <a:gd name="T1" fmla="*/ 48 h 1203325"/>
                    <a:gd name="T2" fmla="*/ 61 w 2314575"/>
                    <a:gd name="T3" fmla="*/ 45 h 1203325"/>
                    <a:gd name="T4" fmla="*/ 51 w 2314575"/>
                    <a:gd name="T5" fmla="*/ 37 h 1203325"/>
                    <a:gd name="T6" fmla="*/ 31 w 2314575"/>
                    <a:gd name="T7" fmla="*/ 5 h 1203325"/>
                    <a:gd name="T8" fmla="*/ 26 w 2314575"/>
                    <a:gd name="T9" fmla="*/ 2 h 1203325"/>
                    <a:gd name="T10" fmla="*/ 21 w 2314575"/>
                    <a:gd name="T11" fmla="*/ 0 h 1203325"/>
                    <a:gd name="T12" fmla="*/ 16 w 2314575"/>
                    <a:gd name="T13" fmla="*/ 1 h 1203325"/>
                    <a:gd name="T14" fmla="*/ 11 w 2314575"/>
                    <a:gd name="T15" fmla="*/ 5 h 1203325"/>
                    <a:gd name="T16" fmla="*/ 7 w 2314575"/>
                    <a:gd name="T17" fmla="*/ 12 h 1203325"/>
                    <a:gd name="T18" fmla="*/ 4 w 2314575"/>
                    <a:gd name="T19" fmla="*/ 21 h 1203325"/>
                    <a:gd name="T20" fmla="*/ 1 w 2314575"/>
                    <a:gd name="T21" fmla="*/ 31 h 1203325"/>
                    <a:gd name="T22" fmla="*/ 0 w 2314575"/>
                    <a:gd name="T23" fmla="*/ 42 h 1203325"/>
                    <a:gd name="T24" fmla="*/ 0 w 2314575"/>
                    <a:gd name="T25" fmla="*/ 53 h 1203325"/>
                    <a:gd name="T26" fmla="*/ 1 w 2314575"/>
                    <a:gd name="T27" fmla="*/ 65 h 1203325"/>
                    <a:gd name="T28" fmla="*/ 4 w 2314575"/>
                    <a:gd name="T29" fmla="*/ 75 h 1203325"/>
                    <a:gd name="T30" fmla="*/ 7 w 2314575"/>
                    <a:gd name="T31" fmla="*/ 83 h 1203325"/>
                    <a:gd name="T32" fmla="*/ 11 w 2314575"/>
                    <a:gd name="T33" fmla="*/ 90 h 1203325"/>
                    <a:gd name="T34" fmla="*/ 16 w 2314575"/>
                    <a:gd name="T35" fmla="*/ 94 h 1203325"/>
                    <a:gd name="T36" fmla="*/ 20 w 2314575"/>
                    <a:gd name="T37" fmla="*/ 96 h 1203325"/>
                    <a:gd name="T38" fmla="*/ 26 w 2314575"/>
                    <a:gd name="T39" fmla="*/ 95 h 1203325"/>
                    <a:gd name="T40" fmla="*/ 31 w 2314575"/>
                    <a:gd name="T41" fmla="*/ 91 h 1203325"/>
                    <a:gd name="T42" fmla="*/ 51 w 2314575"/>
                    <a:gd name="T43" fmla="*/ 59 h 1203325"/>
                    <a:gd name="T44" fmla="*/ 61 w 2314575"/>
                    <a:gd name="T45" fmla="*/ 51 h 1203325"/>
                    <a:gd name="T46" fmla="*/ 73 w 2314575"/>
                    <a:gd name="T47" fmla="*/ 48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52" name="Group 125"/>
              <p:cNvGrpSpPr>
                <a:grpSpLocks/>
              </p:cNvGrpSpPr>
              <p:nvPr/>
            </p:nvGrpSpPr>
            <p:grpSpPr bwMode="auto">
              <a:xfrm>
                <a:off x="6173508" y="1216827"/>
                <a:ext cx="164197" cy="253789"/>
                <a:chOff x="6230658" y="1242227"/>
                <a:chExt cx="164197" cy="253789"/>
              </a:xfrm>
            </p:grpSpPr>
            <p:sp>
              <p:nvSpPr>
                <p:cNvPr id="47154" name="Freeform 127"/>
                <p:cNvSpPr>
                  <a:spLocks/>
                </p:cNvSpPr>
                <p:nvPr/>
              </p:nvSpPr>
              <p:spPr bwMode="auto">
                <a:xfrm rot="-3099392">
                  <a:off x="6198218" y="1325070"/>
                  <a:ext cx="197126" cy="132246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7 w 1568450"/>
                    <a:gd name="T3" fmla="*/ 31 h 873125"/>
                    <a:gd name="T4" fmla="*/ 13 w 1568450"/>
                    <a:gd name="T5" fmla="*/ 26 h 873125"/>
                    <a:gd name="T6" fmla="*/ 27 w 1568450"/>
                    <a:gd name="T7" fmla="*/ 4 h 873125"/>
                    <a:gd name="T8" fmla="*/ 30 w 1568450"/>
                    <a:gd name="T9" fmla="*/ 1 h 873125"/>
                    <a:gd name="T10" fmla="*/ 33 w 1568450"/>
                    <a:gd name="T11" fmla="*/ 0 h 873125"/>
                    <a:gd name="T12" fmla="*/ 36 w 1568450"/>
                    <a:gd name="T13" fmla="*/ 0 h 873125"/>
                    <a:gd name="T14" fmla="*/ 39 w 1568450"/>
                    <a:gd name="T15" fmla="*/ 2 h 873125"/>
                    <a:gd name="T16" fmla="*/ 42 w 1568450"/>
                    <a:gd name="T17" fmla="*/ 6 h 873125"/>
                    <a:gd name="T18" fmla="*/ 45 w 1568450"/>
                    <a:gd name="T19" fmla="*/ 10 h 873125"/>
                    <a:gd name="T20" fmla="*/ 47 w 1568450"/>
                    <a:gd name="T21" fmla="*/ 17 h 873125"/>
                    <a:gd name="T22" fmla="*/ 48 w 1568450"/>
                    <a:gd name="T23" fmla="*/ 23 h 873125"/>
                    <a:gd name="T24" fmla="*/ 49 w 1568450"/>
                    <a:gd name="T25" fmla="*/ 31 h 873125"/>
                    <a:gd name="T26" fmla="*/ 49 w 1568450"/>
                    <a:gd name="T27" fmla="*/ 38 h 873125"/>
                    <a:gd name="T28" fmla="*/ 48 w 1568450"/>
                    <a:gd name="T29" fmla="*/ 46 h 873125"/>
                    <a:gd name="T30" fmla="*/ 47 w 1568450"/>
                    <a:gd name="T31" fmla="*/ 53 h 873125"/>
                    <a:gd name="T32" fmla="*/ 45 w 1568450"/>
                    <a:gd name="T33" fmla="*/ 59 h 873125"/>
                    <a:gd name="T34" fmla="*/ 42 w 1568450"/>
                    <a:gd name="T35" fmla="*/ 64 h 873125"/>
                    <a:gd name="T36" fmla="*/ 40 w 1568450"/>
                    <a:gd name="T37" fmla="*/ 67 h 873125"/>
                    <a:gd name="T38" fmla="*/ 36 w 1568450"/>
                    <a:gd name="T39" fmla="*/ 70 h 873125"/>
                    <a:gd name="T40" fmla="*/ 33 w 1568450"/>
                    <a:gd name="T41" fmla="*/ 70 h 873125"/>
                    <a:gd name="T42" fmla="*/ 30 w 1568450"/>
                    <a:gd name="T43" fmla="*/ 69 h 873125"/>
                    <a:gd name="T44" fmla="*/ 27 w 1568450"/>
                    <a:gd name="T45" fmla="*/ 65 h 873125"/>
                    <a:gd name="T46" fmla="*/ 13 w 1568450"/>
                    <a:gd name="T47" fmla="*/ 45 h 873125"/>
                    <a:gd name="T48" fmla="*/ 7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55" name="Freeform 128"/>
                <p:cNvSpPr>
                  <a:spLocks/>
                </p:cNvSpPr>
                <p:nvPr/>
              </p:nvSpPr>
              <p:spPr bwMode="auto">
                <a:xfrm rot="-3099392">
                  <a:off x="6187651" y="1288812"/>
                  <a:ext cx="253789" cy="160619"/>
                </a:xfrm>
                <a:custGeom>
                  <a:avLst/>
                  <a:gdLst>
                    <a:gd name="T0" fmla="*/ 0 w 2019300"/>
                    <a:gd name="T1" fmla="*/ 42 h 1060450"/>
                    <a:gd name="T2" fmla="*/ 10 w 2019300"/>
                    <a:gd name="T3" fmla="*/ 40 h 1060450"/>
                    <a:gd name="T4" fmla="*/ 18 w 2019300"/>
                    <a:gd name="T5" fmla="*/ 33 h 1060450"/>
                    <a:gd name="T6" fmla="*/ 37 w 2019300"/>
                    <a:gd name="T7" fmla="*/ 5 h 1060450"/>
                    <a:gd name="T8" fmla="*/ 40 w 2019300"/>
                    <a:gd name="T9" fmla="*/ 1 h 1060450"/>
                    <a:gd name="T10" fmla="*/ 45 w 2019300"/>
                    <a:gd name="T11" fmla="*/ 0 h 1060450"/>
                    <a:gd name="T12" fmla="*/ 50 w 2019300"/>
                    <a:gd name="T13" fmla="*/ 1 h 1060450"/>
                    <a:gd name="T14" fmla="*/ 54 w 2019300"/>
                    <a:gd name="T15" fmla="*/ 5 h 1060450"/>
                    <a:gd name="T16" fmla="*/ 57 w 2019300"/>
                    <a:gd name="T17" fmla="*/ 11 h 1060450"/>
                    <a:gd name="T18" fmla="*/ 60 w 2019300"/>
                    <a:gd name="T19" fmla="*/ 18 h 1060450"/>
                    <a:gd name="T20" fmla="*/ 62 w 2019300"/>
                    <a:gd name="T21" fmla="*/ 27 h 1060450"/>
                    <a:gd name="T22" fmla="*/ 63 w 2019300"/>
                    <a:gd name="T23" fmla="*/ 37 h 1060450"/>
                    <a:gd name="T24" fmla="*/ 63 w 2019300"/>
                    <a:gd name="T25" fmla="*/ 47 h 1060450"/>
                    <a:gd name="T26" fmla="*/ 62 w 2019300"/>
                    <a:gd name="T27" fmla="*/ 57 h 1060450"/>
                    <a:gd name="T28" fmla="*/ 60 w 2019300"/>
                    <a:gd name="T29" fmla="*/ 66 h 1060450"/>
                    <a:gd name="T30" fmla="*/ 57 w 2019300"/>
                    <a:gd name="T31" fmla="*/ 74 h 1060450"/>
                    <a:gd name="T32" fmla="*/ 54 w 2019300"/>
                    <a:gd name="T33" fmla="*/ 80 h 1060450"/>
                    <a:gd name="T34" fmla="*/ 50 w 2019300"/>
                    <a:gd name="T35" fmla="*/ 83 h 1060450"/>
                    <a:gd name="T36" fmla="*/ 45 w 2019300"/>
                    <a:gd name="T37" fmla="*/ 85 h 1060450"/>
                    <a:gd name="T38" fmla="*/ 41 w 2019300"/>
                    <a:gd name="T39" fmla="*/ 83 h 1060450"/>
                    <a:gd name="T40" fmla="*/ 37 w 2019300"/>
                    <a:gd name="T41" fmla="*/ 80 h 1060450"/>
                    <a:gd name="T42" fmla="*/ 18 w 2019300"/>
                    <a:gd name="T43" fmla="*/ 52 h 1060450"/>
                    <a:gd name="T44" fmla="*/ 10 w 2019300"/>
                    <a:gd name="T45" fmla="*/ 45 h 1060450"/>
                    <a:gd name="T46" fmla="*/ 0 w 2019300"/>
                    <a:gd name="T47" fmla="*/ 42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53" name="Straight Connector 126"/>
              <p:cNvCxnSpPr>
                <a:cxnSpLocks noChangeShapeType="1"/>
              </p:cNvCxnSpPr>
              <p:nvPr/>
            </p:nvCxnSpPr>
            <p:spPr bwMode="auto">
              <a:xfrm flipV="1">
                <a:off x="5996019" y="1438447"/>
                <a:ext cx="185657" cy="217491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7125" name="Group 103"/>
          <p:cNvGrpSpPr>
            <a:grpSpLocks/>
          </p:cNvGrpSpPr>
          <p:nvPr/>
        </p:nvGrpSpPr>
        <p:grpSpPr bwMode="auto">
          <a:xfrm rot="1029669">
            <a:off x="6405614" y="3047326"/>
            <a:ext cx="1581590" cy="968893"/>
            <a:chOff x="6326791" y="532275"/>
            <a:chExt cx="1581898" cy="970235"/>
          </a:xfrm>
        </p:grpSpPr>
        <p:grpSp>
          <p:nvGrpSpPr>
            <p:cNvPr id="47132" name="Group 105"/>
            <p:cNvGrpSpPr>
              <a:grpSpLocks/>
            </p:cNvGrpSpPr>
            <p:nvPr/>
          </p:nvGrpSpPr>
          <p:grpSpPr bwMode="auto">
            <a:xfrm>
              <a:off x="6326791" y="833197"/>
              <a:ext cx="1203327" cy="669313"/>
              <a:chOff x="6052966" y="1211875"/>
              <a:chExt cx="1203327" cy="669313"/>
            </a:xfrm>
          </p:grpSpPr>
          <p:grpSp>
            <p:nvGrpSpPr>
              <p:cNvPr id="47138" name="Group 111"/>
              <p:cNvGrpSpPr>
                <a:grpSpLocks/>
              </p:cNvGrpSpPr>
              <p:nvPr/>
            </p:nvGrpSpPr>
            <p:grpSpPr bwMode="auto">
              <a:xfrm>
                <a:off x="6052966" y="1577292"/>
                <a:ext cx="466896" cy="303896"/>
                <a:chOff x="6210129" y="1663017"/>
                <a:chExt cx="484212" cy="335756"/>
              </a:xfrm>
            </p:grpSpPr>
            <p:sp>
              <p:nvSpPr>
                <p:cNvPr id="47145" name="Freeform 118"/>
                <p:cNvSpPr>
                  <a:spLocks/>
                </p:cNvSpPr>
                <p:nvPr/>
              </p:nvSpPr>
              <p:spPr bwMode="auto">
                <a:xfrm rot="-1536348">
                  <a:off x="6286393" y="1676854"/>
                  <a:ext cx="386471" cy="278173"/>
                </a:xfrm>
                <a:custGeom>
                  <a:avLst/>
                  <a:gdLst>
                    <a:gd name="T0" fmla="*/ 815 w 1803400"/>
                    <a:gd name="T1" fmla="*/ 854 h 996950"/>
                    <a:gd name="T2" fmla="*/ 695 w 1803400"/>
                    <a:gd name="T3" fmla="*/ 757 h 996950"/>
                    <a:gd name="T4" fmla="*/ 594 w 1803400"/>
                    <a:gd name="T5" fmla="*/ 617 h 996950"/>
                    <a:gd name="T6" fmla="*/ 370 w 1803400"/>
                    <a:gd name="T7" fmla="*/ 102 h 996950"/>
                    <a:gd name="T8" fmla="*/ 320 w 1803400"/>
                    <a:gd name="T9" fmla="*/ 38 h 996950"/>
                    <a:gd name="T10" fmla="*/ 267 w 1803400"/>
                    <a:gd name="T11" fmla="*/ 0 h 996950"/>
                    <a:gd name="T12" fmla="*/ 212 w 1803400"/>
                    <a:gd name="T13" fmla="*/ 11 h 996950"/>
                    <a:gd name="T14" fmla="*/ 161 w 1803400"/>
                    <a:gd name="T15" fmla="*/ 59 h 996950"/>
                    <a:gd name="T16" fmla="*/ 115 w 1803400"/>
                    <a:gd name="T17" fmla="*/ 140 h 996950"/>
                    <a:gd name="T18" fmla="*/ 70 w 1803400"/>
                    <a:gd name="T19" fmla="*/ 253 h 996950"/>
                    <a:gd name="T20" fmla="*/ 37 w 1803400"/>
                    <a:gd name="T21" fmla="*/ 419 h 996950"/>
                    <a:gd name="T22" fmla="*/ 13 w 1803400"/>
                    <a:gd name="T23" fmla="*/ 569 h 996950"/>
                    <a:gd name="T24" fmla="*/ 2 w 1803400"/>
                    <a:gd name="T25" fmla="*/ 741 h 996950"/>
                    <a:gd name="T26" fmla="*/ 0 w 1803400"/>
                    <a:gd name="T27" fmla="*/ 902 h 996950"/>
                    <a:gd name="T28" fmla="*/ 10 w 1803400"/>
                    <a:gd name="T29" fmla="*/ 1112 h 996950"/>
                    <a:gd name="T30" fmla="*/ 35 w 1803400"/>
                    <a:gd name="T31" fmla="*/ 1278 h 996950"/>
                    <a:gd name="T32" fmla="*/ 66 w 1803400"/>
                    <a:gd name="T33" fmla="*/ 1423 h 996950"/>
                    <a:gd name="T34" fmla="*/ 111 w 1803400"/>
                    <a:gd name="T35" fmla="*/ 1541 h 996950"/>
                    <a:gd name="T36" fmla="*/ 158 w 1803400"/>
                    <a:gd name="T37" fmla="*/ 1627 h 996950"/>
                    <a:gd name="T38" fmla="*/ 210 w 1803400"/>
                    <a:gd name="T39" fmla="*/ 1681 h 996950"/>
                    <a:gd name="T40" fmla="*/ 261 w 1803400"/>
                    <a:gd name="T41" fmla="*/ 1686 h 996950"/>
                    <a:gd name="T42" fmla="*/ 316 w 1803400"/>
                    <a:gd name="T43" fmla="*/ 1654 h 996950"/>
                    <a:gd name="T44" fmla="*/ 370 w 1803400"/>
                    <a:gd name="T45" fmla="*/ 1573 h 996950"/>
                    <a:gd name="T46" fmla="*/ 596 w 1803400"/>
                    <a:gd name="T47" fmla="*/ 1090 h 996950"/>
                    <a:gd name="T48" fmla="*/ 692 w 1803400"/>
                    <a:gd name="T49" fmla="*/ 934 h 996950"/>
                    <a:gd name="T50" fmla="*/ 815 w 1803400"/>
                    <a:gd name="T51" fmla="*/ 854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6" name="Freeform 119"/>
                <p:cNvSpPr>
                  <a:spLocks/>
                </p:cNvSpPr>
                <p:nvPr/>
              </p:nvSpPr>
              <p:spPr bwMode="auto">
                <a:xfrm rot="-1536348">
                  <a:off x="6210129" y="1663017"/>
                  <a:ext cx="484212" cy="335756"/>
                </a:xfrm>
                <a:custGeom>
                  <a:avLst/>
                  <a:gdLst>
                    <a:gd name="T0" fmla="*/ 927 w 2314575"/>
                    <a:gd name="T1" fmla="*/ 1020 h 1203325"/>
                    <a:gd name="T2" fmla="*/ 777 w 2314575"/>
                    <a:gd name="T3" fmla="*/ 956 h 1203325"/>
                    <a:gd name="T4" fmla="*/ 655 w 2314575"/>
                    <a:gd name="T5" fmla="*/ 784 h 1203325"/>
                    <a:gd name="T6" fmla="*/ 392 w 2314575"/>
                    <a:gd name="T7" fmla="*/ 107 h 1203325"/>
                    <a:gd name="T8" fmla="*/ 331 w 2314575"/>
                    <a:gd name="T9" fmla="*/ 32 h 1203325"/>
                    <a:gd name="T10" fmla="*/ 265 w 2314575"/>
                    <a:gd name="T11" fmla="*/ 0 h 1203325"/>
                    <a:gd name="T12" fmla="*/ 201 w 2314575"/>
                    <a:gd name="T13" fmla="*/ 27 h 1203325"/>
                    <a:gd name="T14" fmla="*/ 142 w 2314575"/>
                    <a:gd name="T15" fmla="*/ 113 h 1203325"/>
                    <a:gd name="T16" fmla="*/ 89 w 2314575"/>
                    <a:gd name="T17" fmla="*/ 263 h 1203325"/>
                    <a:gd name="T18" fmla="*/ 46 w 2314575"/>
                    <a:gd name="T19" fmla="*/ 446 h 1203325"/>
                    <a:gd name="T20" fmla="*/ 17 w 2314575"/>
                    <a:gd name="T21" fmla="*/ 660 h 1203325"/>
                    <a:gd name="T22" fmla="*/ 0 w 2314575"/>
                    <a:gd name="T23" fmla="*/ 886 h 1203325"/>
                    <a:gd name="T24" fmla="*/ 0 w 2314575"/>
                    <a:gd name="T25" fmla="*/ 1133 h 1203325"/>
                    <a:gd name="T26" fmla="*/ 18 w 2314575"/>
                    <a:gd name="T27" fmla="*/ 1375 h 1203325"/>
                    <a:gd name="T28" fmla="*/ 47 w 2314575"/>
                    <a:gd name="T29" fmla="*/ 1600 h 1203325"/>
                    <a:gd name="T30" fmla="*/ 87 w 2314575"/>
                    <a:gd name="T31" fmla="*/ 1766 h 1203325"/>
                    <a:gd name="T32" fmla="*/ 139 w 2314575"/>
                    <a:gd name="T33" fmla="*/ 1906 h 1203325"/>
                    <a:gd name="T34" fmla="*/ 199 w 2314575"/>
                    <a:gd name="T35" fmla="*/ 1998 h 1203325"/>
                    <a:gd name="T36" fmla="*/ 261 w 2314575"/>
                    <a:gd name="T37" fmla="*/ 2035 h 1203325"/>
                    <a:gd name="T38" fmla="*/ 327 w 2314575"/>
                    <a:gd name="T39" fmla="*/ 2008 h 1203325"/>
                    <a:gd name="T40" fmla="*/ 391 w 2314575"/>
                    <a:gd name="T41" fmla="*/ 1928 h 1203325"/>
                    <a:gd name="T42" fmla="*/ 656 w 2314575"/>
                    <a:gd name="T43" fmla="*/ 1251 h 1203325"/>
                    <a:gd name="T44" fmla="*/ 776 w 2314575"/>
                    <a:gd name="T45" fmla="*/ 1090 h 1203325"/>
                    <a:gd name="T46" fmla="*/ 927 w 2314575"/>
                    <a:gd name="T47" fmla="*/ 1020 h 12033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314575"/>
                    <a:gd name="T73" fmla="*/ 0 h 1203325"/>
                    <a:gd name="T74" fmla="*/ 2314575 w 2314575"/>
                    <a:gd name="T75" fmla="*/ 1203325 h 12033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314575" h="1203325">
                      <a:moveTo>
                        <a:pt x="2314575" y="603250"/>
                      </a:moveTo>
                      <a:lnTo>
                        <a:pt x="1939925" y="565150"/>
                      </a:lnTo>
                      <a:lnTo>
                        <a:pt x="1635125" y="463550"/>
                      </a:lnTo>
                      <a:lnTo>
                        <a:pt x="977900" y="63500"/>
                      </a:lnTo>
                      <a:lnTo>
                        <a:pt x="825500" y="19050"/>
                      </a:lnTo>
                      <a:lnTo>
                        <a:pt x="660400" y="0"/>
                      </a:lnTo>
                      <a:lnTo>
                        <a:pt x="501650" y="15875"/>
                      </a:lnTo>
                      <a:lnTo>
                        <a:pt x="355600" y="66675"/>
                      </a:lnTo>
                      <a:lnTo>
                        <a:pt x="222250" y="155575"/>
                      </a:lnTo>
                      <a:lnTo>
                        <a:pt x="114300" y="263525"/>
                      </a:lnTo>
                      <a:lnTo>
                        <a:pt x="41275" y="390525"/>
                      </a:lnTo>
                      <a:lnTo>
                        <a:pt x="0" y="523875"/>
                      </a:lnTo>
                      <a:lnTo>
                        <a:pt x="0" y="669925"/>
                      </a:lnTo>
                      <a:lnTo>
                        <a:pt x="44450" y="812800"/>
                      </a:lnTo>
                      <a:lnTo>
                        <a:pt x="117475" y="946150"/>
                      </a:lnTo>
                      <a:lnTo>
                        <a:pt x="215900" y="1044575"/>
                      </a:lnTo>
                      <a:lnTo>
                        <a:pt x="346075" y="1127125"/>
                      </a:lnTo>
                      <a:lnTo>
                        <a:pt x="495300" y="1181100"/>
                      </a:lnTo>
                      <a:lnTo>
                        <a:pt x="650875" y="1203325"/>
                      </a:lnTo>
                      <a:lnTo>
                        <a:pt x="815975" y="1187450"/>
                      </a:lnTo>
                      <a:lnTo>
                        <a:pt x="974725" y="1139825"/>
                      </a:lnTo>
                      <a:lnTo>
                        <a:pt x="1638300" y="739775"/>
                      </a:lnTo>
                      <a:lnTo>
                        <a:pt x="1936750" y="644525"/>
                      </a:lnTo>
                      <a:lnTo>
                        <a:pt x="2314575" y="6032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7" name="Freeform 120"/>
                <p:cNvSpPr>
                  <a:spLocks/>
                </p:cNvSpPr>
                <p:nvPr/>
              </p:nvSpPr>
              <p:spPr bwMode="auto">
                <a:xfrm rot="-1536348">
                  <a:off x="6352387" y="1718844"/>
                  <a:ext cx="249920" cy="195865"/>
                </a:xfrm>
                <a:custGeom>
                  <a:avLst/>
                  <a:gdLst>
                    <a:gd name="T0" fmla="*/ 92 w 1803400"/>
                    <a:gd name="T1" fmla="*/ 148 h 996950"/>
                    <a:gd name="T2" fmla="*/ 79 w 1803400"/>
                    <a:gd name="T3" fmla="*/ 131 h 996950"/>
                    <a:gd name="T4" fmla="*/ 67 w 1803400"/>
                    <a:gd name="T5" fmla="*/ 107 h 996950"/>
                    <a:gd name="T6" fmla="*/ 42 w 1803400"/>
                    <a:gd name="T7" fmla="*/ 18 h 996950"/>
                    <a:gd name="T8" fmla="*/ 36 w 1803400"/>
                    <a:gd name="T9" fmla="*/ 6 h 996950"/>
                    <a:gd name="T10" fmla="*/ 30 w 1803400"/>
                    <a:gd name="T11" fmla="*/ 0 h 996950"/>
                    <a:gd name="T12" fmla="*/ 24 w 1803400"/>
                    <a:gd name="T13" fmla="*/ 2 h 996950"/>
                    <a:gd name="T14" fmla="*/ 18 w 1803400"/>
                    <a:gd name="T15" fmla="*/ 10 h 996950"/>
                    <a:gd name="T16" fmla="*/ 13 w 1803400"/>
                    <a:gd name="T17" fmla="*/ 24 h 996950"/>
                    <a:gd name="T18" fmla="*/ 8 w 1803400"/>
                    <a:gd name="T19" fmla="*/ 44 h 996950"/>
                    <a:gd name="T20" fmla="*/ 4 w 1803400"/>
                    <a:gd name="T21" fmla="*/ 72 h 996950"/>
                    <a:gd name="T22" fmla="*/ 2 w 1803400"/>
                    <a:gd name="T23" fmla="*/ 98 h 996950"/>
                    <a:gd name="T24" fmla="*/ 0 w 1803400"/>
                    <a:gd name="T25" fmla="*/ 128 h 996950"/>
                    <a:gd name="T26" fmla="*/ 0 w 1803400"/>
                    <a:gd name="T27" fmla="*/ 156 h 996950"/>
                    <a:gd name="T28" fmla="*/ 1 w 1803400"/>
                    <a:gd name="T29" fmla="*/ 192 h 996950"/>
                    <a:gd name="T30" fmla="*/ 4 w 1803400"/>
                    <a:gd name="T31" fmla="*/ 221 h 996950"/>
                    <a:gd name="T32" fmla="*/ 7 w 1803400"/>
                    <a:gd name="T33" fmla="*/ 246 h 996950"/>
                    <a:gd name="T34" fmla="*/ 12 w 1803400"/>
                    <a:gd name="T35" fmla="*/ 267 h 996950"/>
                    <a:gd name="T36" fmla="*/ 18 w 1803400"/>
                    <a:gd name="T37" fmla="*/ 282 h 996950"/>
                    <a:gd name="T38" fmla="*/ 24 w 1803400"/>
                    <a:gd name="T39" fmla="*/ 291 h 996950"/>
                    <a:gd name="T40" fmla="*/ 30 w 1803400"/>
                    <a:gd name="T41" fmla="*/ 292 h 996950"/>
                    <a:gd name="T42" fmla="*/ 36 w 1803400"/>
                    <a:gd name="T43" fmla="*/ 286 h 996950"/>
                    <a:gd name="T44" fmla="*/ 42 w 1803400"/>
                    <a:gd name="T45" fmla="*/ 272 h 996950"/>
                    <a:gd name="T46" fmla="*/ 67 w 1803400"/>
                    <a:gd name="T47" fmla="*/ 189 h 996950"/>
                    <a:gd name="T48" fmla="*/ 78 w 1803400"/>
                    <a:gd name="T49" fmla="*/ 162 h 996950"/>
                    <a:gd name="T50" fmla="*/ 92 w 1803400"/>
                    <a:gd name="T51" fmla="*/ 148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8" name="Freeform 121"/>
                <p:cNvSpPr>
                  <a:spLocks/>
                </p:cNvSpPr>
                <p:nvPr/>
              </p:nvSpPr>
              <p:spPr bwMode="auto">
                <a:xfrm rot="-1536348">
                  <a:off x="6412959" y="1713635"/>
                  <a:ext cx="191028" cy="172036"/>
                </a:xfrm>
                <a:custGeom>
                  <a:avLst/>
                  <a:gdLst>
                    <a:gd name="T0" fmla="*/ 24 w 1803400"/>
                    <a:gd name="T1" fmla="*/ 77 h 996950"/>
                    <a:gd name="T2" fmla="*/ 20 w 1803400"/>
                    <a:gd name="T3" fmla="*/ 69 h 996950"/>
                    <a:gd name="T4" fmla="*/ 17 w 1803400"/>
                    <a:gd name="T5" fmla="*/ 56 h 996950"/>
                    <a:gd name="T6" fmla="*/ 11 w 1803400"/>
                    <a:gd name="T7" fmla="*/ 9 h 996950"/>
                    <a:gd name="T8" fmla="*/ 9 w 1803400"/>
                    <a:gd name="T9" fmla="*/ 3 h 996950"/>
                    <a:gd name="T10" fmla="*/ 8 w 1803400"/>
                    <a:gd name="T11" fmla="*/ 0 h 996950"/>
                    <a:gd name="T12" fmla="*/ 6 w 1803400"/>
                    <a:gd name="T13" fmla="*/ 1 h 996950"/>
                    <a:gd name="T14" fmla="*/ 5 w 1803400"/>
                    <a:gd name="T15" fmla="*/ 5 h 996950"/>
                    <a:gd name="T16" fmla="*/ 3 w 1803400"/>
                    <a:gd name="T17" fmla="*/ 13 h 996950"/>
                    <a:gd name="T18" fmla="*/ 2 w 1803400"/>
                    <a:gd name="T19" fmla="*/ 23 h 996950"/>
                    <a:gd name="T20" fmla="*/ 1 w 1803400"/>
                    <a:gd name="T21" fmla="*/ 38 h 996950"/>
                    <a:gd name="T22" fmla="*/ 0 w 1803400"/>
                    <a:gd name="T23" fmla="*/ 51 h 996950"/>
                    <a:gd name="T24" fmla="*/ 0 w 1803400"/>
                    <a:gd name="T25" fmla="*/ 67 h 996950"/>
                    <a:gd name="T26" fmla="*/ 0 w 1803400"/>
                    <a:gd name="T27" fmla="*/ 82 h 996950"/>
                    <a:gd name="T28" fmla="*/ 0 w 1803400"/>
                    <a:gd name="T29" fmla="*/ 101 h 996950"/>
                    <a:gd name="T30" fmla="*/ 1 w 1803400"/>
                    <a:gd name="T31" fmla="*/ 116 h 996950"/>
                    <a:gd name="T32" fmla="*/ 2 w 1803400"/>
                    <a:gd name="T33" fmla="*/ 129 h 996950"/>
                    <a:gd name="T34" fmla="*/ 3 w 1803400"/>
                    <a:gd name="T35" fmla="*/ 139 h 996950"/>
                    <a:gd name="T36" fmla="*/ 5 w 1803400"/>
                    <a:gd name="T37" fmla="*/ 147 h 996950"/>
                    <a:gd name="T38" fmla="*/ 6 w 1803400"/>
                    <a:gd name="T39" fmla="*/ 152 h 996950"/>
                    <a:gd name="T40" fmla="*/ 8 w 1803400"/>
                    <a:gd name="T41" fmla="*/ 153 h 996950"/>
                    <a:gd name="T42" fmla="*/ 9 w 1803400"/>
                    <a:gd name="T43" fmla="*/ 150 h 996950"/>
                    <a:gd name="T44" fmla="*/ 11 w 1803400"/>
                    <a:gd name="T45" fmla="*/ 142 h 996950"/>
                    <a:gd name="T46" fmla="*/ 18 w 1803400"/>
                    <a:gd name="T47" fmla="*/ 99 h 996950"/>
                    <a:gd name="T48" fmla="*/ 20 w 1803400"/>
                    <a:gd name="T49" fmla="*/ 85 h 996950"/>
                    <a:gd name="T50" fmla="*/ 24 w 1803400"/>
                    <a:gd name="T51" fmla="*/ 77 h 9969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3400"/>
                    <a:gd name="T79" fmla="*/ 0 h 996950"/>
                    <a:gd name="T80" fmla="*/ 1803400 w 1803400"/>
                    <a:gd name="T81" fmla="*/ 996950 h 9969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3400" h="996950">
                      <a:moveTo>
                        <a:pt x="1803400" y="504825"/>
                      </a:moveTo>
                      <a:lnTo>
                        <a:pt x="1536700" y="447675"/>
                      </a:lnTo>
                      <a:lnTo>
                        <a:pt x="1314450" y="365125"/>
                      </a:lnTo>
                      <a:lnTo>
                        <a:pt x="819150" y="60325"/>
                      </a:lnTo>
                      <a:lnTo>
                        <a:pt x="708025" y="22225"/>
                      </a:lnTo>
                      <a:lnTo>
                        <a:pt x="590550" y="0"/>
                      </a:lnTo>
                      <a:lnTo>
                        <a:pt x="469900" y="6350"/>
                      </a:lnTo>
                      <a:lnTo>
                        <a:pt x="355600" y="34925"/>
                      </a:lnTo>
                      <a:lnTo>
                        <a:pt x="254000" y="82550"/>
                      </a:lnTo>
                      <a:lnTo>
                        <a:pt x="155575" y="149225"/>
                      </a:lnTo>
                      <a:lnTo>
                        <a:pt x="82550" y="247650"/>
                      </a:lnTo>
                      <a:lnTo>
                        <a:pt x="28575" y="336550"/>
                      </a:lnTo>
                      <a:lnTo>
                        <a:pt x="3175" y="438150"/>
                      </a:lnTo>
                      <a:lnTo>
                        <a:pt x="0" y="533400"/>
                      </a:lnTo>
                      <a:lnTo>
                        <a:pt x="22225" y="657225"/>
                      </a:lnTo>
                      <a:lnTo>
                        <a:pt x="76200" y="755650"/>
                      </a:lnTo>
                      <a:lnTo>
                        <a:pt x="146050" y="841375"/>
                      </a:lnTo>
                      <a:lnTo>
                        <a:pt x="244475" y="911225"/>
                      </a:lnTo>
                      <a:lnTo>
                        <a:pt x="349250" y="962025"/>
                      </a:lnTo>
                      <a:lnTo>
                        <a:pt x="463550" y="993775"/>
                      </a:lnTo>
                      <a:lnTo>
                        <a:pt x="577850" y="996950"/>
                      </a:lnTo>
                      <a:lnTo>
                        <a:pt x="698500" y="977900"/>
                      </a:lnTo>
                      <a:lnTo>
                        <a:pt x="819150" y="930275"/>
                      </a:lnTo>
                      <a:lnTo>
                        <a:pt x="1317625" y="644525"/>
                      </a:lnTo>
                      <a:lnTo>
                        <a:pt x="1530350" y="552450"/>
                      </a:lnTo>
                      <a:lnTo>
                        <a:pt x="1803400" y="5048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39" name="Group 112"/>
              <p:cNvGrpSpPr>
                <a:grpSpLocks/>
              </p:cNvGrpSpPr>
              <p:nvPr/>
            </p:nvGrpSpPr>
            <p:grpSpPr bwMode="auto">
              <a:xfrm>
                <a:off x="6924432" y="1211875"/>
                <a:ext cx="331861" cy="215860"/>
                <a:chOff x="6660114" y="1345226"/>
                <a:chExt cx="331861" cy="215860"/>
              </a:xfrm>
            </p:grpSpPr>
            <p:sp>
              <p:nvSpPr>
                <p:cNvPr id="47141" name="Freeform 114"/>
                <p:cNvSpPr>
                  <a:spLocks/>
                </p:cNvSpPr>
                <p:nvPr/>
              </p:nvSpPr>
              <p:spPr bwMode="auto">
                <a:xfrm rot="-1536348">
                  <a:off x="6666212" y="1415355"/>
                  <a:ext cx="206582" cy="132613"/>
                </a:xfrm>
                <a:custGeom>
                  <a:avLst/>
                  <a:gdLst>
                    <a:gd name="T0" fmla="*/ 0 w 1568450"/>
                    <a:gd name="T1" fmla="*/ 35 h 873125"/>
                    <a:gd name="T2" fmla="*/ 9 w 1568450"/>
                    <a:gd name="T3" fmla="*/ 32 h 873125"/>
                    <a:gd name="T4" fmla="*/ 17 w 1568450"/>
                    <a:gd name="T5" fmla="*/ 26 h 873125"/>
                    <a:gd name="T6" fmla="*/ 34 w 1568450"/>
                    <a:gd name="T7" fmla="*/ 4 h 873125"/>
                    <a:gd name="T8" fmla="*/ 38 w 1568450"/>
                    <a:gd name="T9" fmla="*/ 1 h 873125"/>
                    <a:gd name="T10" fmla="*/ 42 w 1568450"/>
                    <a:gd name="T11" fmla="*/ 0 h 873125"/>
                    <a:gd name="T12" fmla="*/ 46 w 1568450"/>
                    <a:gd name="T13" fmla="*/ 0 h 873125"/>
                    <a:gd name="T14" fmla="*/ 50 w 1568450"/>
                    <a:gd name="T15" fmla="*/ 2 h 873125"/>
                    <a:gd name="T16" fmla="*/ 53 w 1568450"/>
                    <a:gd name="T17" fmla="*/ 6 h 873125"/>
                    <a:gd name="T18" fmla="*/ 57 w 1568450"/>
                    <a:gd name="T19" fmla="*/ 10 h 873125"/>
                    <a:gd name="T20" fmla="*/ 59 w 1568450"/>
                    <a:gd name="T21" fmla="*/ 17 h 873125"/>
                    <a:gd name="T22" fmla="*/ 61 w 1568450"/>
                    <a:gd name="T23" fmla="*/ 24 h 873125"/>
                    <a:gd name="T24" fmla="*/ 62 w 1568450"/>
                    <a:gd name="T25" fmla="*/ 32 h 873125"/>
                    <a:gd name="T26" fmla="*/ 62 w 1568450"/>
                    <a:gd name="T27" fmla="*/ 39 h 873125"/>
                    <a:gd name="T28" fmla="*/ 61 w 1568450"/>
                    <a:gd name="T29" fmla="*/ 47 h 873125"/>
                    <a:gd name="T30" fmla="*/ 59 w 1568450"/>
                    <a:gd name="T31" fmla="*/ 53 h 873125"/>
                    <a:gd name="T32" fmla="*/ 57 w 1568450"/>
                    <a:gd name="T33" fmla="*/ 60 h 873125"/>
                    <a:gd name="T34" fmla="*/ 54 w 1568450"/>
                    <a:gd name="T35" fmla="*/ 65 h 873125"/>
                    <a:gd name="T36" fmla="*/ 50 w 1568450"/>
                    <a:gd name="T37" fmla="*/ 68 h 873125"/>
                    <a:gd name="T38" fmla="*/ 46 w 1568450"/>
                    <a:gd name="T39" fmla="*/ 71 h 873125"/>
                    <a:gd name="T40" fmla="*/ 42 w 1568450"/>
                    <a:gd name="T41" fmla="*/ 71 h 873125"/>
                    <a:gd name="T42" fmla="*/ 38 w 1568450"/>
                    <a:gd name="T43" fmla="*/ 70 h 873125"/>
                    <a:gd name="T44" fmla="*/ 34 w 1568450"/>
                    <a:gd name="T45" fmla="*/ 66 h 873125"/>
                    <a:gd name="T46" fmla="*/ 17 w 1568450"/>
                    <a:gd name="T47" fmla="*/ 46 h 873125"/>
                    <a:gd name="T48" fmla="*/ 9 w 1568450"/>
                    <a:gd name="T49" fmla="*/ 39 h 873125"/>
                    <a:gd name="T50" fmla="*/ 0 w 1568450"/>
                    <a:gd name="T51" fmla="*/ 35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2" name="Freeform 115"/>
                <p:cNvSpPr>
                  <a:spLocks/>
                </p:cNvSpPr>
                <p:nvPr/>
              </p:nvSpPr>
              <p:spPr bwMode="auto">
                <a:xfrm rot="-1536348">
                  <a:off x="6663399" y="1388332"/>
                  <a:ext cx="265963" cy="161064"/>
                </a:xfrm>
                <a:custGeom>
                  <a:avLst/>
                  <a:gdLst>
                    <a:gd name="T0" fmla="*/ 0 w 2019300"/>
                    <a:gd name="T1" fmla="*/ 43 h 1060450"/>
                    <a:gd name="T2" fmla="*/ 13 w 2019300"/>
                    <a:gd name="T3" fmla="*/ 41 h 1060450"/>
                    <a:gd name="T4" fmla="*/ 23 w 2019300"/>
                    <a:gd name="T5" fmla="*/ 34 h 1060450"/>
                    <a:gd name="T6" fmla="*/ 46 w 2019300"/>
                    <a:gd name="T7" fmla="*/ 5 h 1060450"/>
                    <a:gd name="T8" fmla="*/ 51 w 2019300"/>
                    <a:gd name="T9" fmla="*/ 1 h 1060450"/>
                    <a:gd name="T10" fmla="*/ 57 w 2019300"/>
                    <a:gd name="T11" fmla="*/ 0 h 1060450"/>
                    <a:gd name="T12" fmla="*/ 63 w 2019300"/>
                    <a:gd name="T13" fmla="*/ 1 h 1060450"/>
                    <a:gd name="T14" fmla="*/ 68 w 2019300"/>
                    <a:gd name="T15" fmla="*/ 5 h 1060450"/>
                    <a:gd name="T16" fmla="*/ 72 w 2019300"/>
                    <a:gd name="T17" fmla="*/ 11 h 1060450"/>
                    <a:gd name="T18" fmla="*/ 76 w 2019300"/>
                    <a:gd name="T19" fmla="*/ 19 h 1060450"/>
                    <a:gd name="T20" fmla="*/ 78 w 2019300"/>
                    <a:gd name="T21" fmla="*/ 28 h 1060450"/>
                    <a:gd name="T22" fmla="*/ 80 w 2019300"/>
                    <a:gd name="T23" fmla="*/ 38 h 1060450"/>
                    <a:gd name="T24" fmla="*/ 80 w 2019300"/>
                    <a:gd name="T25" fmla="*/ 48 h 1060450"/>
                    <a:gd name="T26" fmla="*/ 79 w 2019300"/>
                    <a:gd name="T27" fmla="*/ 58 h 1060450"/>
                    <a:gd name="T28" fmla="*/ 76 w 2019300"/>
                    <a:gd name="T29" fmla="*/ 67 h 1060450"/>
                    <a:gd name="T30" fmla="*/ 72 w 2019300"/>
                    <a:gd name="T31" fmla="*/ 75 h 1060450"/>
                    <a:gd name="T32" fmla="*/ 68 w 2019300"/>
                    <a:gd name="T33" fmla="*/ 81 h 1060450"/>
                    <a:gd name="T34" fmla="*/ 63 w 2019300"/>
                    <a:gd name="T35" fmla="*/ 84 h 1060450"/>
                    <a:gd name="T36" fmla="*/ 57 w 2019300"/>
                    <a:gd name="T37" fmla="*/ 86 h 1060450"/>
                    <a:gd name="T38" fmla="*/ 51 w 2019300"/>
                    <a:gd name="T39" fmla="*/ 84 h 1060450"/>
                    <a:gd name="T40" fmla="*/ 46 w 2019300"/>
                    <a:gd name="T41" fmla="*/ 81 h 1060450"/>
                    <a:gd name="T42" fmla="*/ 23 w 2019300"/>
                    <a:gd name="T43" fmla="*/ 53 h 1060450"/>
                    <a:gd name="T44" fmla="*/ 13 w 2019300"/>
                    <a:gd name="T45" fmla="*/ 46 h 1060450"/>
                    <a:gd name="T46" fmla="*/ 0 w 2019300"/>
                    <a:gd name="T47" fmla="*/ 43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3" name="Freeform 116"/>
                <p:cNvSpPr>
                  <a:spLocks/>
                </p:cNvSpPr>
                <p:nvPr/>
              </p:nvSpPr>
              <p:spPr bwMode="auto">
                <a:xfrm rot="-1536348">
                  <a:off x="6692323" y="1450821"/>
                  <a:ext cx="127829" cy="73806"/>
                </a:xfrm>
                <a:custGeom>
                  <a:avLst/>
                  <a:gdLst>
                    <a:gd name="T0" fmla="*/ 0 w 1568450"/>
                    <a:gd name="T1" fmla="*/ 2 h 873125"/>
                    <a:gd name="T2" fmla="*/ 1 w 1568450"/>
                    <a:gd name="T3" fmla="*/ 2 h 873125"/>
                    <a:gd name="T4" fmla="*/ 2 w 1568450"/>
                    <a:gd name="T5" fmla="*/ 1 h 873125"/>
                    <a:gd name="T6" fmla="*/ 3 w 1568450"/>
                    <a:gd name="T7" fmla="*/ 0 h 873125"/>
                    <a:gd name="T8" fmla="*/ 3 w 1568450"/>
                    <a:gd name="T9" fmla="*/ 0 h 873125"/>
                    <a:gd name="T10" fmla="*/ 4 w 1568450"/>
                    <a:gd name="T11" fmla="*/ 0 h 873125"/>
                    <a:gd name="T12" fmla="*/ 4 w 1568450"/>
                    <a:gd name="T13" fmla="*/ 0 h 873125"/>
                    <a:gd name="T14" fmla="*/ 4 w 1568450"/>
                    <a:gd name="T15" fmla="*/ 0 h 873125"/>
                    <a:gd name="T16" fmla="*/ 5 w 1568450"/>
                    <a:gd name="T17" fmla="*/ 0 h 873125"/>
                    <a:gd name="T18" fmla="*/ 5 w 1568450"/>
                    <a:gd name="T19" fmla="*/ 1 h 873125"/>
                    <a:gd name="T20" fmla="*/ 5 w 1568450"/>
                    <a:gd name="T21" fmla="*/ 1 h 873125"/>
                    <a:gd name="T22" fmla="*/ 6 w 1568450"/>
                    <a:gd name="T23" fmla="*/ 1 h 873125"/>
                    <a:gd name="T24" fmla="*/ 6 w 1568450"/>
                    <a:gd name="T25" fmla="*/ 2 h 873125"/>
                    <a:gd name="T26" fmla="*/ 6 w 1568450"/>
                    <a:gd name="T27" fmla="*/ 2 h 873125"/>
                    <a:gd name="T28" fmla="*/ 6 w 1568450"/>
                    <a:gd name="T29" fmla="*/ 3 h 873125"/>
                    <a:gd name="T30" fmla="*/ 5 w 1568450"/>
                    <a:gd name="T31" fmla="*/ 3 h 873125"/>
                    <a:gd name="T32" fmla="*/ 5 w 1568450"/>
                    <a:gd name="T33" fmla="*/ 3 h 873125"/>
                    <a:gd name="T34" fmla="*/ 5 w 1568450"/>
                    <a:gd name="T35" fmla="*/ 3 h 873125"/>
                    <a:gd name="T36" fmla="*/ 5 w 1568450"/>
                    <a:gd name="T37" fmla="*/ 4 h 873125"/>
                    <a:gd name="T38" fmla="*/ 4 w 1568450"/>
                    <a:gd name="T39" fmla="*/ 4 h 873125"/>
                    <a:gd name="T40" fmla="*/ 4 w 1568450"/>
                    <a:gd name="T41" fmla="*/ 4 h 873125"/>
                    <a:gd name="T42" fmla="*/ 3 w 1568450"/>
                    <a:gd name="T43" fmla="*/ 4 h 873125"/>
                    <a:gd name="T44" fmla="*/ 3 w 1568450"/>
                    <a:gd name="T45" fmla="*/ 4 h 873125"/>
                    <a:gd name="T46" fmla="*/ 2 w 1568450"/>
                    <a:gd name="T47" fmla="*/ 2 h 873125"/>
                    <a:gd name="T48" fmla="*/ 1 w 1568450"/>
                    <a:gd name="T49" fmla="*/ 2 h 873125"/>
                    <a:gd name="T50" fmla="*/ 0 w 1568450"/>
                    <a:gd name="T51" fmla="*/ 2 h 8731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8450"/>
                    <a:gd name="T79" fmla="*/ 0 h 873125"/>
                    <a:gd name="T80" fmla="*/ 1568450 w 1568450"/>
                    <a:gd name="T81" fmla="*/ 873125 h 8731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8450" h="873125">
                      <a:moveTo>
                        <a:pt x="0" y="438150"/>
                      </a:moveTo>
                      <a:lnTo>
                        <a:pt x="238125" y="390525"/>
                      </a:lnTo>
                      <a:lnTo>
                        <a:pt x="422275" y="323850"/>
                      </a:lnTo>
                      <a:lnTo>
                        <a:pt x="854075" y="53975"/>
                      </a:lnTo>
                      <a:lnTo>
                        <a:pt x="949325" y="15875"/>
                      </a:lnTo>
                      <a:lnTo>
                        <a:pt x="1054100" y="0"/>
                      </a:lnTo>
                      <a:lnTo>
                        <a:pt x="1149350" y="3175"/>
                      </a:lnTo>
                      <a:lnTo>
                        <a:pt x="1254125" y="28575"/>
                      </a:lnTo>
                      <a:lnTo>
                        <a:pt x="1349375" y="73025"/>
                      </a:lnTo>
                      <a:lnTo>
                        <a:pt x="1425575" y="130175"/>
                      </a:lnTo>
                      <a:lnTo>
                        <a:pt x="1498600" y="206375"/>
                      </a:lnTo>
                      <a:lnTo>
                        <a:pt x="1543050" y="295275"/>
                      </a:lnTo>
                      <a:lnTo>
                        <a:pt x="1565275" y="390525"/>
                      </a:lnTo>
                      <a:lnTo>
                        <a:pt x="1568450" y="482600"/>
                      </a:lnTo>
                      <a:lnTo>
                        <a:pt x="1543050" y="577850"/>
                      </a:lnTo>
                      <a:lnTo>
                        <a:pt x="1498600" y="660400"/>
                      </a:lnTo>
                      <a:lnTo>
                        <a:pt x="1435100" y="742950"/>
                      </a:lnTo>
                      <a:lnTo>
                        <a:pt x="1352550" y="803275"/>
                      </a:lnTo>
                      <a:lnTo>
                        <a:pt x="1266825" y="841375"/>
                      </a:lnTo>
                      <a:lnTo>
                        <a:pt x="1152525" y="873125"/>
                      </a:lnTo>
                      <a:lnTo>
                        <a:pt x="1060450" y="873125"/>
                      </a:lnTo>
                      <a:lnTo>
                        <a:pt x="946150" y="860425"/>
                      </a:lnTo>
                      <a:lnTo>
                        <a:pt x="854075" y="819150"/>
                      </a:lnTo>
                      <a:lnTo>
                        <a:pt x="425450" y="565150"/>
                      </a:lnTo>
                      <a:lnTo>
                        <a:pt x="228600" y="485775"/>
                      </a:lnTo>
                      <a:lnTo>
                        <a:pt x="0" y="43815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7144" name="Freeform 117"/>
                <p:cNvSpPr>
                  <a:spLocks/>
                </p:cNvSpPr>
                <p:nvPr/>
              </p:nvSpPr>
              <p:spPr bwMode="auto">
                <a:xfrm rot="-1536348">
                  <a:off x="6660114" y="1345226"/>
                  <a:ext cx="331861" cy="215860"/>
                </a:xfrm>
                <a:custGeom>
                  <a:avLst/>
                  <a:gdLst>
                    <a:gd name="T0" fmla="*/ 0 w 2019300"/>
                    <a:gd name="T1" fmla="*/ 185 h 1060450"/>
                    <a:gd name="T2" fmla="*/ 38 w 2019300"/>
                    <a:gd name="T3" fmla="*/ 175 h 1060450"/>
                    <a:gd name="T4" fmla="*/ 70 w 2019300"/>
                    <a:gd name="T5" fmla="*/ 145 h 1060450"/>
                    <a:gd name="T6" fmla="*/ 140 w 2019300"/>
                    <a:gd name="T7" fmla="*/ 21 h 1060450"/>
                    <a:gd name="T8" fmla="*/ 155 w 2019300"/>
                    <a:gd name="T9" fmla="*/ 4 h 1060450"/>
                    <a:gd name="T10" fmla="*/ 172 w 2019300"/>
                    <a:gd name="T11" fmla="*/ 0 h 1060450"/>
                    <a:gd name="T12" fmla="*/ 189 w 2019300"/>
                    <a:gd name="T13" fmla="*/ 5 h 1060450"/>
                    <a:gd name="T14" fmla="*/ 205 w 2019300"/>
                    <a:gd name="T15" fmla="*/ 21 h 1060450"/>
                    <a:gd name="T16" fmla="*/ 219 w 2019300"/>
                    <a:gd name="T17" fmla="*/ 48 h 1060450"/>
                    <a:gd name="T18" fmla="*/ 230 w 2019300"/>
                    <a:gd name="T19" fmla="*/ 80 h 1060450"/>
                    <a:gd name="T20" fmla="*/ 237 w 2019300"/>
                    <a:gd name="T21" fmla="*/ 120 h 1060450"/>
                    <a:gd name="T22" fmla="*/ 242 w 2019300"/>
                    <a:gd name="T23" fmla="*/ 163 h 1060450"/>
                    <a:gd name="T24" fmla="*/ 242 w 2019300"/>
                    <a:gd name="T25" fmla="*/ 205 h 1060450"/>
                    <a:gd name="T26" fmla="*/ 238 w 2019300"/>
                    <a:gd name="T27" fmla="*/ 252 h 1060450"/>
                    <a:gd name="T28" fmla="*/ 230 w 2019300"/>
                    <a:gd name="T29" fmla="*/ 292 h 1060450"/>
                    <a:gd name="T30" fmla="*/ 219 w 2019300"/>
                    <a:gd name="T31" fmla="*/ 323 h 1060450"/>
                    <a:gd name="T32" fmla="*/ 206 w 2019300"/>
                    <a:gd name="T33" fmla="*/ 348 h 1060450"/>
                    <a:gd name="T34" fmla="*/ 189 w 2019300"/>
                    <a:gd name="T35" fmla="*/ 364 h 1060450"/>
                    <a:gd name="T36" fmla="*/ 172 w 2019300"/>
                    <a:gd name="T37" fmla="*/ 371 h 1060450"/>
                    <a:gd name="T38" fmla="*/ 156 w 2019300"/>
                    <a:gd name="T39" fmla="*/ 365 h 1060450"/>
                    <a:gd name="T40" fmla="*/ 140 w 2019300"/>
                    <a:gd name="T41" fmla="*/ 348 h 1060450"/>
                    <a:gd name="T42" fmla="*/ 69 w 2019300"/>
                    <a:gd name="T43" fmla="*/ 228 h 1060450"/>
                    <a:gd name="T44" fmla="*/ 38 w 2019300"/>
                    <a:gd name="T45" fmla="*/ 197 h 1060450"/>
                    <a:gd name="T46" fmla="*/ 0 w 2019300"/>
                    <a:gd name="T47" fmla="*/ 185 h 10604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019300"/>
                    <a:gd name="T73" fmla="*/ 0 h 1060450"/>
                    <a:gd name="T74" fmla="*/ 2019300 w 2019300"/>
                    <a:gd name="T75" fmla="*/ 1060450 h 10604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019300" h="1060450">
                      <a:moveTo>
                        <a:pt x="0" y="530225"/>
                      </a:moveTo>
                      <a:lnTo>
                        <a:pt x="317500" y="501650"/>
                      </a:lnTo>
                      <a:lnTo>
                        <a:pt x="584200" y="415925"/>
                      </a:lnTo>
                      <a:lnTo>
                        <a:pt x="1168400" y="60325"/>
                      </a:lnTo>
                      <a:lnTo>
                        <a:pt x="1292225" y="12700"/>
                      </a:lnTo>
                      <a:lnTo>
                        <a:pt x="1435100" y="0"/>
                      </a:lnTo>
                      <a:lnTo>
                        <a:pt x="1577975" y="15875"/>
                      </a:lnTo>
                      <a:lnTo>
                        <a:pt x="1708150" y="60325"/>
                      </a:lnTo>
                      <a:lnTo>
                        <a:pt x="1825625" y="136525"/>
                      </a:lnTo>
                      <a:lnTo>
                        <a:pt x="1917700" y="228600"/>
                      </a:lnTo>
                      <a:lnTo>
                        <a:pt x="1978025" y="342900"/>
                      </a:lnTo>
                      <a:lnTo>
                        <a:pt x="2016125" y="466725"/>
                      </a:lnTo>
                      <a:cubicBezTo>
                        <a:pt x="2017183" y="506942"/>
                        <a:pt x="2018242" y="547158"/>
                        <a:pt x="2019300" y="587375"/>
                      </a:cubicBezTo>
                      <a:lnTo>
                        <a:pt x="1984375" y="720725"/>
                      </a:lnTo>
                      <a:lnTo>
                        <a:pt x="1917700" y="835025"/>
                      </a:lnTo>
                      <a:lnTo>
                        <a:pt x="1828800" y="923925"/>
                      </a:lnTo>
                      <a:lnTo>
                        <a:pt x="1714500" y="996950"/>
                      </a:lnTo>
                      <a:lnTo>
                        <a:pt x="1577975" y="1041400"/>
                      </a:lnTo>
                      <a:lnTo>
                        <a:pt x="1435100" y="1060450"/>
                      </a:lnTo>
                      <a:lnTo>
                        <a:pt x="1298575" y="1044575"/>
                      </a:lnTo>
                      <a:lnTo>
                        <a:pt x="1165225" y="996950"/>
                      </a:lnTo>
                      <a:lnTo>
                        <a:pt x="577850" y="650875"/>
                      </a:lnTo>
                      <a:lnTo>
                        <a:pt x="314325" y="565150"/>
                      </a:lnTo>
                      <a:lnTo>
                        <a:pt x="0" y="53022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90488" tIns="44450" rIns="90488" bIns="44450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7140" name="Straight Connector 113"/>
              <p:cNvCxnSpPr>
                <a:cxnSpLocks noChangeShapeType="1"/>
              </p:cNvCxnSpPr>
              <p:nvPr/>
            </p:nvCxnSpPr>
            <p:spPr bwMode="auto">
              <a:xfrm flipV="1">
                <a:off x="6415050" y="1393031"/>
                <a:ext cx="526294" cy="277076"/>
              </a:xfrm>
              <a:prstGeom prst="line">
                <a:avLst/>
              </a:prstGeom>
              <a:noFill/>
              <a:ln w="28575">
                <a:solidFill>
                  <a:srgbClr val="5F1F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133" name="Group 106"/>
            <p:cNvGrpSpPr>
              <a:grpSpLocks/>
            </p:cNvGrpSpPr>
            <p:nvPr/>
          </p:nvGrpSpPr>
          <p:grpSpPr bwMode="auto">
            <a:xfrm>
              <a:off x="6882367" y="532275"/>
              <a:ext cx="1026322" cy="646971"/>
              <a:chOff x="6882367" y="189339"/>
              <a:chExt cx="1026322" cy="646971"/>
            </a:xfrm>
          </p:grpSpPr>
          <p:grpSp>
            <p:nvGrpSpPr>
              <p:cNvPr id="47135" name="Group 108"/>
              <p:cNvGrpSpPr>
                <a:grpSpLocks/>
              </p:cNvGrpSpPr>
              <p:nvPr/>
            </p:nvGrpSpPr>
            <p:grpSpPr bwMode="auto">
              <a:xfrm>
                <a:off x="6882367" y="466570"/>
                <a:ext cx="752029" cy="369740"/>
                <a:chOff x="6591855" y="1166657"/>
                <a:chExt cx="752029" cy="369740"/>
              </a:xfrm>
            </p:grpSpPr>
            <p:sp>
              <p:nvSpPr>
                <p:cNvPr id="98" name="Arc 97"/>
                <p:cNvSpPr/>
                <p:nvPr/>
              </p:nvSpPr>
              <p:spPr>
                <a:xfrm rot="20015699">
                  <a:off x="6687587" y="1342064"/>
                  <a:ext cx="654177" cy="19394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rot="19840219" flipV="1">
                  <a:off x="6587395" y="1163613"/>
                  <a:ext cx="652589" cy="192354"/>
                </a:xfrm>
                <a:prstGeom prst="arc">
                  <a:avLst/>
                </a:prstGeom>
                <a:ln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7486332" y="189339"/>
                <a:ext cx="422357" cy="42127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47126" name="Straight Connector 104"/>
          <p:cNvCxnSpPr>
            <a:cxnSpLocks noChangeShapeType="1"/>
          </p:cNvCxnSpPr>
          <p:nvPr/>
        </p:nvCxnSpPr>
        <p:spPr bwMode="auto">
          <a:xfrm rot="1029669" flipV="1">
            <a:off x="6141598" y="3582928"/>
            <a:ext cx="526191" cy="276693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rot="2283539" flipV="1">
            <a:off x="5457825" y="3697289"/>
            <a:ext cx="201613" cy="125412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>
            <a:off x="4597400" y="3639608"/>
            <a:ext cx="361950" cy="4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3025833" flipV="1">
            <a:off x="5017294" y="3534569"/>
            <a:ext cx="373062" cy="36195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116" idx="1"/>
          </p:cNvCxnSpPr>
          <p:nvPr/>
        </p:nvCxnSpPr>
        <p:spPr bwMode="auto">
          <a:xfrm>
            <a:off x="3941763" y="3349625"/>
            <a:ext cx="606425" cy="26987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 bwMode="auto">
          <a:xfrm rot="1440000">
            <a:off x="4545013" y="3605212"/>
            <a:ext cx="55562" cy="49212"/>
          </a:xfrm>
          <a:prstGeom prst="roundRect">
            <a:avLst/>
          </a:prstGeom>
          <a:ln>
            <a:solidFill>
              <a:srgbClr val="8D5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ounded Rectangle 120"/>
          <p:cNvSpPr/>
          <p:nvPr/>
        </p:nvSpPr>
        <p:spPr bwMode="auto">
          <a:xfrm rot="1063620">
            <a:off x="5303015" y="3502906"/>
            <a:ext cx="852803" cy="96311"/>
          </a:xfrm>
          <a:prstGeom prst="roundRect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2" name="Straight Connector 121"/>
          <p:cNvCxnSpPr>
            <a:cxnSpLocks noChangeShapeType="1"/>
          </p:cNvCxnSpPr>
          <p:nvPr/>
        </p:nvCxnSpPr>
        <p:spPr bwMode="auto">
          <a:xfrm>
            <a:off x="311151" y="17446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" name="Freeform 123"/>
          <p:cNvSpPr>
            <a:spLocks/>
          </p:cNvSpPr>
          <p:nvPr/>
        </p:nvSpPr>
        <p:spPr bwMode="auto">
          <a:xfrm rot="16749996" flipV="1">
            <a:off x="6125369" y="3701256"/>
            <a:ext cx="71438" cy="79375"/>
          </a:xfrm>
          <a:custGeom>
            <a:avLst/>
            <a:gdLst>
              <a:gd name="T0" fmla="*/ 0 w 146050"/>
              <a:gd name="T1" fmla="*/ 107284 h 80673"/>
              <a:gd name="T2" fmla="*/ 47467 w 146050"/>
              <a:gd name="T3" fmla="*/ 14393 h 80673"/>
              <a:gd name="T4" fmla="*/ 128440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1674642" flipV="1">
            <a:off x="6110288" y="3640138"/>
            <a:ext cx="104775" cy="66675"/>
          </a:xfrm>
          <a:custGeom>
            <a:avLst/>
            <a:gdLst>
              <a:gd name="T0" fmla="*/ 0 w 146050"/>
              <a:gd name="T1" fmla="*/ 107284 h 80673"/>
              <a:gd name="T2" fmla="*/ 57378 w 146050"/>
              <a:gd name="T3" fmla="*/ 14393 h 80673"/>
              <a:gd name="T4" fmla="*/ 155258 w 146050"/>
              <a:gd name="T5" fmla="*/ 1727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 rot="14404172" flipV="1">
            <a:off x="6097369" y="3727174"/>
            <a:ext cx="50325" cy="45899"/>
          </a:xfrm>
          <a:custGeom>
            <a:avLst/>
            <a:gdLst>
              <a:gd name="T0" fmla="*/ 0 w 146050"/>
              <a:gd name="T1" fmla="*/ 85125 h 80673"/>
              <a:gd name="T2" fmla="*/ 38642 w 146050"/>
              <a:gd name="T3" fmla="*/ 11421 h 80673"/>
              <a:gd name="T4" fmla="*/ 104559 w 146050"/>
              <a:gd name="T5" fmla="*/ 1370 h 80673"/>
              <a:gd name="T6" fmla="*/ 0 60000 65536"/>
              <a:gd name="T7" fmla="*/ 0 60000 65536"/>
              <a:gd name="T8" fmla="*/ 0 60000 65536"/>
              <a:gd name="T9" fmla="*/ 0 w 146050"/>
              <a:gd name="T10" fmla="*/ 0 h 80673"/>
              <a:gd name="T11" fmla="*/ 146050 w 146050"/>
              <a:gd name="T12" fmla="*/ 80673 h 80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50" h="80673">
                <a:moveTo>
                  <a:pt x="0" y="80673"/>
                </a:moveTo>
                <a:cubicBezTo>
                  <a:pt x="14816" y="52362"/>
                  <a:pt x="29633" y="24052"/>
                  <a:pt x="53975" y="10823"/>
                </a:cubicBezTo>
                <a:cubicBezTo>
                  <a:pt x="78317" y="-2406"/>
                  <a:pt x="112183" y="-554"/>
                  <a:pt x="146050" y="1298"/>
                </a:cubicBezTo>
              </a:path>
            </a:pathLst>
          </a:custGeom>
          <a:noFill/>
          <a:ln w="9525" cap="flat" cmpd="sng">
            <a:solidFill>
              <a:srgbClr val="008080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330200" y="2425700"/>
            <a:ext cx="1898650" cy="596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Straight Connector 132"/>
          <p:cNvCxnSpPr/>
          <p:nvPr/>
        </p:nvCxnSpPr>
        <p:spPr>
          <a:xfrm>
            <a:off x="3802063" y="3444875"/>
            <a:ext cx="427037" cy="187325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0" y="6413500"/>
            <a:ext cx="787400" cy="330200"/>
          </a:xfrm>
          <a:prstGeom prst="rect">
            <a:avLst/>
          </a:prstGeom>
          <a:solidFill>
            <a:srgbClr val="B9B0AC"/>
          </a:solidFill>
          <a:ln w="12699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50800"/>
          </a:effectLst>
        </p:spPr>
        <p:txBody>
          <a:bodyPr lIns="90488" tIns="44450" rIns="90488" bIns="44450" anchor="ctr"/>
          <a:lstStyle/>
          <a:p>
            <a:pPr>
              <a:defRPr/>
            </a:pPr>
            <a:endParaRPr lang="en-US">
              <a:latin typeface="Arial Unicode MS" pitchFamily="34" charset="-128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285751" y="1833563"/>
            <a:ext cx="5016500" cy="1625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1150" y="2571750"/>
            <a:ext cx="67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LBNE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2850" y="1795462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lang="en-US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Homestake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85148" y="2559488"/>
            <a:ext cx="1287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36868F"/>
                </a:solidFill>
                <a:latin typeface="Arial"/>
                <a:cs typeface="Arial"/>
              </a:rPr>
              <a:t>Buncher</a:t>
            </a:r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/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Accumulator</a:t>
            </a:r>
          </a:p>
          <a:p>
            <a:pPr algn="ctr"/>
            <a:r>
              <a:rPr lang="en-US" sz="1400" b="1" dirty="0" smtClean="0">
                <a:solidFill>
                  <a:srgbClr val="36868F"/>
                </a:solidFill>
                <a:latin typeface="Arial"/>
                <a:cs typeface="Arial"/>
              </a:rPr>
              <a:t>Rings</a:t>
            </a:r>
            <a:endParaRPr lang="en-US" sz="1400" b="1" dirty="0">
              <a:solidFill>
                <a:srgbClr val="36868F"/>
              </a:solidFill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07632" y="4857750"/>
            <a:ext cx="962949" cy="52322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FF00FF"/>
                </a:solidFill>
                <a:latin typeface="Arial"/>
                <a:cs typeface="Arial"/>
              </a:rPr>
              <a:t>Stage 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3228" y="4549120"/>
            <a:ext cx="962949" cy="523220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Project X</a:t>
            </a:r>
            <a:b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</a:br>
            <a:r>
              <a:rPr lang="en-US" sz="1400" b="1" dirty="0" smtClean="0">
                <a:ln w="3175">
                  <a:solidFill>
                    <a:schemeClr val="tx2">
                      <a:alpha val="25000"/>
                    </a:schemeClr>
                  </a:solidFill>
                </a:ln>
                <a:solidFill>
                  <a:srgbClr val="7AFFFF"/>
                </a:solidFill>
                <a:latin typeface="Arial"/>
                <a:cs typeface="Arial"/>
              </a:rPr>
              <a:t>Stage II</a:t>
            </a:r>
            <a:endParaRPr lang="en-US" sz="1400" b="1" dirty="0">
              <a:ln w="3175">
                <a:solidFill>
                  <a:schemeClr val="tx2">
                    <a:alpha val="25000"/>
                  </a:schemeClr>
                </a:solidFill>
              </a:ln>
              <a:solidFill>
                <a:srgbClr val="7AFFFF"/>
              </a:solidFill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4382" y="4025900"/>
            <a:ext cx="962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Project X</a:t>
            </a:r>
            <a:b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</a:br>
            <a:r>
              <a:rPr lang="en-US" sz="1400" b="1" dirty="0" smtClean="0">
                <a:ln>
                  <a:solidFill>
                    <a:schemeClr val="tx2">
                      <a:alpha val="25000"/>
                    </a:schemeClr>
                  </a:solidFill>
                </a:ln>
                <a:solidFill>
                  <a:srgbClr val="00FF00"/>
                </a:solidFill>
              </a:rPr>
              <a:t>Stage III</a:t>
            </a:r>
            <a:endParaRPr lang="en-US" sz="1400" b="1" dirty="0">
              <a:ln>
                <a:solidFill>
                  <a:schemeClr val="tx2">
                    <a:alpha val="25000"/>
                  </a:schemeClr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 rot="20968861">
            <a:off x="3003867" y="5905578"/>
            <a:ext cx="485359" cy="10898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>
            <a:off x="3505200" y="5060950"/>
            <a:ext cx="4629150" cy="889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 type="arrow" w="med" len="med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93"/>
          <p:cNvSpPr txBox="1">
            <a:spLocks noChangeArrowheads="1"/>
          </p:cNvSpPr>
          <p:nvPr/>
        </p:nvSpPr>
        <p:spPr bwMode="auto">
          <a:xfrm>
            <a:off x="5603875" y="3919538"/>
            <a:ext cx="2103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Linac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 + RLA 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~5 </a:t>
            </a:r>
            <a:r>
              <a:rPr lang="en-US" sz="1400" b="1" dirty="0" err="1">
                <a:solidFill>
                  <a:srgbClr val="5F1FBD"/>
                </a:solidFill>
                <a:latin typeface="Arial"/>
                <a:cs typeface="Arial"/>
              </a:rPr>
              <a:t>GeV</a:t>
            </a:r>
            <a:endParaRPr lang="en-US" sz="1400" b="1" dirty="0">
              <a:solidFill>
                <a:srgbClr val="5F1FBD"/>
              </a:solidFill>
              <a:latin typeface="Arial"/>
              <a:cs typeface="Arial"/>
            </a:endParaRPr>
          </a:p>
        </p:txBody>
      </p:sp>
      <p:sp>
        <p:nvSpPr>
          <p:cNvPr id="68" name="TextBox 84"/>
          <p:cNvSpPr txBox="1">
            <a:spLocks noChangeArrowheads="1"/>
          </p:cNvSpPr>
          <p:nvPr/>
        </p:nvSpPr>
        <p:spPr bwMode="auto">
          <a:xfrm>
            <a:off x="5058582" y="2833610"/>
            <a:ext cx="162095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NF Decay Ring: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 eaLnBrk="1" hangingPunct="1">
              <a:lnSpc>
                <a:spcPts val="1200"/>
              </a:lnSpc>
            </a:pPr>
            <a:r>
              <a:rPr lang="en-US" sz="1400" b="1" dirty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s to 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Homestake</a:t>
            </a:r>
            <a:endParaRPr 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 rot="437279">
            <a:off x="4301497" y="3432661"/>
            <a:ext cx="17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Front End</a:t>
            </a:r>
            <a:r>
              <a:rPr lang="en-US" sz="1400" b="1" dirty="0" smtClean="0">
                <a:solidFill>
                  <a:srgbClr val="008000"/>
                </a:solidFill>
                <a:latin typeface="Arial"/>
                <a:cs typeface="Arial"/>
              </a:rPr>
              <a:t>+4D</a:t>
            </a:r>
            <a:r>
              <a:rPr lang="en-US" sz="1400" b="1" dirty="0" smtClean="0">
                <a:solidFill>
                  <a:srgbClr val="F9CB3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+6D</a:t>
            </a:r>
            <a:endParaRPr lang="en-US" sz="1400" b="1" dirty="0">
              <a:solidFill>
                <a:srgbClr val="F9CB3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0" name="TextBox 93"/>
          <p:cNvSpPr txBox="1">
            <a:spLocks noChangeArrowheads="1"/>
          </p:cNvSpPr>
          <p:nvPr/>
        </p:nvSpPr>
        <p:spPr bwMode="auto">
          <a:xfrm>
            <a:off x="6818819" y="2654409"/>
            <a:ext cx="1890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RLA </a:t>
            </a:r>
            <a:r>
              <a:rPr lang="en-US" sz="1400" b="1" dirty="0">
                <a:solidFill>
                  <a:srgbClr val="5F1FBD"/>
                </a:solidFill>
                <a:latin typeface="Arial"/>
                <a:cs typeface="Arial"/>
              </a:rPr>
              <a:t>to 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63 </a:t>
            </a:r>
            <a:r>
              <a:rPr lang="en-US" sz="1400" b="1" dirty="0" err="1" smtClean="0">
                <a:solidFill>
                  <a:srgbClr val="5F1FBD"/>
                </a:solidFill>
                <a:latin typeface="Arial"/>
                <a:cs typeface="Arial"/>
              </a:rPr>
              <a:t>GeV</a:t>
            </a:r>
            <a:r>
              <a:rPr lang="en-US" sz="1400" b="1" dirty="0" smtClean="0">
                <a:solidFill>
                  <a:srgbClr val="5F1FBD"/>
                </a:solidFill>
                <a:latin typeface="Arial"/>
                <a:cs typeface="Arial"/>
              </a:rPr>
              <a:t> +</a:t>
            </a:r>
          </a:p>
          <a:p>
            <a:pPr algn="ctr" eaLnBrk="1" hangingPunct="1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300m Higgs Factory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" name="TextBox 84"/>
          <p:cNvSpPr txBox="1">
            <a:spLocks noChangeArrowheads="1"/>
          </p:cNvSpPr>
          <p:nvPr/>
        </p:nvSpPr>
        <p:spPr bwMode="auto">
          <a:xfrm>
            <a:off x="2968347" y="5994400"/>
            <a:ext cx="214527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00"/>
              </a:lnSpc>
            </a:pPr>
            <a:r>
              <a:rPr lang="en-US" sz="14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n</a:t>
            </a:r>
            <a:r>
              <a:rPr lang="en-US" sz="1400" b="1" dirty="0" err="1" smtClean="0">
                <a:solidFill>
                  <a:srgbClr val="FF6600"/>
                </a:solidFill>
                <a:latin typeface="Arial"/>
                <a:cs typeface="Arial"/>
              </a:rPr>
              <a:t>STORM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Arial"/>
                <a:cs typeface="Arial"/>
              </a:rPr>
              <a:t>Muon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Beam</a:t>
            </a:r>
            <a:b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R&amp;D Facility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 rot="20096253">
            <a:off x="3762030" y="5669817"/>
            <a:ext cx="251006" cy="116532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0" name="Straight Connector 9"/>
          <p:cNvCxnSpPr>
            <a:stCxn id="63" idx="3"/>
            <a:endCxn id="8" idx="1"/>
          </p:cNvCxnSpPr>
          <p:nvPr/>
        </p:nvCxnSpPr>
        <p:spPr bwMode="auto">
          <a:xfrm flipV="1">
            <a:off x="3485148" y="5781247"/>
            <a:ext cx="288699" cy="1345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1384300" y="52389"/>
            <a:ext cx="6337300" cy="1717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A</a:t>
            </a:r>
            <a:r>
              <a:rPr kumimoji="0" 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en-US" sz="2800" b="1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Muon</a:t>
            </a:r>
            <a:r>
              <a:rPr kumimoji="0" lang="en-US" sz="2800" b="1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 Accelerator Facility for Cutting Edge Physics on the Intensity and Energy Frontiers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Based on Project X Stage II</a:t>
            </a:r>
            <a:endParaRPr kumimoji="0" lang="en-US" sz="28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8817235-C917-8F48-A936-FEF3725D9AF4}" type="slidenum">
              <a:rPr lang="en-US" smtClean="0">
                <a:solidFill>
                  <a:schemeClr val="tx1"/>
                </a:solidFill>
              </a:rPr>
              <a:pPr algn="r"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8139" y="5797717"/>
            <a:ext cx="2083598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1.5 </a:t>
            </a:r>
            <a:r>
              <a:rPr lang="en-US" dirty="0" err="1" smtClean="0">
                <a:solidFill>
                  <a:srgbClr val="FFFF00"/>
                </a:solidFill>
              </a:rPr>
              <a:t>TeV</a:t>
            </a:r>
            <a:r>
              <a:rPr lang="en-US" dirty="0" smtClean="0">
                <a:solidFill>
                  <a:srgbClr val="FFFF00"/>
                </a:solidFill>
              </a:rPr>
              <a:t> collider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would fit within the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Tevatron</a:t>
            </a:r>
            <a:r>
              <a:rPr lang="en-US" dirty="0" smtClean="0">
                <a:solidFill>
                  <a:srgbClr val="FFFF00"/>
                </a:solidFill>
              </a:rPr>
              <a:t> ring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2" idx="0"/>
          </p:cNvCxnSpPr>
          <p:nvPr/>
        </p:nvCxnSpPr>
        <p:spPr>
          <a:xfrm flipH="1" flipV="1">
            <a:off x="7651963" y="5380970"/>
            <a:ext cx="407975" cy="41674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Could the Staged NF to </a:t>
            </a:r>
            <a:r>
              <a:rPr lang="en-US" dirty="0" err="1" smtClean="0"/>
              <a:t>Homestake</a:t>
            </a:r>
            <a:r>
              <a:rPr lang="en-US" dirty="0" smtClean="0"/>
              <a:t> Perform?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400" y="1320800"/>
            <a:ext cx="4662984" cy="1460501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What if we send beam to LBNE? </a:t>
            </a:r>
            <a:br>
              <a:rPr lang="en-US" sz="2400" dirty="0" smtClean="0"/>
            </a:br>
            <a:r>
              <a:rPr lang="en-US" sz="2400" dirty="0" smtClean="0"/>
              <a:t>	1 MW, no </a:t>
            </a:r>
            <a:r>
              <a:rPr lang="en-US" sz="2400" dirty="0" err="1" smtClean="0"/>
              <a:t>muon</a:t>
            </a:r>
            <a:r>
              <a:rPr lang="en-US" sz="2400" dirty="0" smtClean="0"/>
              <a:t> cooling </a:t>
            </a:r>
            <a:br>
              <a:rPr lang="en-US" sz="2400" dirty="0" smtClean="0"/>
            </a:br>
            <a:r>
              <a:rPr lang="en-US" sz="2400" dirty="0" smtClean="0">
                <a:latin typeface="Wingdings 3" charset="2"/>
                <a:cs typeface="Wingdings 3" charset="2"/>
              </a:rPr>
              <a:t>a</a:t>
            </a:r>
            <a:r>
              <a:rPr lang="en-US" sz="2400" dirty="0" smtClean="0">
                <a:cs typeface="Wingdings 3" charset="2"/>
              </a:rPr>
              <a:t> 	3 MW, w/cooling</a:t>
            </a:r>
            <a:br>
              <a:rPr lang="en-US" sz="2400" dirty="0" smtClean="0">
                <a:cs typeface="Wingdings 3" charset="2"/>
              </a:rPr>
            </a:br>
            <a:r>
              <a:rPr lang="en-US" sz="2400" dirty="0" smtClean="0">
                <a:latin typeface="Wingdings 3" charset="2"/>
                <a:cs typeface="Wingdings 3" charset="2"/>
              </a:rPr>
              <a:t>a</a:t>
            </a:r>
            <a:r>
              <a:rPr lang="en-US" sz="2400" dirty="0" smtClean="0">
                <a:cs typeface="Wingdings 3" charset="2"/>
              </a:rPr>
              <a:t> 	4 MW, w/cooling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320800"/>
            <a:ext cx="4495800" cy="146050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if we were able to have a magnetized </a:t>
            </a:r>
            <a:r>
              <a:rPr lang="en-US" sz="2400" dirty="0" err="1" smtClean="0"/>
              <a:t>LAr</a:t>
            </a:r>
            <a:r>
              <a:rPr lang="en-US" sz="2400" dirty="0" smtClean="0"/>
              <a:t> detector?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mass-comp-noma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2859913"/>
            <a:ext cx="4662985" cy="3124200"/>
          </a:xfrm>
          <a:prstGeom prst="rect">
            <a:avLst/>
          </a:prstGeom>
        </p:spPr>
      </p:pic>
      <p:pic>
        <p:nvPicPr>
          <p:cNvPr id="10" name="Picture 9" descr="mass-comp-mag-5Ge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9912"/>
            <a:ext cx="4572000" cy="3124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44900" y="5995606"/>
            <a:ext cx="3733800" cy="429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Plots courtesy of P. Huber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00" y="6013108"/>
            <a:ext cx="307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Gray bands represent range of possible 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detector performance per arXiv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:0805.2019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257" y="5990120"/>
            <a:ext cx="112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Plots assume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100 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</a:rPr>
              <a:t>kt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-years 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29199"/>
              </p:ext>
            </p:extLst>
          </p:nvPr>
        </p:nvGraphicFramePr>
        <p:xfrm>
          <a:off x="952500" y="774700"/>
          <a:ext cx="7942781" cy="539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9588500" imgH="9004300" progId="Excel.Sheet.12">
                  <p:embed/>
                </p:oleObj>
              </mc:Choice>
              <mc:Fallback>
                <p:oleObj name="Worksheet" r:id="rId3" imgW="9588500" imgH="900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774700"/>
                        <a:ext cx="7942781" cy="5392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8738"/>
            <a:ext cx="8089900" cy="534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Neutrino Factory Staging (MASS)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62454" y="3033813"/>
            <a:ext cx="5733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Preliminary Staging Plan Based 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Project X Phase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51300" y="631436"/>
            <a:ext cx="4927600" cy="9306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5321300"/>
            <a:ext cx="4927600" cy="292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2100" y="6148997"/>
            <a:ext cx="34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* supports multiple detector technologies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4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980872"/>
            <a:ext cx="7035800" cy="5488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7000" y="109538"/>
            <a:ext cx="5588000" cy="931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MAP Designs for a </a:t>
            </a:r>
            <a:r>
              <a:rPr lang="en-US" sz="2400" dirty="0" err="1" smtClean="0"/>
              <a:t>Muon</a:t>
            </a:r>
            <a:r>
              <a:rPr lang="en-US" sz="2400" dirty="0" smtClean="0"/>
              <a:t>-Based Higgs Factory and Energy Frontier Collider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234" y="-7610"/>
            <a:ext cx="2662766" cy="2636510"/>
            <a:chOff x="0" y="1143000"/>
            <a:chExt cx="2777524" cy="2743200"/>
          </a:xfrm>
        </p:grpSpPr>
        <p:pic>
          <p:nvPicPr>
            <p:cNvPr id="7" name="Picture 9" descr="Site_Map_072809_REVISED.jpg"/>
            <p:cNvPicPr>
              <a:picLocks noChangeAspect="1"/>
            </p:cNvPicPr>
            <p:nvPr/>
          </p:nvPicPr>
          <p:blipFill>
            <a:blip r:embed="rId3" cstate="print"/>
            <a:srcRect l="30226" t="2792" r="2159" b="2792"/>
            <a:stretch>
              <a:fillRect/>
            </a:stretch>
          </p:blipFill>
          <p:spPr bwMode="auto">
            <a:xfrm>
              <a:off x="0" y="1143000"/>
              <a:ext cx="2777524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1219200"/>
              <a:ext cx="480721" cy="220002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5486400" y="2743200"/>
            <a:ext cx="1921396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3"/>
            <a:endCxn id="11" idx="3"/>
          </p:cNvCxnSpPr>
          <p:nvPr/>
        </p:nvCxnSpPr>
        <p:spPr>
          <a:xfrm flipV="1">
            <a:off x="1993900" y="3003363"/>
            <a:ext cx="3773882" cy="12024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34" y="3467100"/>
            <a:ext cx="197696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Exquisite Energy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Resolution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Allows Direct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Measurement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Higgs 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34" y="5080000"/>
            <a:ext cx="1976966" cy="1193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Site Radiation mitigation with depth and lattice design:  ≤ 10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Snowmass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Organizational Thrusts</a:t>
            </a:r>
          </a:p>
          <a:p>
            <a:r>
              <a:rPr lang="en-US" dirty="0" smtClean="0"/>
              <a:t>R&amp;D</a:t>
            </a:r>
            <a:r>
              <a:rPr lang="en-US" dirty="0" smtClean="0"/>
              <a:t> Effort</a:t>
            </a:r>
          </a:p>
          <a:p>
            <a:r>
              <a:rPr lang="en-US" dirty="0" smtClean="0"/>
              <a:t>Snowmass Process</a:t>
            </a:r>
          </a:p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June 19,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863F-9730-A244-9B23-8257BEF979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2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Papers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Primary White Papers are Being Prepared</a:t>
            </a:r>
          </a:p>
          <a:p>
            <a:pPr lvl="1"/>
            <a:r>
              <a:rPr lang="en-US" dirty="0" smtClean="0"/>
              <a:t>MAP Accelerator Capabilities</a:t>
            </a:r>
          </a:p>
          <a:p>
            <a:pPr lvl="2"/>
            <a:r>
              <a:rPr lang="en-US" dirty="0" smtClean="0"/>
              <a:t>Produced by MASS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J-P. </a:t>
            </a:r>
            <a:r>
              <a:rPr lang="en-US" dirty="0" err="1" smtClean="0">
                <a:solidFill>
                  <a:srgbClr val="FFFF00"/>
                </a:solidFill>
              </a:rPr>
              <a:t>Delahaye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lead editor</a:t>
            </a:r>
          </a:p>
          <a:p>
            <a:pPr lvl="1"/>
            <a:r>
              <a:rPr lang="en-US" dirty="0" smtClean="0"/>
              <a:t>Higgs Factory </a:t>
            </a:r>
          </a:p>
          <a:p>
            <a:pPr lvl="2"/>
            <a:r>
              <a:rPr lang="en-US" dirty="0" smtClean="0"/>
              <a:t>Report based on UCLA </a:t>
            </a:r>
            <a:r>
              <a:rPr lang="en-US" dirty="0" err="1" smtClean="0"/>
              <a:t>Muon</a:t>
            </a:r>
            <a:r>
              <a:rPr lang="en-US" dirty="0" smtClean="0"/>
              <a:t> Collider Higgs Factory Workshop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D. Cline and G. Hanson </a:t>
            </a:r>
            <a:r>
              <a:rPr lang="en-US" dirty="0" smtClean="0"/>
              <a:t>leading the effort</a:t>
            </a:r>
          </a:p>
          <a:p>
            <a:r>
              <a:rPr lang="en-US" dirty="0" smtClean="0"/>
              <a:t>Inputs for </a:t>
            </a:r>
          </a:p>
          <a:p>
            <a:pPr lvl="1"/>
            <a:r>
              <a:rPr lang="en-US" dirty="0" smtClean="0"/>
              <a:t>Intensity Frontier Reports</a:t>
            </a:r>
          </a:p>
          <a:p>
            <a:pPr lvl="1"/>
            <a:r>
              <a:rPr lang="en-US" dirty="0" smtClean="0"/>
              <a:t>Project X Reports</a:t>
            </a:r>
          </a:p>
          <a:p>
            <a:pPr lvl="1"/>
            <a:r>
              <a:rPr lang="en-US" dirty="0" smtClean="0"/>
              <a:t>Energy Frontier Reports</a:t>
            </a:r>
          </a:p>
          <a:p>
            <a:pPr lvl="1"/>
            <a:r>
              <a:rPr lang="en-US" dirty="0" smtClean="0"/>
              <a:t>Capabilities Frontier Reports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Aims of the </a:t>
            </a:r>
            <a:r>
              <a:rPr lang="en-US" sz="2800" dirty="0" err="1" smtClean="0"/>
              <a:t>Muon</a:t>
            </a:r>
            <a:r>
              <a:rPr lang="en-US" sz="2800" dirty="0" smtClean="0"/>
              <a:t> Accelerator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" y="994818"/>
            <a:ext cx="4287520" cy="4542371"/>
          </a:xfr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chemeClr val="bg1">
                  <a:lumMod val="85000"/>
                </a:schemeClr>
              </a:gs>
              <a:gs pos="54000">
                <a:schemeClr val="bg2">
                  <a:lumMod val="25000"/>
                </a:schemeClr>
              </a:gs>
              <a:gs pos="75000">
                <a:schemeClr val="bg1">
                  <a:lumMod val="75000"/>
                </a:schemeClr>
              </a:gs>
            </a:gsLst>
            <a:lin ang="5400000" scaled="0"/>
            <a:tileRect/>
          </a:gradFill>
          <a:effectLst>
            <a:softEdge rad="38100"/>
          </a:effectLst>
        </p:spPr>
        <p:txBody>
          <a:bodyPr tIns="91440">
            <a:normAutofit fontScale="70000" lnSpcReduction="20000"/>
          </a:bodyPr>
          <a:lstStyle/>
          <a:p>
            <a:pPr marL="119063" lvl="1" indent="0">
              <a:buNone/>
            </a:pPr>
            <a:r>
              <a:rPr lang="en-US" sz="2900" dirty="0" err="1" smtClean="0"/>
              <a:t>Muon</a:t>
            </a:r>
            <a:r>
              <a:rPr lang="en-US" sz="2900" dirty="0" smtClean="0"/>
              <a:t> accelerator R&amp;D is focused on developing a facility that can address critical questions spanning two </a:t>
            </a:r>
            <a:r>
              <a:rPr lang="en-US" sz="2900" dirty="0" smtClean="0">
                <a:cs typeface="Symbol" charset="2"/>
              </a:rPr>
              <a:t>frontiers…</a:t>
            </a:r>
          </a:p>
          <a:p>
            <a:pPr marL="119063" lvl="1" indent="0">
              <a:buNone/>
            </a:pPr>
            <a:endParaRPr lang="en-US" sz="700" dirty="0">
              <a:cs typeface="Symbol" charset="2"/>
            </a:endParaRPr>
          </a:p>
          <a:p>
            <a:pPr marL="119063" lvl="1" indent="0" algn="ctr">
              <a:buNone/>
            </a:pPr>
            <a:r>
              <a:rPr lang="en-US" sz="2600" b="1" u="sng" dirty="0">
                <a:solidFill>
                  <a:srgbClr val="008000"/>
                </a:solidFill>
                <a:cs typeface="Symbol" charset="2"/>
              </a:rPr>
              <a:t>The Intensity </a:t>
            </a:r>
            <a:r>
              <a:rPr lang="en-US" sz="2600" b="1" u="sng" dirty="0" smtClean="0">
                <a:solidFill>
                  <a:srgbClr val="008000"/>
                </a:solidFill>
                <a:cs typeface="Symbol" charset="2"/>
              </a:rPr>
              <a:t>Frontier:</a:t>
            </a:r>
          </a:p>
          <a:p>
            <a:pPr marL="119063" lvl="1" indent="0" algn="ctr">
              <a:buNone/>
            </a:pP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with </a:t>
            </a:r>
            <a:r>
              <a:rPr lang="en-US" sz="2600" dirty="0">
                <a:solidFill>
                  <a:srgbClr val="008000"/>
                </a:solidFill>
                <a:cs typeface="Symbol" charset="2"/>
              </a:rPr>
              <a:t>a </a:t>
            </a:r>
            <a:r>
              <a:rPr lang="en-US" sz="2600" b="1" i="1" dirty="0" smtClean="0">
                <a:solidFill>
                  <a:srgbClr val="008000"/>
                </a:solidFill>
                <a:cs typeface="Symbol" charset="2"/>
              </a:rPr>
              <a:t>Neutrino Factory </a:t>
            </a: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producing </a:t>
            </a:r>
            <a:r>
              <a:rPr lang="en-US" sz="2600" dirty="0">
                <a:solidFill>
                  <a:srgbClr val="008000"/>
                </a:solidFill>
                <a:cs typeface="Symbol" charset="2"/>
              </a:rPr>
              <a:t>well-characterized </a:t>
            </a:r>
            <a:r>
              <a:rPr lang="en-US" sz="26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 </a:t>
            </a:r>
            <a:r>
              <a:rPr lang="en-US" sz="2600" dirty="0">
                <a:solidFill>
                  <a:srgbClr val="008000"/>
                </a:solidFill>
                <a:cs typeface="Symbol" charset="2"/>
              </a:rPr>
              <a:t>beams for precise, high sensitivity </a:t>
            </a:r>
            <a:r>
              <a:rPr lang="en-US" sz="2600" dirty="0" smtClean="0">
                <a:solidFill>
                  <a:srgbClr val="008000"/>
                </a:solidFill>
                <a:cs typeface="Symbol" charset="2"/>
              </a:rPr>
              <a:t>studies</a:t>
            </a:r>
          </a:p>
          <a:p>
            <a:pPr marL="119063" lvl="1" indent="0" algn="ctr">
              <a:buNone/>
            </a:pPr>
            <a:endParaRPr lang="en-US" sz="2600" dirty="0">
              <a:cs typeface="Symbol" charset="2"/>
            </a:endParaRPr>
          </a:p>
          <a:p>
            <a:pPr marL="119063" lvl="1" indent="0" algn="ctr">
              <a:buNone/>
            </a:pPr>
            <a:endParaRPr lang="en-US" sz="2600" dirty="0">
              <a:cs typeface="Symbol" charset="2"/>
            </a:endParaRPr>
          </a:p>
          <a:p>
            <a:pPr marL="119063" lvl="1" indent="0" algn="ctr">
              <a:buNone/>
            </a:pPr>
            <a:endParaRPr lang="en-US" sz="2600" dirty="0" smtClean="0">
              <a:cs typeface="Symbol" charset="2"/>
            </a:endParaRPr>
          </a:p>
          <a:p>
            <a:pPr marL="119063" lvl="1" indent="0" algn="ctr">
              <a:buNone/>
            </a:pPr>
            <a:r>
              <a:rPr lang="en-US" sz="2600" b="1" u="sng" dirty="0" smtClean="0">
                <a:solidFill>
                  <a:srgbClr val="0E69C2"/>
                </a:solidFill>
                <a:cs typeface="Symbol" charset="2"/>
              </a:rPr>
              <a:t>The </a:t>
            </a:r>
            <a:r>
              <a:rPr lang="en-US" sz="2600" b="1" u="sng" dirty="0">
                <a:solidFill>
                  <a:srgbClr val="0E69C2"/>
                </a:solidFill>
                <a:cs typeface="Symbol" charset="2"/>
              </a:rPr>
              <a:t>Energy Frontier:</a:t>
            </a:r>
            <a:r>
              <a:rPr lang="en-US" sz="2600" b="1" u="sng" dirty="0">
                <a:solidFill>
                  <a:srgbClr val="0E69C2"/>
                </a:solidFill>
              </a:rPr>
              <a:t> </a:t>
            </a:r>
            <a:endParaRPr lang="en-US" sz="2600" b="1" u="sng" dirty="0" smtClean="0">
              <a:solidFill>
                <a:srgbClr val="0E69C2"/>
              </a:solidFill>
            </a:endParaRPr>
          </a:p>
          <a:p>
            <a:pPr marL="119063" lvl="1" indent="0" algn="ctr">
              <a:buNone/>
            </a:pPr>
            <a:r>
              <a:rPr lang="en-US" sz="2600" dirty="0" smtClean="0">
                <a:solidFill>
                  <a:srgbClr val="0E69C2"/>
                </a:solidFill>
              </a:rPr>
              <a:t>with a </a:t>
            </a:r>
            <a:r>
              <a:rPr lang="en-US" sz="2600" b="1" i="1" dirty="0" err="1">
                <a:solidFill>
                  <a:srgbClr val="0E69C2"/>
                </a:solidFill>
              </a:rPr>
              <a:t>M</a:t>
            </a:r>
            <a:r>
              <a:rPr lang="en-US" sz="2600" b="1" i="1" dirty="0" err="1" smtClean="0">
                <a:solidFill>
                  <a:srgbClr val="0E69C2"/>
                </a:solidFill>
              </a:rPr>
              <a:t>uon</a:t>
            </a:r>
            <a:r>
              <a:rPr lang="en-US" sz="2600" b="1" i="1" dirty="0" smtClean="0">
                <a:solidFill>
                  <a:srgbClr val="0E69C2"/>
                </a:solidFill>
              </a:rPr>
              <a:t> Collider </a:t>
            </a:r>
            <a:r>
              <a:rPr lang="en-US" sz="2600" dirty="0">
                <a:solidFill>
                  <a:srgbClr val="0E69C2"/>
                </a:solidFill>
              </a:rPr>
              <a:t>capable of reaching </a:t>
            </a:r>
            <a:r>
              <a:rPr lang="en-US" sz="2600" dirty="0" smtClean="0">
                <a:solidFill>
                  <a:srgbClr val="0E69C2"/>
                </a:solidFill>
              </a:rPr>
              <a:t>multi</a:t>
            </a:r>
            <a:r>
              <a:rPr lang="en-US" sz="2600" dirty="0">
                <a:solidFill>
                  <a:srgbClr val="0E69C2"/>
                </a:solidFill>
              </a:rPr>
              <a:t>-</a:t>
            </a:r>
            <a:r>
              <a:rPr lang="en-US" sz="2600" dirty="0" err="1">
                <a:solidFill>
                  <a:srgbClr val="0E69C2"/>
                </a:solidFill>
              </a:rPr>
              <a:t>TeV</a:t>
            </a:r>
            <a:r>
              <a:rPr lang="en-US" sz="2600" dirty="0">
                <a:solidFill>
                  <a:srgbClr val="0E69C2"/>
                </a:solidFill>
              </a:rPr>
              <a:t> </a:t>
            </a:r>
            <a:r>
              <a:rPr lang="en-US" sz="2600" dirty="0" err="1" smtClean="0">
                <a:solidFill>
                  <a:srgbClr val="0E69C2"/>
                </a:solidFill>
              </a:rPr>
              <a:t>CoM</a:t>
            </a:r>
            <a:r>
              <a:rPr lang="en-US" sz="2600" dirty="0" smtClean="0">
                <a:solidFill>
                  <a:srgbClr val="0E69C2"/>
                </a:solidFill>
              </a:rPr>
              <a:t> energies</a:t>
            </a:r>
          </a:p>
          <a:p>
            <a:pPr marL="119063" lvl="1" indent="0" algn="ctr">
              <a:buNone/>
            </a:pP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and</a:t>
            </a:r>
            <a:b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</a:b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a </a:t>
            </a:r>
            <a:r>
              <a:rPr lang="en-US" sz="2600" b="1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Higgs Factory </a:t>
            </a: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  <a:cs typeface="Symbol" charset="2"/>
              </a:rPr>
              <a:t>on the border between these Frontiers</a:t>
            </a:r>
            <a:endParaRPr lang="en-US" sz="2600" i="1" dirty="0">
              <a:solidFill>
                <a:schemeClr val="accent5">
                  <a:lumMod val="75000"/>
                </a:schemeClr>
              </a:solidFill>
              <a:cs typeface="Symbol" charset="2"/>
            </a:endParaRPr>
          </a:p>
          <a:p>
            <a:pPr marL="119063" indent="0" algn="ctr">
              <a:buNone/>
            </a:pPr>
            <a:endParaRPr lang="en-US" sz="2900" dirty="0" smtClean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10,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COOL13 - </a:t>
            </a:r>
            <a:r>
              <a:rPr lang="en-US" dirty="0" err="1" smtClean="0"/>
              <a:t>Mürren</a:t>
            </a:r>
            <a:r>
              <a:rPr lang="en-US" dirty="0" smtClean="0"/>
              <a:t>,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89FD-0FCF-D447-9510-B18AD815D43D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3438" t="17500" r="20625" b="10001"/>
          <a:stretch>
            <a:fillRect/>
          </a:stretch>
        </p:blipFill>
        <p:spPr bwMode="auto">
          <a:xfrm>
            <a:off x="4156998" y="982118"/>
            <a:ext cx="4966178" cy="45847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softEdge rad="76200"/>
          </a:effectLst>
        </p:spPr>
      </p:pic>
      <p:sp>
        <p:nvSpPr>
          <p:cNvPr id="8" name="Down Arrow 7"/>
          <p:cNvSpPr/>
          <p:nvPr/>
        </p:nvSpPr>
        <p:spPr>
          <a:xfrm>
            <a:off x="1951324" y="3157208"/>
            <a:ext cx="332971" cy="753533"/>
          </a:xfrm>
          <a:prstGeom prst="downArrow">
            <a:avLst/>
          </a:prstGeom>
          <a:gradFill>
            <a:gsLst>
              <a:gs pos="0">
                <a:srgbClr val="008000"/>
              </a:gs>
              <a:gs pos="100000">
                <a:srgbClr val="3366FF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7230" y="5549889"/>
            <a:ext cx="8534400" cy="9271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AE922C"/>
                </a:solidFill>
              </a:rPr>
              <a:t>The </a:t>
            </a:r>
            <a:r>
              <a:rPr lang="en-US" sz="2400" b="1" i="1" dirty="0" smtClean="0">
                <a:solidFill>
                  <a:srgbClr val="0000FF"/>
                </a:solidFill>
              </a:rPr>
              <a:t>unique</a:t>
            </a:r>
            <a:r>
              <a:rPr lang="en-US" sz="2400" b="1" i="1" dirty="0" smtClean="0">
                <a:solidFill>
                  <a:srgbClr val="AE922C"/>
                </a:solidFill>
              </a:rPr>
              <a:t> potential of a facility based on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muon</a:t>
            </a:r>
            <a:r>
              <a:rPr lang="en-US" sz="2400" b="1" i="1" dirty="0" smtClean="0">
                <a:solidFill>
                  <a:srgbClr val="0000FF"/>
                </a:solidFill>
              </a:rPr>
              <a:t> accelerators</a:t>
            </a:r>
            <a:r>
              <a:rPr lang="en-US" sz="2400" b="1" i="1" dirty="0" smtClean="0">
                <a:solidFill>
                  <a:srgbClr val="AE922C"/>
                </a:solidFill>
              </a:rPr>
              <a:t> is physics reach that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SPANS 2 FRONTIERS</a:t>
            </a:r>
            <a:endParaRPr lang="en-US" sz="2400" b="1" i="1" u="sng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9941655">
            <a:off x="906467" y="2595246"/>
            <a:ext cx="6802744" cy="17576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must make the case at Snowmass for a continued robust R&amp;D program to fully develop one of the most promising and comprehensive options for a U.S. Facility!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40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6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100" y="7939"/>
            <a:ext cx="8064500" cy="766762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5100" y="733426"/>
            <a:ext cx="8921750" cy="56165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last year has seen many developments</a:t>
            </a:r>
          </a:p>
          <a:p>
            <a:pPr lvl="1"/>
            <a:r>
              <a:rPr lang="en-US" dirty="0" smtClean="0"/>
              <a:t>Significant progress on the technology and design efforts</a:t>
            </a:r>
          </a:p>
          <a:p>
            <a:pPr lvl="1"/>
            <a:r>
              <a:rPr lang="en-US" dirty="0" smtClean="0"/>
              <a:t>Program re-organization</a:t>
            </a:r>
          </a:p>
          <a:p>
            <a:pPr lvl="1"/>
            <a:r>
              <a:rPr lang="en-US" dirty="0" smtClean="0"/>
              <a:t>Clear guidance on our budget profile</a:t>
            </a:r>
          </a:p>
          <a:p>
            <a:pPr lvl="1"/>
            <a:r>
              <a:rPr lang="en-US" dirty="0" smtClean="0"/>
              <a:t>Clarification of the program goals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However, there is a great deal of work remaining…</a:t>
            </a:r>
          </a:p>
          <a:p>
            <a:pPr lvl="1"/>
            <a:r>
              <a:rPr lang="en-US" dirty="0" smtClean="0"/>
              <a:t>The Initial Baseline Selection</a:t>
            </a:r>
          </a:p>
          <a:p>
            <a:pPr lvl="1"/>
            <a:r>
              <a:rPr lang="en-US" dirty="0" smtClean="0"/>
              <a:t>Integrating the Staging Plan with our D&amp;S Effort</a:t>
            </a:r>
          </a:p>
          <a:p>
            <a:pPr lvl="1"/>
            <a:r>
              <a:rPr lang="en-US" dirty="0" smtClean="0"/>
              <a:t>Increasing our rate of progress on technology demonstrations</a:t>
            </a:r>
          </a:p>
          <a:p>
            <a:pPr lvl="1"/>
            <a:r>
              <a:rPr lang="en-US" dirty="0" smtClean="0"/>
              <a:t>Clearing major R&amp;D risks from the MICE Construction Effort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The potential of a </a:t>
            </a:r>
            <a:r>
              <a:rPr lang="en-US" dirty="0" err="1" smtClean="0"/>
              <a:t>Muon</a:t>
            </a:r>
            <a:r>
              <a:rPr lang="en-US" dirty="0" smtClean="0"/>
              <a:t> Accelerator Facility is tremendous</a:t>
            </a:r>
          </a:p>
          <a:p>
            <a:pPr lvl="1"/>
            <a:r>
              <a:rPr lang="en-US" dirty="0" smtClean="0"/>
              <a:t>It is our responsibility to ensure that a clear assessment of the required technologies is completed in timely fashion</a:t>
            </a:r>
          </a:p>
          <a:p>
            <a:pPr lvl="1"/>
            <a:r>
              <a:rPr lang="en-US" dirty="0" smtClean="0"/>
              <a:t>I’m looking forward to completing that process with everyone 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2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is a joint MAP and MICE day</a:t>
            </a:r>
          </a:p>
          <a:p>
            <a:pPr lvl="1"/>
            <a:r>
              <a:rPr lang="en-US" dirty="0" smtClean="0"/>
              <a:t>Welcome to all!</a:t>
            </a:r>
          </a:p>
          <a:p>
            <a:pPr lvl="1"/>
            <a:r>
              <a:rPr lang="en-US" dirty="0" smtClean="0"/>
              <a:t>I hope that today provides an opportunity for both groups to mingle and enhance connections</a:t>
            </a:r>
          </a:p>
          <a:p>
            <a:pPr lvl="1"/>
            <a:endParaRPr lang="en-US" dirty="0"/>
          </a:p>
          <a:p>
            <a:r>
              <a:rPr lang="en-US" dirty="0" smtClean="0"/>
              <a:t>I would like to say thanks in advance to Alan </a:t>
            </a:r>
            <a:r>
              <a:rPr lang="en-US" dirty="0" err="1" smtClean="0"/>
              <a:t>Bross</a:t>
            </a:r>
            <a:r>
              <a:rPr lang="en-US" dirty="0" smtClean="0"/>
              <a:t> and </a:t>
            </a:r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Snopok</a:t>
            </a:r>
            <a:r>
              <a:rPr lang="en-US" dirty="0" smtClean="0"/>
              <a:t> who handled the local organization along with:</a:t>
            </a:r>
          </a:p>
          <a:p>
            <a:pPr lvl="1"/>
            <a:r>
              <a:rPr lang="en-US" dirty="0" smtClean="0"/>
              <a:t>The Fermilab Conference Office</a:t>
            </a:r>
          </a:p>
          <a:p>
            <a:pPr lvl="2"/>
            <a:r>
              <a:rPr lang="en-US" dirty="0" smtClean="0"/>
              <a:t>Cynthia </a:t>
            </a:r>
            <a:r>
              <a:rPr lang="en-US" dirty="0" err="1" smtClean="0"/>
              <a:t>Sazama</a:t>
            </a:r>
            <a:endParaRPr lang="en-US" dirty="0" smtClean="0"/>
          </a:p>
          <a:p>
            <a:pPr lvl="2"/>
            <a:r>
              <a:rPr lang="en-US" dirty="0" smtClean="0"/>
              <a:t>Suzanne Weber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8064500" cy="825501"/>
          </a:xfrm>
        </p:spPr>
        <p:txBody>
          <a:bodyPr>
            <a:normAutofit/>
          </a:bodyPr>
          <a:lstStyle/>
          <a:p>
            <a:r>
              <a:rPr lang="en-US" dirty="0" smtClean="0"/>
              <a:t>MAP’s Near Term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62026"/>
            <a:ext cx="8921750" cy="56546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/>
              <a:t>S</a:t>
            </a:r>
            <a:r>
              <a:rPr lang="en-US" sz="3300" dirty="0" smtClean="0"/>
              <a:t>ignificant program reorganization over the last year:</a:t>
            </a:r>
            <a:br>
              <a:rPr lang="en-US" sz="3300" dirty="0" smtClean="0"/>
            </a:br>
            <a:endParaRPr lang="en-US" sz="1300" dirty="0" smtClean="0"/>
          </a:p>
          <a:p>
            <a:r>
              <a:rPr lang="en-US" b="1" i="1" dirty="0" smtClean="0"/>
              <a:t>Project-like reorganization of the program</a:t>
            </a:r>
          </a:p>
          <a:p>
            <a:pPr lvl="1"/>
            <a:r>
              <a:rPr lang="en-US" sz="2600" dirty="0" smtClean="0"/>
              <a:t>Updated Program Management Plan</a:t>
            </a:r>
          </a:p>
          <a:p>
            <a:pPr lvl="1"/>
            <a:r>
              <a:rPr lang="en-US" sz="2600" dirty="0" smtClean="0"/>
              <a:t>Implementation of project planning/tracking tools</a:t>
            </a:r>
          </a:p>
          <a:p>
            <a:pPr lvl="1"/>
            <a:r>
              <a:rPr lang="en-US" sz="2600" dirty="0" smtClean="0"/>
              <a:t>Development of a more detailed Program Execution Plan</a:t>
            </a:r>
          </a:p>
          <a:p>
            <a:pPr lvl="1"/>
            <a:r>
              <a:rPr lang="en-US" sz="2600" dirty="0" smtClean="0"/>
              <a:t>Detailed assessment of likely costs and schedules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b="1" i="1" dirty="0" smtClean="0"/>
              <a:t>Major Requirements of the Feasibility Assessment</a:t>
            </a:r>
          </a:p>
          <a:p>
            <a:pPr lvl="1"/>
            <a:r>
              <a:rPr lang="en-US" sz="2600" dirty="0" smtClean="0"/>
              <a:t>Initial Baseline Selection Process</a:t>
            </a:r>
          </a:p>
          <a:p>
            <a:pPr lvl="1"/>
            <a:r>
              <a:rPr lang="en-US" sz="2600" dirty="0" smtClean="0"/>
              <a:t>Technology Demonstrations </a:t>
            </a:r>
          </a:p>
          <a:p>
            <a:pPr lvl="1"/>
            <a:r>
              <a:rPr lang="en-US" sz="2600" dirty="0" smtClean="0"/>
              <a:t>MICE Construction Sub-Project </a:t>
            </a:r>
            <a:r>
              <a:rPr lang="en-US" sz="2600" dirty="0" smtClean="0">
                <a:latin typeface="Wingdings 3" charset="2"/>
                <a:cs typeface="Wingdings 3" charset="2"/>
              </a:rPr>
              <a:t>a</a:t>
            </a:r>
            <a:r>
              <a:rPr lang="en-US" sz="2600" dirty="0" smtClean="0">
                <a:cs typeface="Wingdings 3" charset="2"/>
              </a:rPr>
              <a:t> Successful Experimental Effort</a:t>
            </a:r>
            <a:endParaRPr lang="en-US" sz="2600" dirty="0" smtClean="0"/>
          </a:p>
          <a:p>
            <a:pPr lvl="1"/>
            <a:r>
              <a:rPr lang="en-US" sz="2600" dirty="0" smtClean="0"/>
              <a:t>Long-term planning</a:t>
            </a:r>
          </a:p>
          <a:p>
            <a:pPr lvl="2"/>
            <a:r>
              <a:rPr lang="en-US" sz="2400" dirty="0" smtClean="0"/>
              <a:t>MASS</a:t>
            </a:r>
          </a:p>
          <a:p>
            <a:pPr lvl="2"/>
            <a:r>
              <a:rPr lang="en-US" sz="2400" dirty="0" smtClean="0"/>
              <a:t>6DICE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 smtClean="0"/>
              <a:t>Some things have gone smoothly.  And some less so…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3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Muon</a:t>
            </a:r>
            <a:r>
              <a:rPr lang="en-US" sz="3200" dirty="0" smtClean="0"/>
              <a:t> Accelerator Program Timeline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55768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5300" y="1663700"/>
            <a:ext cx="495300" cy="3416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2133600"/>
            <a:ext cx="152400" cy="294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75400" y="3149600"/>
            <a:ext cx="0" cy="2971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75400" y="3149600"/>
            <a:ext cx="0" cy="1930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375400" y="4025900"/>
            <a:ext cx="2768600" cy="8255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At Fermilab, critical physics production could build on Phase II of Project X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05300" y="1663700"/>
            <a:ext cx="0" cy="406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14700" y="4152900"/>
            <a:ext cx="1485900" cy="1003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30800" y="1841500"/>
            <a:ext cx="0" cy="262890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80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Thrusts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17235-C917-8F48-A936-FEF3725D9A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6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dirty="0" smtClean="0"/>
              <a:t>Top Level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MAP_TopLevel_Organization_2013_Feb_Rev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4455" r="12817" b="25926"/>
          <a:stretch/>
        </p:blipFill>
        <p:spPr>
          <a:xfrm>
            <a:off x="38099" y="1168400"/>
            <a:ext cx="9080735" cy="51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6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Management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2013 Collaboration Meeting - Fermilab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MAP_TopLevel_Organization_2013_Feb_Rev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33702" r="12707" b="25926"/>
          <a:stretch/>
        </p:blipFill>
        <p:spPr>
          <a:xfrm>
            <a:off x="426720" y="984775"/>
            <a:ext cx="8442960" cy="32339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67434" y="4218735"/>
            <a:ext cx="3280724" cy="861265"/>
          </a:xfrm>
          <a:prstGeom prst="round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Advisory Panels: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Program </a:t>
            </a:r>
            <a:r>
              <a:rPr lang="en-US" sz="1400" dirty="0" smtClean="0"/>
              <a:t>Guidance (</a:t>
            </a:r>
            <a:r>
              <a:rPr lang="en-US" sz="1400" dirty="0" err="1" smtClean="0"/>
              <a:t>eg</a:t>
            </a:r>
            <a:r>
              <a:rPr lang="en-US" sz="1400" dirty="0" smtClean="0"/>
              <a:t>, MASS)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Technology and Baseline Reviews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7315200" y="1615441"/>
            <a:ext cx="92596" cy="26032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880556" y="4185920"/>
            <a:ext cx="2671124" cy="1005840"/>
          </a:xfrm>
          <a:prstGeom prst="round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Program Scientists: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Strategic Connections with Community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Program Feedback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3216118" y="2265680"/>
            <a:ext cx="278922" cy="19202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flipV="1">
            <a:off x="3216118" y="2265680"/>
            <a:ext cx="2551316" cy="19202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52400" y="5389714"/>
            <a:ext cx="2671124" cy="1005840"/>
          </a:xfrm>
          <a:prstGeom prst="round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Physics and Detector: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Operational Connection to Physics &amp; Detector Group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Close Coordination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1402080" y="4013200"/>
            <a:ext cx="85882" cy="13765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780476" y="5455920"/>
            <a:ext cx="3168964" cy="1016000"/>
          </a:xfrm>
          <a:prstGeom prst="round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Executive Committee: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Overall Program Coordination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Program Strategy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Central Planning and Tracking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43" idx="0"/>
          </p:cNvCxnSpPr>
          <p:nvPr/>
        </p:nvCxnSpPr>
        <p:spPr>
          <a:xfrm flipH="1" flipV="1">
            <a:off x="3332480" y="1615442"/>
            <a:ext cx="2032478" cy="38404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3" idx="0"/>
          </p:cNvCxnSpPr>
          <p:nvPr/>
        </p:nvCxnSpPr>
        <p:spPr>
          <a:xfrm flipH="1" flipV="1">
            <a:off x="5059680" y="1615442"/>
            <a:ext cx="305278" cy="38404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3" idx="0"/>
          </p:cNvCxnSpPr>
          <p:nvPr/>
        </p:nvCxnSpPr>
        <p:spPr>
          <a:xfrm flipV="1">
            <a:off x="5364958" y="1615442"/>
            <a:ext cx="1279682" cy="38404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3" idx="0"/>
          </p:cNvCxnSpPr>
          <p:nvPr/>
        </p:nvCxnSpPr>
        <p:spPr>
          <a:xfrm flipH="1" flipV="1">
            <a:off x="4135120" y="4013200"/>
            <a:ext cx="1229838" cy="14427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43" idx="0"/>
          </p:cNvCxnSpPr>
          <p:nvPr/>
        </p:nvCxnSpPr>
        <p:spPr>
          <a:xfrm flipH="1" flipV="1">
            <a:off x="5059680" y="4013200"/>
            <a:ext cx="305278" cy="14427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3" idx="0"/>
          </p:cNvCxnSpPr>
          <p:nvPr/>
        </p:nvCxnSpPr>
        <p:spPr>
          <a:xfrm flipV="1">
            <a:off x="5364958" y="4013200"/>
            <a:ext cx="842802" cy="14427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3" idx="0"/>
          </p:cNvCxnSpPr>
          <p:nvPr/>
        </p:nvCxnSpPr>
        <p:spPr>
          <a:xfrm flipV="1">
            <a:off x="5364958" y="4013200"/>
            <a:ext cx="2305842" cy="14427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3" idx="0"/>
          </p:cNvCxnSpPr>
          <p:nvPr/>
        </p:nvCxnSpPr>
        <p:spPr>
          <a:xfrm flipH="1" flipV="1">
            <a:off x="4419600" y="2895600"/>
            <a:ext cx="945358" cy="25603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3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34" grpId="0" animBg="1"/>
      <p:bldP spid="34" grpId="1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FNAL_MAP_R2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FNAL_MAP_R2.potx</Template>
  <TotalTime>13207</TotalTime>
  <Words>1090</Words>
  <Application>Microsoft Macintosh PowerPoint</Application>
  <PresentationFormat>On-screen Show (4:3)</PresentationFormat>
  <Paragraphs>231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FNAL_MAP_R2</vt:lpstr>
      <vt:lpstr>Microsoft Excel Sheet</vt:lpstr>
      <vt:lpstr>Muon Accelerator Program:  Overview &amp; Directions</vt:lpstr>
      <vt:lpstr>Outline</vt:lpstr>
      <vt:lpstr>Introduction</vt:lpstr>
      <vt:lpstr>Welcome</vt:lpstr>
      <vt:lpstr>MAP’s Near Term Picture</vt:lpstr>
      <vt:lpstr>The Muon Accelerator Program Timeline</vt:lpstr>
      <vt:lpstr>Organizational Thrusts</vt:lpstr>
      <vt:lpstr>MAP Top Level Organization</vt:lpstr>
      <vt:lpstr>Updated Management Plan</vt:lpstr>
      <vt:lpstr>New Elements in the Program</vt:lpstr>
      <vt:lpstr>MAP L1 &amp; L2 Organization</vt:lpstr>
      <vt:lpstr>PowerPoint Presentation</vt:lpstr>
      <vt:lpstr>R&amp;D Effort</vt:lpstr>
      <vt:lpstr>Some Highlights of the R&amp;D Effort</vt:lpstr>
      <vt:lpstr>PowerPoint Presentation</vt:lpstr>
      <vt:lpstr>How Could the Staged NF to Homestake Perform?</vt:lpstr>
      <vt:lpstr>Neutrino Factory Staging (MASS)</vt:lpstr>
      <vt:lpstr>MAP Designs for a Muon-Based Higgs Factory and Energy Frontier Collider</vt:lpstr>
      <vt:lpstr>Snowmass</vt:lpstr>
      <vt:lpstr>White Papers</vt:lpstr>
      <vt:lpstr>The Aims of the Muon Accelerator Program</vt:lpstr>
      <vt:lpstr>Conclusion</vt:lpstr>
      <vt:lpstr>Concluding Remarks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156</cp:revision>
  <cp:lastPrinted>2013-06-19T14:08:11Z</cp:lastPrinted>
  <dcterms:created xsi:type="dcterms:W3CDTF">2012-01-28T14:57:36Z</dcterms:created>
  <dcterms:modified xsi:type="dcterms:W3CDTF">2013-06-19T18:31:19Z</dcterms:modified>
</cp:coreProperties>
</file>