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6.gif" ContentType="image/gif"/>
  <Override PartName="/ppt/media/image47.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1"/>
  </p:notesMasterIdLst>
  <p:handoutMasterIdLst>
    <p:handoutMasterId r:id="rId22"/>
  </p:handoutMasterIdLst>
  <p:sldIdLst>
    <p:sldId id="381" r:id="rId2"/>
    <p:sldId id="432" r:id="rId3"/>
    <p:sldId id="410" r:id="rId4"/>
    <p:sldId id="414" r:id="rId5"/>
    <p:sldId id="418" r:id="rId6"/>
    <p:sldId id="417" r:id="rId7"/>
    <p:sldId id="428" r:id="rId8"/>
    <p:sldId id="427" r:id="rId9"/>
    <p:sldId id="426" r:id="rId10"/>
    <p:sldId id="420" r:id="rId11"/>
    <p:sldId id="425" r:id="rId12"/>
    <p:sldId id="424" r:id="rId13"/>
    <p:sldId id="423" r:id="rId14"/>
    <p:sldId id="422" r:id="rId15"/>
    <p:sldId id="421" r:id="rId16"/>
    <p:sldId id="431" r:id="rId17"/>
    <p:sldId id="419" r:id="rId18"/>
    <p:sldId id="429" r:id="rId19"/>
    <p:sldId id="433" r:id="rId20"/>
  </p:sldIdLst>
  <p:sldSz cx="9144000" cy="6858000" type="screen4x3"/>
  <p:notesSz cx="7315200" cy="9601200"/>
  <p:defaultTextStyle>
    <a:defPPr>
      <a:defRPr lang="en-US"/>
    </a:defPPr>
    <a:lvl1pPr algn="l" rtl="0" fontAlgn="base">
      <a:spcBef>
        <a:spcPct val="20000"/>
      </a:spcBef>
      <a:spcAft>
        <a:spcPct val="0"/>
      </a:spcAft>
      <a:defRPr sz="2400" kern="1200">
        <a:solidFill>
          <a:srgbClr val="0000FF"/>
        </a:solidFill>
        <a:latin typeface="Comic Sans MS" pitchFamily="66" charset="0"/>
        <a:ea typeface="+mn-ea"/>
        <a:cs typeface="+mn-cs"/>
      </a:defRPr>
    </a:lvl1pPr>
    <a:lvl2pPr marL="457200" algn="l" rtl="0" fontAlgn="base">
      <a:spcBef>
        <a:spcPct val="20000"/>
      </a:spcBef>
      <a:spcAft>
        <a:spcPct val="0"/>
      </a:spcAft>
      <a:defRPr sz="2400" kern="1200">
        <a:solidFill>
          <a:srgbClr val="0000FF"/>
        </a:solidFill>
        <a:latin typeface="Comic Sans MS" pitchFamily="66" charset="0"/>
        <a:ea typeface="+mn-ea"/>
        <a:cs typeface="+mn-cs"/>
      </a:defRPr>
    </a:lvl2pPr>
    <a:lvl3pPr marL="914400" algn="l" rtl="0" fontAlgn="base">
      <a:spcBef>
        <a:spcPct val="20000"/>
      </a:spcBef>
      <a:spcAft>
        <a:spcPct val="0"/>
      </a:spcAft>
      <a:defRPr sz="2400" kern="1200">
        <a:solidFill>
          <a:srgbClr val="0000FF"/>
        </a:solidFill>
        <a:latin typeface="Comic Sans MS" pitchFamily="66" charset="0"/>
        <a:ea typeface="+mn-ea"/>
        <a:cs typeface="+mn-cs"/>
      </a:defRPr>
    </a:lvl3pPr>
    <a:lvl4pPr marL="1371600" algn="l" rtl="0" fontAlgn="base">
      <a:spcBef>
        <a:spcPct val="20000"/>
      </a:spcBef>
      <a:spcAft>
        <a:spcPct val="0"/>
      </a:spcAft>
      <a:defRPr sz="2400" kern="1200">
        <a:solidFill>
          <a:srgbClr val="0000FF"/>
        </a:solidFill>
        <a:latin typeface="Comic Sans MS" pitchFamily="66" charset="0"/>
        <a:ea typeface="+mn-ea"/>
        <a:cs typeface="+mn-cs"/>
      </a:defRPr>
    </a:lvl4pPr>
    <a:lvl5pPr marL="1828800" algn="l" rtl="0" fontAlgn="base">
      <a:spcBef>
        <a:spcPct val="20000"/>
      </a:spcBef>
      <a:spcAft>
        <a:spcPct val="0"/>
      </a:spcAft>
      <a:defRPr sz="2400" kern="1200">
        <a:solidFill>
          <a:srgbClr val="0000FF"/>
        </a:solidFill>
        <a:latin typeface="Comic Sans MS" pitchFamily="66" charset="0"/>
        <a:ea typeface="+mn-ea"/>
        <a:cs typeface="+mn-cs"/>
      </a:defRPr>
    </a:lvl5pPr>
    <a:lvl6pPr marL="2286000" algn="l" defTabSz="914400" rtl="0" eaLnBrk="1" latinLnBrk="0" hangingPunct="1">
      <a:defRPr sz="2400" kern="1200">
        <a:solidFill>
          <a:srgbClr val="0000FF"/>
        </a:solidFill>
        <a:latin typeface="Comic Sans MS" pitchFamily="66" charset="0"/>
        <a:ea typeface="+mn-ea"/>
        <a:cs typeface="+mn-cs"/>
      </a:defRPr>
    </a:lvl6pPr>
    <a:lvl7pPr marL="2743200" algn="l" defTabSz="914400" rtl="0" eaLnBrk="1" latinLnBrk="0" hangingPunct="1">
      <a:defRPr sz="2400" kern="1200">
        <a:solidFill>
          <a:srgbClr val="0000FF"/>
        </a:solidFill>
        <a:latin typeface="Comic Sans MS" pitchFamily="66" charset="0"/>
        <a:ea typeface="+mn-ea"/>
        <a:cs typeface="+mn-cs"/>
      </a:defRPr>
    </a:lvl7pPr>
    <a:lvl8pPr marL="3200400" algn="l" defTabSz="914400" rtl="0" eaLnBrk="1" latinLnBrk="0" hangingPunct="1">
      <a:defRPr sz="2400" kern="1200">
        <a:solidFill>
          <a:srgbClr val="0000FF"/>
        </a:solidFill>
        <a:latin typeface="Comic Sans MS" pitchFamily="66" charset="0"/>
        <a:ea typeface="+mn-ea"/>
        <a:cs typeface="+mn-cs"/>
      </a:defRPr>
    </a:lvl8pPr>
    <a:lvl9pPr marL="3657600" algn="l" defTabSz="914400" rtl="0" eaLnBrk="1" latinLnBrk="0" hangingPunct="1">
      <a:defRPr sz="2400" kern="1200">
        <a:solidFill>
          <a:srgbClr val="0000FF"/>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a:srgbClr val="00CCFF"/>
    <a:srgbClr val="FFCC66"/>
    <a:srgbClr val="FF66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autoAdjust="0"/>
    <p:restoredTop sz="95667" autoAdjust="0"/>
  </p:normalViewPr>
  <p:slideViewPr>
    <p:cSldViewPr>
      <p:cViewPr varScale="1">
        <p:scale>
          <a:sx n="72" d="100"/>
          <a:sy n="72" d="100"/>
        </p:scale>
        <p:origin x="-8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1" d="100"/>
          <a:sy n="71" d="100"/>
        </p:scale>
        <p:origin x="-2640" y="-114"/>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DEEF65A6-AF70-4CA4-BD92-7D5FBD922ED7}" type="datetimeFigureOut">
              <a:rPr lang="en-US"/>
              <a:pPr>
                <a:defRPr/>
              </a:pPr>
              <a:t>6/20/2013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2B551599-29F8-45AA-A663-ECA7F25B4B95}" type="slidenum">
              <a:rPr lang="en-US"/>
              <a:pPr>
                <a:defRPr/>
              </a:pPr>
              <a:t>‹#›</a:t>
            </a:fld>
            <a:endParaRPr lang="en-US"/>
          </a:p>
        </p:txBody>
      </p:sp>
    </p:spTree>
    <p:extLst>
      <p:ext uri="{BB962C8B-B14F-4D97-AF65-F5344CB8AC3E}">
        <p14:creationId xmlns:p14="http://schemas.microsoft.com/office/powerpoint/2010/main" val="11110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888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fld id="{F154A70A-8F34-4D96-B225-613A15AA1B9F}" type="slidenum">
              <a:rPr lang="en-US"/>
              <a:pPr>
                <a:defRPr/>
              </a:pPr>
              <a:t>‹#›</a:t>
            </a:fld>
            <a:endParaRPr lang="en-US"/>
          </a:p>
        </p:txBody>
      </p:sp>
    </p:spTree>
    <p:extLst>
      <p:ext uri="{BB962C8B-B14F-4D97-AF65-F5344CB8AC3E}">
        <p14:creationId xmlns:p14="http://schemas.microsoft.com/office/powerpoint/2010/main" val="3020706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Comic Sans MS" pitchFamily="66" charset="0"/>
        <a:ea typeface="+mn-ea"/>
        <a:cs typeface="Arial" charset="0"/>
      </a:defRPr>
    </a:lvl1pPr>
    <a:lvl2pPr marL="457200" algn="l" rtl="0" eaLnBrk="0" fontAlgn="base" hangingPunct="0">
      <a:spcBef>
        <a:spcPct val="30000"/>
      </a:spcBef>
      <a:spcAft>
        <a:spcPct val="0"/>
      </a:spcAft>
      <a:defRPr sz="1400" kern="1200">
        <a:solidFill>
          <a:schemeClr val="tx1"/>
        </a:solidFill>
        <a:latin typeface="Comic Sans MS" pitchFamily="66" charset="0"/>
        <a:ea typeface="+mn-ea"/>
        <a:cs typeface="Arial" charset="0"/>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Arial" charset="0"/>
      </a:defRPr>
    </a:lvl3pPr>
    <a:lvl4pPr marL="1371600" algn="l" rtl="0" eaLnBrk="0" fontAlgn="base" hangingPunct="0">
      <a:spcBef>
        <a:spcPct val="30000"/>
      </a:spcBef>
      <a:spcAft>
        <a:spcPct val="0"/>
      </a:spcAft>
      <a:defRPr sz="1100" kern="1200">
        <a:solidFill>
          <a:schemeClr val="tx1"/>
        </a:solidFill>
        <a:latin typeface="Comic Sans MS" pitchFamily="66" charset="0"/>
        <a:ea typeface="+mn-ea"/>
        <a:cs typeface="Arial" charset="0"/>
      </a:defRPr>
    </a:lvl4pPr>
    <a:lvl5pPr marL="1828800" algn="l" rtl="0" eaLnBrk="0" fontAlgn="base" hangingPunct="0">
      <a:spcBef>
        <a:spcPct val="30000"/>
      </a:spcBef>
      <a:spcAft>
        <a:spcPct val="0"/>
      </a:spcAft>
      <a:defRPr sz="1000" kern="1200">
        <a:solidFill>
          <a:schemeClr val="tx1"/>
        </a:solidFill>
        <a:latin typeface="Comic Sans MS" pitchFamily="66"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ew Layou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5972175"/>
            <a:ext cx="790576"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2"/>
          <p:cNvSpPr>
            <a:spLocks noChangeShapeType="1"/>
          </p:cNvSpPr>
          <p:nvPr userDrawn="1"/>
        </p:nvSpPr>
        <p:spPr bwMode="auto">
          <a:xfrm>
            <a:off x="609600" y="476250"/>
            <a:ext cx="7924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3"/>
          <p:cNvSpPr>
            <a:spLocks noChangeShapeType="1"/>
          </p:cNvSpPr>
          <p:nvPr userDrawn="1"/>
        </p:nvSpPr>
        <p:spPr bwMode="auto">
          <a:xfrm>
            <a:off x="990600" y="6561138"/>
            <a:ext cx="7162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a:spLocks noChangeArrowheads="1"/>
          </p:cNvSpPr>
          <p:nvPr userDrawn="1"/>
        </p:nvSpPr>
        <p:spPr bwMode="auto">
          <a:xfrm>
            <a:off x="738188" y="6546850"/>
            <a:ext cx="8189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defRPr/>
            </a:pPr>
            <a:r>
              <a:rPr lang="en-US" sz="1600" dirty="0" smtClean="0"/>
              <a:t>KT McDonald        </a:t>
            </a:r>
            <a:r>
              <a:rPr lang="en-US" sz="1600" dirty="0" smtClean="0">
                <a:solidFill>
                  <a:srgbClr val="FF0000"/>
                </a:solidFill>
              </a:rPr>
              <a:t>MAP Collaboration Meeting  (FNAL)       </a:t>
            </a:r>
            <a:r>
              <a:rPr lang="en-US" sz="1600" dirty="0" smtClean="0"/>
              <a:t>June 20, 2013 </a:t>
            </a:r>
            <a:r>
              <a:rPr lang="en-US" sz="1600" dirty="0" smtClean="0">
                <a:solidFill>
                  <a:srgbClr val="898989"/>
                </a:solidFill>
              </a:rPr>
              <a:t>    </a:t>
            </a:r>
            <a:fld id="{25336738-3AB6-4895-87C0-94F0D4E7FB39}" type="slidenum">
              <a:rPr lang="en-US" sz="1600" smtClean="0">
                <a:solidFill>
                  <a:srgbClr val="FF0000"/>
                </a:solidFill>
              </a:rPr>
              <a:pPr algn="ctr" eaLnBrk="1" hangingPunct="1">
                <a:defRPr/>
              </a:pPr>
              <a:t>‹#›</a:t>
            </a:fld>
            <a:r>
              <a:rPr lang="en-US" sz="1600" dirty="0" smtClean="0">
                <a:solidFill>
                  <a:srgbClr val="898989"/>
                </a:solidFill>
              </a:rPr>
              <a:t>      </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05813" y="5978525"/>
            <a:ext cx="785812"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250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20FF2728-6F8C-44DE-A52B-55E7AD7458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w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puhep1.princeton.edu/~mcdonald/examples/accel/fernow_aipcp_352_134_95.pdf" TargetMode="External"/><Relationship Id="rId2" Type="http://schemas.openxmlformats.org/officeDocument/2006/relationships/hyperlink" Target="http://puhep1.princeton.edu/~mcdonald/examples/accel/neuffer_ieeetns_28_2034_81.pdf" TargetMode="External"/><Relationship Id="rId1" Type="http://schemas.openxmlformats.org/officeDocument/2006/relationships/slideLayout" Target="../slideLayouts/slideLayout1.xml"/><Relationship Id="rId4" Type="http://schemas.openxmlformats.org/officeDocument/2006/relationships/hyperlink" Target="http://puhep1.princeton.edu/~mcdonald/examples/accel/palmer_aipcp_372_3_96.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idx="4294967295"/>
          </p:nvPr>
        </p:nvSpPr>
        <p:spPr>
          <a:xfrm>
            <a:off x="0" y="692150"/>
            <a:ext cx="9144000" cy="1044575"/>
          </a:xfrm>
          <a:extLst/>
        </p:spPr>
        <p:txBody>
          <a:bodyPr rtlCol="0">
            <a:normAutofit fontScale="90000"/>
          </a:bodyPr>
          <a:lstStyle/>
          <a:p>
            <a:pPr eaLnBrk="1" fontAlgn="auto" hangingPunct="1">
              <a:spcAft>
                <a:spcPts val="0"/>
              </a:spcAft>
              <a:defRPr/>
            </a:pPr>
            <a:r>
              <a:rPr lang="en-US" sz="3100" dirty="0" smtClean="0">
                <a:solidFill>
                  <a:srgbClr val="FF0000"/>
                </a:solidFill>
                <a:latin typeface="Comic Sans MS" pitchFamily="66" charset="0"/>
              </a:rPr>
              <a:t>The High-Power-Target System</a:t>
            </a:r>
            <a:br>
              <a:rPr lang="en-US" sz="3100" dirty="0" smtClean="0">
                <a:solidFill>
                  <a:srgbClr val="FF0000"/>
                </a:solidFill>
                <a:latin typeface="Comic Sans MS" pitchFamily="66" charset="0"/>
              </a:rPr>
            </a:br>
            <a:r>
              <a:rPr lang="en-US" sz="3100" dirty="0" smtClean="0">
                <a:solidFill>
                  <a:srgbClr val="FF0000"/>
                </a:solidFill>
                <a:latin typeface="Comic Sans MS" pitchFamily="66" charset="0"/>
              </a:rPr>
              <a:t>of a </a:t>
            </a:r>
            <a:r>
              <a:rPr lang="en-US" sz="3100" dirty="0" err="1" smtClean="0">
                <a:solidFill>
                  <a:srgbClr val="FF0000"/>
                </a:solidFill>
                <a:latin typeface="Comic Sans MS" pitchFamily="66" charset="0"/>
              </a:rPr>
              <a:t>Muon</a:t>
            </a:r>
            <a:r>
              <a:rPr lang="en-US" sz="3100" dirty="0" smtClean="0">
                <a:solidFill>
                  <a:srgbClr val="FF0000"/>
                </a:solidFill>
                <a:latin typeface="Comic Sans MS" pitchFamily="66" charset="0"/>
              </a:rPr>
              <a:t> Collider or Neutrino Factory</a:t>
            </a:r>
            <a:r>
              <a:rPr lang="en-US" sz="2800" dirty="0" smtClean="0">
                <a:latin typeface="Comic Sans MS" pitchFamily="66" charset="0"/>
              </a:rPr>
              <a:t/>
            </a:r>
            <a:br>
              <a:rPr lang="en-US" sz="2800" dirty="0" smtClean="0">
                <a:latin typeface="Comic Sans MS" pitchFamily="66" charset="0"/>
              </a:rPr>
            </a:br>
            <a:endParaRPr lang="en-US" dirty="0" smtClean="0">
              <a:latin typeface="Comic Sans MS" pitchFamily="66" charset="0"/>
            </a:endParaRPr>
          </a:p>
        </p:txBody>
      </p:sp>
      <p:sp>
        <p:nvSpPr>
          <p:cNvPr id="3075" name="Text Box 15"/>
          <p:cNvSpPr txBox="1">
            <a:spLocks noChangeArrowheads="1"/>
          </p:cNvSpPr>
          <p:nvPr/>
        </p:nvSpPr>
        <p:spPr bwMode="auto">
          <a:xfrm>
            <a:off x="2095500" y="4860925"/>
            <a:ext cx="48990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600"/>
              <a:t>K. McDonald</a:t>
            </a:r>
          </a:p>
          <a:p>
            <a:pPr algn="ctr" eaLnBrk="1" hangingPunct="1"/>
            <a:r>
              <a:rPr lang="en-US" sz="1600" i="1">
                <a:solidFill>
                  <a:srgbClr val="FF0000"/>
                </a:solidFill>
              </a:rPr>
              <a:t>Princeton U.</a:t>
            </a:r>
            <a:r>
              <a:rPr lang="en-US" sz="1600">
                <a:solidFill>
                  <a:srgbClr val="FF0000"/>
                </a:solidFill>
              </a:rPr>
              <a:t>  </a:t>
            </a:r>
          </a:p>
          <a:p>
            <a:pPr algn="ctr" eaLnBrk="1" hangingPunct="1"/>
            <a:r>
              <a:rPr lang="en-US" sz="1600"/>
              <a:t>(June 20, 2012)</a:t>
            </a:r>
          </a:p>
          <a:p>
            <a:pPr algn="ctr" eaLnBrk="1" hangingPunct="1"/>
            <a:r>
              <a:rPr lang="en-US" sz="1600">
                <a:solidFill>
                  <a:srgbClr val="FF0000"/>
                </a:solidFill>
              </a:rPr>
              <a:t>Muon Accelerator Program Collaboration Meeting</a:t>
            </a:r>
          </a:p>
          <a:p>
            <a:pPr algn="ctr" eaLnBrk="1" hangingPunct="1"/>
            <a:r>
              <a:rPr lang="en-US" sz="1600" i="1"/>
              <a:t>FNAL</a:t>
            </a:r>
          </a:p>
        </p:txBody>
      </p:sp>
      <p:grpSp>
        <p:nvGrpSpPr>
          <p:cNvPr id="3076" name="Group 4"/>
          <p:cNvGrpSpPr>
            <a:grpSpLocks/>
          </p:cNvGrpSpPr>
          <p:nvPr/>
        </p:nvGrpSpPr>
        <p:grpSpPr bwMode="auto">
          <a:xfrm>
            <a:off x="-215900" y="1341438"/>
            <a:ext cx="9756775" cy="4391025"/>
            <a:chOff x="0" y="2816932"/>
            <a:chExt cx="9144000" cy="3858188"/>
          </a:xfrm>
        </p:grpSpPr>
        <p:pic>
          <p:nvPicPr>
            <p:cNvPr id="3077"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3736" b="618"/>
            <a:stretch>
              <a:fillRect/>
            </a:stretch>
          </p:blipFill>
          <p:spPr bwMode="auto">
            <a:xfrm>
              <a:off x="0" y="301752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816932"/>
              <a:ext cx="3203227" cy="122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916082" y="2968972"/>
              <a:ext cx="2187062" cy="74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871663" y="-1588"/>
            <a:ext cx="6259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Configurations with a Shorter Taper </a:t>
            </a:r>
          </a:p>
        </p:txBody>
      </p:sp>
      <p:pic>
        <p:nvPicPr>
          <p:cNvPr id="11267" name="Picture 19" descr="tpz_dis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4184650"/>
            <a:ext cx="3506787" cy="224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8" name="Picture 20" descr="Mu_endcool_tap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665288"/>
            <a:ext cx="31480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1269" name="Picture 21" descr="nmu_bend.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71675"/>
            <a:ext cx="34020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1270" name="Picture 22" descr="old-tupfi075_fig6.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4368800"/>
            <a:ext cx="3379787"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1271" name="TextBox 2"/>
          <p:cNvSpPr txBox="1">
            <a:spLocks noChangeArrowheads="1"/>
          </p:cNvSpPr>
          <p:nvPr/>
        </p:nvSpPr>
        <p:spPr bwMode="auto">
          <a:xfrm>
            <a:off x="2430463" y="441325"/>
            <a:ext cx="441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Hisham Sayed (BNL) [IPAC13, TUPFI075]</a:t>
            </a:r>
          </a:p>
        </p:txBody>
      </p:sp>
      <p:sp>
        <p:nvSpPr>
          <p:cNvPr id="11272" name="TextBox 27"/>
          <p:cNvSpPr txBox="1">
            <a:spLocks noChangeArrowheads="1"/>
          </p:cNvSpPr>
          <p:nvPr/>
        </p:nvSpPr>
        <p:spPr bwMode="auto">
          <a:xfrm>
            <a:off x="0" y="4230688"/>
            <a:ext cx="16557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baseline="30000">
                <a:solidFill>
                  <a:srgbClr val="FF0000"/>
                </a:solidFill>
              </a:rPr>
              <a:t>The shorter taper results in a denser distribution in longitudinal phase space, which is preferable for the</a:t>
            </a:r>
            <a:r>
              <a:rPr lang="en-US" sz="1800">
                <a:solidFill>
                  <a:srgbClr val="FF0000"/>
                </a:solidFill>
              </a:rPr>
              <a:t> </a:t>
            </a:r>
            <a:r>
              <a:rPr lang="en-US" sz="1800" baseline="30000">
                <a:solidFill>
                  <a:srgbClr val="FF0000"/>
                </a:solidFill>
              </a:rPr>
              <a:t>Buncher/Phase Rotator.</a:t>
            </a:r>
            <a:endParaRPr lang="en-US" sz="1800">
              <a:solidFill>
                <a:srgbClr val="FF0000"/>
              </a:solidFill>
            </a:endParaRPr>
          </a:p>
        </p:txBody>
      </p:sp>
      <p:sp>
        <p:nvSpPr>
          <p:cNvPr id="11273" name="TextBox 1"/>
          <p:cNvSpPr txBox="1">
            <a:spLocks noChangeArrowheads="1"/>
          </p:cNvSpPr>
          <p:nvPr/>
        </p:nvSpPr>
        <p:spPr bwMode="auto">
          <a:xfrm>
            <a:off x="179388" y="765175"/>
            <a:ext cx="8240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Following a hint from O. Hansen, the yield of useful muons out of the Phase Rotator (Front End), is improved by shifting the timing of the proton beam, and shortening the length of the  taper between 20 T and 1.5 T.</a:t>
            </a:r>
          </a:p>
        </p:txBody>
      </p:sp>
      <p:sp>
        <p:nvSpPr>
          <p:cNvPr id="11274" name="TextBox 2"/>
          <p:cNvSpPr txBox="1">
            <a:spLocks noChangeArrowheads="1"/>
          </p:cNvSpPr>
          <p:nvPr/>
        </p:nvSpPr>
        <p:spPr bwMode="auto">
          <a:xfrm>
            <a:off x="0" y="2060575"/>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The baseline taper length of 15 m could be reduced to ~ 5 m.</a:t>
            </a:r>
          </a:p>
          <a:p>
            <a:pPr eaLnBrk="1" hangingPunct="1"/>
            <a:endParaRPr lang="en-US" sz="1400"/>
          </a:p>
          <a:p>
            <a:pPr eaLnBrk="1" hangingPunct="1"/>
            <a:r>
              <a:rPr lang="en-US" sz="1400"/>
              <a:t>Reducing the peak field from 20 T to 15 T is viable.</a:t>
            </a:r>
          </a:p>
        </p:txBody>
      </p:sp>
      <p:sp>
        <p:nvSpPr>
          <p:cNvPr id="11275" name="TextBox 28"/>
          <p:cNvSpPr txBox="1">
            <a:spLocks noChangeArrowheads="1"/>
          </p:cNvSpPr>
          <p:nvPr/>
        </p:nvSpPr>
        <p:spPr bwMode="auto">
          <a:xfrm>
            <a:off x="4967288" y="1484313"/>
            <a:ext cx="399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It seems favorable to increase the field in the Front End above the baseline of 1.5 T.</a:t>
            </a:r>
          </a:p>
        </p:txBody>
      </p:sp>
      <p:sp>
        <p:nvSpPr>
          <p:cNvPr id="11276" name="TextBox 31"/>
          <p:cNvSpPr txBox="1">
            <a:spLocks noChangeArrowheads="1"/>
          </p:cNvSpPr>
          <p:nvPr/>
        </p:nvSpPr>
        <p:spPr bwMode="auto">
          <a:xfrm>
            <a:off x="4859338" y="4092575"/>
            <a:ext cx="410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A short proton bunch continues to be favored: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808288" y="-1588"/>
            <a:ext cx="404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Magnet Coil Configurations</a:t>
            </a:r>
          </a:p>
        </p:txBody>
      </p:sp>
      <p:sp>
        <p:nvSpPr>
          <p:cNvPr id="12291"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Bob Weggel (MORE/PBL) [IPAC13, TUPFI073]</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16000"/>
            <a:ext cx="397510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010025"/>
            <a:ext cx="32940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41438"/>
            <a:ext cx="280828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513" y="3990975"/>
            <a:ext cx="36179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
          <p:cNvSpPr txBox="1">
            <a:spLocks noChangeArrowheads="1"/>
          </p:cNvSpPr>
          <p:nvPr/>
        </p:nvSpPr>
        <p:spPr bwMode="auto">
          <a:xfrm>
            <a:off x="1790700" y="858838"/>
            <a:ext cx="1952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Baseline (IDS-NF)</a:t>
            </a:r>
          </a:p>
        </p:txBody>
      </p:sp>
      <p:sp>
        <p:nvSpPr>
          <p:cNvPr id="12297" name="TextBox 9"/>
          <p:cNvSpPr txBox="1">
            <a:spLocks noChangeArrowheads="1"/>
          </p:cNvSpPr>
          <p:nvPr/>
        </p:nvSpPr>
        <p:spPr bwMode="auto">
          <a:xfrm>
            <a:off x="4464050" y="3536950"/>
            <a:ext cx="4068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Revised coil configuration has essentially no ``stops bands (H. Sayed):</a:t>
            </a:r>
          </a:p>
        </p:txBody>
      </p:sp>
      <p:sp>
        <p:nvSpPr>
          <p:cNvPr id="12298" name="TextBox 10"/>
          <p:cNvSpPr txBox="1">
            <a:spLocks noChangeArrowheads="1"/>
          </p:cNvSpPr>
          <p:nvPr/>
        </p:nvSpPr>
        <p:spPr bwMode="auto">
          <a:xfrm>
            <a:off x="4356100" y="765175"/>
            <a:ext cx="4645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Field perturbations at the ends of the 5-m-long Decay channel magnets can lead to “stop bands.”</a:t>
            </a:r>
          </a:p>
        </p:txBody>
      </p:sp>
      <p:sp>
        <p:nvSpPr>
          <p:cNvPr id="12299" name="TextBox 11"/>
          <p:cNvSpPr txBox="1">
            <a:spLocks noChangeArrowheads="1"/>
          </p:cNvSpPr>
          <p:nvPr/>
        </p:nvSpPr>
        <p:spPr bwMode="auto">
          <a:xfrm>
            <a:off x="719138" y="3702050"/>
            <a:ext cx="3508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Axial field profile for a 7-m taper:</a:t>
            </a:r>
          </a:p>
        </p:txBody>
      </p:sp>
      <p:sp>
        <p:nvSpPr>
          <p:cNvPr id="12300" name="TextBox 12"/>
          <p:cNvSpPr txBox="1">
            <a:spLocks noChangeArrowheads="1"/>
          </p:cNvSpPr>
          <p:nvPr/>
        </p:nvSpPr>
        <p:spPr bwMode="auto">
          <a:xfrm>
            <a:off x="900113" y="2730500"/>
            <a:ext cx="4583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2 configurations with 7-m taper and 15-T peak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303463" y="-1588"/>
            <a:ext cx="4551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Energy-Deposition Simulations</a:t>
            </a:r>
          </a:p>
        </p:txBody>
      </p:sp>
      <p:sp>
        <p:nvSpPr>
          <p:cNvPr id="13315" name="TextBox 2"/>
          <p:cNvSpPr txBox="1">
            <a:spLocks noChangeArrowheads="1"/>
          </p:cNvSpPr>
          <p:nvPr/>
        </p:nvSpPr>
        <p:spPr bwMode="auto">
          <a:xfrm>
            <a:off x="3330575" y="441325"/>
            <a:ext cx="469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Nicholas Souchlas (PBL) </a:t>
            </a:r>
          </a:p>
        </p:txBody>
      </p:sp>
      <p:pic>
        <p:nvPicPr>
          <p:cNvPr id="1331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189038"/>
            <a:ext cx="4300538" cy="341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10"/>
          <p:cNvPicPr>
            <a:picLocks noChangeAspect="1" noChangeArrowheads="1"/>
          </p:cNvPicPr>
          <p:nvPr/>
        </p:nvPicPr>
        <p:blipFill>
          <a:blip r:embed="rId3">
            <a:extLst>
              <a:ext uri="{28A0092B-C50C-407E-A947-70E740481C1C}">
                <a14:useLocalDpi xmlns:a14="http://schemas.microsoft.com/office/drawing/2010/main" val="0"/>
              </a:ext>
            </a:extLst>
          </a:blip>
          <a:srcRect l="31332" t="18985" r="37000" b="30080"/>
          <a:stretch>
            <a:fillRect/>
          </a:stretch>
        </p:blipFill>
        <p:spPr bwMode="auto">
          <a:xfrm>
            <a:off x="3968750" y="1401763"/>
            <a:ext cx="2619375" cy="2606675"/>
          </a:xfrm>
          <a:prstGeom prst="rect">
            <a:avLst/>
          </a:prstGeom>
          <a:noFill/>
          <a:ln>
            <a:noFill/>
          </a:ln>
          <a:effectLst/>
          <a:extLst>
            <a:ext uri="{909E8E84-426E-40DD-AFC4-6F175D3DCCD1}">
              <a14:hiddenFill xmlns:a14="http://schemas.microsoft.com/office/drawing/2010/main">
                <a:blipFill dpi="0" rotWithShape="0">
                  <a:blip/>
                  <a:srcRect l="31332" t="18985" r="37000" b="3008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24"/>
          <p:cNvPicPr>
            <a:picLocks noChangeAspect="1" noChangeArrowheads="1"/>
          </p:cNvPicPr>
          <p:nvPr/>
        </p:nvPicPr>
        <p:blipFill>
          <a:blip r:embed="rId4">
            <a:extLst>
              <a:ext uri="{28A0092B-C50C-407E-A947-70E740481C1C}">
                <a14:useLocalDpi xmlns:a14="http://schemas.microsoft.com/office/drawing/2010/main" val="0"/>
              </a:ext>
            </a:extLst>
          </a:blip>
          <a:srcRect l="24884" t="17696" r="19907" b="28755"/>
          <a:stretch>
            <a:fillRect/>
          </a:stretch>
        </p:blipFill>
        <p:spPr bwMode="auto">
          <a:xfrm>
            <a:off x="6659563" y="1533525"/>
            <a:ext cx="2379662" cy="2389188"/>
          </a:xfrm>
          <a:prstGeom prst="rect">
            <a:avLst/>
          </a:prstGeom>
          <a:noFill/>
          <a:ln>
            <a:noFill/>
          </a:ln>
          <a:effectLst/>
          <a:extLst>
            <a:ext uri="{909E8E84-426E-40DD-AFC4-6F175D3DCCD1}">
              <a14:hiddenFill xmlns:a14="http://schemas.microsoft.com/office/drawing/2010/main">
                <a:blipFill dpi="0" rotWithShape="0">
                  <a:blip/>
                  <a:srcRect l="24884" t="17696" r="19907" b="2875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Box 2"/>
          <p:cNvSpPr txBox="1">
            <a:spLocks noChangeArrowheads="1"/>
          </p:cNvSpPr>
          <p:nvPr/>
        </p:nvSpPr>
        <p:spPr bwMode="auto">
          <a:xfrm>
            <a:off x="395288" y="790575"/>
            <a:ext cx="8631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Possibly noncircular mercury target module could lead to “hot spots” in downstream coils.</a:t>
            </a:r>
          </a:p>
        </p:txBody>
      </p:sp>
      <p:sp>
        <p:nvSpPr>
          <p:cNvPr id="13320" name="TextBox 13"/>
          <p:cNvSpPr txBox="1">
            <a:spLocks noChangeArrowheads="1"/>
          </p:cNvSpPr>
          <p:nvPr/>
        </p:nvSpPr>
        <p:spPr bwMode="auto">
          <a:xfrm>
            <a:off x="7381875" y="4008438"/>
            <a:ext cx="1042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4.7 m</a:t>
            </a:r>
          </a:p>
        </p:txBody>
      </p:sp>
      <p:sp>
        <p:nvSpPr>
          <p:cNvPr id="13321" name="TextBox 14"/>
          <p:cNvSpPr txBox="1">
            <a:spLocks noChangeArrowheads="1"/>
          </p:cNvSpPr>
          <p:nvPr/>
        </p:nvSpPr>
        <p:spPr bwMode="auto">
          <a:xfrm>
            <a:off x="4956175" y="4008438"/>
            <a:ext cx="646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0</a:t>
            </a:r>
          </a:p>
        </p:txBody>
      </p:sp>
      <p:sp>
        <p:nvSpPr>
          <p:cNvPr id="13322" name="TextBox 15"/>
          <p:cNvSpPr txBox="1">
            <a:spLocks noChangeArrowheads="1"/>
          </p:cNvSpPr>
          <p:nvPr/>
        </p:nvSpPr>
        <p:spPr bwMode="auto">
          <a:xfrm>
            <a:off x="287338" y="4535488"/>
            <a:ext cx="87391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MARS15 simulations (with MCNP data files) are used to suggests changes in the W-bead shielding to keep the power deposition below 0.1 mW/g in superconducting coils, as needed to provide a 10-year operation lifetime against radiation damage.</a:t>
            </a:r>
          </a:p>
          <a:p>
            <a:pPr eaLnBrk="1" hangingPunct="1"/>
            <a:r>
              <a:rPr lang="en-US" sz="1600"/>
              <a:t>These simulations are very time consuming, </a:t>
            </a:r>
            <a:r>
              <a:rPr lang="en-US" sz="1600">
                <a:sym typeface="Symbol" pitchFamily="18" charset="2"/>
              </a:rPr>
              <a:t> Run MARS at NERSC (R. Ryne).</a:t>
            </a:r>
            <a:endParaRPr lang="en-US"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055813" y="-1588"/>
            <a:ext cx="503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 Deposition in the Chicane</a:t>
            </a:r>
          </a:p>
        </p:txBody>
      </p:sp>
      <p:sp>
        <p:nvSpPr>
          <p:cNvPr id="14339"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Pavel Snopok (IIT) [IPAC13, TUPFI067]</a:t>
            </a:r>
          </a:p>
        </p:txBody>
      </p:sp>
      <p:pic>
        <p:nvPicPr>
          <p:cNvPr id="14340" name="Picture 4" descr="root_geometry_3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9850"/>
            <a:ext cx="8229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
          <p:cNvSpPr txBox="1">
            <a:spLocks noChangeArrowheads="1"/>
          </p:cNvSpPr>
          <p:nvPr/>
        </p:nvSpPr>
        <p:spPr bwMode="auto">
          <a:xfrm>
            <a:off x="250825" y="765175"/>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A chicane in the Decay Channel could mitigate the 500-kW power in scattered protons which otherwise would impact on the Buncher/Phase Rotator (C. Rogers).</a:t>
            </a:r>
          </a:p>
        </p:txBody>
      </p:sp>
      <p:pic>
        <p:nvPicPr>
          <p:cNvPr id="14342" name="Picture 2" descr="dpd_mW_g_no_shiel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9988" y="3800475"/>
            <a:ext cx="2754312" cy="277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343" name="Picture 3" descr="DPD_mW_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730625"/>
            <a:ext cx="3821113" cy="282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4344" name="TextBox 2"/>
          <p:cNvSpPr txBox="1">
            <a:spLocks noChangeArrowheads="1"/>
          </p:cNvSpPr>
          <p:nvPr/>
        </p:nvSpPr>
        <p:spPr bwMode="auto">
          <a:xfrm>
            <a:off x="200025" y="3311525"/>
            <a:ext cx="8748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MARS15 simulations showsthat a 10-cm-thick sleeve of pure W helps, but the “hot spot” is still a factor of 50 too “hot.”</a:t>
            </a:r>
          </a:p>
        </p:txBody>
      </p:sp>
      <p:sp>
        <p:nvSpPr>
          <p:cNvPr id="14345" name="TextBox 5"/>
          <p:cNvSpPr txBox="1">
            <a:spLocks noChangeArrowheads="1"/>
          </p:cNvSpPr>
          <p:nvPr/>
        </p:nvSpPr>
        <p:spPr bwMode="auto">
          <a:xfrm>
            <a:off x="1887538" y="1651000"/>
            <a:ext cx="560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 input geometry derived from a G4Beamline model.</a:t>
            </a:r>
          </a:p>
        </p:txBody>
      </p:sp>
      <p:sp>
        <p:nvSpPr>
          <p:cNvPr id="14346" name="TextBox 8"/>
          <p:cNvSpPr txBox="1">
            <a:spLocks noChangeArrowheads="1"/>
          </p:cNvSpPr>
          <p:nvPr/>
        </p:nvSpPr>
        <p:spPr bwMode="auto">
          <a:xfrm>
            <a:off x="0" y="4184650"/>
            <a:ext cx="1354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No shielding</a:t>
            </a:r>
          </a:p>
        </p:txBody>
      </p:sp>
      <p:sp>
        <p:nvSpPr>
          <p:cNvPr id="14347" name="TextBox 9"/>
          <p:cNvSpPr txBox="1">
            <a:spLocks noChangeArrowheads="1"/>
          </p:cNvSpPr>
          <p:nvPr/>
        </p:nvSpPr>
        <p:spPr bwMode="auto">
          <a:xfrm>
            <a:off x="7272338" y="4524375"/>
            <a:ext cx="1677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10-cm W sleeve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230438" y="-1588"/>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Mercury Target Module Design</a:t>
            </a:r>
          </a:p>
        </p:txBody>
      </p:sp>
      <p:sp>
        <p:nvSpPr>
          <p:cNvPr id="15363" name="TextBox 2"/>
          <p:cNvSpPr txBox="1">
            <a:spLocks noChangeArrowheads="1"/>
          </p:cNvSpPr>
          <p:nvPr/>
        </p:nvSpPr>
        <p:spPr bwMode="auto">
          <a:xfrm>
            <a:off x="2519363" y="441325"/>
            <a:ext cx="469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Van Graves (ORNL) [IPAC13, THPFI092]</a:t>
            </a:r>
          </a:p>
        </p:txBody>
      </p:sp>
      <p:pic>
        <p:nvPicPr>
          <p:cNvPr id="15364"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643313"/>
            <a:ext cx="2706687" cy="2219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322388"/>
            <a:ext cx="2640013" cy="2189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82"/>
          <p:cNvSpPr txBox="1">
            <a:spLocks noChangeArrowheads="1"/>
          </p:cNvSpPr>
          <p:nvPr/>
        </p:nvSpPr>
        <p:spPr bwMode="auto">
          <a:xfrm>
            <a:off x="436563" y="1831975"/>
            <a:ext cx="1066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Insertion/</a:t>
            </a:r>
          </a:p>
          <a:p>
            <a:pPr algn="ctr" eaLnBrk="1" hangingPunct="1"/>
            <a:r>
              <a:rPr lang="en-US" sz="1400">
                <a:solidFill>
                  <a:schemeClr val="tx1"/>
                </a:solidFill>
              </a:rPr>
              <a:t>extraction</a:t>
            </a:r>
          </a:p>
          <a:p>
            <a:pPr algn="ctr" eaLnBrk="1" hangingPunct="1"/>
            <a:r>
              <a:rPr lang="en-US" sz="1400">
                <a:solidFill>
                  <a:schemeClr val="tx1"/>
                </a:solidFill>
              </a:rPr>
              <a:t>of the</a:t>
            </a:r>
          </a:p>
          <a:p>
            <a:pPr algn="ctr" eaLnBrk="1" hangingPunct="1"/>
            <a:r>
              <a:rPr lang="en-US" sz="1400">
                <a:solidFill>
                  <a:schemeClr val="tx1"/>
                </a:solidFill>
              </a:rPr>
              <a:t>Mercury </a:t>
            </a:r>
          </a:p>
          <a:p>
            <a:pPr algn="ctr" eaLnBrk="1" hangingPunct="1"/>
            <a:r>
              <a:rPr lang="en-US" sz="1400">
                <a:solidFill>
                  <a:schemeClr val="tx1"/>
                </a:solidFill>
              </a:rPr>
              <a:t>Module:</a:t>
            </a:r>
            <a:endParaRPr lang="en-US" sz="1400"/>
          </a:p>
        </p:txBody>
      </p:sp>
      <p:sp>
        <p:nvSpPr>
          <p:cNvPr id="15367" name="TextBox 83"/>
          <p:cNvSpPr txBox="1">
            <a:spLocks noChangeArrowheads="1"/>
          </p:cNvSpPr>
          <p:nvPr/>
        </p:nvSpPr>
        <p:spPr bwMode="auto">
          <a:xfrm>
            <a:off x="384175" y="4184650"/>
            <a:ext cx="125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The mercury</a:t>
            </a:r>
          </a:p>
          <a:p>
            <a:pPr algn="ctr" eaLnBrk="1" hangingPunct="1"/>
            <a:r>
              <a:rPr lang="en-US" sz="1400">
                <a:solidFill>
                  <a:schemeClr val="tx1"/>
                </a:solidFill>
              </a:rPr>
              <a:t>flow loop:</a:t>
            </a:r>
          </a:p>
        </p:txBody>
      </p:sp>
      <p:sp>
        <p:nvSpPr>
          <p:cNvPr id="15368" name="TextBox 86"/>
          <p:cNvSpPr txBox="1">
            <a:spLocks noChangeArrowheads="1"/>
          </p:cNvSpPr>
          <p:nvPr/>
        </p:nvSpPr>
        <p:spPr bwMode="auto">
          <a:xfrm>
            <a:off x="4232275" y="1484313"/>
            <a:ext cx="10953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Cross</a:t>
            </a:r>
          </a:p>
          <a:p>
            <a:pPr algn="ctr" eaLnBrk="1" hangingPunct="1"/>
            <a:r>
              <a:rPr lang="en-US" sz="1400">
                <a:solidFill>
                  <a:schemeClr val="tx1"/>
                </a:solidFill>
              </a:rPr>
              <a:t>sections</a:t>
            </a:r>
          </a:p>
          <a:p>
            <a:pPr algn="ctr" eaLnBrk="1" hangingPunct="1"/>
            <a:r>
              <a:rPr lang="en-US" sz="1400">
                <a:solidFill>
                  <a:schemeClr val="tx1"/>
                </a:solidFill>
              </a:rPr>
              <a:t>of the</a:t>
            </a:r>
          </a:p>
          <a:p>
            <a:pPr algn="ctr" eaLnBrk="1" hangingPunct="1"/>
            <a:r>
              <a:rPr lang="en-US" sz="1400">
                <a:solidFill>
                  <a:schemeClr val="tx1"/>
                </a:solidFill>
              </a:rPr>
              <a:t>Mercury</a:t>
            </a:r>
          </a:p>
          <a:p>
            <a:pPr algn="ctr" eaLnBrk="1" hangingPunct="1"/>
            <a:r>
              <a:rPr lang="en-US" sz="1400">
                <a:solidFill>
                  <a:schemeClr val="tx1"/>
                </a:solidFill>
              </a:rPr>
              <a:t>Modules for 20 T and 15 T:</a:t>
            </a:r>
          </a:p>
        </p:txBody>
      </p:sp>
      <p:sp>
        <p:nvSpPr>
          <p:cNvPr id="15369" name="TextBox 87"/>
          <p:cNvSpPr txBox="1">
            <a:spLocks noChangeArrowheads="1"/>
          </p:cNvSpPr>
          <p:nvPr/>
        </p:nvSpPr>
        <p:spPr bwMode="auto">
          <a:xfrm>
            <a:off x="4219575" y="4003675"/>
            <a:ext cx="10525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Services</a:t>
            </a:r>
          </a:p>
          <a:p>
            <a:pPr algn="ctr" eaLnBrk="1" hangingPunct="1"/>
            <a:r>
              <a:rPr lang="en-US" sz="1400">
                <a:solidFill>
                  <a:schemeClr val="tx1"/>
                </a:solidFill>
              </a:rPr>
              <a:t>for the</a:t>
            </a:r>
          </a:p>
          <a:p>
            <a:pPr algn="ctr" eaLnBrk="1" hangingPunct="1"/>
            <a:r>
              <a:rPr lang="en-US" sz="1400">
                <a:solidFill>
                  <a:schemeClr val="tx1"/>
                </a:solidFill>
              </a:rPr>
              <a:t>Mercury</a:t>
            </a:r>
          </a:p>
          <a:p>
            <a:pPr algn="ctr" eaLnBrk="1" hangingPunct="1"/>
            <a:r>
              <a:rPr lang="en-US" sz="1400">
                <a:solidFill>
                  <a:schemeClr val="tx1"/>
                </a:solidFill>
              </a:rPr>
              <a:t>Module and the Shielding Module:</a:t>
            </a:r>
          </a:p>
        </p:txBody>
      </p:sp>
      <p:pic>
        <p:nvPicPr>
          <p:cNvPr id="1537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1300" y="3511550"/>
            <a:ext cx="262413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192213"/>
            <a:ext cx="28416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43"/>
          <p:cNvSpPr>
            <a:spLocks noChangeArrowheads="1"/>
          </p:cNvSpPr>
          <p:nvPr/>
        </p:nvSpPr>
        <p:spPr bwMode="auto">
          <a:xfrm>
            <a:off x="5903913" y="1016000"/>
            <a:ext cx="18954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IDS120_20-1.5T7m2+5</a:t>
            </a:r>
            <a:endParaRPr lang="en-US" sz="1200">
              <a:solidFill>
                <a:schemeClr val="tx1"/>
              </a:solidFill>
            </a:endParaRPr>
          </a:p>
        </p:txBody>
      </p:sp>
      <p:sp>
        <p:nvSpPr>
          <p:cNvPr id="15373" name="Rectangle 43"/>
          <p:cNvSpPr>
            <a:spLocks noChangeArrowheads="1"/>
          </p:cNvSpPr>
          <p:nvPr/>
        </p:nvSpPr>
        <p:spPr bwMode="auto">
          <a:xfrm>
            <a:off x="5815013" y="2203450"/>
            <a:ext cx="17811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IDS120_15-1.5T7m3+4</a:t>
            </a:r>
            <a:endParaRPr lang="en-US" sz="120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370138" y="-1588"/>
            <a:ext cx="4217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Mercury Nozzle Simulations</a:t>
            </a:r>
          </a:p>
        </p:txBody>
      </p:sp>
      <p:sp>
        <p:nvSpPr>
          <p:cNvPr id="16387" name="TextBox 2"/>
          <p:cNvSpPr txBox="1">
            <a:spLocks noChangeArrowheads="1"/>
          </p:cNvSpPr>
          <p:nvPr/>
        </p:nvSpPr>
        <p:spPr bwMode="auto">
          <a:xfrm>
            <a:off x="3059113"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Yan Zhan (SUNY Stony Brook) </a:t>
            </a:r>
            <a:endParaRPr lang="en-US" sz="1600">
              <a:solidFill>
                <a:srgbClr val="FF0000"/>
              </a:solidFill>
            </a:endParaRPr>
          </a:p>
        </p:txBody>
      </p:sp>
      <p:pic>
        <p:nvPicPr>
          <p:cNvPr id="16388"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3716338"/>
            <a:ext cx="35591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2700" y="3608388"/>
            <a:ext cx="35544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016000"/>
            <a:ext cx="29384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1016000"/>
            <a:ext cx="39290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5"/>
          <p:cNvSpPr txBox="1">
            <a:spLocks noChangeArrowheads="1"/>
          </p:cNvSpPr>
          <p:nvPr/>
        </p:nvSpPr>
        <p:spPr bwMode="auto">
          <a:xfrm>
            <a:off x="306388" y="728663"/>
            <a:ext cx="815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MERIT mercury jet was “elliptical,” possibly due to weld beads inside the Ti nozzle</a:t>
            </a:r>
            <a:r>
              <a:rPr lang="en-US" sz="1600"/>
              <a:t>.</a:t>
            </a:r>
          </a:p>
        </p:txBody>
      </p:sp>
      <p:sp>
        <p:nvSpPr>
          <p:cNvPr id="16393" name="TextBox 6"/>
          <p:cNvSpPr txBox="1">
            <a:spLocks noChangeArrowheads="1"/>
          </p:cNvSpPr>
          <p:nvPr/>
        </p:nvSpPr>
        <p:spPr bwMode="auto">
          <a:xfrm>
            <a:off x="0" y="4437063"/>
            <a:ext cx="14398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Turbulence profile just downstream of nozzle:</a:t>
            </a:r>
          </a:p>
        </p:txBody>
      </p:sp>
      <p:sp>
        <p:nvSpPr>
          <p:cNvPr id="16394" name="TextBox 7"/>
          <p:cNvSpPr txBox="1">
            <a:spLocks noChangeArrowheads="1"/>
          </p:cNvSpPr>
          <p:nvPr/>
        </p:nvSpPr>
        <p:spPr bwMode="auto">
          <a:xfrm>
            <a:off x="4797425" y="4545013"/>
            <a:ext cx="106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At nozzle exit:</a:t>
            </a:r>
          </a:p>
        </p:txBody>
      </p:sp>
      <p:sp>
        <p:nvSpPr>
          <p:cNvPr id="16395" name="TextBox 8"/>
          <p:cNvSpPr txBox="1">
            <a:spLocks noChangeArrowheads="1"/>
          </p:cNvSpPr>
          <p:nvPr/>
        </p:nvSpPr>
        <p:spPr bwMode="auto">
          <a:xfrm>
            <a:off x="935038" y="602138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ANSYS FLUENT simulation suggests that weld-bead effect is damped at nozzle exit.    </a:t>
            </a:r>
            <a:r>
              <a:rPr lang="en-US" sz="1600"/>
              <a:t>Next step: model free jet outside nozzle.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jetn"/>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8" y="444500"/>
            <a:ext cx="8915401"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051050" y="-1588"/>
            <a:ext cx="507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Beam-Jet Interaction Simulations</a:t>
            </a:r>
          </a:p>
        </p:txBody>
      </p:sp>
      <p:sp>
        <p:nvSpPr>
          <p:cNvPr id="17412" name="TextBox 2"/>
          <p:cNvSpPr txBox="1">
            <a:spLocks noChangeArrowheads="1"/>
          </p:cNvSpPr>
          <p:nvPr/>
        </p:nvSpPr>
        <p:spPr bwMode="auto">
          <a:xfrm>
            <a:off x="2591780"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t>Roman </a:t>
            </a:r>
            <a:r>
              <a:rPr lang="en-US" sz="1600" dirty="0" err="1"/>
              <a:t>Samulyak</a:t>
            </a:r>
            <a:r>
              <a:rPr lang="en-US" sz="1600" dirty="0"/>
              <a:t>  (SUNY Stony Brook) </a:t>
            </a:r>
            <a:endParaRPr lang="en-US" sz="1600" dirty="0">
              <a:solidFill>
                <a:srgbClr val="FF0000"/>
              </a:solidFill>
            </a:endParaRPr>
          </a:p>
        </p:txBody>
      </p:sp>
      <p:sp>
        <p:nvSpPr>
          <p:cNvPr id="17413" name="Rectangle 7"/>
          <p:cNvSpPr>
            <a:spLocks noChangeArrowheads="1"/>
          </p:cNvSpPr>
          <p:nvPr/>
        </p:nvSpPr>
        <p:spPr bwMode="auto">
          <a:xfrm>
            <a:off x="34925" y="971550"/>
            <a:ext cx="7707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FronTier simulation of high-speed-jet cavitation and breakup:</a:t>
            </a:r>
          </a:p>
        </p:txBody>
      </p:sp>
      <p:sp>
        <p:nvSpPr>
          <p:cNvPr id="17414" name="TextBox 7"/>
          <p:cNvSpPr txBox="1">
            <a:spLocks noChangeArrowheads="1"/>
          </p:cNvSpPr>
          <p:nvPr/>
        </p:nvSpPr>
        <p:spPr bwMode="auto">
          <a:xfrm>
            <a:off x="71438" y="3213100"/>
            <a:ext cx="42799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Smoothed-Particle-Hydrodynamics </a:t>
            </a:r>
          </a:p>
          <a:p>
            <a:pPr eaLnBrk="1" hangingPunct="1"/>
            <a:r>
              <a:rPr lang="en-US" sz="1600"/>
              <a:t>simulation of MERIT beam-jet interaction</a:t>
            </a:r>
            <a:r>
              <a:rPr lang="en-US" sz="1800"/>
              <a:t>:</a:t>
            </a:r>
          </a:p>
        </p:txBody>
      </p:sp>
      <p:sp>
        <p:nvSpPr>
          <p:cNvPr id="17416" name="Rectangle 14"/>
          <p:cNvSpPr>
            <a:spLocks noChangeArrowheads="1"/>
          </p:cNvSpPr>
          <p:nvPr/>
        </p:nvSpPr>
        <p:spPr bwMode="auto">
          <a:xfrm>
            <a:off x="4824413" y="2884488"/>
            <a:ext cx="4840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Simulation of mercury thimble experiments</a:t>
            </a:r>
          </a:p>
          <a:p>
            <a:pPr eaLnBrk="0" hangingPunct="0">
              <a:lnSpc>
                <a:spcPct val="90000"/>
              </a:lnSpc>
            </a:pPr>
            <a:r>
              <a:rPr lang="en-US" sz="1600">
                <a:solidFill>
                  <a:srgbClr val="FF0000"/>
                </a:solidFill>
              </a:rPr>
              <a:t>(2001) using the Lagrangian particle code:</a:t>
            </a:r>
          </a:p>
        </p:txBody>
      </p:sp>
      <p:pic>
        <p:nvPicPr>
          <p:cNvPr id="17417"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138" y="2811463"/>
            <a:ext cx="9182101"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imble_movie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4353" y="3501008"/>
            <a:ext cx="2926239" cy="2636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404813"/>
            <a:ext cx="9020175"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Preliminary Costing of a 4-MW Target System</a:t>
            </a:r>
          </a:p>
        </p:txBody>
      </p:sp>
      <p:sp>
        <p:nvSpPr>
          <p:cNvPr id="18436" name="TextBox 1"/>
          <p:cNvSpPr txBox="1">
            <a:spLocks noChangeArrowheads="1"/>
          </p:cNvSpPr>
          <p:nvPr/>
        </p:nvSpPr>
        <p:spPr bwMode="auto">
          <a:xfrm>
            <a:off x="1008063" y="4292600"/>
            <a:ext cx="43307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a:t>The nominal target costs only a few % of the Target System.</a:t>
            </a:r>
          </a:p>
          <a:p>
            <a:pPr eaLnBrk="1" hangingPunct="1"/>
            <a:endParaRPr lang="en-US" sz="1800"/>
          </a:p>
          <a:p>
            <a:pPr eaLnBrk="1" hangingPunct="1"/>
            <a:r>
              <a:rPr lang="en-US" sz="1800">
                <a:solidFill>
                  <a:srgbClr val="FF0000"/>
                </a:solidFill>
              </a:rPr>
              <a:t>Infrastructure costs are ~ 50%.</a:t>
            </a:r>
          </a:p>
          <a:p>
            <a:pPr eaLnBrk="1" hangingPunct="1"/>
            <a:endParaRPr lang="en-US" sz="1800"/>
          </a:p>
          <a:p>
            <a:pPr eaLnBrk="1" hangingPunct="1"/>
            <a:r>
              <a:rPr lang="en-US" sz="1800"/>
              <a:t>(A. Kurup, International Design Study for a Neutrino Factory)</a:t>
            </a:r>
          </a:p>
        </p:txBody>
      </p:sp>
      <p:cxnSp>
        <p:nvCxnSpPr>
          <p:cNvPr id="3" name="Straight Arrow Connector 2"/>
          <p:cNvCxnSpPr/>
          <p:nvPr/>
        </p:nvCxnSpPr>
        <p:spPr>
          <a:xfrm flipH="1">
            <a:off x="3492500" y="944563"/>
            <a:ext cx="2484438" cy="2159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Staging Scenarios for the Target System</a:t>
            </a:r>
          </a:p>
        </p:txBody>
      </p:sp>
      <p:sp>
        <p:nvSpPr>
          <p:cNvPr id="19459" name="TextBox 1"/>
          <p:cNvSpPr txBox="1">
            <a:spLocks noChangeArrowheads="1"/>
          </p:cNvSpPr>
          <p:nvPr/>
        </p:nvSpPr>
        <p:spPr bwMode="auto">
          <a:xfrm>
            <a:off x="236538" y="546100"/>
            <a:ext cx="869156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a:t>Easy to start with a graphite target for a 1-MW proton beam power, but only saves ~3%.</a:t>
            </a:r>
          </a:p>
          <a:p>
            <a:pPr eaLnBrk="1" hangingPunct="1"/>
            <a:endParaRPr lang="en-US" sz="1800">
              <a:solidFill>
                <a:srgbClr val="FF0000"/>
              </a:solidFill>
            </a:endParaRPr>
          </a:p>
          <a:p>
            <a:pPr eaLnBrk="1" hangingPunct="1"/>
            <a:r>
              <a:rPr lang="en-US" sz="1800">
                <a:solidFill>
                  <a:srgbClr val="FF0000"/>
                </a:solidFill>
              </a:rPr>
              <a:t>Could reduce capture field from 15-20 T to ~ 5 T, but would save only 20-25% and would reduce the muon yield.</a:t>
            </a:r>
          </a:p>
          <a:p>
            <a:pPr eaLnBrk="1" hangingPunct="1"/>
            <a:endParaRPr lang="en-US" sz="1800"/>
          </a:p>
          <a:p>
            <a:pPr eaLnBrk="1" hangingPunct="1"/>
            <a:r>
              <a:rPr lang="en-US" sz="1800"/>
              <a:t>Could build target station with infrastructure only for 1-MW, which might save 20%, but no upgrade path to 4-MW (except total new build).</a:t>
            </a:r>
          </a:p>
          <a:p>
            <a:pPr eaLnBrk="1" hangingPunct="1"/>
            <a:endParaRPr lang="en-US" sz="1800">
              <a:solidFill>
                <a:srgbClr val="FF0000"/>
              </a:solidFill>
            </a:endParaRPr>
          </a:p>
          <a:p>
            <a:pPr eaLnBrk="1" hangingPunct="1"/>
            <a:r>
              <a:rPr lang="en-US" sz="1800">
                <a:solidFill>
                  <a:srgbClr val="FF0000"/>
                </a:solidFill>
              </a:rPr>
              <a:t>Could eliminate the solenoid capture scheme, and consider a toriodal horn, but operation of a horn at 50 Hz (or higher, as per J.-P. Delahaye) is beyond present technology.</a:t>
            </a:r>
          </a:p>
          <a:p>
            <a:pPr eaLnBrk="1" hangingPunct="1"/>
            <a:endParaRPr lang="en-US" sz="1800"/>
          </a:p>
          <a:p>
            <a:pPr eaLnBrk="1" hangingPunct="1"/>
            <a:r>
              <a:rPr lang="en-US" sz="1800"/>
              <a:t>Bottom line:  A staging scenario for the Target System that maintains an upgrade path to 4 MW with substantial initial cost savings is challenging.</a:t>
            </a:r>
          </a:p>
          <a:p>
            <a:pPr eaLnBrk="1" hangingPunct="1"/>
            <a:endParaRPr lang="en-US" sz="1800"/>
          </a:p>
          <a:p>
            <a:pPr lvl="1" eaLnBrk="1" hangingPunct="1"/>
            <a:r>
              <a:rPr lang="en-US" sz="1800">
                <a:solidFill>
                  <a:srgbClr val="FF0000"/>
                </a:solidFill>
              </a:rPr>
              <a:t>[Starting with 3 GeV rather than 8 GeV makes little difference in the</a:t>
            </a:r>
          </a:p>
          <a:p>
            <a:pPr lvl="1" eaLnBrk="1" hangingPunct="1"/>
            <a:r>
              <a:rPr lang="en-US" sz="1800">
                <a:solidFill>
                  <a:srgbClr val="FF0000"/>
                </a:solidFill>
              </a:rPr>
              <a:t> cost of the Target System, but reduces performance considerably.]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dirty="0" smtClean="0">
                <a:solidFill>
                  <a:srgbClr val="FF0000"/>
                </a:solidFill>
                <a:ea typeface="宋体" pitchFamily="2" charset="-122"/>
              </a:rPr>
              <a:t>Target System Effort </a:t>
            </a:r>
            <a:r>
              <a:rPr lang="en-US" smtClean="0">
                <a:solidFill>
                  <a:srgbClr val="FF0000"/>
                </a:solidFill>
                <a:ea typeface="宋体" pitchFamily="2" charset="-122"/>
              </a:rPr>
              <a:t>in FY14-15</a:t>
            </a:r>
            <a:endParaRPr lang="en-US" dirty="0">
              <a:solidFill>
                <a:srgbClr val="FF0000"/>
              </a:solidFill>
              <a:ea typeface="宋体"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3186169126"/>
              </p:ext>
            </p:extLst>
          </p:nvPr>
        </p:nvGraphicFramePr>
        <p:xfrm>
          <a:off x="252026" y="728696"/>
          <a:ext cx="9360534" cy="5029870"/>
        </p:xfrm>
        <a:graphic>
          <a:graphicData uri="http://schemas.openxmlformats.org/drawingml/2006/table">
            <a:tbl>
              <a:tblPr>
                <a:tableStyleId>{5C22544A-7EE6-4342-B048-85BDC9FD1C3A}</a:tableStyleId>
              </a:tblPr>
              <a:tblGrid>
                <a:gridCol w="1268994"/>
                <a:gridCol w="600384"/>
                <a:gridCol w="600384"/>
                <a:gridCol w="2005828"/>
                <a:gridCol w="1228058"/>
                <a:gridCol w="477579"/>
                <a:gridCol w="600384"/>
                <a:gridCol w="1460025"/>
                <a:gridCol w="559449"/>
                <a:gridCol w="559449"/>
              </a:tblGrid>
              <a:tr h="226183">
                <a:tc>
                  <a:txBody>
                    <a:bodyPr/>
                    <a:lstStyle/>
                    <a:p>
                      <a:pPr algn="l" fontAlgn="b"/>
                      <a:r>
                        <a:rPr lang="en-US" sz="1100" u="none" strike="noStrike">
                          <a:effectLst/>
                        </a:rPr>
                        <a:t>MAP L1 Task:</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Technology Development</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L1 Manager:</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Harold Kirk</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L2 Task:</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Targets and Absorbers</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L2 Manager:</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Kirk McDonald</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L2 WBS ID:</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3.04</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1100" u="none" strike="noStrike">
                          <a:effectLst/>
                        </a:rPr>
                        <a:t>Totals:</a:t>
                      </a:r>
                      <a:endParaRPr lang="en-US" sz="1100" b="1" i="0" u="none" strike="noStrike">
                        <a:solidFill>
                          <a:srgbClr val="000000"/>
                        </a:solidFill>
                        <a:effectLst/>
                        <a:latin typeface="Calibri"/>
                      </a:endParaRPr>
                    </a:p>
                  </a:txBody>
                  <a:tcPr marL="8997" marR="8997" marT="8997" marB="0" anchor="b"/>
                </a:tc>
                <a:tc>
                  <a:txBody>
                    <a:bodyPr/>
                    <a:lstStyle/>
                    <a:p>
                      <a:pPr algn="r" fontAlgn="b"/>
                      <a:r>
                        <a:rPr lang="en-US" sz="1100" u="none" strike="noStrike">
                          <a:effectLst/>
                        </a:rPr>
                        <a:t>10.25</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1100" u="none" strike="noStrike">
                          <a:effectLst/>
                        </a:rPr>
                        <a:t>970</a:t>
                      </a:r>
                      <a:endParaRPr lang="en-US" sz="1100" b="0" i="0" u="none" strike="noStrike">
                        <a:solidFill>
                          <a:srgbClr val="000000"/>
                        </a:solidFill>
                        <a:effectLst/>
                        <a:latin typeface="Calibri"/>
                      </a:endParaRPr>
                    </a:p>
                  </a:txBody>
                  <a:tcPr marL="8997" marR="8997" marT="8997" marB="0" anchor="b"/>
                </a:tc>
              </a:tr>
              <a:tr h="344659">
                <a:tc rowSpan="2">
                  <a:txBody>
                    <a:bodyPr/>
                    <a:lstStyle/>
                    <a:p>
                      <a:pPr algn="ctr" fontAlgn="b"/>
                      <a:r>
                        <a:rPr lang="en-US" sz="1100" u="none" strike="noStrike">
                          <a:effectLst/>
                        </a:rPr>
                        <a:t>Work Package*                        (See Notes)</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Start Date</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End    Date</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Brief Description</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Investigators (List Institution PI first)</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Institution</a:t>
                      </a:r>
                      <a:endParaRPr lang="en-US" sz="1100" b="1" i="0" u="none" strike="noStrike">
                        <a:solidFill>
                          <a:srgbClr val="000000"/>
                        </a:solidFill>
                        <a:effectLst/>
                        <a:latin typeface="Calibri"/>
                      </a:endParaRPr>
                    </a:p>
                  </a:txBody>
                  <a:tcPr marL="8997" marR="8997" marT="8997" marB="0" anchor="b"/>
                </a:tc>
                <a:tc gridSpan="2">
                  <a:txBody>
                    <a:bodyPr/>
                    <a:lstStyle/>
                    <a:p>
                      <a:pPr algn="ctr" fontAlgn="b"/>
                      <a:r>
                        <a:rPr lang="en-US" sz="1100" u="none" strike="noStrike">
                          <a:effectLst/>
                        </a:rPr>
                        <a:t>Milestones/Deliverables</a:t>
                      </a:r>
                      <a:endParaRPr lang="en-US" sz="1100" b="1" i="0" u="none" strike="noStrike">
                        <a:solidFill>
                          <a:srgbClr val="000000"/>
                        </a:solidFill>
                        <a:effectLst/>
                        <a:latin typeface="Calibri"/>
                      </a:endParaRPr>
                    </a:p>
                  </a:txBody>
                  <a:tcPr marL="8997" marR="8997" marT="8997" marB="0" anchor="b"/>
                </a:tc>
                <a:tc hMerge="1">
                  <a:txBody>
                    <a:bodyPr/>
                    <a:lstStyle/>
                    <a:p>
                      <a:endParaRPr lang="en-US"/>
                    </a:p>
                  </a:txBody>
                  <a:tcPr/>
                </a:tc>
                <a:tc rowSpan="2">
                  <a:txBody>
                    <a:bodyPr/>
                    <a:lstStyle/>
                    <a:p>
                      <a:pPr algn="ctr" fontAlgn="b"/>
                      <a:r>
                        <a:rPr lang="en-US" sz="1100" u="none" strike="noStrike">
                          <a:effectLst/>
                        </a:rPr>
                        <a:t>Effort     (FTE-yrs)</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M&amp;S Budget (K$)</a:t>
                      </a:r>
                      <a:endParaRPr lang="en-US" sz="1100" b="1" i="0" u="none" strike="noStrike">
                        <a:solidFill>
                          <a:srgbClr val="000000"/>
                        </a:solidFill>
                        <a:effectLst/>
                        <a:latin typeface="Calibri"/>
                      </a:endParaRPr>
                    </a:p>
                  </a:txBody>
                  <a:tcPr marL="8997" marR="8997" marT="8997" marB="0" anchor="b"/>
                </a:tc>
              </a:tr>
              <a:tr h="30157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100" u="none" strike="noStrike">
                          <a:effectLst/>
                        </a:rPr>
                        <a:t>Qtr</a:t>
                      </a:r>
                      <a:endParaRPr lang="en-US" sz="1100" b="1" i="0" u="none" strike="noStrike">
                        <a:solidFill>
                          <a:srgbClr val="000000"/>
                        </a:solidFill>
                        <a:effectLst/>
                        <a:latin typeface="Calibri"/>
                      </a:endParaRPr>
                    </a:p>
                  </a:txBody>
                  <a:tcPr marL="8997" marR="8997" marT="8997" marB="0" anchor="b"/>
                </a:tc>
                <a:tc>
                  <a:txBody>
                    <a:bodyPr/>
                    <a:lstStyle/>
                    <a:p>
                      <a:pPr algn="ctr" fontAlgn="b"/>
                      <a:r>
                        <a:rPr lang="en-US" sz="1100" u="none" strike="noStrike">
                          <a:effectLst/>
                        </a:rPr>
                        <a:t>Type</a:t>
                      </a:r>
                      <a:endParaRPr lang="en-US" sz="1100" b="1" i="0" u="none" strike="noStrike">
                        <a:solidFill>
                          <a:srgbClr val="000000"/>
                        </a:solidFill>
                        <a:effectLst/>
                        <a:latin typeface="Calibri"/>
                      </a:endParaRPr>
                    </a:p>
                  </a:txBody>
                  <a:tcPr marL="8997" marR="8997" marT="8997" marB="0" anchor="b"/>
                </a:tc>
                <a:tc vMerge="1">
                  <a:txBody>
                    <a:bodyPr/>
                    <a:lstStyle/>
                    <a:p>
                      <a:endParaRPr lang="en-US"/>
                    </a:p>
                  </a:txBody>
                  <a:tcPr/>
                </a:tc>
                <a:tc vMerge="1">
                  <a:txBody>
                    <a:bodyPr/>
                    <a:lstStyle/>
                    <a:p>
                      <a:endParaRPr lang="en-US"/>
                    </a:p>
                  </a:txBody>
                  <a:tcPr/>
                </a:tc>
              </a:tr>
              <a:tr h="35542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Management of 3.04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K McDonald</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Princeton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0.4</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80</a:t>
                      </a:r>
                      <a:endParaRPr lang="en-US" sz="900" b="0" i="0" u="none" strike="noStrike">
                        <a:solidFill>
                          <a:srgbClr val="000000"/>
                        </a:solidFill>
                        <a:effectLst/>
                        <a:latin typeface="Calibri"/>
                      </a:endParaRPr>
                    </a:p>
                  </a:txBody>
                  <a:tcPr marL="8997" marR="8997" marT="8997" marB="0" anchor="b"/>
                </a:tc>
              </a:tr>
              <a:tr h="35542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Target System/Front End Global Optimization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H Kirk, H Sayed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BNL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3</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300</a:t>
                      </a:r>
                      <a:endParaRPr lang="en-US" sz="900" b="0" i="0" u="none" strike="noStrike">
                        <a:solidFill>
                          <a:srgbClr val="000000"/>
                        </a:solidFill>
                        <a:effectLst/>
                        <a:latin typeface="Calibri"/>
                      </a:endParaRPr>
                    </a:p>
                  </a:txBody>
                  <a:tcPr marL="8997" marR="8997" marT="8997" marB="0" anchor="b"/>
                </a:tc>
              </a:tr>
              <a:tr h="35542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Energy deposition simulations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J Kolonko, N SouchalsPBL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1.5</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150</a:t>
                      </a:r>
                      <a:endParaRPr lang="en-US" sz="900" b="0" i="0" u="none" strike="noStrike">
                        <a:solidFill>
                          <a:srgbClr val="000000"/>
                        </a:solidFill>
                        <a:effectLst/>
                        <a:latin typeface="Calibri"/>
                      </a:endParaRPr>
                    </a:p>
                  </a:txBody>
                  <a:tcPr marL="8997" marR="8997" marT="8997" marB="0" anchor="b"/>
                </a:tc>
              </a:tr>
              <a:tr h="226183">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Magnet design (conceptual)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J Kolonkn, R Weggel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PBL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110</a:t>
                      </a:r>
                      <a:endParaRPr lang="en-US" sz="900" b="0" i="0" u="none" strike="noStrike">
                        <a:solidFill>
                          <a:srgbClr val="000000"/>
                        </a:solidFill>
                        <a:effectLst/>
                        <a:latin typeface="Calibri"/>
                      </a:endParaRPr>
                    </a:p>
                  </a:txBody>
                  <a:tcPr marL="8997" marR="8997" marT="8997" marB="0" anchor="b"/>
                </a:tc>
              </a:tr>
              <a:tr h="226183">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Beam/Target optimization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D Cline, X Ding</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UCLA</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0.75</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80</a:t>
                      </a:r>
                      <a:endParaRPr lang="en-US" sz="900" b="0" i="0" u="none" strike="noStrike">
                        <a:solidFill>
                          <a:srgbClr val="000000"/>
                        </a:solidFill>
                        <a:effectLst/>
                        <a:latin typeface="Calibri"/>
                      </a:endParaRPr>
                    </a:p>
                  </a:txBody>
                  <a:tcPr marL="8997" marR="8997" marT="8997" marB="0" anchor="b"/>
                </a:tc>
              </a:tr>
              <a:tr h="452365">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Mercury handling system design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V Graves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ORNL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drawings, 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0.5</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8997" marR="8997" marT="8997" marB="0" anchor="b"/>
                </a:tc>
              </a:tr>
              <a:tr h="52775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Beam/jet interaction simulations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R Samulyak</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SUNY Stony Brook</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PhD thesis, paper</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2</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8997" marR="8997" marT="8997" marB="0" anchor="b"/>
                </a:tc>
              </a:tr>
              <a:tr h="52775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Nozzle/jet simulations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F Ladience, Y Zhan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SUNY Stony Brook</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PhD thesis, paper</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dirty="0">
                          <a:effectLst/>
                        </a:rPr>
                        <a:t>50</a:t>
                      </a:r>
                      <a:endParaRPr lang="en-US" sz="900" b="0" i="0" u="none" strike="noStrike" dirty="0">
                        <a:solidFill>
                          <a:srgbClr val="000000"/>
                        </a:solidFill>
                        <a:effectLst/>
                        <a:latin typeface="Calibri"/>
                      </a:endParaRPr>
                    </a:p>
                  </a:txBody>
                  <a:tcPr marL="8997" marR="8997" marT="8997" marB="0" anchor="b"/>
                </a:tc>
              </a:tr>
            </a:tbl>
          </a:graphicData>
        </a:graphic>
      </p:graphicFrame>
    </p:spTree>
    <p:extLst>
      <p:ext uri="{BB962C8B-B14F-4D97-AF65-F5344CB8AC3E}">
        <p14:creationId xmlns:p14="http://schemas.microsoft.com/office/powerpoint/2010/main" val="1037248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ea typeface="宋体" pitchFamily="2" charset="-122"/>
              </a:rPr>
              <a:t>History of Target &amp; Capture Options for a Muon Collider</a:t>
            </a:r>
          </a:p>
        </p:txBody>
      </p:sp>
      <p:sp>
        <p:nvSpPr>
          <p:cNvPr id="20483" name="TextBox 1"/>
          <p:cNvSpPr txBox="1">
            <a:spLocks noChangeArrowheads="1"/>
          </p:cNvSpPr>
          <p:nvPr/>
        </p:nvSpPr>
        <p:spPr bwMode="auto">
          <a:xfrm>
            <a:off x="236538" y="512763"/>
            <a:ext cx="8691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solidFill>
                  <a:srgbClr val="FF0000"/>
                </a:solidFill>
              </a:rPr>
              <a:t>Early</a:t>
            </a:r>
            <a:r>
              <a:rPr lang="en-US" sz="1600" dirty="0" smtClean="0">
                <a:solidFill>
                  <a:srgbClr val="FF0000"/>
                </a:solidFill>
              </a:rPr>
              <a:t> </a:t>
            </a:r>
            <a:r>
              <a:rPr lang="en-US" sz="1600" dirty="0">
                <a:solidFill>
                  <a:srgbClr val="FF0000"/>
                </a:solidFill>
              </a:rPr>
              <a:t>thoughts by </a:t>
            </a:r>
            <a:r>
              <a:rPr lang="en-US" sz="1600" dirty="0" smtClean="0">
                <a:solidFill>
                  <a:srgbClr val="FF0000"/>
                </a:solidFill>
              </a:rPr>
              <a:t>Dave </a:t>
            </a:r>
            <a:r>
              <a:rPr lang="en-US" sz="1600" dirty="0" err="1" smtClean="0">
                <a:solidFill>
                  <a:srgbClr val="FF0000"/>
                </a:solidFill>
              </a:rPr>
              <a:t>Neuffer</a:t>
            </a:r>
            <a:r>
              <a:rPr lang="en-US" sz="1600" dirty="0" smtClean="0">
                <a:solidFill>
                  <a:srgbClr val="FF0000"/>
                </a:solidFill>
              </a:rPr>
              <a:t> in 1981,</a:t>
            </a:r>
          </a:p>
          <a:p>
            <a:pPr eaLnBrk="1" hangingPunct="1"/>
            <a:r>
              <a:rPr lang="en-US" sz="1400" dirty="0">
                <a:hlinkClick r:id="rId2"/>
              </a:rPr>
              <a:t>http://puhep1.princeton.edu/~</a:t>
            </a:r>
            <a:r>
              <a:rPr lang="en-US" sz="1400" dirty="0" smtClean="0">
                <a:hlinkClick r:id="rId2"/>
              </a:rPr>
              <a:t>mcdonald/examples/accel/neuffer_ieeetns_28_2034_81.pdf</a:t>
            </a:r>
            <a:endParaRPr lang="en-US" sz="1400" dirty="0" smtClean="0"/>
          </a:p>
          <a:p>
            <a:pPr eaLnBrk="1" hangingPunct="1"/>
            <a:r>
              <a:rPr lang="en-US" sz="1600" dirty="0" smtClean="0">
                <a:solidFill>
                  <a:srgbClr val="FF0000"/>
                </a:solidFill>
              </a:rPr>
              <a:t>Considered (</a:t>
            </a:r>
            <a:r>
              <a:rPr lang="en-US" sz="1600" dirty="0" err="1" smtClean="0">
                <a:solidFill>
                  <a:srgbClr val="FF0000"/>
                </a:solidFill>
              </a:rPr>
              <a:t>toroidal</a:t>
            </a:r>
            <a:r>
              <a:rPr lang="en-US" sz="1600" dirty="0" smtClean="0">
                <a:solidFill>
                  <a:srgbClr val="FF0000"/>
                </a:solidFill>
              </a:rPr>
              <a:t>-field</a:t>
            </a:r>
            <a:r>
              <a:rPr lang="en-US" sz="1600" dirty="0">
                <a:solidFill>
                  <a:srgbClr val="FF0000"/>
                </a:solidFill>
              </a:rPr>
              <a:t>) Li lenses, </a:t>
            </a:r>
            <a:r>
              <a:rPr lang="en-US" sz="1600" dirty="0" smtClean="0">
                <a:solidFill>
                  <a:srgbClr val="FF0000"/>
                </a:solidFill>
                <a:sym typeface="Symbol"/>
              </a:rPr>
              <a:t> 2 target stations </a:t>
            </a:r>
            <a:r>
              <a:rPr lang="en-US" sz="1600" dirty="0" smtClean="0">
                <a:solidFill>
                  <a:srgbClr val="FF0000"/>
                </a:solidFill>
              </a:rPr>
              <a:t>to </a:t>
            </a:r>
            <a:r>
              <a:rPr lang="en-US" sz="1600" dirty="0">
                <a:solidFill>
                  <a:srgbClr val="FF0000"/>
                </a:solidFill>
              </a:rPr>
              <a:t>collect both signs.</a:t>
            </a:r>
          </a:p>
          <a:p>
            <a:pPr eaLnBrk="1" hangingPunct="1"/>
            <a:endParaRPr lang="en-US" sz="1600" dirty="0">
              <a:solidFill>
                <a:srgbClr val="FF0000"/>
              </a:solidFill>
            </a:endParaRPr>
          </a:p>
          <a:p>
            <a:pPr eaLnBrk="1" hangingPunct="1"/>
            <a:r>
              <a:rPr lang="en-US" sz="1600" dirty="0" err="1">
                <a:solidFill>
                  <a:srgbClr val="FF0000"/>
                </a:solidFill>
              </a:rPr>
              <a:t>Fernow</a:t>
            </a:r>
            <a:r>
              <a:rPr lang="en-US" sz="1600" dirty="0">
                <a:solidFill>
                  <a:srgbClr val="FF0000"/>
                </a:solidFill>
              </a:rPr>
              <a:t> </a:t>
            </a:r>
            <a:r>
              <a:rPr lang="en-US" sz="1600" i="1" dirty="0">
                <a:solidFill>
                  <a:srgbClr val="FF0000"/>
                </a:solidFill>
              </a:rPr>
              <a:t>et al</a:t>
            </a:r>
            <a:r>
              <a:rPr lang="en-US" sz="1600" dirty="0">
                <a:solidFill>
                  <a:srgbClr val="FF0000"/>
                </a:solidFill>
              </a:rPr>
              <a:t>. reviewed options in  March 1995,</a:t>
            </a:r>
          </a:p>
          <a:p>
            <a:pPr eaLnBrk="1" hangingPunct="1"/>
            <a:r>
              <a:rPr lang="en-US" sz="1600" dirty="0">
                <a:hlinkClick r:id="rId3"/>
              </a:rPr>
              <a:t>http://puhep1.princeton.edu/~mcdonald/examples/accel/fernow_aipcp_352_134_95.pdf</a:t>
            </a:r>
            <a:endParaRPr lang="en-US" sz="1600" dirty="0"/>
          </a:p>
          <a:p>
            <a:pPr eaLnBrk="1" hangingPunct="1"/>
            <a:r>
              <a:rPr lang="en-US" sz="1600" dirty="0">
                <a:solidFill>
                  <a:srgbClr val="FF0000"/>
                </a:solidFill>
              </a:rPr>
              <a:t>Li lenses, plasma lenses, </a:t>
            </a:r>
            <a:r>
              <a:rPr lang="en-US" sz="1600" dirty="0" err="1">
                <a:solidFill>
                  <a:srgbClr val="FF0000"/>
                </a:solidFill>
              </a:rPr>
              <a:t>toroidal</a:t>
            </a:r>
            <a:r>
              <a:rPr lang="en-US" sz="1600" dirty="0">
                <a:solidFill>
                  <a:srgbClr val="FF0000"/>
                </a:solidFill>
              </a:rPr>
              <a:t> horns, and </a:t>
            </a:r>
            <a:r>
              <a:rPr lang="en-US" sz="1600" dirty="0" err="1">
                <a:solidFill>
                  <a:srgbClr val="FF0000"/>
                </a:solidFill>
              </a:rPr>
              <a:t>solenoidal</a:t>
            </a:r>
            <a:r>
              <a:rPr lang="en-US" sz="1600" dirty="0">
                <a:solidFill>
                  <a:srgbClr val="FF0000"/>
                </a:solidFill>
              </a:rPr>
              <a:t> capture.</a:t>
            </a:r>
          </a:p>
          <a:p>
            <a:pPr eaLnBrk="1" hangingPunct="1"/>
            <a:r>
              <a:rPr lang="en-US" sz="1600" dirty="0">
                <a:solidFill>
                  <a:srgbClr val="FF0000"/>
                </a:solidFill>
              </a:rPr>
              <a:t>All of the pulsed, </a:t>
            </a:r>
            <a:r>
              <a:rPr lang="en-US" sz="1600" dirty="0" err="1">
                <a:solidFill>
                  <a:srgbClr val="FF0000"/>
                </a:solidFill>
              </a:rPr>
              <a:t>toroidal</a:t>
            </a:r>
            <a:r>
              <a:rPr lang="en-US" sz="1600" dirty="0">
                <a:solidFill>
                  <a:srgbClr val="FF0000"/>
                </a:solidFill>
              </a:rPr>
              <a:t> systems would be well beyond present technology, so the solenoid capture system began to be favored.   </a:t>
            </a:r>
          </a:p>
          <a:p>
            <a:pPr eaLnBrk="1" hangingPunct="1"/>
            <a:endParaRPr lang="en-US" sz="1600" dirty="0"/>
          </a:p>
          <a:p>
            <a:pPr eaLnBrk="1" hangingPunct="1"/>
            <a:r>
              <a:rPr lang="en-US" sz="1600" dirty="0"/>
              <a:t>The advantage of transverse-longitudinal </a:t>
            </a:r>
            <a:r>
              <a:rPr lang="en-US" sz="1600" dirty="0" err="1"/>
              <a:t>emittance</a:t>
            </a:r>
            <a:r>
              <a:rPr lang="en-US" sz="1600" dirty="0"/>
              <a:t> exchange (a kind of transverse cooling) via use of a high-field capture solenoid with downstream field tapering to a lower value was appreciated from the beginning.</a:t>
            </a:r>
          </a:p>
          <a:p>
            <a:pPr eaLnBrk="1" hangingPunct="1"/>
            <a:endParaRPr lang="en-US" sz="1600" dirty="0">
              <a:solidFill>
                <a:srgbClr val="FF0000"/>
              </a:solidFill>
            </a:endParaRPr>
          </a:p>
          <a:p>
            <a:pPr eaLnBrk="1" hangingPunct="1"/>
            <a:r>
              <a:rPr lang="en-US" sz="1600" dirty="0">
                <a:solidFill>
                  <a:srgbClr val="FF0000"/>
                </a:solidFill>
              </a:rPr>
              <a:t>The option of a mercury jet target may have been first considered by Palmer </a:t>
            </a:r>
            <a:r>
              <a:rPr lang="en-US" sz="1600" i="1" dirty="0">
                <a:solidFill>
                  <a:srgbClr val="FF0000"/>
                </a:solidFill>
              </a:rPr>
              <a:t>et al</a:t>
            </a:r>
            <a:r>
              <a:rPr lang="en-US" sz="1600" dirty="0">
                <a:solidFill>
                  <a:srgbClr val="FF0000"/>
                </a:solidFill>
              </a:rPr>
              <a:t>. in late 1995,</a:t>
            </a:r>
          </a:p>
          <a:p>
            <a:pPr eaLnBrk="1" hangingPunct="1"/>
            <a:r>
              <a:rPr lang="en-US" sz="1600" dirty="0">
                <a:hlinkClick r:id="rId4"/>
              </a:rPr>
              <a:t>http://puhep1.princeton.edu/~mcdonald/examples/accel/palmer_aipcp_372_3_96.pdf</a:t>
            </a:r>
            <a:endParaRPr lang="en-US" sz="1600" dirty="0"/>
          </a:p>
          <a:p>
            <a:pPr eaLnBrk="1" hangingPunct="1"/>
            <a:endParaRPr lang="en-US" sz="1600" dirty="0"/>
          </a:p>
          <a:p>
            <a:pPr lvl="1" eaLnBrk="1" hangingPunct="1"/>
            <a:r>
              <a:rPr lang="en-US" sz="1600" dirty="0"/>
              <a:t>The issue of radiation damage to superconductors was appreciated early on, but MARS without the MCNP data significantly underestimated damage due to low-energy neutrons.</a:t>
            </a:r>
          </a:p>
          <a:p>
            <a:pPr eaLnBrk="1" hangingPunct="1"/>
            <a:endParaRPr lang="en-US" sz="1800" dirty="0">
              <a:solidFill>
                <a:srgbClr val="FF0000"/>
              </a:solidFill>
            </a:endParaRPr>
          </a:p>
        </p:txBody>
      </p:sp>
    </p:spTree>
    <p:extLst>
      <p:ext uri="{BB962C8B-B14F-4D97-AF65-F5344CB8AC3E}">
        <p14:creationId xmlns:p14="http://schemas.microsoft.com/office/powerpoint/2010/main" val="597952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998538"/>
            <a:ext cx="53689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txBox="1">
            <a:spLocks noChangeArrowheads="1"/>
          </p:cNvSpPr>
          <p:nvPr/>
        </p:nvSpPr>
        <p:spPr bwMode="auto">
          <a:xfrm>
            <a:off x="-36513" y="850900"/>
            <a:ext cx="39243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lnSpc>
                <a:spcPct val="90000"/>
              </a:lnSpc>
            </a:pPr>
            <a:r>
              <a:rPr lang="en-US" sz="1600">
                <a:cs typeface="Arial" pitchFamily="34" charset="0"/>
              </a:rPr>
              <a:t>R.B.  Palmer (</a:t>
            </a:r>
            <a:r>
              <a:rPr lang="en-US" sz="1600" i="1">
                <a:cs typeface="Arial" pitchFamily="34" charset="0"/>
              </a:rPr>
              <a:t>BNL</a:t>
            </a:r>
            <a:r>
              <a:rPr lang="en-US" sz="1600">
                <a:cs typeface="Arial" pitchFamily="34" charset="0"/>
              </a:rPr>
              <a:t>, 1994) proposed a </a:t>
            </a:r>
            <a:r>
              <a:rPr lang="en-US" sz="1600">
                <a:solidFill>
                  <a:schemeClr val="tx1"/>
                </a:solidFill>
                <a:cs typeface="Arial" pitchFamily="34" charset="0"/>
              </a:rPr>
              <a:t>20-T</a:t>
            </a:r>
            <a:r>
              <a:rPr lang="en-US" sz="1600">
                <a:cs typeface="Arial" pitchFamily="34" charset="0"/>
              </a:rPr>
              <a:t> solenoidal capture system.</a:t>
            </a:r>
          </a:p>
          <a:p>
            <a:pPr eaLnBrk="1" hangingPunct="1">
              <a:lnSpc>
                <a:spcPct val="90000"/>
              </a:lnSpc>
            </a:pPr>
            <a:endParaRPr lang="en-US" sz="1600">
              <a:cs typeface="Arial" pitchFamily="34" charset="0"/>
            </a:endParaRPr>
          </a:p>
          <a:p>
            <a:pPr eaLnBrk="1" hangingPunct="1">
              <a:lnSpc>
                <a:spcPct val="90000"/>
              </a:lnSpc>
            </a:pPr>
            <a:r>
              <a:rPr lang="en-US" sz="1600">
                <a:solidFill>
                  <a:srgbClr val="FF0000"/>
                </a:solidFill>
                <a:cs typeface="Arial" pitchFamily="34" charset="0"/>
              </a:rPr>
              <a:t>Low-energy </a:t>
            </a:r>
            <a:r>
              <a:rPr lang="en-US" sz="1600">
                <a:solidFill>
                  <a:srgbClr val="FF0000"/>
                </a:solidFill>
                <a:cs typeface="Arial" pitchFamily="34" charset="0"/>
                <a:sym typeface="Symbol" pitchFamily="18" charset="2"/>
              </a:rPr>
              <a:t></a:t>
            </a:r>
            <a:r>
              <a:rPr lang="en-US" sz="1600">
                <a:solidFill>
                  <a:srgbClr val="FF0000"/>
                </a:solidFill>
                <a:cs typeface="Arial" pitchFamily="34" charset="0"/>
              </a:rPr>
              <a:t>'s collected from side of long, thin cylindrical target.</a:t>
            </a:r>
            <a:endParaRPr lang="en-US" sz="1600">
              <a:cs typeface="Arial" pitchFamily="34" charset="0"/>
            </a:endParaRPr>
          </a:p>
          <a:p>
            <a:pPr eaLnBrk="1" hangingPunct="1">
              <a:lnSpc>
                <a:spcPct val="90000"/>
              </a:lnSpc>
            </a:pPr>
            <a:endParaRPr lang="en-US" sz="1600">
              <a:cs typeface="Arial" pitchFamily="34" charset="0"/>
            </a:endParaRPr>
          </a:p>
          <a:p>
            <a:pPr eaLnBrk="1" hangingPunct="1">
              <a:lnSpc>
                <a:spcPct val="90000"/>
              </a:lnSpc>
            </a:pPr>
            <a:r>
              <a:rPr lang="en-US" sz="1600">
                <a:cs typeface="Arial" pitchFamily="34" charset="0"/>
              </a:rPr>
              <a:t>Solenoid coils can be some distance from proton beam. </a:t>
            </a:r>
          </a:p>
          <a:p>
            <a:pPr eaLnBrk="1" hangingPunct="1">
              <a:lnSpc>
                <a:spcPct val="90000"/>
              </a:lnSpc>
              <a:buFont typeface="Symbol" pitchFamily="18" charset="2"/>
              <a:buChar char="Þ"/>
            </a:pPr>
            <a:r>
              <a:rPr lang="en-US" sz="1600">
                <a:solidFill>
                  <a:srgbClr val="FF0000"/>
                </a:solidFill>
                <a:cs typeface="Arial" pitchFamily="34" charset="0"/>
                <a:sym typeface="Symbol" pitchFamily="18" charset="2"/>
              </a:rPr>
              <a:t></a:t>
            </a:r>
            <a:r>
              <a:rPr lang="en-US" sz="1600">
                <a:solidFill>
                  <a:srgbClr val="FF0000"/>
                </a:solidFill>
                <a:cs typeface="Arial" pitchFamily="34" charset="0"/>
              </a:rPr>
              <a:t> 10-year life against radiation damage at 4 MW.</a:t>
            </a:r>
          </a:p>
          <a:p>
            <a:pPr eaLnBrk="1" hangingPunct="1">
              <a:lnSpc>
                <a:spcPct val="90000"/>
              </a:lnSpc>
              <a:buFont typeface="Symbol" pitchFamily="18" charset="2"/>
              <a:buChar char="Þ"/>
            </a:pPr>
            <a:endParaRPr lang="en-US" sz="1600">
              <a:cs typeface="Arial" pitchFamily="34" charset="0"/>
            </a:endParaRPr>
          </a:p>
          <a:p>
            <a:pPr eaLnBrk="1" hangingPunct="1">
              <a:lnSpc>
                <a:spcPct val="90000"/>
              </a:lnSpc>
              <a:buFont typeface="Symbol" pitchFamily="18" charset="2"/>
              <a:buNone/>
            </a:pPr>
            <a:r>
              <a:rPr lang="en-US" sz="1600">
                <a:cs typeface="Arial" pitchFamily="34" charset="0"/>
              </a:rPr>
              <a:t>Liquid mercury jet target replaced every pulse.</a:t>
            </a:r>
          </a:p>
          <a:p>
            <a:pPr eaLnBrk="1" hangingPunct="1">
              <a:lnSpc>
                <a:spcPct val="90000"/>
              </a:lnSpc>
              <a:buFont typeface="Symbol" pitchFamily="18" charset="2"/>
              <a:buNone/>
            </a:pPr>
            <a:endParaRPr lang="en-US" sz="1600">
              <a:cs typeface="Arial" pitchFamily="34" charset="0"/>
            </a:endParaRPr>
          </a:p>
          <a:p>
            <a:pPr eaLnBrk="1" hangingPunct="1">
              <a:lnSpc>
                <a:spcPct val="90000"/>
              </a:lnSpc>
            </a:pPr>
            <a:r>
              <a:rPr lang="en-US" sz="1600">
                <a:solidFill>
                  <a:srgbClr val="FF0000"/>
                </a:solidFill>
                <a:cs typeface="Arial" pitchFamily="34" charset="0"/>
              </a:rPr>
              <a:t>Proton beam readily tilted with respect to magnetic axis.</a:t>
            </a:r>
          </a:p>
          <a:p>
            <a:pPr eaLnBrk="1" hangingPunct="1">
              <a:lnSpc>
                <a:spcPct val="90000"/>
              </a:lnSpc>
            </a:pPr>
            <a:endParaRPr lang="en-US" sz="1600">
              <a:solidFill>
                <a:srgbClr val="FF0000"/>
              </a:solidFill>
              <a:cs typeface="Arial" pitchFamily="34" charset="0"/>
            </a:endParaRPr>
          </a:p>
          <a:p>
            <a:pPr eaLnBrk="1" hangingPunct="1">
              <a:lnSpc>
                <a:spcPct val="90000"/>
              </a:lnSpc>
            </a:pPr>
            <a:r>
              <a:rPr lang="en-US" sz="1600">
                <a:cs typeface="Arial" pitchFamily="34" charset="0"/>
                <a:sym typeface="Symbol" pitchFamily="18" charset="2"/>
              </a:rPr>
              <a:t> </a:t>
            </a:r>
            <a:r>
              <a:rPr lang="en-US" sz="1600">
                <a:cs typeface="Arial" pitchFamily="34" charset="0"/>
              </a:rPr>
              <a:t>Beam dump (mercury pool) out of the way of secondary </a:t>
            </a:r>
            <a:r>
              <a:rPr lang="en-US" sz="1600">
                <a:cs typeface="Arial" pitchFamily="34" charset="0"/>
                <a:sym typeface="Symbol" pitchFamily="18" charset="2"/>
              </a:rPr>
              <a:t></a:t>
            </a:r>
            <a:r>
              <a:rPr lang="en-US" sz="1600">
                <a:cs typeface="Arial" pitchFamily="34" charset="0"/>
              </a:rPr>
              <a:t>'s and </a:t>
            </a:r>
            <a:r>
              <a:rPr lang="en-US" sz="1600">
                <a:cs typeface="Arial" pitchFamily="34" charset="0"/>
                <a:sym typeface="Symbol" pitchFamily="18" charset="2"/>
              </a:rPr>
              <a:t></a:t>
            </a:r>
            <a:r>
              <a:rPr lang="en-US" sz="1600">
                <a:cs typeface="Arial" pitchFamily="34" charset="0"/>
              </a:rPr>
              <a:t>'s.</a:t>
            </a:r>
          </a:p>
        </p:txBody>
      </p:sp>
      <p:sp>
        <p:nvSpPr>
          <p:cNvPr id="4100" name="Rectangle 2"/>
          <p:cNvSpPr txBox="1">
            <a:spLocks noChangeArrowheads="1"/>
          </p:cNvSpPr>
          <p:nvPr/>
        </p:nvSpPr>
        <p:spPr bwMode="auto">
          <a:xfrm>
            <a:off x="457200" y="7938"/>
            <a:ext cx="82296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a:solidFill>
                  <a:srgbClr val="FF0000"/>
                </a:solidFill>
                <a:ea typeface="宋体" pitchFamily="2" charset="-122"/>
                <a:cs typeface="Arial" pitchFamily="34" charset="0"/>
              </a:rPr>
              <a:t>Target and Capture Topology: Solenoid</a:t>
            </a:r>
          </a:p>
        </p:txBody>
      </p:sp>
      <p:sp>
        <p:nvSpPr>
          <p:cNvPr id="4101" name="Rectangle 4"/>
          <p:cNvSpPr>
            <a:spLocks noChangeArrowheads="1"/>
          </p:cNvSpPr>
          <p:nvPr/>
        </p:nvSpPr>
        <p:spPr bwMode="auto">
          <a:xfrm>
            <a:off x="-431800" y="512763"/>
            <a:ext cx="8677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p>
            <a:pPr indent="457200">
              <a:spcBef>
                <a:spcPct val="50000"/>
              </a:spcBef>
            </a:pPr>
            <a:r>
              <a:rPr lang="en-US" sz="1600">
                <a:solidFill>
                  <a:srgbClr val="FF0000"/>
                </a:solidFill>
              </a:rPr>
              <a:t>Desire </a:t>
            </a:r>
            <a:r>
              <a:rPr lang="en-US" sz="1600">
                <a:solidFill>
                  <a:srgbClr val="FF0000"/>
                </a:solidFill>
                <a:sym typeface="Symbol" pitchFamily="18" charset="2"/>
              </a:rPr>
              <a:t> </a:t>
            </a:r>
            <a:r>
              <a:rPr lang="en-US" sz="1600">
                <a:solidFill>
                  <a:srgbClr val="FF0000"/>
                </a:solidFill>
              </a:rPr>
              <a:t>10</a:t>
            </a:r>
            <a:r>
              <a:rPr lang="en-US" sz="1600" baseline="30000">
                <a:solidFill>
                  <a:srgbClr val="FF0000"/>
                </a:solidFill>
              </a:rPr>
              <a:t>14</a:t>
            </a:r>
            <a:r>
              <a:rPr lang="en-US" sz="1600">
                <a:solidFill>
                  <a:srgbClr val="FF0000"/>
                </a:solidFill>
              </a:rPr>
              <a:t> </a:t>
            </a:r>
            <a:r>
              <a:rPr lang="en-US" sz="1600" i="1">
                <a:solidFill>
                  <a:srgbClr val="FF0000"/>
                </a:solidFill>
                <a:sym typeface="Symbol" pitchFamily="18" charset="2"/>
              </a:rPr>
              <a:t></a:t>
            </a:r>
            <a:r>
              <a:rPr lang="en-US" sz="1600">
                <a:solidFill>
                  <a:srgbClr val="FF0000"/>
                </a:solidFill>
              </a:rPr>
              <a:t>/s from </a:t>
            </a:r>
            <a:r>
              <a:rPr lang="en-US" sz="1600">
                <a:solidFill>
                  <a:srgbClr val="FF0000"/>
                </a:solidFill>
                <a:sym typeface="Symbol" pitchFamily="18" charset="2"/>
              </a:rPr>
              <a:t></a:t>
            </a:r>
            <a:r>
              <a:rPr lang="en-US" sz="1600">
                <a:solidFill>
                  <a:srgbClr val="FF0000"/>
                </a:solidFill>
              </a:rPr>
              <a:t> 10</a:t>
            </a:r>
            <a:r>
              <a:rPr lang="en-US" sz="1600" baseline="30000">
                <a:solidFill>
                  <a:srgbClr val="FF0000"/>
                </a:solidFill>
              </a:rPr>
              <a:t>15</a:t>
            </a:r>
            <a:r>
              <a:rPr lang="en-US" sz="1600">
                <a:solidFill>
                  <a:srgbClr val="FF0000"/>
                </a:solidFill>
              </a:rPr>
              <a:t> </a:t>
            </a:r>
            <a:r>
              <a:rPr lang="en-US" sz="1600">
                <a:solidFill>
                  <a:srgbClr val="FF0000"/>
                </a:solidFill>
                <a:latin typeface="Times New Roman" pitchFamily="18" charset="0"/>
              </a:rPr>
              <a:t>p</a:t>
            </a:r>
            <a:r>
              <a:rPr lang="en-US" sz="1600">
                <a:solidFill>
                  <a:srgbClr val="FF0000"/>
                </a:solidFill>
              </a:rPr>
              <a:t>/s (</a:t>
            </a:r>
            <a:r>
              <a:rPr lang="en-US" sz="1600">
                <a:solidFill>
                  <a:srgbClr val="FF0000"/>
                </a:solidFill>
                <a:sym typeface="Symbol" pitchFamily="18" charset="2"/>
              </a:rPr>
              <a:t></a:t>
            </a:r>
            <a:r>
              <a:rPr lang="en-US" sz="1600">
                <a:solidFill>
                  <a:srgbClr val="FF0000"/>
                </a:solidFill>
              </a:rPr>
              <a:t> 4 MW proton beam)</a:t>
            </a:r>
          </a:p>
        </p:txBody>
      </p:sp>
      <p:sp>
        <p:nvSpPr>
          <p:cNvPr id="4102" name="Text Box 26"/>
          <p:cNvSpPr txBox="1">
            <a:spLocks noChangeArrowheads="1"/>
          </p:cNvSpPr>
          <p:nvPr/>
        </p:nvSpPr>
        <p:spPr bwMode="auto">
          <a:xfrm>
            <a:off x="3622675" y="976313"/>
            <a:ext cx="286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800">
                <a:solidFill>
                  <a:srgbClr val="FF0000"/>
                </a:solidFill>
                <a:cs typeface="Arial" pitchFamily="34" charset="0"/>
              </a:rPr>
              <a:t>IDS-NF Target Concept:</a:t>
            </a:r>
          </a:p>
        </p:txBody>
      </p:sp>
      <p:sp>
        <p:nvSpPr>
          <p:cNvPr id="4103" name="TextBox 1"/>
          <p:cNvSpPr txBox="1">
            <a:spLocks noChangeArrowheads="1"/>
          </p:cNvSpPr>
          <p:nvPr/>
        </p:nvSpPr>
        <p:spPr bwMode="auto">
          <a:xfrm>
            <a:off x="4379913" y="4652963"/>
            <a:ext cx="41529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cs typeface="Arial" pitchFamily="34" charset="0"/>
              </a:rPr>
              <a:t>Shielding of the superconducting magnets from radiation is a major issue.</a:t>
            </a:r>
          </a:p>
          <a:p>
            <a:pPr eaLnBrk="1" hangingPunct="1"/>
            <a:r>
              <a:rPr lang="en-US" sz="1600">
                <a:cs typeface="Arial" pitchFamily="34" charset="0"/>
              </a:rPr>
              <a:t>Magnet stored energy ~ 3 GJ!</a:t>
            </a:r>
          </a:p>
        </p:txBody>
      </p:sp>
      <p:sp>
        <p:nvSpPr>
          <p:cNvPr id="4104" name="TextBox 2"/>
          <p:cNvSpPr txBox="1">
            <a:spLocks noChangeArrowheads="1"/>
          </p:cNvSpPr>
          <p:nvPr/>
        </p:nvSpPr>
        <p:spPr bwMode="auto">
          <a:xfrm>
            <a:off x="7127875" y="722313"/>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Superconducting magnets</a:t>
            </a:r>
          </a:p>
        </p:txBody>
      </p:sp>
      <p:sp>
        <p:nvSpPr>
          <p:cNvPr id="4105" name="TextBox 13"/>
          <p:cNvSpPr txBox="1">
            <a:spLocks noChangeArrowheads="1"/>
          </p:cNvSpPr>
          <p:nvPr/>
        </p:nvSpPr>
        <p:spPr bwMode="auto">
          <a:xfrm>
            <a:off x="3995738" y="3943350"/>
            <a:ext cx="1474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Resistive magnets</a:t>
            </a:r>
          </a:p>
        </p:txBody>
      </p:sp>
      <p:sp>
        <p:nvSpPr>
          <p:cNvPr id="4106" name="TextBox 14"/>
          <p:cNvSpPr txBox="1">
            <a:spLocks noChangeArrowheads="1"/>
          </p:cNvSpPr>
          <p:nvPr/>
        </p:nvSpPr>
        <p:spPr bwMode="auto">
          <a:xfrm>
            <a:off x="3781425" y="19907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Proton beam and</a:t>
            </a:r>
          </a:p>
          <a:p>
            <a:pPr eaLnBrk="1" hangingPunct="1"/>
            <a:r>
              <a:rPr lang="en-US" sz="1200">
                <a:solidFill>
                  <a:schemeClr val="tx1"/>
                </a:solidFill>
                <a:cs typeface="Arial" pitchFamily="34" charset="0"/>
              </a:rPr>
              <a:t>Mercury jet</a:t>
            </a:r>
          </a:p>
        </p:txBody>
      </p:sp>
      <p:sp>
        <p:nvSpPr>
          <p:cNvPr id="4107" name="TextBox 15"/>
          <p:cNvSpPr txBox="1">
            <a:spLocks noChangeArrowheads="1"/>
          </p:cNvSpPr>
          <p:nvPr/>
        </p:nvSpPr>
        <p:spPr bwMode="auto">
          <a:xfrm>
            <a:off x="8266113" y="1895475"/>
            <a:ext cx="919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Be window</a:t>
            </a:r>
          </a:p>
        </p:txBody>
      </p:sp>
      <p:sp>
        <p:nvSpPr>
          <p:cNvPr id="4108" name="TextBox 16"/>
          <p:cNvSpPr txBox="1">
            <a:spLocks noChangeArrowheads="1"/>
          </p:cNvSpPr>
          <p:nvPr/>
        </p:nvSpPr>
        <p:spPr bwMode="auto">
          <a:xfrm>
            <a:off x="3708400" y="1290638"/>
            <a:ext cx="1398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Tungsten beads, </a:t>
            </a:r>
          </a:p>
          <a:p>
            <a:pPr eaLnBrk="1" hangingPunct="1"/>
            <a:r>
              <a:rPr lang="en-US" sz="1200">
                <a:solidFill>
                  <a:schemeClr val="tx1"/>
                </a:solidFill>
                <a:cs typeface="Arial" pitchFamily="34" charset="0"/>
              </a:rPr>
              <a:t>He gas cooled</a:t>
            </a:r>
          </a:p>
          <a:p>
            <a:pPr eaLnBrk="1" hangingPunct="1"/>
            <a:endParaRPr lang="en-US" sz="1200">
              <a:solidFill>
                <a:schemeClr val="tx1"/>
              </a:solidFill>
              <a:cs typeface="Arial" pitchFamily="34" charset="0"/>
            </a:endParaRPr>
          </a:p>
        </p:txBody>
      </p:sp>
      <p:sp>
        <p:nvSpPr>
          <p:cNvPr id="4109" name="TextBox 18"/>
          <p:cNvSpPr txBox="1">
            <a:spLocks noChangeArrowheads="1"/>
          </p:cNvSpPr>
          <p:nvPr/>
        </p:nvSpPr>
        <p:spPr bwMode="auto">
          <a:xfrm>
            <a:off x="5459413" y="3644900"/>
            <a:ext cx="184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Mercury collection pool</a:t>
            </a:r>
          </a:p>
          <a:p>
            <a:pPr eaLnBrk="1" hangingPunct="1"/>
            <a:r>
              <a:rPr lang="en-US" sz="1200">
                <a:solidFill>
                  <a:schemeClr val="tx1"/>
                </a:solidFill>
                <a:cs typeface="Arial" pitchFamily="34" charset="0"/>
              </a:rPr>
              <a:t>With splash mitigator</a:t>
            </a:r>
          </a:p>
        </p:txBody>
      </p:sp>
      <p:cxnSp>
        <p:nvCxnSpPr>
          <p:cNvPr id="16" name="Straight Arrow Connector 15"/>
          <p:cNvCxnSpPr>
            <a:stCxn id="4107" idx="1"/>
          </p:cNvCxnSpPr>
          <p:nvPr/>
        </p:nvCxnSpPr>
        <p:spPr>
          <a:xfrm flipH="1">
            <a:off x="8135938" y="2033588"/>
            <a:ext cx="130175" cy="419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35825" y="2771775"/>
            <a:ext cx="238125" cy="1017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33938" y="1651000"/>
            <a:ext cx="1322387" cy="693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364163" y="3173413"/>
            <a:ext cx="468312" cy="738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33938" y="2344738"/>
            <a:ext cx="998537" cy="579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88088" y="860425"/>
            <a:ext cx="828675"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104" idx="1"/>
          </p:cNvCxnSpPr>
          <p:nvPr/>
        </p:nvCxnSpPr>
        <p:spPr>
          <a:xfrm flipH="1">
            <a:off x="6948488" y="860425"/>
            <a:ext cx="17938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104" idx="1"/>
          </p:cNvCxnSpPr>
          <p:nvPr/>
        </p:nvCxnSpPr>
        <p:spPr>
          <a:xfrm>
            <a:off x="7127875" y="860425"/>
            <a:ext cx="512763"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116763" y="850900"/>
            <a:ext cx="1570037" cy="814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16763" y="860425"/>
            <a:ext cx="202723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20" name="TextBox 26"/>
          <p:cNvSpPr txBox="1">
            <a:spLocks noChangeArrowheads="1"/>
          </p:cNvSpPr>
          <p:nvPr/>
        </p:nvSpPr>
        <p:spPr bwMode="auto">
          <a:xfrm>
            <a:off x="719138" y="5805488"/>
            <a:ext cx="78136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5-T copper magnet insert; 15-T Nb</a:t>
            </a:r>
            <a:r>
              <a:rPr lang="en-US" sz="1600" baseline="-25000">
                <a:solidFill>
                  <a:srgbClr val="FF0000"/>
                </a:solidFill>
              </a:rPr>
              <a:t>3</a:t>
            </a:r>
            <a:r>
              <a:rPr lang="en-US" sz="1600">
                <a:solidFill>
                  <a:srgbClr val="FF0000"/>
                </a:solidFill>
              </a:rPr>
              <a:t>Sn coil +  5-T NbTi outsert</a:t>
            </a:r>
            <a:r>
              <a:rPr lang="en-US" sz="1600"/>
              <a:t>.</a:t>
            </a:r>
          </a:p>
          <a:p>
            <a:pPr eaLnBrk="1" hangingPunct="1"/>
            <a:r>
              <a:rPr lang="en-US" sz="1600" i="1"/>
              <a:t>Desirable to replace the copper magnet by a 20-T HTC insert (or 15-T Nb coil).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Large  Cable-in-Conduit Superconducting Magnets</a:t>
            </a:r>
            <a:endParaRPr lang="en-US"/>
          </a:p>
        </p:txBody>
      </p:sp>
      <p:sp>
        <p:nvSpPr>
          <p:cNvPr id="5123" name="TextBox 2"/>
          <p:cNvSpPr txBox="1">
            <a:spLocks noChangeArrowheads="1"/>
          </p:cNvSpPr>
          <p:nvPr/>
        </p:nvSpPr>
        <p:spPr bwMode="auto">
          <a:xfrm>
            <a:off x="287338" y="512763"/>
            <a:ext cx="846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The high heat load of the target magnet requires Nb</a:t>
            </a:r>
            <a:r>
              <a:rPr lang="en-US" sz="1600" baseline="-25000">
                <a:cs typeface="Arial" pitchFamily="34" charset="0"/>
                <a:sym typeface="Symbol" pitchFamily="18" charset="2"/>
              </a:rPr>
              <a:t>3</a:t>
            </a:r>
            <a:r>
              <a:rPr lang="en-US" sz="1600">
                <a:cs typeface="Arial" pitchFamily="34" charset="0"/>
                <a:sym typeface="Symbol" pitchFamily="18" charset="2"/>
              </a:rPr>
              <a:t>Sn cable-in-conduit technology, more  familiar in the fusion energy community than in high energy physics.</a:t>
            </a:r>
          </a:p>
        </p:txBody>
      </p:sp>
      <p:pic>
        <p:nvPicPr>
          <p:cNvPr id="512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513"/>
            <a:ext cx="5148263"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8" y="4108450"/>
            <a:ext cx="4105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4"/>
          <p:cNvSpPr txBox="1">
            <a:spLocks noChangeArrowheads="1"/>
          </p:cNvSpPr>
          <p:nvPr/>
        </p:nvSpPr>
        <p:spPr bwMode="auto">
          <a:xfrm>
            <a:off x="0" y="4908550"/>
            <a:ext cx="43195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cs typeface="Arial" pitchFamily="34" charset="0"/>
              </a:rPr>
              <a:t>A high-temperature superconducting insert of 6+ T is appealing – but its inner radius would also have to be large to permit shielding against radiation damage.</a:t>
            </a:r>
          </a:p>
        </p:txBody>
      </p:sp>
      <p:sp>
        <p:nvSpPr>
          <p:cNvPr id="5127" name="TextBox 1"/>
          <p:cNvSpPr txBox="1">
            <a:spLocks noChangeArrowheads="1"/>
          </p:cNvSpPr>
          <p:nvPr/>
        </p:nvSpPr>
        <p:spPr bwMode="auto">
          <a:xfrm>
            <a:off x="5270500" y="2373313"/>
            <a:ext cx="419735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C00000"/>
                </a:solidFill>
              </a:rPr>
              <a:t>The conductor is stabilized  by copper, </a:t>
            </a:r>
          </a:p>
          <a:p>
            <a:pPr eaLnBrk="1" hangingPunct="1"/>
            <a:r>
              <a:rPr lang="en-US" sz="1600">
                <a:solidFill>
                  <a:srgbClr val="C00000"/>
                </a:solidFill>
              </a:rPr>
              <a:t>as the temperatures during conductor fabrication comes close to the melting point of aluminum.</a:t>
            </a:r>
          </a:p>
          <a:p>
            <a:pPr eaLnBrk="1" hangingPunct="1"/>
            <a:r>
              <a:rPr lang="en-US" sz="1600"/>
              <a:t>The conductor jacket is stainless steel, due to the high magnetic stresses.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Copper Conductor for Radiation-Resistant Magnets</a:t>
            </a:r>
            <a:endParaRPr lang="en-US"/>
          </a:p>
        </p:txBody>
      </p:sp>
      <p:sp>
        <p:nvSpPr>
          <p:cNvPr id="6147" name="TextBox 2"/>
          <p:cNvSpPr txBox="1">
            <a:spLocks noChangeArrowheads="1"/>
          </p:cNvSpPr>
          <p:nvPr/>
        </p:nvSpPr>
        <p:spPr bwMode="auto">
          <a:xfrm>
            <a:off x="287338" y="454025"/>
            <a:ext cx="84613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Organic insulation cannot be used in copper coils in the Target System.</a:t>
            </a:r>
          </a:p>
          <a:p>
            <a:pPr eaLnBrk="1" hangingPunct="1"/>
            <a:r>
              <a:rPr lang="en-US" sz="1600">
                <a:solidFill>
                  <a:srgbClr val="FF0000"/>
                </a:solidFill>
                <a:cs typeface="Arial" pitchFamily="34" charset="0"/>
                <a:sym typeface="Symbol" pitchFamily="18" charset="2"/>
              </a:rPr>
              <a:t>Radiation-resistant conductor with MgO insulation has been developed at KEK/JHF.</a:t>
            </a:r>
          </a:p>
        </p:txBody>
      </p:sp>
      <p:pic>
        <p:nvPicPr>
          <p:cNvPr id="614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052513"/>
            <a:ext cx="640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4905375"/>
            <a:ext cx="66992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2808288" y="-1588"/>
            <a:ext cx="3919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Recent Targetry Efforts</a:t>
            </a:r>
          </a:p>
        </p:txBody>
      </p:sp>
      <p:sp>
        <p:nvSpPr>
          <p:cNvPr id="7171" name="TextBox 2"/>
          <p:cNvSpPr txBox="1">
            <a:spLocks noChangeArrowheads="1"/>
          </p:cNvSpPr>
          <p:nvPr/>
        </p:nvSpPr>
        <p:spPr bwMode="auto">
          <a:xfrm>
            <a:off x="179388" y="512763"/>
            <a:ext cx="882015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Jaroslav Pasternak (IC, London) </a:t>
            </a:r>
            <a:r>
              <a:rPr lang="en-US" sz="1400" i="1"/>
              <a:t>Proton-beam final focus</a:t>
            </a:r>
          </a:p>
          <a:p>
            <a:pPr eaLnBrk="1" hangingPunct="1"/>
            <a:endParaRPr lang="en-US" sz="1400">
              <a:solidFill>
                <a:srgbClr val="FF0000"/>
              </a:solidFill>
            </a:endParaRPr>
          </a:p>
          <a:p>
            <a:pPr eaLnBrk="1" hangingPunct="1"/>
            <a:r>
              <a:rPr lang="en-US" sz="1400">
                <a:solidFill>
                  <a:srgbClr val="FF0000"/>
                </a:solidFill>
              </a:rPr>
              <a:t>Xiaoping Ding (UCLA) </a:t>
            </a:r>
            <a:r>
              <a:rPr lang="en-US" sz="1400" i="1">
                <a:solidFill>
                  <a:srgbClr val="FF0000"/>
                </a:solidFill>
              </a:rPr>
              <a:t>Particle-Production Simulations</a:t>
            </a:r>
            <a:r>
              <a:rPr lang="en-US" sz="1400">
                <a:solidFill>
                  <a:srgbClr val="FF0000"/>
                </a:solidFill>
              </a:rPr>
              <a:t> (including comparison of Ga with Hg)</a:t>
            </a:r>
          </a:p>
          <a:p>
            <a:pPr eaLnBrk="1" hangingPunct="1"/>
            <a:endParaRPr lang="en-US" sz="1400">
              <a:solidFill>
                <a:srgbClr val="FF0000"/>
              </a:solidFill>
            </a:endParaRPr>
          </a:p>
          <a:p>
            <a:pPr eaLnBrk="1" hangingPunct="1"/>
            <a:r>
              <a:rPr lang="en-US" sz="1400"/>
              <a:t>Ole Hansen (CERN</a:t>
            </a:r>
            <a:r>
              <a:rPr lang="en-US" sz="1400" i="1"/>
              <a:t>)  Jet Target Optimization</a:t>
            </a:r>
          </a:p>
          <a:p>
            <a:pPr eaLnBrk="1" hangingPunct="1"/>
            <a:endParaRPr lang="en-US" sz="1400">
              <a:solidFill>
                <a:srgbClr val="FF0000"/>
              </a:solidFill>
            </a:endParaRPr>
          </a:p>
          <a:p>
            <a:pPr eaLnBrk="1" hangingPunct="1"/>
            <a:r>
              <a:rPr lang="en-US" sz="1400">
                <a:solidFill>
                  <a:srgbClr val="FF0000"/>
                </a:solidFill>
              </a:rPr>
              <a:t>Hisham Sayed (BNL) </a:t>
            </a:r>
            <a:r>
              <a:rPr lang="en-US" sz="1400" i="1">
                <a:solidFill>
                  <a:srgbClr val="FF0000"/>
                </a:solidFill>
              </a:rPr>
              <a:t>Configurations with shorter taper </a:t>
            </a:r>
            <a:r>
              <a:rPr lang="en-US" sz="1400">
                <a:solidFill>
                  <a:srgbClr val="FF0000"/>
                </a:solidFill>
              </a:rPr>
              <a:t>(matched to phase rotator)</a:t>
            </a:r>
          </a:p>
          <a:p>
            <a:pPr eaLnBrk="1" hangingPunct="1"/>
            <a:endParaRPr lang="en-US" sz="1400"/>
          </a:p>
          <a:p>
            <a:pPr eaLnBrk="1" hangingPunct="1"/>
            <a:r>
              <a:rPr lang="en-US" sz="1400"/>
              <a:t>Bob Weggel (MORE/PBL) </a:t>
            </a:r>
            <a:r>
              <a:rPr lang="en-US" sz="1400" i="1"/>
              <a:t>Magnet and Shielding</a:t>
            </a:r>
            <a:r>
              <a:rPr lang="en-US" sz="1400"/>
              <a:t> </a:t>
            </a:r>
            <a:r>
              <a:rPr lang="en-US" sz="1400" i="1"/>
              <a:t>Configurations</a:t>
            </a:r>
          </a:p>
          <a:p>
            <a:pPr eaLnBrk="1" hangingPunct="1"/>
            <a:endParaRPr lang="en-US" sz="1400"/>
          </a:p>
          <a:p>
            <a:pPr eaLnBrk="1" hangingPunct="1"/>
            <a:r>
              <a:rPr lang="en-US" sz="1400"/>
              <a:t>Nicholas Souchlas (PBL) </a:t>
            </a:r>
            <a:r>
              <a:rPr lang="en-US" sz="1400" i="1"/>
              <a:t>Energy-deposition simulations for the Target System</a:t>
            </a:r>
            <a:r>
              <a:rPr lang="en-US" sz="1400"/>
              <a:t> (to determine whether the superconducting magnets are sufficiently well shielded from the 4-MW beam power)</a:t>
            </a:r>
          </a:p>
          <a:p>
            <a:pPr eaLnBrk="1" hangingPunct="1"/>
            <a:endParaRPr lang="en-US" sz="1400" i="1">
              <a:solidFill>
                <a:srgbClr val="FF0000"/>
              </a:solidFill>
            </a:endParaRPr>
          </a:p>
          <a:p>
            <a:pPr eaLnBrk="1" hangingPunct="1"/>
            <a:r>
              <a:rPr lang="en-US" sz="1400">
                <a:solidFill>
                  <a:srgbClr val="FF0000"/>
                </a:solidFill>
              </a:rPr>
              <a:t>Pavel Snopok (IIT)  </a:t>
            </a:r>
            <a:r>
              <a:rPr lang="en-US" sz="1400" i="1">
                <a:solidFill>
                  <a:srgbClr val="FF0000"/>
                </a:solidFill>
              </a:rPr>
              <a:t>Energy-deposition simulations for the Decay Channel</a:t>
            </a:r>
          </a:p>
          <a:p>
            <a:pPr eaLnBrk="1" hangingPunct="1"/>
            <a:endParaRPr lang="en-US" sz="1400"/>
          </a:p>
          <a:p>
            <a:pPr eaLnBrk="1" hangingPunct="1"/>
            <a:r>
              <a:rPr lang="en-US" sz="1400"/>
              <a:t>Van Graves (ORNL) </a:t>
            </a:r>
            <a:r>
              <a:rPr lang="en-US" sz="1400" i="1"/>
              <a:t>Mercury module design + overall Target System layout</a:t>
            </a:r>
          </a:p>
          <a:p>
            <a:pPr eaLnBrk="1" hangingPunct="1"/>
            <a:endParaRPr lang="en-US" sz="1400">
              <a:solidFill>
                <a:srgbClr val="FF0000"/>
              </a:solidFill>
            </a:endParaRPr>
          </a:p>
          <a:p>
            <a:pPr eaLnBrk="1" hangingPunct="1"/>
            <a:r>
              <a:rPr lang="en-US" sz="1400">
                <a:solidFill>
                  <a:srgbClr val="FF0000"/>
                </a:solidFill>
              </a:rPr>
              <a:t>Yan Zhan (Stony Brook) </a:t>
            </a:r>
            <a:r>
              <a:rPr lang="en-US" sz="1400" i="1">
                <a:solidFill>
                  <a:srgbClr val="FF0000"/>
                </a:solidFill>
              </a:rPr>
              <a:t>Nozzle and Jet Studies </a:t>
            </a:r>
            <a:r>
              <a:rPr lang="en-US" sz="1400">
                <a:solidFill>
                  <a:srgbClr val="FF0000"/>
                </a:solidFill>
              </a:rPr>
              <a:t>(towards improving the jet quality)</a:t>
            </a:r>
          </a:p>
          <a:p>
            <a:pPr eaLnBrk="1" hangingPunct="1"/>
            <a:endParaRPr lang="en-US" sz="1400"/>
          </a:p>
          <a:p>
            <a:pPr eaLnBrk="1" hangingPunct="1"/>
            <a:r>
              <a:rPr lang="en-US" sz="1400"/>
              <a:t>Roman Samulyak (Stony Brook) </a:t>
            </a:r>
            <a:r>
              <a:rPr lang="en-US" sz="1400" i="1"/>
              <a:t>MHD Simulations </a:t>
            </a:r>
            <a:r>
              <a:rPr lang="en-US" sz="1400"/>
              <a:t>(including beam-jet interactions)</a:t>
            </a:r>
          </a:p>
          <a:p>
            <a:pPr eaLnBrk="1" hangingPunct="1"/>
            <a:endParaRPr lang="en-US" sz="1600">
              <a:solidFill>
                <a:srgbClr val="FF0000"/>
              </a:solidFill>
            </a:endParaRPr>
          </a:p>
          <a:p>
            <a:pPr eaLnBrk="1" hangingPunct="1"/>
            <a:endParaRPr lang="en-US" sz="1600"/>
          </a:p>
          <a:p>
            <a:pPr eaLnBrk="1" hangingPunct="1"/>
            <a:endParaRPr lang="en-US" sz="16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808288" y="-1588"/>
            <a:ext cx="3687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Proton-Beam Final Focus</a:t>
            </a:r>
          </a:p>
        </p:txBody>
      </p:sp>
      <p:sp>
        <p:nvSpPr>
          <p:cNvPr id="8195" name="TextBox 2"/>
          <p:cNvSpPr txBox="1">
            <a:spLocks noChangeArrowheads="1"/>
          </p:cNvSpPr>
          <p:nvPr/>
        </p:nvSpPr>
        <p:spPr bwMode="auto">
          <a:xfrm>
            <a:off x="2159000" y="512763"/>
            <a:ext cx="565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Jaroslav Pasternak (IC, London) [IPAC13, TUPFI074] </a:t>
            </a:r>
            <a:endParaRPr lang="en-US" sz="1600" i="1"/>
          </a:p>
        </p:txBody>
      </p:sp>
      <p:sp>
        <p:nvSpPr>
          <p:cNvPr id="5" name="Text Box 3"/>
          <p:cNvSpPr txBox="1">
            <a:spLocks noChangeArrowheads="1"/>
          </p:cNvSpPr>
          <p:nvPr/>
        </p:nvSpPr>
        <p:spPr bwMode="auto">
          <a:xfrm>
            <a:off x="36513" y="850900"/>
            <a:ext cx="899953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kern="0" dirty="0" smtClean="0">
                <a:solidFill>
                  <a:srgbClr val="FF0000"/>
                </a:solidFill>
              </a:rPr>
              <a:t>The ~ 8-GeV, 4-MW proton beam that drives a Neutrino Factory has a nominal 50-Hz </a:t>
            </a:r>
            <a:r>
              <a:rPr lang="en-US" sz="1200" kern="0" dirty="0" err="1" smtClean="0">
                <a:solidFill>
                  <a:srgbClr val="FF0000"/>
                </a:solidFill>
              </a:rPr>
              <a:t>macropulse</a:t>
            </a:r>
            <a:r>
              <a:rPr lang="en-US" sz="1200" kern="0" dirty="0" smtClean="0">
                <a:solidFill>
                  <a:srgbClr val="FF0000"/>
                </a:solidFill>
              </a:rPr>
              <a:t> structure with 2-3 </a:t>
            </a:r>
            <a:r>
              <a:rPr lang="en-US" sz="1200" kern="0" dirty="0" err="1" smtClean="0">
                <a:solidFill>
                  <a:srgbClr val="FF0000"/>
                </a:solidFill>
              </a:rPr>
              <a:t>micropulses</a:t>
            </a:r>
            <a:r>
              <a:rPr lang="en-US" sz="1200" kern="0" dirty="0" smtClean="0">
                <a:solidFill>
                  <a:srgbClr val="FF0000"/>
                </a:solidFill>
              </a:rPr>
              <a:t> ~ 100 ns apart. </a:t>
            </a:r>
          </a:p>
          <a:p>
            <a:pPr defTabSz="457200" eaLnBrk="1" fontAlgn="auto" hangingPunct="0">
              <a:lnSpc>
                <a:spcPct val="104000"/>
              </a:lnSpc>
              <a:spcBef>
                <a:spcPct val="0"/>
              </a:spcBef>
              <a:spcAft>
                <a:spcPts val="0"/>
              </a:spcAft>
              <a:buSzPct val="100000"/>
              <a:defRPr/>
            </a:pPr>
            <a:r>
              <a:rPr lang="en-US" sz="1200" kern="0" dirty="0" smtClean="0">
                <a:solidFill>
                  <a:srgbClr val="3333FF"/>
                </a:solidFill>
              </a:rPr>
              <a:t>The nominal geometric beam </a:t>
            </a:r>
            <a:r>
              <a:rPr lang="en-US" sz="1200" kern="0" dirty="0" err="1" smtClean="0">
                <a:solidFill>
                  <a:srgbClr val="3333FF"/>
                </a:solidFill>
              </a:rPr>
              <a:t>emittance</a:t>
            </a:r>
            <a:r>
              <a:rPr lang="en-US" sz="1200" kern="0" dirty="0" smtClean="0">
                <a:solidFill>
                  <a:srgbClr val="3333FF"/>
                </a:solidFill>
              </a:rPr>
              <a:t> is 5 </a:t>
            </a:r>
            <a:r>
              <a:rPr lang="en-US" sz="1200" kern="0" dirty="0" smtClean="0">
                <a:solidFill>
                  <a:srgbClr val="3333FF"/>
                </a:solidFill>
                <a:sym typeface="Symbol" pitchFamily="18" charset="2"/>
              </a:rPr>
              <a:t></a:t>
            </a:r>
            <a:r>
              <a:rPr lang="en-US" sz="1200" kern="0" dirty="0" smtClean="0">
                <a:solidFill>
                  <a:srgbClr val="3333FF"/>
                </a:solidFill>
              </a:rPr>
              <a:t>m, and the desired  </a:t>
            </a:r>
            <a:r>
              <a:rPr lang="en-US" sz="1200" kern="0" dirty="0" err="1" smtClean="0">
                <a:solidFill>
                  <a:srgbClr val="3333FF"/>
                </a:solidFill>
              </a:rPr>
              <a:t>rms</a:t>
            </a:r>
            <a:r>
              <a:rPr lang="en-US" sz="1200" kern="0" dirty="0" smtClean="0">
                <a:solidFill>
                  <a:srgbClr val="3333FF"/>
                </a:solidFill>
              </a:rPr>
              <a:t> beam radius at the liquid-metal-jet target is 1.2 mm. </a:t>
            </a:r>
          </a:p>
          <a:p>
            <a:pPr defTabSz="457200" eaLnBrk="1" fontAlgn="auto" hangingPunct="0">
              <a:lnSpc>
                <a:spcPct val="104000"/>
              </a:lnSpc>
              <a:spcBef>
                <a:spcPct val="0"/>
              </a:spcBef>
              <a:spcAft>
                <a:spcPts val="0"/>
              </a:spcAft>
              <a:buSzPct val="100000"/>
              <a:defRPr/>
            </a:pPr>
            <a:r>
              <a:rPr lang="en-US" sz="1200" kern="0" dirty="0" smtClean="0">
                <a:solidFill>
                  <a:srgbClr val="FF0000"/>
                </a:solidFill>
              </a:rPr>
              <a:t>A </a:t>
            </a:r>
            <a:r>
              <a:rPr lang="en-US" sz="1200" kern="0" dirty="0" err="1" smtClean="0">
                <a:solidFill>
                  <a:srgbClr val="FF0000"/>
                </a:solidFill>
              </a:rPr>
              <a:t>quadrupole</a:t>
            </a:r>
            <a:r>
              <a:rPr lang="en-US" sz="1200" kern="0" dirty="0" smtClean="0">
                <a:solidFill>
                  <a:srgbClr val="FF0000"/>
                </a:solidFill>
              </a:rPr>
              <a:t>-triplet focusing system to deliver this beam spot is described.</a:t>
            </a:r>
          </a:p>
          <a:p>
            <a:pPr defTabSz="457200" eaLnBrk="1" fontAlgn="auto" hangingPunct="0">
              <a:lnSpc>
                <a:spcPct val="104000"/>
              </a:lnSpc>
              <a:spcBef>
                <a:spcPct val="0"/>
              </a:spcBef>
              <a:spcAft>
                <a:spcPts val="0"/>
              </a:spcAft>
              <a:buSzPct val="100000"/>
              <a:defRPr/>
            </a:pPr>
            <a:endParaRPr lang="en-US" sz="1200" kern="0" dirty="0" smtClean="0">
              <a:solidFill>
                <a:srgbClr val="000000"/>
              </a:solidFill>
            </a:endParaRPr>
          </a:p>
        </p:txBody>
      </p:sp>
      <p:sp>
        <p:nvSpPr>
          <p:cNvPr id="7" name="Text Box 18"/>
          <p:cNvSpPr txBox="1">
            <a:spLocks noChangeArrowheads="1"/>
          </p:cNvSpPr>
          <p:nvPr/>
        </p:nvSpPr>
        <p:spPr bwMode="auto">
          <a:xfrm>
            <a:off x="74613" y="1700213"/>
            <a:ext cx="35972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3333FF"/>
                </a:solidFill>
              </a:rPr>
              <a:t>Proton-beam transport from Compressor Ring to the Target System:</a:t>
            </a:r>
            <a:endParaRPr lang="en-US" sz="1200" b="1" kern="0" dirty="0" smtClean="0">
              <a:solidFill>
                <a:srgbClr val="0047FF"/>
              </a:solidFill>
            </a:endParaRPr>
          </a:p>
        </p:txBody>
      </p:sp>
      <p:sp>
        <p:nvSpPr>
          <p:cNvPr id="8" name="Text Box 16"/>
          <p:cNvSpPr txBox="1">
            <a:spLocks noChangeArrowheads="1"/>
          </p:cNvSpPr>
          <p:nvPr/>
        </p:nvSpPr>
        <p:spPr bwMode="auto">
          <a:xfrm>
            <a:off x="3892550" y="1731963"/>
            <a:ext cx="52514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rPr>
              <a:t>The ~ 250-m-long arc system maintains the 2-ns proton-bunch length without RF cavities:</a:t>
            </a:r>
          </a:p>
        </p:txBody>
      </p:sp>
      <p:sp>
        <p:nvSpPr>
          <p:cNvPr id="9" name="Text Box 16"/>
          <p:cNvSpPr txBox="1">
            <a:spLocks noChangeArrowheads="1"/>
          </p:cNvSpPr>
          <p:nvPr/>
        </p:nvSpPr>
        <p:spPr bwMode="auto">
          <a:xfrm>
            <a:off x="3008313" y="3013075"/>
            <a:ext cx="25717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0047FF"/>
                </a:solidFill>
                <a:sym typeface="Symbol" pitchFamily="18" charset="2"/>
              </a:rPr>
              <a:t>-Function and Dispersion of a 17-m-long cell of the arc system:</a:t>
            </a:r>
            <a:endParaRPr lang="en-US" sz="1200" b="1" kern="0" dirty="0" smtClean="0">
              <a:solidFill>
                <a:srgbClr val="0047FF"/>
              </a:solidFill>
            </a:endParaRPr>
          </a:p>
        </p:txBody>
      </p:sp>
      <p:cxnSp>
        <p:nvCxnSpPr>
          <p:cNvPr id="8200" name="Straight Connector 2"/>
          <p:cNvCxnSpPr>
            <a:cxnSpLocks noChangeShapeType="1"/>
          </p:cNvCxnSpPr>
          <p:nvPr/>
        </p:nvCxnSpPr>
        <p:spPr bwMode="auto">
          <a:xfrm>
            <a:off x="1008063" y="1700213"/>
            <a:ext cx="7308850" cy="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1"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33600"/>
            <a:ext cx="28194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063" y="2024063"/>
            <a:ext cx="2663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8113" y="3321050"/>
            <a:ext cx="315436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6"/>
          <p:cNvSpPr txBox="1">
            <a:spLocks noChangeArrowheads="1"/>
          </p:cNvSpPr>
          <p:nvPr/>
        </p:nvSpPr>
        <p:spPr bwMode="auto">
          <a:xfrm>
            <a:off x="5724525" y="3465513"/>
            <a:ext cx="369093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sym typeface="Symbol" pitchFamily="18" charset="2"/>
              </a:rPr>
              <a:t>-Function of the last 70 m of a Final-Focus system with 5-m gap between last quad and target (which is at </a:t>
            </a:r>
            <a:r>
              <a:rPr lang="en-US" sz="1200" b="1" i="1" kern="0" dirty="0" smtClean="0">
                <a:solidFill>
                  <a:srgbClr val="FF0000"/>
                </a:solidFill>
                <a:sym typeface="Symbol" pitchFamily="18" charset="2"/>
              </a:rPr>
              <a:t>s</a:t>
            </a:r>
            <a:r>
              <a:rPr lang="en-US" sz="1200" b="1" kern="0" dirty="0" smtClean="0">
                <a:solidFill>
                  <a:srgbClr val="FF0000"/>
                </a:solidFill>
                <a:sym typeface="Symbol" pitchFamily="18" charset="2"/>
              </a:rPr>
              <a:t> = 70 m):</a:t>
            </a:r>
            <a:endParaRPr lang="en-US" sz="1200" b="1" kern="0" dirty="0" smtClean="0">
              <a:solidFill>
                <a:srgbClr val="FF0000"/>
              </a:solidFill>
            </a:endParaRPr>
          </a:p>
        </p:txBody>
      </p:sp>
      <p:pic>
        <p:nvPicPr>
          <p:cNvPr id="8205"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7525" y="4076700"/>
            <a:ext cx="336708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488" y="7980363"/>
            <a:ext cx="9731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15"/>
          <p:cNvSpPr txBox="1">
            <a:spLocks noChangeArrowheads="1"/>
          </p:cNvSpPr>
          <p:nvPr/>
        </p:nvSpPr>
        <p:spPr bwMode="auto">
          <a:xfrm>
            <a:off x="4589463" y="7956550"/>
            <a:ext cx="9540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rgbClr val="0000FF"/>
                </a:solidFill>
                <a:latin typeface="Comic Sans MS" pitchFamily="66" charset="0"/>
              </a:defRPr>
            </a:lvl1pPr>
            <a:lvl2pPr marL="742950" indent="-285750" defTabSz="457200" eaLnBrk="0" hangingPunct="0">
              <a:defRPr sz="2400">
                <a:solidFill>
                  <a:srgbClr val="0000FF"/>
                </a:solidFill>
                <a:latin typeface="Comic Sans MS" pitchFamily="66" charset="0"/>
              </a:defRPr>
            </a:lvl2pPr>
            <a:lvl3pPr marL="1143000" indent="-228600" defTabSz="457200" eaLnBrk="0" hangingPunct="0">
              <a:defRPr sz="2400">
                <a:solidFill>
                  <a:srgbClr val="0000FF"/>
                </a:solidFill>
                <a:latin typeface="Comic Sans MS" pitchFamily="66" charset="0"/>
              </a:defRPr>
            </a:lvl3pPr>
            <a:lvl4pPr marL="1600200" indent="-228600" defTabSz="457200" eaLnBrk="0" hangingPunct="0">
              <a:defRPr sz="2400">
                <a:solidFill>
                  <a:srgbClr val="0000FF"/>
                </a:solidFill>
                <a:latin typeface="Comic Sans MS" pitchFamily="66" charset="0"/>
              </a:defRPr>
            </a:lvl4pPr>
            <a:lvl5pPr marL="2057400" indent="-228600" defTabSz="457200" eaLnBrk="0" hangingPunct="0">
              <a:defRPr sz="2400">
                <a:solidFill>
                  <a:srgbClr val="0000FF"/>
                </a:solidFill>
                <a:latin typeface="Comic Sans MS" pitchFamily="66" charset="0"/>
              </a:defRPr>
            </a:lvl5pPr>
            <a:lvl6pPr marL="2514600" indent="-228600" defTabSz="457200" eaLnBrk="0" fontAlgn="base" hangingPunct="0">
              <a:spcBef>
                <a:spcPct val="20000"/>
              </a:spcBef>
              <a:spcAft>
                <a:spcPct val="0"/>
              </a:spcAft>
              <a:defRPr sz="2400">
                <a:solidFill>
                  <a:srgbClr val="0000FF"/>
                </a:solidFill>
                <a:latin typeface="Comic Sans MS" pitchFamily="66" charset="0"/>
              </a:defRPr>
            </a:lvl6pPr>
            <a:lvl7pPr marL="2971800" indent="-228600" defTabSz="457200" eaLnBrk="0" fontAlgn="base" hangingPunct="0">
              <a:spcBef>
                <a:spcPct val="20000"/>
              </a:spcBef>
              <a:spcAft>
                <a:spcPct val="0"/>
              </a:spcAft>
              <a:defRPr sz="2400">
                <a:solidFill>
                  <a:srgbClr val="0000FF"/>
                </a:solidFill>
                <a:latin typeface="Comic Sans MS" pitchFamily="66" charset="0"/>
              </a:defRPr>
            </a:lvl7pPr>
            <a:lvl8pPr marL="3429000" indent="-228600" defTabSz="457200" eaLnBrk="0" fontAlgn="base" hangingPunct="0">
              <a:spcBef>
                <a:spcPct val="20000"/>
              </a:spcBef>
              <a:spcAft>
                <a:spcPct val="0"/>
              </a:spcAft>
              <a:defRPr sz="2400">
                <a:solidFill>
                  <a:srgbClr val="0000FF"/>
                </a:solidFill>
                <a:latin typeface="Comic Sans MS" pitchFamily="66" charset="0"/>
              </a:defRPr>
            </a:lvl8pPr>
            <a:lvl9pPr marL="3886200" indent="-228600" defTabSz="457200" eaLnBrk="0" fontAlgn="base" hangingPunct="0">
              <a:spcBef>
                <a:spcPct val="20000"/>
              </a:spcBef>
              <a:spcAft>
                <a:spcPct val="0"/>
              </a:spcAft>
              <a:defRPr sz="2400">
                <a:solidFill>
                  <a:srgbClr val="0000FF"/>
                </a:solidFill>
                <a:latin typeface="Comic Sans MS" pitchFamily="66" charset="0"/>
              </a:defRPr>
            </a:lvl9pPr>
          </a:lstStyle>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a:r>
            <a:r>
              <a:rPr lang="en-US" sz="800" baseline="-25000">
                <a:solidFill>
                  <a:srgbClr val="3333FF"/>
                </a:solidFill>
                <a:latin typeface="Arial" pitchFamily="34" charset="0"/>
                <a:sym typeface="Symbol" pitchFamily="18" charset="2"/>
              </a:rPr>
              <a:t>x</a:t>
            </a:r>
            <a:r>
              <a:rPr lang="en-US" sz="800">
                <a:solidFill>
                  <a:srgbClr val="3333FF"/>
                </a:solidFill>
                <a:latin typeface="Arial" pitchFamily="34" charset="0"/>
                <a:sym typeface="Symbol" pitchFamily="18" charset="2"/>
              </a:rPr>
              <a:t> = </a:t>
            </a:r>
            <a:r>
              <a:rPr lang="en-US" sz="800" baseline="-25000">
                <a:solidFill>
                  <a:srgbClr val="3333FF"/>
                </a:solidFill>
                <a:latin typeface="Arial" pitchFamily="34" charset="0"/>
                <a:sym typeface="Symbol" pitchFamily="18" charset="2"/>
              </a:rPr>
              <a:t>y</a:t>
            </a:r>
            <a:r>
              <a:rPr lang="en-US" sz="800">
                <a:solidFill>
                  <a:srgbClr val="3333FF"/>
                </a:solidFill>
                <a:latin typeface="Arial" pitchFamily="34" charset="0"/>
                <a:sym typeface="Symbol" pitchFamily="18" charset="2"/>
              </a:rPr>
              <a:t> = 1.2 mm</a:t>
            </a: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target</a:t>
            </a:r>
            <a:endParaRPr lang="en-US" sz="800">
              <a:solidFill>
                <a:srgbClr val="3333FF"/>
              </a:solidFill>
              <a:latin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268538" y="0"/>
            <a:ext cx="464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Particle Production Simulations</a:t>
            </a:r>
          </a:p>
        </p:txBody>
      </p:sp>
      <p:sp>
        <p:nvSpPr>
          <p:cNvPr id="9219" name="TextBox 2"/>
          <p:cNvSpPr txBox="1">
            <a:spLocks noChangeArrowheads="1"/>
          </p:cNvSpPr>
          <p:nvPr/>
        </p:nvSpPr>
        <p:spPr bwMode="auto">
          <a:xfrm>
            <a:off x="2430463" y="523875"/>
            <a:ext cx="441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Xiaoping Ding (UCLA) [IPAC13, TUPFI069]</a:t>
            </a:r>
            <a:endParaRPr lang="en-US" sz="1600">
              <a:solidFill>
                <a:srgbClr val="FF0000"/>
              </a:solidFill>
            </a:endParaRPr>
          </a:p>
        </p:txBody>
      </p:sp>
      <p:sp>
        <p:nvSpPr>
          <p:cNvPr id="9220" name="TextBox 4"/>
          <p:cNvSpPr txBox="1">
            <a:spLocks noChangeArrowheads="1"/>
          </p:cNvSpPr>
          <p:nvPr/>
        </p:nvSpPr>
        <p:spPr bwMode="auto">
          <a:xfrm>
            <a:off x="6742113" y="2770188"/>
            <a:ext cx="23574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900">
                <a:solidFill>
                  <a:srgbClr val="3333FF"/>
                </a:solidFill>
              </a:rPr>
              <a:t>Meson production decreases with increasing proton beam emittance, but careful optimization keeps this decrease to 7% for a Hg-jet target and 4% for a Ga-jet target for a proton beam of 8 GeV kinetic energy and transverse emittance </a:t>
            </a:r>
            <a:r>
              <a:rPr lang="en-US" sz="900">
                <a:solidFill>
                  <a:srgbClr val="3333FF"/>
                </a:solidFill>
                <a:sym typeface="Symbol" pitchFamily="18" charset="2"/>
              </a:rPr>
              <a:t></a:t>
            </a:r>
            <a:r>
              <a:rPr lang="en-US" sz="900">
                <a:solidFill>
                  <a:srgbClr val="3333FF"/>
                </a:solidFill>
              </a:rPr>
              <a:t> = 5 </a:t>
            </a:r>
            <a:r>
              <a:rPr lang="en-US" sz="900">
                <a:solidFill>
                  <a:srgbClr val="3333FF"/>
                </a:solidFill>
                <a:sym typeface="Symbol" pitchFamily="18" charset="2"/>
              </a:rPr>
              <a:t></a:t>
            </a:r>
            <a:r>
              <a:rPr lang="en-US" sz="900">
                <a:solidFill>
                  <a:srgbClr val="3333FF"/>
                </a:solidFill>
              </a:rPr>
              <a:t>m-rad, compared to the case of zero emittance beams.  The optimized meson production a Ga-jet target is then about 88% of that for a Hg-jet target.</a:t>
            </a:r>
          </a:p>
        </p:txBody>
      </p:sp>
      <p:sp>
        <p:nvSpPr>
          <p:cNvPr id="9221" name="Text Box 3"/>
          <p:cNvSpPr txBox="1">
            <a:spLocks noChangeArrowheads="1"/>
          </p:cNvSpPr>
          <p:nvPr/>
        </p:nvSpPr>
        <p:spPr bwMode="auto">
          <a:xfrm>
            <a:off x="20638" y="873125"/>
            <a:ext cx="90154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5pPr>
            <a:lvl6pPr marL="25146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6pPr>
            <a:lvl7pPr marL="29718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7pPr>
            <a:lvl8pPr marL="34290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8pPr>
            <a:lvl9pPr marL="38862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9pPr>
          </a:lstStyle>
          <a:p>
            <a:pPr algn="just" eaLnBrk="1" hangingPunct="1"/>
            <a:r>
              <a:rPr lang="en-US" sz="1200">
                <a:solidFill>
                  <a:srgbClr val="FF0000"/>
                </a:solidFill>
                <a:latin typeface="Arial" pitchFamily="34" charset="0"/>
                <a:ea typeface="DejaVu Sans"/>
                <a:cs typeface="DejaVu Sans"/>
              </a:rPr>
              <a:t>The geometric parameters of a free Hg or Ga jet target for a Muon Collider or Neutrino Factory were optimized to maximize particle production by an incident, parallel proton beam with kinetic energies (KE) between 2 and 16 GeV using the MARS15 code.  </a:t>
            </a:r>
          </a:p>
          <a:p>
            <a:pPr algn="just" eaLnBrk="1" hangingPunct="1"/>
            <a:r>
              <a:rPr lang="en-US" sz="1200">
                <a:solidFill>
                  <a:srgbClr val="3333FF"/>
                </a:solidFill>
                <a:latin typeface="Arial" pitchFamily="34" charset="0"/>
                <a:ea typeface="DejaVu Sans"/>
                <a:cs typeface="DejaVu Sans"/>
              </a:rPr>
              <a:t>The optimized parameters were: the radius of the proton beam, the radius of the liquid jet, the crossing angle between the jet and the proton beam, and the incoming proton beam angle.  </a:t>
            </a:r>
          </a:p>
          <a:p>
            <a:pPr algn="just" eaLnBrk="1" hangingPunct="1"/>
            <a:r>
              <a:rPr lang="en-US" sz="1200">
                <a:solidFill>
                  <a:srgbClr val="FF0000"/>
                </a:solidFill>
                <a:latin typeface="Arial" pitchFamily="34" charset="0"/>
                <a:ea typeface="DejaVu Sans"/>
                <a:cs typeface="DejaVu Sans"/>
              </a:rPr>
              <a:t>We extended our optimization to focused proton beams for special cases of transverse emittances of 2.5, 5 or 10 μm-rad at a KE of 8 GeV. </a:t>
            </a:r>
          </a:p>
          <a:p>
            <a:pPr algn="just" eaLnBrk="1" hangingPunct="1"/>
            <a:r>
              <a:rPr lang="en-US" sz="1200">
                <a:solidFill>
                  <a:srgbClr val="3333FF"/>
                </a:solidFill>
                <a:latin typeface="Arial" pitchFamily="34" charset="0"/>
                <a:ea typeface="DejaVu Sans"/>
                <a:cs typeface="DejaVu Sans"/>
              </a:rPr>
              <a:t>We also studied the effect of a shift of the beam focal point relative to the intersection point of the beam and the jet.</a:t>
            </a:r>
          </a:p>
        </p:txBody>
      </p:sp>
      <p:sp>
        <p:nvSpPr>
          <p:cNvPr id="9222" name="TextBox 4"/>
          <p:cNvSpPr txBox="1">
            <a:spLocks noChangeArrowheads="1"/>
          </p:cNvSpPr>
          <p:nvPr/>
        </p:nvSpPr>
        <p:spPr bwMode="auto">
          <a:xfrm>
            <a:off x="4751388" y="4400550"/>
            <a:ext cx="4141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3. Effect of shift of the beam focal point</a:t>
            </a:r>
          </a:p>
        </p:txBody>
      </p:sp>
      <p:sp>
        <p:nvSpPr>
          <p:cNvPr id="9223" name="TextBox 4"/>
          <p:cNvSpPr txBox="1">
            <a:spLocks noChangeArrowheads="1"/>
          </p:cNvSpPr>
          <p:nvPr/>
        </p:nvSpPr>
        <p:spPr bwMode="auto">
          <a:xfrm>
            <a:off x="107950" y="2384425"/>
            <a:ext cx="42767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t>1. Optimized target parameters and meson production for incoming proton beam with zero emittance </a:t>
            </a:r>
          </a:p>
        </p:txBody>
      </p:sp>
      <p:pic>
        <p:nvPicPr>
          <p:cNvPr id="9224" name="Picture 27" descr="TUPFI069_F3.eps"/>
          <p:cNvPicPr>
            <a:picLocks noChangeAspect="1"/>
          </p:cNvPicPr>
          <p:nvPr/>
        </p:nvPicPr>
        <p:blipFill>
          <a:blip r:embed="rId2" cstate="print">
            <a:extLst>
              <a:ext uri="{28A0092B-C50C-407E-A947-70E740481C1C}">
                <a14:useLocalDpi xmlns:a14="http://schemas.microsoft.com/office/drawing/2010/main" val="0"/>
              </a:ext>
            </a:extLst>
          </a:blip>
          <a:srcRect l="7059" t="38182" r="8235" b="4546"/>
          <a:stretch>
            <a:fillRect/>
          </a:stretch>
        </p:blipFill>
        <p:spPr bwMode="auto">
          <a:xfrm>
            <a:off x="576263" y="2781300"/>
            <a:ext cx="19446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8" descr="TUPFI069_F4.eps"/>
          <p:cNvPicPr>
            <a:picLocks noChangeAspect="1"/>
          </p:cNvPicPr>
          <p:nvPr/>
        </p:nvPicPr>
        <p:blipFill>
          <a:blip r:embed="rId3">
            <a:extLst>
              <a:ext uri="{28A0092B-C50C-407E-A947-70E740481C1C}">
                <a14:useLocalDpi xmlns:a14="http://schemas.microsoft.com/office/drawing/2010/main" val="0"/>
              </a:ext>
            </a:extLst>
          </a:blip>
          <a:srcRect l="7059" t="38182" r="8235" b="4546"/>
          <a:stretch>
            <a:fillRect/>
          </a:stretch>
        </p:blipFill>
        <p:spPr bwMode="auto">
          <a:xfrm>
            <a:off x="2627313" y="2924175"/>
            <a:ext cx="175736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9" descr="TUPFI069_F5.eps"/>
          <p:cNvPicPr>
            <a:picLocks noChangeAspect="1"/>
          </p:cNvPicPr>
          <p:nvPr/>
        </p:nvPicPr>
        <p:blipFill>
          <a:blip r:embed="rId4">
            <a:extLst>
              <a:ext uri="{28A0092B-C50C-407E-A947-70E740481C1C}">
                <a14:useLocalDpi xmlns:a14="http://schemas.microsoft.com/office/drawing/2010/main" val="0"/>
              </a:ext>
            </a:extLst>
          </a:blip>
          <a:srcRect l="7059" t="38182" r="8235" b="4546"/>
          <a:stretch>
            <a:fillRect/>
          </a:stretch>
        </p:blipFill>
        <p:spPr bwMode="auto">
          <a:xfrm>
            <a:off x="60007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0" descr="TUPFI069_F6.eps"/>
          <p:cNvPicPr>
            <a:picLocks noChangeAspect="1"/>
          </p:cNvPicPr>
          <p:nvPr/>
        </p:nvPicPr>
        <p:blipFill>
          <a:blip r:embed="rId5">
            <a:extLst>
              <a:ext uri="{28A0092B-C50C-407E-A947-70E740481C1C}">
                <a14:useLocalDpi xmlns:a14="http://schemas.microsoft.com/office/drawing/2010/main" val="0"/>
              </a:ext>
            </a:extLst>
          </a:blip>
          <a:srcRect l="7059" t="38182" r="8235" b="4546"/>
          <a:stretch>
            <a:fillRect/>
          </a:stretch>
        </p:blipFill>
        <p:spPr bwMode="auto">
          <a:xfrm>
            <a:off x="252412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4"/>
          <p:cNvSpPr txBox="1">
            <a:spLocks noChangeArrowheads="1"/>
          </p:cNvSpPr>
          <p:nvPr/>
        </p:nvSpPr>
        <p:spPr bwMode="auto">
          <a:xfrm>
            <a:off x="4427538" y="2349500"/>
            <a:ext cx="471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2. Influence of proton beam emittance on particle production </a:t>
            </a:r>
          </a:p>
        </p:txBody>
      </p:sp>
      <p:pic>
        <p:nvPicPr>
          <p:cNvPr id="9229" name="Picture 22" descr="TUPFI069_F7.eps"/>
          <p:cNvPicPr>
            <a:picLocks noChangeAspect="1"/>
          </p:cNvPicPr>
          <p:nvPr/>
        </p:nvPicPr>
        <p:blipFill>
          <a:blip r:embed="rId6" cstate="print">
            <a:extLst>
              <a:ext uri="{28A0092B-C50C-407E-A947-70E740481C1C}">
                <a14:useLocalDpi xmlns:a14="http://schemas.microsoft.com/office/drawing/2010/main" val="0"/>
              </a:ext>
            </a:extLst>
          </a:blip>
          <a:srcRect l="7059" t="38182" r="8235" b="4546"/>
          <a:stretch>
            <a:fillRect/>
          </a:stretch>
        </p:blipFill>
        <p:spPr bwMode="auto">
          <a:xfrm>
            <a:off x="4464050" y="2565400"/>
            <a:ext cx="217646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Box 4"/>
          <p:cNvSpPr txBox="1">
            <a:spLocks noChangeArrowheads="1"/>
          </p:cNvSpPr>
          <p:nvPr/>
        </p:nvSpPr>
        <p:spPr bwMode="auto">
          <a:xfrm>
            <a:off x="755650" y="6121400"/>
            <a:ext cx="32400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FF0000"/>
                </a:solidFill>
              </a:rPr>
              <a:t>Meson production at low proton KE (below 4 GeV) may be higher for Ga than for Hg.  </a:t>
            </a:r>
          </a:p>
        </p:txBody>
      </p:sp>
      <p:pic>
        <p:nvPicPr>
          <p:cNvPr id="9231" name="Picture 25" descr="TUPFI069_F8.eps"/>
          <p:cNvPicPr>
            <a:picLocks noChangeAspect="1"/>
          </p:cNvPicPr>
          <p:nvPr/>
        </p:nvPicPr>
        <p:blipFill>
          <a:blip r:embed="rId7" cstate="print">
            <a:extLst>
              <a:ext uri="{28A0092B-C50C-407E-A947-70E740481C1C}">
                <a14:useLocalDpi xmlns:a14="http://schemas.microsoft.com/office/drawing/2010/main" val="0"/>
              </a:ext>
            </a:extLst>
          </a:blip>
          <a:srcRect l="7059" t="38182" r="8235" b="4546"/>
          <a:stretch>
            <a:fillRect/>
          </a:stretch>
        </p:blipFill>
        <p:spPr bwMode="auto">
          <a:xfrm>
            <a:off x="4572000" y="4652963"/>
            <a:ext cx="217646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Box 4"/>
          <p:cNvSpPr txBox="1">
            <a:spLocks noChangeArrowheads="1"/>
          </p:cNvSpPr>
          <p:nvPr/>
        </p:nvSpPr>
        <p:spPr bwMode="auto">
          <a:xfrm>
            <a:off x="6727825" y="4851400"/>
            <a:ext cx="2416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3333FF"/>
                </a:solidFill>
              </a:rPr>
              <a:t>Meson production peaks when the beam focal point is about 5 cm upstream of the  beam/jet interaction point, but the increase compared to focal point at the interaction point is negligible.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555875" y="-1588"/>
            <a:ext cx="3719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Jet Target Optimization</a:t>
            </a:r>
          </a:p>
        </p:txBody>
      </p:sp>
      <p:sp>
        <p:nvSpPr>
          <p:cNvPr id="10243" name="TextBox 2"/>
          <p:cNvSpPr txBox="1">
            <a:spLocks noChangeArrowheads="1"/>
          </p:cNvSpPr>
          <p:nvPr/>
        </p:nvSpPr>
        <p:spPr bwMode="auto">
          <a:xfrm>
            <a:off x="2430463" y="523875"/>
            <a:ext cx="441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Ole Hansen (CERN) [IPAC13, TUPFI018]</a:t>
            </a:r>
            <a:endParaRPr lang="en-US" sz="1600">
              <a:solidFill>
                <a:srgbClr val="FF0000"/>
              </a:solidFill>
            </a:endParaRPr>
          </a:p>
        </p:txBody>
      </p:sp>
      <p:pic>
        <p:nvPicPr>
          <p:cNvPr id="10244"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7763" y="3575050"/>
            <a:ext cx="286861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3716338"/>
            <a:ext cx="28829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863600"/>
            <a:ext cx="245427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3608388"/>
            <a:ext cx="28336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7"/>
          <p:cNvSpPr txBox="1">
            <a:spLocks noChangeArrowheads="1"/>
          </p:cNvSpPr>
          <p:nvPr/>
        </p:nvSpPr>
        <p:spPr bwMode="auto">
          <a:xfrm>
            <a:off x="71438" y="944563"/>
            <a:ext cx="60229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Little change in particle production if jet is elliptical rather than circular:</a:t>
            </a:r>
          </a:p>
          <a:p>
            <a:pPr eaLnBrk="1" hangingPunct="1"/>
            <a:r>
              <a:rPr lang="en-US" sz="1600"/>
              <a:t>[Confirms old result of H Kirk that a “waterfall” target would be fine.]</a:t>
            </a:r>
          </a:p>
          <a:p>
            <a:pPr eaLnBrk="1" hangingPunct="1"/>
            <a:endParaRPr lang="en-US" sz="1600"/>
          </a:p>
          <a:p>
            <a:pPr eaLnBrk="1" hangingPunct="1"/>
            <a:endParaRPr lang="en-US" sz="1600"/>
          </a:p>
          <a:p>
            <a:pPr eaLnBrk="1" hangingPunct="1"/>
            <a:endParaRPr lang="en-US" sz="1600"/>
          </a:p>
          <a:p>
            <a:pPr eaLnBrk="1" hangingPunct="1"/>
            <a:endParaRPr lang="en-US" sz="1600">
              <a:solidFill>
                <a:srgbClr val="FF0000"/>
              </a:solidFill>
            </a:endParaRPr>
          </a:p>
          <a:p>
            <a:pPr eaLnBrk="1" hangingPunct="1"/>
            <a:r>
              <a:rPr lang="en-US" sz="1600">
                <a:solidFill>
                  <a:srgbClr val="FF0000"/>
                </a:solidFill>
              </a:rPr>
              <a:t>Small shifts in the target position relative to the nominal can improve the particle production:</a:t>
            </a:r>
          </a:p>
        </p:txBody>
      </p:sp>
      <p:sp>
        <p:nvSpPr>
          <p:cNvPr id="10249" name="TextBox 8"/>
          <p:cNvSpPr txBox="1">
            <a:spLocks noChangeArrowheads="1"/>
          </p:cNvSpPr>
          <p:nvPr/>
        </p:nvSpPr>
        <p:spPr bwMode="auto">
          <a:xfrm>
            <a:off x="966788" y="6145213"/>
            <a:ext cx="546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H Sayed: Similar effects if shift time of proton beam. </a:t>
            </a: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26596</TotalTime>
  <Words>2142</Words>
  <Application>Microsoft Office PowerPoint</Application>
  <PresentationFormat>On-screen Show (4:3)</PresentationFormat>
  <Paragraphs>311</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1_Custom Design</vt:lpstr>
      <vt:lpstr>The High-Power-Target System of a Muon Collider or Neutrino Factory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targettrans63</dc:title>
  <dc:creator>Kirk McDonald</dc:creator>
  <cp:lastModifiedBy>Kirk T McDonald</cp:lastModifiedBy>
  <cp:revision>449</cp:revision>
  <cp:lastPrinted>2012-03-04T21:30:52Z</cp:lastPrinted>
  <dcterms:created xsi:type="dcterms:W3CDTF">2007-03-05T16:41:11Z</dcterms:created>
  <dcterms:modified xsi:type="dcterms:W3CDTF">2013-06-20T13:40:01Z</dcterms:modified>
</cp:coreProperties>
</file>