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416" y="-6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E08C5-A32F-3C41-BAA0-EEB218506FD3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9E0D8-5555-DE4B-9648-6820758687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32176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259F0F-6C05-0040-8204-889F74859342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8120CD-7DB0-D545-BD09-FE8BD4915A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04815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xmlns="" val="572112157"/>
              </p:ext>
            </p:extLst>
          </p:nvPr>
        </p:nvGraphicFramePr>
        <p:xfrm>
          <a:off x="0" y="978599"/>
          <a:ext cx="9144000" cy="579173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1064307">
                <a:tc rowSpan="2">
                  <a:txBody>
                    <a:bodyPr/>
                    <a:lstStyle/>
                    <a:p>
                      <a:r>
                        <a:rPr lang="en-US" sz="1400" b="1" u="sng" baseline="0" dirty="0" smtClean="0"/>
                        <a:t>Milestone Status (Progress)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200" b="0" u="none" dirty="0" smtClean="0"/>
                    </a:p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sng" dirty="0" smtClean="0"/>
                        <a:t>Resource Conflicts, Plan Changes</a:t>
                      </a:r>
                      <a:r>
                        <a:rPr lang="en-US" sz="1400" b="1" u="sng" baseline="0" dirty="0" smtClean="0"/>
                        <a:t> and Issues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b="0" u="none" dirty="0" smtClean="0"/>
                        <a:t> </a:t>
                      </a:r>
                      <a:endParaRPr lang="en-US" sz="1200" b="0" u="none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662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sng" baseline="0" dirty="0" smtClean="0"/>
                        <a:t>Late Items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200" b="0" u="none" dirty="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80593">
                <a:tc>
                  <a:txBody>
                    <a:bodyPr/>
                    <a:lstStyle/>
                    <a:p>
                      <a:r>
                        <a:rPr lang="en-US" sz="1400" b="1" u="sng" baseline="0" dirty="0" smtClean="0"/>
                        <a:t>Summary of Previous Month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200" b="0" u="none" dirty="0" smtClean="0"/>
                    </a:p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400" b="1" u="sng" baseline="0" smtClean="0"/>
                        <a:t>Quarterly </a:t>
                      </a:r>
                      <a:r>
                        <a:rPr lang="en-US" sz="1400" b="1" u="sng" baseline="0" dirty="0" smtClean="0"/>
                        <a:t>Plans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200" b="0" u="none" dirty="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80593">
                <a:tc>
                  <a:txBody>
                    <a:bodyPr/>
                    <a:lstStyle/>
                    <a:p>
                      <a:r>
                        <a:rPr lang="en-US" sz="1400" b="1" u="sng" baseline="0" dirty="0" smtClean="0"/>
                        <a:t>Upcoming Work (Next Month)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200" b="0" u="none" dirty="0" smtClean="0"/>
                    </a:p>
                    <a:p>
                      <a:pPr marL="171450" indent="-171450">
                        <a:buFont typeface="Arial"/>
                        <a:buChar char="•"/>
                      </a:pPr>
                      <a:endParaRPr lang="en-US" sz="1200" b="0" u="none" dirty="0" smtClean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0" y="82818"/>
            <a:ext cx="8310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573588" algn="l"/>
              </a:tabLst>
            </a:pPr>
            <a:r>
              <a:rPr lang="en-US" sz="2800" dirty="0" smtClean="0">
                <a:solidFill>
                  <a:srgbClr val="000090"/>
                </a:solidFill>
              </a:rPr>
              <a:t>Monthly L2 Status Report - </a:t>
            </a:r>
            <a:br>
              <a:rPr lang="en-US" sz="2800" dirty="0" smtClean="0">
                <a:solidFill>
                  <a:srgbClr val="000090"/>
                </a:solidFill>
              </a:rPr>
            </a:br>
            <a:r>
              <a:rPr lang="en-US" sz="2000" dirty="0" smtClean="0">
                <a:solidFill>
                  <a:srgbClr val="000090"/>
                </a:solidFill>
              </a:rPr>
              <a:t>WBS:  	Presenter:  </a:t>
            </a:r>
            <a:endParaRPr lang="en-US" sz="2400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0" y="1223903"/>
            <a:ext cx="4555320" cy="1776041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1"/>
          </p:nvPr>
        </p:nvSpPr>
        <p:spPr>
          <a:xfrm>
            <a:off x="0" y="3253570"/>
            <a:ext cx="4555320" cy="1605236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2"/>
          </p:nvPr>
        </p:nvSpPr>
        <p:spPr>
          <a:xfrm>
            <a:off x="0" y="5146692"/>
            <a:ext cx="4555320" cy="1605236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1" name="Text Placeholder 17"/>
          <p:cNvSpPr>
            <a:spLocks noGrp="1"/>
          </p:cNvSpPr>
          <p:nvPr>
            <p:ph type="body" sz="quarter" idx="13"/>
          </p:nvPr>
        </p:nvSpPr>
        <p:spPr>
          <a:xfrm>
            <a:off x="4588680" y="3271973"/>
            <a:ext cx="4555320" cy="3505345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2" name="Text Placeholder 17"/>
          <p:cNvSpPr>
            <a:spLocks noGrp="1"/>
          </p:cNvSpPr>
          <p:nvPr>
            <p:ph type="body" sz="quarter" idx="14"/>
          </p:nvPr>
        </p:nvSpPr>
        <p:spPr>
          <a:xfrm>
            <a:off x="4588680" y="2272963"/>
            <a:ext cx="4555320" cy="726981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3" name="Text Placeholder 17"/>
          <p:cNvSpPr>
            <a:spLocks noGrp="1"/>
          </p:cNvSpPr>
          <p:nvPr>
            <p:ph type="body" sz="quarter" idx="15"/>
          </p:nvPr>
        </p:nvSpPr>
        <p:spPr>
          <a:xfrm>
            <a:off x="4588680" y="1223904"/>
            <a:ext cx="4555320" cy="809800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6" hasCustomPrompt="1"/>
          </p:nvPr>
        </p:nvSpPr>
        <p:spPr>
          <a:xfrm>
            <a:off x="4684803" y="119626"/>
            <a:ext cx="3625206" cy="441717"/>
          </a:xfrm>
        </p:spPr>
        <p:txBody>
          <a:bodyPr anchor="ctr">
            <a:noAutofit/>
          </a:bodyPr>
          <a:lstStyle>
            <a:lvl1pPr marL="0" indent="0">
              <a:buNone/>
              <a:defRPr sz="2800" baseline="0">
                <a:solidFill>
                  <a:srgbClr val="000090"/>
                </a:solidFill>
              </a:defRPr>
            </a:lvl1pPr>
          </a:lstStyle>
          <a:p>
            <a:pPr lvl="0"/>
            <a:r>
              <a:rPr lang="en-US" dirty="0" smtClean="0"/>
              <a:t>1 September 2012</a:t>
            </a:r>
            <a:endParaRPr lang="en-US" dirty="0"/>
          </a:p>
        </p:txBody>
      </p:sp>
      <p:sp>
        <p:nvSpPr>
          <p:cNvPr id="26" name="Text Placeholder 24"/>
          <p:cNvSpPr>
            <a:spLocks noGrp="1"/>
          </p:cNvSpPr>
          <p:nvPr>
            <p:ph type="body" sz="quarter" idx="17" hasCustomPrompt="1"/>
          </p:nvPr>
        </p:nvSpPr>
        <p:spPr>
          <a:xfrm>
            <a:off x="723620" y="579747"/>
            <a:ext cx="3831700" cy="239259"/>
          </a:xfrm>
        </p:spPr>
        <p:txBody>
          <a:bodyPr anchor="ctr">
            <a:noAutofit/>
          </a:bodyPr>
          <a:lstStyle>
            <a:lvl1pPr marL="0" indent="0">
              <a:buNone/>
              <a:defRPr sz="2000" baseline="0">
                <a:solidFill>
                  <a:srgbClr val="000090"/>
                </a:solidFill>
              </a:defRPr>
            </a:lvl1pPr>
          </a:lstStyle>
          <a:p>
            <a:pPr lvl="0"/>
            <a:r>
              <a:rPr lang="en-US" dirty="0" err="1" smtClean="0"/>
              <a:t>x.y</a:t>
            </a:r>
            <a:r>
              <a:rPr lang="en-US" dirty="0" smtClean="0"/>
              <a:t> - Title</a:t>
            </a:r>
            <a:endParaRPr lang="en-US" dirty="0"/>
          </a:p>
        </p:txBody>
      </p:sp>
      <p:sp>
        <p:nvSpPr>
          <p:cNvPr id="27" name="Text Placeholder 24"/>
          <p:cNvSpPr>
            <a:spLocks noGrp="1"/>
          </p:cNvSpPr>
          <p:nvPr>
            <p:ph type="body" sz="quarter" idx="18" hasCustomPrompt="1"/>
          </p:nvPr>
        </p:nvSpPr>
        <p:spPr>
          <a:xfrm>
            <a:off x="5817853" y="561343"/>
            <a:ext cx="2492156" cy="283505"/>
          </a:xfrm>
        </p:spPr>
        <p:txBody>
          <a:bodyPr anchor="ctr">
            <a:noAutofit/>
          </a:bodyPr>
          <a:lstStyle>
            <a:lvl1pPr marL="0" indent="0">
              <a:buNone/>
              <a:defRPr sz="2000" baseline="0">
                <a:solidFill>
                  <a:srgbClr val="000090"/>
                </a:solidFill>
              </a:defRPr>
            </a:lvl1pPr>
          </a:lstStyle>
          <a:p>
            <a:pPr lvl="0"/>
            <a:r>
              <a:rPr lang="en-US" dirty="0" smtClean="0"/>
              <a:t>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80696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9CE61-5EEF-054B-8CE6-1FACAEA84158}" type="datetime1">
              <a:rPr lang="en-US" smtClean="0"/>
              <a:pPr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0277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8ECA3-1A4A-9349-913F-46D59F6C7FE8}" type="datetime1">
              <a:rPr lang="en-US" smtClean="0"/>
              <a:pPr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6078319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376DA-49D0-5448-8589-B7EEB1133536}" type="datetime1">
              <a:rPr lang="en-US" smtClean="0"/>
              <a:pPr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502969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0540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77920-CAB2-C64D-8B79-D3BB49394B68}" type="datetime1">
              <a:rPr lang="en-US" smtClean="0"/>
              <a:pPr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4533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C1FE-F7FB-2A48-85D7-CDDAA29E36CE}" type="datetime1">
              <a:rPr lang="en-US" smtClean="0"/>
              <a:pPr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55379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449CE-5E6A-8042-8721-5F3998D61E7B}" type="datetime1">
              <a:rPr lang="en-US" smtClean="0"/>
              <a:pPr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63238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8F1D6-957B-2949-94AF-786CD7ED917D}" type="datetime1">
              <a:rPr lang="en-US" smtClean="0"/>
              <a:pPr/>
              <a:t>10/24/2013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61752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5A61D-DAD9-AD46-B8C3-AFD71D34C3E8}" type="datetime1">
              <a:rPr lang="en-US" smtClean="0"/>
              <a:pPr/>
              <a:t>10/24/2013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856206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3E42A-818B-684C-B6EB-4CD61C9C314E}" type="datetime1">
              <a:rPr lang="en-US" smtClean="0"/>
              <a:pPr/>
              <a:t>10/24/2013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224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CC960-C0E3-D04D-AFEA-6E1579116133}" type="datetime1">
              <a:rPr lang="en-US" smtClean="0"/>
              <a:pPr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23028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881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438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90"/>
                </a:solidFill>
              </a:defRPr>
            </a:lvl1pPr>
          </a:lstStyle>
          <a:p>
            <a:fld id="{E877982C-E10B-0645-AD5D-B45CF301C158}" type="datetime1">
              <a:rPr lang="en-US" smtClean="0"/>
              <a:pPr/>
              <a:t>10/24/2013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438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90"/>
                </a:solidFill>
              </a:defRPr>
            </a:lvl1pPr>
          </a:lstStyle>
          <a:p>
            <a:r>
              <a:rPr lang="en-US" dirty="0" smtClean="0"/>
              <a:t>MAP Bi-Weekly Planning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9438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90"/>
                </a:solidFill>
              </a:defRPr>
            </a:lvl1pPr>
          </a:lstStyle>
          <a:p>
            <a:fld id="{95AF3C95-1EE9-DC48-A086-9FAA3E32F6B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2" descr="C:\Documents and Settings\sgeer\My Documents\MAP\MAP-LOGO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294684" y="-10111"/>
            <a:ext cx="857250" cy="974725"/>
          </a:xfrm>
          <a:prstGeom prst="rect">
            <a:avLst/>
          </a:prstGeom>
          <a:noFill/>
          <a:ln w="50800"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xmlns="" val="2323978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00009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b="1" dirty="0" smtClean="0">
                <a:solidFill>
                  <a:schemeClr val="tx2"/>
                </a:solidFill>
              </a:rPr>
              <a:t>201 MHz cavity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dirty="0" smtClean="0">
                <a:solidFill>
                  <a:schemeClr val="tx2"/>
                </a:solidFill>
              </a:rPr>
              <a:t>I</a:t>
            </a:r>
            <a:r>
              <a:rPr lang="en-US" dirty="0" smtClean="0">
                <a:solidFill>
                  <a:schemeClr val="tx2"/>
                </a:solidFill>
              </a:rPr>
              <a:t>nstallation </a:t>
            </a:r>
            <a:r>
              <a:rPr lang="en-US" dirty="0" smtClean="0">
                <a:solidFill>
                  <a:schemeClr val="tx2"/>
                </a:solidFill>
              </a:rPr>
              <a:t>activities of the MICE prototype cavity at MTA using the single cavity vessel </a:t>
            </a:r>
            <a:endParaRPr lang="en-US" dirty="0" smtClean="0">
              <a:solidFill>
                <a:schemeClr val="tx2"/>
              </a:solidFill>
            </a:endParaRPr>
          </a:p>
          <a:p>
            <a:pPr marL="398463" lvl="2" indent="-180975">
              <a:spcBef>
                <a:spcPts val="0"/>
              </a:spcBef>
              <a:spcAft>
                <a:spcPts val="300"/>
              </a:spcAft>
            </a:pPr>
            <a:r>
              <a:rPr lang="en-US" sz="1100" dirty="0" smtClean="0">
                <a:solidFill>
                  <a:schemeClr val="tx2"/>
                </a:solidFill>
              </a:rPr>
              <a:t>Tuner arms installed</a:t>
            </a:r>
          </a:p>
          <a:p>
            <a:pPr marL="398463" lvl="2" indent="-180975">
              <a:spcBef>
                <a:spcPts val="0"/>
              </a:spcBef>
              <a:spcAft>
                <a:spcPts val="300"/>
              </a:spcAft>
            </a:pPr>
            <a:r>
              <a:rPr lang="en-US" sz="1100" dirty="0" smtClean="0">
                <a:solidFill>
                  <a:schemeClr val="tx2"/>
                </a:solidFill>
              </a:rPr>
              <a:t>Cavity support  assembly (inside the vessel)  tested </a:t>
            </a:r>
            <a:r>
              <a:rPr lang="en-US" sz="1100" i="1" dirty="0" smtClean="0">
                <a:solidFill>
                  <a:schemeClr val="tx2"/>
                </a:solidFill>
              </a:rPr>
              <a:t>  	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dirty="0" smtClean="0">
                <a:solidFill>
                  <a:schemeClr val="tx2"/>
                </a:solidFill>
              </a:rPr>
              <a:t>Two </a:t>
            </a:r>
            <a:r>
              <a:rPr lang="en-US" dirty="0" smtClean="0">
                <a:solidFill>
                  <a:schemeClr val="tx2"/>
                </a:solidFill>
              </a:rPr>
              <a:t>RF couplers </a:t>
            </a:r>
            <a:r>
              <a:rPr lang="en-US" dirty="0" smtClean="0">
                <a:solidFill>
                  <a:schemeClr val="tx2"/>
                </a:solidFill>
              </a:rPr>
              <a:t>fabrication </a:t>
            </a:r>
            <a:r>
              <a:rPr lang="en-US" dirty="0" smtClean="0">
                <a:solidFill>
                  <a:schemeClr val="tx2"/>
                </a:solidFill>
              </a:rPr>
              <a:t>continues at LBNL</a:t>
            </a:r>
          </a:p>
          <a:p>
            <a:pPr marL="398463" lvl="2" indent="-166688">
              <a:spcBef>
                <a:spcPts val="0"/>
              </a:spcBef>
              <a:spcAft>
                <a:spcPts val="300"/>
              </a:spcAft>
            </a:pPr>
            <a:r>
              <a:rPr lang="en-US" sz="1100" dirty="0" smtClean="0">
                <a:solidFill>
                  <a:schemeClr val="tx2"/>
                </a:solidFill>
              </a:rPr>
              <a:t>Parts made</a:t>
            </a:r>
          </a:p>
          <a:p>
            <a:pPr marL="398463" lvl="2" indent="-166688">
              <a:spcBef>
                <a:spcPts val="0"/>
              </a:spcBef>
              <a:spcAft>
                <a:spcPts val="300"/>
              </a:spcAft>
            </a:pPr>
            <a:r>
              <a:rPr lang="en-US" sz="1100" dirty="0" smtClean="0">
                <a:solidFill>
                  <a:schemeClr val="tx2"/>
                </a:solidFill>
              </a:rPr>
              <a:t>Outside vendor for </a:t>
            </a:r>
            <a:r>
              <a:rPr lang="en-US" sz="1100" dirty="0" err="1" smtClean="0">
                <a:solidFill>
                  <a:schemeClr val="tx2"/>
                </a:solidFill>
              </a:rPr>
              <a:t>TiN</a:t>
            </a:r>
            <a:r>
              <a:rPr lang="en-US" sz="1100" dirty="0" smtClean="0">
                <a:solidFill>
                  <a:schemeClr val="tx2"/>
                </a:solidFill>
              </a:rPr>
              <a:t> coating</a:t>
            </a:r>
            <a:endParaRPr lang="en-US" sz="1100" dirty="0" smtClean="0">
              <a:solidFill>
                <a:schemeClr val="tx2"/>
              </a:solidFill>
            </a:endParaRPr>
          </a:p>
          <a:p>
            <a:pPr marL="228600" lvl="2" indent="-114300">
              <a:spcBef>
                <a:spcPts val="0"/>
              </a:spcBef>
              <a:buNone/>
            </a:pPr>
            <a:endParaRPr lang="en-US" sz="1100" dirty="0" smtClean="0">
              <a:solidFill>
                <a:schemeClr val="tx2"/>
              </a:solidFill>
            </a:endParaRPr>
          </a:p>
          <a:p>
            <a:pPr marL="461963" lvl="2" indent="-230188">
              <a:spcBef>
                <a:spcPts val="0"/>
              </a:spcBef>
              <a:buNone/>
            </a:pPr>
            <a:endParaRPr lang="en-US" sz="1100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en-US" sz="11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Lucas visited LBNL</a:t>
            </a:r>
          </a:p>
          <a:p>
            <a:pPr marL="398463" lvl="2" indent="-166688">
              <a:lnSpc>
                <a:spcPct val="90000"/>
              </a:lnSpc>
              <a:spcBef>
                <a:spcPts val="0"/>
              </a:spcBef>
            </a:pPr>
            <a:r>
              <a:rPr lang="en-US" sz="1100" dirty="0" smtClean="0"/>
              <a:t>ANSYS simulations</a:t>
            </a:r>
            <a:r>
              <a:rPr lang="en-US" sz="1100" dirty="0" smtClean="0"/>
              <a:t>  of the prototype cavity</a:t>
            </a:r>
            <a:endParaRPr lang="en-US" dirty="0" smtClean="0"/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Cryostat fabrication</a:t>
            </a:r>
          </a:p>
          <a:p>
            <a:pPr marL="398463" lvl="2" indent="-166688">
              <a:lnSpc>
                <a:spcPct val="90000"/>
              </a:lnSpc>
              <a:spcBef>
                <a:spcPts val="0"/>
              </a:spcBef>
            </a:pPr>
            <a:r>
              <a:rPr lang="en-US" sz="1100" dirty="0" smtClean="0"/>
              <a:t>Currently on hold due to budget situation</a:t>
            </a:r>
          </a:p>
          <a:p>
            <a:pPr marL="398463" lvl="2" indent="-166688">
              <a:lnSpc>
                <a:spcPct val="90000"/>
              </a:lnSpc>
              <a:spcBef>
                <a:spcPts val="0"/>
              </a:spcBef>
            </a:pPr>
            <a:r>
              <a:rPr lang="en-US" sz="1100" dirty="0" smtClean="0"/>
              <a:t>Four more weeks of work to complete</a:t>
            </a:r>
            <a:endParaRPr lang="en-US" dirty="0" smtClean="0"/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Lots progress on the 201-MHz cavity </a:t>
            </a:r>
            <a:r>
              <a:rPr lang="en-US" dirty="0" smtClean="0"/>
              <a:t>installation</a:t>
            </a:r>
          </a:p>
          <a:p>
            <a:pPr marL="398463" lvl="2" indent="-166688">
              <a:lnSpc>
                <a:spcPct val="90000"/>
              </a:lnSpc>
              <a:spcBef>
                <a:spcPts val="0"/>
              </a:spcBef>
            </a:pPr>
            <a:r>
              <a:rPr lang="en-US" sz="1100" dirty="0" smtClean="0">
                <a:solidFill>
                  <a:schemeClr val="tx2"/>
                </a:solidFill>
              </a:rPr>
              <a:t>Tuners and tests</a:t>
            </a:r>
          </a:p>
          <a:p>
            <a:pPr marL="398463" lvl="2" indent="-166688">
              <a:lnSpc>
                <a:spcPct val="90000"/>
              </a:lnSpc>
              <a:spcBef>
                <a:spcPts val="0"/>
              </a:spcBef>
            </a:pPr>
            <a:r>
              <a:rPr lang="en-US" sz="1100" dirty="0" smtClean="0">
                <a:solidFill>
                  <a:schemeClr val="tx2"/>
                </a:solidFill>
              </a:rPr>
              <a:t>Cavity support</a:t>
            </a:r>
          </a:p>
          <a:p>
            <a:pPr marL="398463" lvl="2" indent="-166688">
              <a:lnSpc>
                <a:spcPct val="90000"/>
              </a:lnSpc>
              <a:spcBef>
                <a:spcPts val="0"/>
              </a:spcBef>
            </a:pPr>
            <a:r>
              <a:rPr lang="en-US" sz="1100" dirty="0" smtClean="0">
                <a:solidFill>
                  <a:schemeClr val="tx2"/>
                </a:solidFill>
              </a:rPr>
              <a:t>Water cooling line connections</a:t>
            </a:r>
          </a:p>
          <a:p>
            <a:pPr marL="398463" lvl="2" indent="-166688">
              <a:lnSpc>
                <a:spcPct val="90000"/>
              </a:lnSpc>
              <a:spcBef>
                <a:spcPts val="0"/>
              </a:spcBef>
            </a:pPr>
            <a:r>
              <a:rPr lang="en-US" sz="1100" dirty="0" smtClean="0">
                <a:solidFill>
                  <a:schemeClr val="tx2"/>
                </a:solidFill>
              </a:rPr>
              <a:t>Cavity assembly procedures</a:t>
            </a:r>
          </a:p>
          <a:p>
            <a:pPr marL="398463" lvl="2" indent="-166688">
              <a:lnSpc>
                <a:spcPct val="90000"/>
              </a:lnSpc>
              <a:spcBef>
                <a:spcPts val="0"/>
              </a:spcBef>
              <a:buNone/>
            </a:pPr>
            <a:endParaRPr lang="en-US" sz="1100" dirty="0" smtClean="0">
              <a:solidFill>
                <a:schemeClr val="tx2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tx2"/>
                </a:solidFill>
              </a:rPr>
              <a:t>Continue the </a:t>
            </a:r>
            <a:r>
              <a:rPr lang="en-US" dirty="0" smtClean="0">
                <a:solidFill>
                  <a:schemeClr val="tx2"/>
                </a:solidFill>
              </a:rPr>
              <a:t>201 </a:t>
            </a:r>
            <a:r>
              <a:rPr lang="en-US" dirty="0" smtClean="0">
                <a:solidFill>
                  <a:schemeClr val="tx2"/>
                </a:solidFill>
              </a:rPr>
              <a:t>MHz installation at MTA, Fermilab 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tx2"/>
                </a:solidFill>
              </a:rPr>
              <a:t>Complete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two RF </a:t>
            </a:r>
            <a:r>
              <a:rPr lang="en-US" dirty="0" smtClean="0">
                <a:solidFill>
                  <a:schemeClr val="tx2"/>
                </a:solidFill>
              </a:rPr>
              <a:t>couplers fabrication at LBNL and deliver to MTA, Fermilab for installation</a:t>
            </a:r>
            <a:endParaRPr lang="en-US" dirty="0" smtClean="0">
              <a:solidFill>
                <a:schemeClr val="tx2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tx2"/>
                </a:solidFill>
              </a:rPr>
              <a:t>Resume the cryostat fabrication at LBNL once the funding 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is in place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tx2"/>
                </a:solidFill>
              </a:rPr>
              <a:t>Continue </a:t>
            </a:r>
            <a:r>
              <a:rPr lang="en-US" dirty="0" smtClean="0">
                <a:solidFill>
                  <a:schemeClr val="tx2"/>
                </a:solidFill>
              </a:rPr>
              <a:t>update/finalize the design of MICE CC cryostat and accessory </a:t>
            </a:r>
            <a:r>
              <a:rPr lang="en-US" dirty="0" smtClean="0">
                <a:solidFill>
                  <a:schemeClr val="tx2"/>
                </a:solidFill>
              </a:rPr>
              <a:t>components</a:t>
            </a:r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tx2"/>
                </a:solidFill>
              </a:rPr>
              <a:t>Continue MP simulation studies of the MICE cavity and coupler with external magnetic fields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tx2"/>
                </a:solidFill>
              </a:rPr>
              <a:t>Complete fabrication of two 201 MHz RF couplers for the MICE prototype cavity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tx2"/>
                </a:solidFill>
              </a:rPr>
              <a:t>Support the MICE prototype cavity installation and testing at MTA, Fermilab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tx2"/>
                </a:solidFill>
              </a:rPr>
              <a:t>Complete cryostat vessel fabrication at LBNL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tx2"/>
                </a:solidFill>
              </a:rPr>
              <a:t>Continue updating cryostat drawings and cooling circuits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Delivery of the first MICE CC cryostat vessel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en-US" dirty="0" smtClean="0"/>
              <a:t>EP of the remaining 9 MICE cavities at LBNL </a:t>
            </a:r>
          </a:p>
          <a:p>
            <a:pPr lvl="1">
              <a:lnSpc>
                <a:spcPct val="95000"/>
              </a:lnSpc>
              <a:spcBef>
                <a:spcPts val="0"/>
              </a:spcBef>
            </a:pPr>
            <a:r>
              <a:rPr lang="en-US" dirty="0" smtClean="0"/>
              <a:t>To be completed in FY14</a:t>
            </a:r>
          </a:p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Cryostat fabrication on hold due to budget shortage </a:t>
            </a:r>
          </a:p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en-US" dirty="0" smtClean="0"/>
              <a:t>Measurements </a:t>
            </a:r>
            <a:r>
              <a:rPr lang="en-US" dirty="0" smtClean="0"/>
              <a:t>and tuning of all MICE RF </a:t>
            </a:r>
            <a:r>
              <a:rPr lang="en-US" dirty="0" smtClean="0"/>
              <a:t>cavities</a:t>
            </a:r>
            <a:endParaRPr lang="en-US" dirty="0" smtClean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October 25</a:t>
            </a:r>
            <a:r>
              <a:rPr lang="en-US" dirty="0" smtClean="0"/>
              <a:t>, </a:t>
            </a:r>
            <a:r>
              <a:rPr lang="en-US" dirty="0" smtClean="0"/>
              <a:t>2013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sz="1600" dirty="0" smtClean="0"/>
              <a:t>05 01: MICE RF Fabrication &amp; Testing</a:t>
            </a:r>
            <a:endParaRPr lang="en-US" sz="160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err="1" smtClean="0"/>
              <a:t>Derun</a:t>
            </a:r>
            <a:r>
              <a:rPr lang="en-US" dirty="0" smtClean="0"/>
              <a:t> 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69660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RF loop braze fit-up 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672540" y="3812145"/>
            <a:ext cx="4006641" cy="19747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MICE Construction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77920-CAB2-C64D-8B79-D3BB49394B68}" type="datetime1">
              <a:rPr lang="en-US" smtClean="0"/>
              <a:pPr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26" name="AutoShape 2" descr="Cryostat standing up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https://mail-attachment.googleusercontent.com/attachment/u/0/?ui=2&amp;ik=7d31896c4b&amp;view=att&amp;th=1414d32c5086ca3b&amp;attid=0.1&amp;disp=inline&amp;safe=1&amp;zw&amp;saduie=AG9B_P-EQaTQrU6EdOCfvSQf0saN&amp;sadet=1380247199983&amp;sads=Esf4gn6gpnocD8iWNKI50HXkxhU"/>
          <p:cNvSpPr>
            <a:spLocks noChangeAspect="1" noChangeArrowheads="1"/>
          </p:cNvSpPr>
          <p:nvPr/>
        </p:nvSpPr>
        <p:spPr bwMode="auto">
          <a:xfrm>
            <a:off x="155575" y="-2925763"/>
            <a:ext cx="8124825" cy="6096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60375" y="5773783"/>
            <a:ext cx="39549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First MICE </a:t>
            </a:r>
            <a:r>
              <a:rPr lang="en-US" dirty="0" smtClean="0"/>
              <a:t>RF cavity installation in a </a:t>
            </a:r>
            <a:br>
              <a:rPr lang="en-US" dirty="0" smtClean="0"/>
            </a:br>
            <a:r>
              <a:rPr lang="en-US" dirty="0" smtClean="0"/>
              <a:t>single cavity vessel at Fermilab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571784" y="5889694"/>
            <a:ext cx="23487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Coupler loop fabrication</a:t>
            </a:r>
            <a:endParaRPr lang="en-US" sz="16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20735" y="939912"/>
            <a:ext cx="2864929" cy="2743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6444" y="939912"/>
            <a:ext cx="3625403" cy="4833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AP_L2_Managers_MonthlyReport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MAP_L2_Managers_MonthlyReport_Template.potx</Template>
  <TotalTime>236</TotalTime>
  <Words>229</Words>
  <Application>Microsoft Office PowerPoint</Application>
  <PresentationFormat>On-screen Show (4:3)</PresentationFormat>
  <Paragraphs>41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MAP_L2_Managers_MonthlyReport_Template</vt:lpstr>
      <vt:lpstr>Slide 1</vt:lpstr>
      <vt:lpstr>MICE Construction</vt:lpstr>
    </vt:vector>
  </TitlesOfParts>
  <Company>Fermilab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Palmer</dc:creator>
  <cp:lastModifiedBy>Derun</cp:lastModifiedBy>
  <cp:revision>17</cp:revision>
  <dcterms:created xsi:type="dcterms:W3CDTF">2012-09-01T16:43:44Z</dcterms:created>
  <dcterms:modified xsi:type="dcterms:W3CDTF">2013-10-25T03:53:40Z</dcterms:modified>
</cp:coreProperties>
</file>