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5"/>
  </p:notesMasterIdLst>
  <p:handoutMasterIdLst>
    <p:handoutMasterId r:id="rId16"/>
  </p:handoutMasterIdLst>
  <p:sldIdLst>
    <p:sldId id="591" r:id="rId2"/>
    <p:sldId id="592" r:id="rId3"/>
    <p:sldId id="593" r:id="rId4"/>
    <p:sldId id="599" r:id="rId5"/>
    <p:sldId id="594" r:id="rId6"/>
    <p:sldId id="598" r:id="rId7"/>
    <p:sldId id="600" r:id="rId8"/>
    <p:sldId id="601" r:id="rId9"/>
    <p:sldId id="602" r:id="rId10"/>
    <p:sldId id="603" r:id="rId11"/>
    <p:sldId id="595" r:id="rId12"/>
    <p:sldId id="596" r:id="rId13"/>
    <p:sldId id="597" r:id="rId14"/>
  </p:sldIdLst>
  <p:sldSz cx="9144000" cy="6858000" type="screen4x3"/>
  <p:notesSz cx="6934200" cy="9232900"/>
  <p:defaultTextStyle>
    <a:defPPr>
      <a:defRPr lang="en-US"/>
    </a:defPPr>
    <a:lvl1pPr algn="l" rtl="0" fontAlgn="base">
      <a:spcBef>
        <a:spcPct val="0"/>
      </a:spcBef>
      <a:spcAft>
        <a:spcPct val="0"/>
      </a:spcAft>
      <a:defRPr sz="2000" kern="1200">
        <a:solidFill>
          <a:srgbClr val="9A7900"/>
        </a:solidFill>
        <a:latin typeface="Comic Sans MS" pitchFamily="66" charset="0"/>
        <a:ea typeface="+mn-ea"/>
        <a:cs typeface="+mn-cs"/>
      </a:defRPr>
    </a:lvl1pPr>
    <a:lvl2pPr marL="457200" algn="l" rtl="0" fontAlgn="base">
      <a:spcBef>
        <a:spcPct val="0"/>
      </a:spcBef>
      <a:spcAft>
        <a:spcPct val="0"/>
      </a:spcAft>
      <a:defRPr sz="2000" kern="1200">
        <a:solidFill>
          <a:srgbClr val="9A7900"/>
        </a:solidFill>
        <a:latin typeface="Comic Sans MS" pitchFamily="66" charset="0"/>
        <a:ea typeface="+mn-ea"/>
        <a:cs typeface="+mn-cs"/>
      </a:defRPr>
    </a:lvl2pPr>
    <a:lvl3pPr marL="914400" algn="l" rtl="0" fontAlgn="base">
      <a:spcBef>
        <a:spcPct val="0"/>
      </a:spcBef>
      <a:spcAft>
        <a:spcPct val="0"/>
      </a:spcAft>
      <a:defRPr sz="2000" kern="1200">
        <a:solidFill>
          <a:srgbClr val="9A7900"/>
        </a:solidFill>
        <a:latin typeface="Comic Sans MS" pitchFamily="66" charset="0"/>
        <a:ea typeface="+mn-ea"/>
        <a:cs typeface="+mn-cs"/>
      </a:defRPr>
    </a:lvl3pPr>
    <a:lvl4pPr marL="1371600" algn="l" rtl="0" fontAlgn="base">
      <a:spcBef>
        <a:spcPct val="0"/>
      </a:spcBef>
      <a:spcAft>
        <a:spcPct val="0"/>
      </a:spcAft>
      <a:defRPr sz="2000" kern="1200">
        <a:solidFill>
          <a:srgbClr val="9A7900"/>
        </a:solidFill>
        <a:latin typeface="Comic Sans MS" pitchFamily="66" charset="0"/>
        <a:ea typeface="+mn-ea"/>
        <a:cs typeface="+mn-cs"/>
      </a:defRPr>
    </a:lvl4pPr>
    <a:lvl5pPr marL="1828800" algn="l" rtl="0" fontAlgn="base">
      <a:spcBef>
        <a:spcPct val="0"/>
      </a:spcBef>
      <a:spcAft>
        <a:spcPct val="0"/>
      </a:spcAft>
      <a:defRPr sz="2000" kern="1200">
        <a:solidFill>
          <a:srgbClr val="9A7900"/>
        </a:solidFill>
        <a:latin typeface="Comic Sans MS" pitchFamily="66" charset="0"/>
        <a:ea typeface="+mn-ea"/>
        <a:cs typeface="+mn-cs"/>
      </a:defRPr>
    </a:lvl5pPr>
    <a:lvl6pPr marL="2286000" algn="l" defTabSz="914400" rtl="0" eaLnBrk="1" latinLnBrk="0" hangingPunct="1">
      <a:defRPr sz="2000" kern="1200">
        <a:solidFill>
          <a:srgbClr val="9A7900"/>
        </a:solidFill>
        <a:latin typeface="Comic Sans MS" pitchFamily="66" charset="0"/>
        <a:ea typeface="+mn-ea"/>
        <a:cs typeface="+mn-cs"/>
      </a:defRPr>
    </a:lvl6pPr>
    <a:lvl7pPr marL="2743200" algn="l" defTabSz="914400" rtl="0" eaLnBrk="1" latinLnBrk="0" hangingPunct="1">
      <a:defRPr sz="2000" kern="1200">
        <a:solidFill>
          <a:srgbClr val="9A7900"/>
        </a:solidFill>
        <a:latin typeface="Comic Sans MS" pitchFamily="66" charset="0"/>
        <a:ea typeface="+mn-ea"/>
        <a:cs typeface="+mn-cs"/>
      </a:defRPr>
    </a:lvl7pPr>
    <a:lvl8pPr marL="3200400" algn="l" defTabSz="914400" rtl="0" eaLnBrk="1" latinLnBrk="0" hangingPunct="1">
      <a:defRPr sz="2000" kern="1200">
        <a:solidFill>
          <a:srgbClr val="9A7900"/>
        </a:solidFill>
        <a:latin typeface="Comic Sans MS" pitchFamily="66" charset="0"/>
        <a:ea typeface="+mn-ea"/>
        <a:cs typeface="+mn-cs"/>
      </a:defRPr>
    </a:lvl8pPr>
    <a:lvl9pPr marL="3657600" algn="l" defTabSz="914400" rtl="0" eaLnBrk="1" latinLnBrk="0" hangingPunct="1">
      <a:defRPr sz="2000" kern="1200">
        <a:solidFill>
          <a:srgbClr val="9A7900"/>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CC"/>
    <a:srgbClr val="006600"/>
    <a:srgbClr val="FF3300"/>
    <a:srgbClr val="0066FF"/>
    <a:srgbClr val="FF00FF"/>
    <a:srgbClr val="FF6600"/>
    <a:srgbClr val="008000"/>
    <a:srgbClr val="0000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145" autoAdjust="0"/>
    <p:restoredTop sz="94872" autoAdjust="0"/>
  </p:normalViewPr>
  <p:slideViewPr>
    <p:cSldViewPr>
      <p:cViewPr varScale="1">
        <p:scale>
          <a:sx n="83" d="100"/>
          <a:sy n="83" d="100"/>
        </p:scale>
        <p:origin x="-1416" y="-84"/>
      </p:cViewPr>
      <p:guideLst>
        <p:guide orient="horz" pos="2160"/>
        <p:guide pos="2880"/>
      </p:guideLst>
    </p:cSldViewPr>
  </p:slideViewPr>
  <p:outlineViewPr>
    <p:cViewPr>
      <p:scale>
        <a:sx n="33" d="100"/>
        <a:sy n="33" d="100"/>
      </p:scale>
      <p:origin x="264" y="1779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130" y="-120"/>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06426" cy="460384"/>
          </a:xfrm>
          <a:prstGeom prst="rect">
            <a:avLst/>
          </a:prstGeom>
          <a:noFill/>
          <a:ln w="9525">
            <a:noFill/>
            <a:miter lim="800000"/>
            <a:headEnd/>
            <a:tailEnd/>
          </a:ln>
          <a:effectLst/>
        </p:spPr>
        <p:txBody>
          <a:bodyPr vert="horz" wrap="square" lIns="91381" tIns="45691" rIns="91381" bIns="45691" numCol="1" anchor="t" anchorCtr="0" compatLnSpc="1">
            <a:prstTxWarp prst="textNoShape">
              <a:avLst/>
            </a:prstTxWarp>
          </a:bodyPr>
          <a:lstStyle>
            <a:lvl1pPr defTabSz="912813">
              <a:defRPr sz="1200">
                <a:solidFill>
                  <a:schemeClr val="tx1"/>
                </a:solidFill>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3927776" y="0"/>
            <a:ext cx="3006425" cy="460384"/>
          </a:xfrm>
          <a:prstGeom prst="rect">
            <a:avLst/>
          </a:prstGeom>
          <a:noFill/>
          <a:ln w="9525">
            <a:noFill/>
            <a:miter lim="800000"/>
            <a:headEnd/>
            <a:tailEnd/>
          </a:ln>
          <a:effectLst/>
        </p:spPr>
        <p:txBody>
          <a:bodyPr vert="horz" wrap="square" lIns="91381" tIns="45691" rIns="91381" bIns="45691" numCol="1" anchor="t" anchorCtr="0" compatLnSpc="1">
            <a:prstTxWarp prst="textNoShape">
              <a:avLst/>
            </a:prstTxWarp>
          </a:bodyPr>
          <a:lstStyle>
            <a:lvl1pPr algn="r" defTabSz="912813">
              <a:defRPr sz="1200">
                <a:solidFill>
                  <a:schemeClr val="tx1"/>
                </a:solidFill>
                <a:latin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0" y="8772516"/>
            <a:ext cx="3006426" cy="460384"/>
          </a:xfrm>
          <a:prstGeom prst="rect">
            <a:avLst/>
          </a:prstGeom>
          <a:noFill/>
          <a:ln w="9525">
            <a:noFill/>
            <a:miter lim="800000"/>
            <a:headEnd/>
            <a:tailEnd/>
          </a:ln>
          <a:effectLst/>
        </p:spPr>
        <p:txBody>
          <a:bodyPr vert="horz" wrap="square" lIns="91381" tIns="45691" rIns="91381" bIns="45691" numCol="1" anchor="b" anchorCtr="0" compatLnSpc="1">
            <a:prstTxWarp prst="textNoShape">
              <a:avLst/>
            </a:prstTxWarp>
          </a:bodyPr>
          <a:lstStyle>
            <a:lvl1pPr defTabSz="912813">
              <a:defRPr sz="1200">
                <a:solidFill>
                  <a:schemeClr val="tx1"/>
                </a:solidFill>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3927776" y="8772516"/>
            <a:ext cx="3006425" cy="460384"/>
          </a:xfrm>
          <a:prstGeom prst="rect">
            <a:avLst/>
          </a:prstGeom>
          <a:noFill/>
          <a:ln w="9525">
            <a:noFill/>
            <a:miter lim="800000"/>
            <a:headEnd/>
            <a:tailEnd/>
          </a:ln>
          <a:effectLst/>
        </p:spPr>
        <p:txBody>
          <a:bodyPr vert="horz" wrap="square" lIns="91381" tIns="45691" rIns="91381" bIns="45691" numCol="1" anchor="b" anchorCtr="0" compatLnSpc="1">
            <a:prstTxWarp prst="textNoShape">
              <a:avLst/>
            </a:prstTxWarp>
          </a:bodyPr>
          <a:lstStyle>
            <a:lvl1pPr algn="r" defTabSz="912813">
              <a:defRPr sz="1200">
                <a:solidFill>
                  <a:schemeClr val="tx1"/>
                </a:solidFill>
                <a:latin typeface="Times New Roman" pitchFamily="18" charset="0"/>
              </a:defRPr>
            </a:lvl1pPr>
          </a:lstStyle>
          <a:p>
            <a:pPr>
              <a:defRPr/>
            </a:pPr>
            <a:fld id="{29D1AC01-4EDC-4562-99EC-A48E92C9AC29}" type="slidenum">
              <a:rPr lang="en-US"/>
              <a:pPr>
                <a:defRPr/>
              </a:pPr>
              <a:t>‹#›</a:t>
            </a:fld>
            <a:endParaRPr lang="en-US"/>
          </a:p>
        </p:txBody>
      </p:sp>
    </p:spTree>
    <p:extLst>
      <p:ext uri="{BB962C8B-B14F-4D97-AF65-F5344CB8AC3E}">
        <p14:creationId xmlns:p14="http://schemas.microsoft.com/office/powerpoint/2010/main" val="3086178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292" cy="454077"/>
          </a:xfrm>
          <a:prstGeom prst="rect">
            <a:avLst/>
          </a:prstGeom>
          <a:noFill/>
          <a:ln w="9525">
            <a:noFill/>
            <a:miter lim="800000"/>
            <a:headEnd/>
            <a:tailEnd/>
          </a:ln>
          <a:effectLst/>
        </p:spPr>
        <p:txBody>
          <a:bodyPr vert="horz" wrap="square" lIns="89959" tIns="44981" rIns="89959" bIns="44981" numCol="1" anchor="t" anchorCtr="0" compatLnSpc="1">
            <a:prstTxWarp prst="textNoShape">
              <a:avLst/>
            </a:prstTxWarp>
          </a:bodyPr>
          <a:lstStyle>
            <a:lvl1pPr defTabSz="901700">
              <a:defRPr sz="1200">
                <a:solidFill>
                  <a:schemeClr val="tx1"/>
                </a:solidFill>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32591" y="0"/>
            <a:ext cx="3027292" cy="454077"/>
          </a:xfrm>
          <a:prstGeom prst="rect">
            <a:avLst/>
          </a:prstGeom>
          <a:noFill/>
          <a:ln w="9525">
            <a:noFill/>
            <a:miter lim="800000"/>
            <a:headEnd/>
            <a:tailEnd/>
          </a:ln>
          <a:effectLst/>
        </p:spPr>
        <p:txBody>
          <a:bodyPr vert="horz" wrap="square" lIns="89959" tIns="44981" rIns="89959" bIns="44981" numCol="1" anchor="t" anchorCtr="0" compatLnSpc="1">
            <a:prstTxWarp prst="textNoShape">
              <a:avLst/>
            </a:prstTxWarp>
          </a:bodyPr>
          <a:lstStyle>
            <a:lvl1pPr algn="r" defTabSz="901700">
              <a:defRPr sz="1200">
                <a:solidFill>
                  <a:schemeClr val="tx1"/>
                </a:solidFill>
                <a:latin typeface="Times New Roman" pitchFamily="18"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17600" y="684213"/>
            <a:ext cx="4651375" cy="34893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0114" y="4400449"/>
            <a:ext cx="5065818" cy="4176562"/>
          </a:xfrm>
          <a:prstGeom prst="rect">
            <a:avLst/>
          </a:prstGeom>
          <a:noFill/>
          <a:ln w="9525">
            <a:noFill/>
            <a:miter lim="800000"/>
            <a:headEnd/>
            <a:tailEnd/>
          </a:ln>
          <a:effectLst/>
        </p:spPr>
        <p:txBody>
          <a:bodyPr vert="horz" wrap="square" lIns="89959" tIns="44981" rIns="89959" bIns="449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4049"/>
            <a:ext cx="3027292" cy="454077"/>
          </a:xfrm>
          <a:prstGeom prst="rect">
            <a:avLst/>
          </a:prstGeom>
          <a:noFill/>
          <a:ln w="9525">
            <a:noFill/>
            <a:miter lim="800000"/>
            <a:headEnd/>
            <a:tailEnd/>
          </a:ln>
          <a:effectLst/>
        </p:spPr>
        <p:txBody>
          <a:bodyPr vert="horz" wrap="square" lIns="89959" tIns="44981" rIns="89959" bIns="44981" numCol="1" anchor="b" anchorCtr="0" compatLnSpc="1">
            <a:prstTxWarp prst="textNoShape">
              <a:avLst/>
            </a:prstTxWarp>
          </a:bodyPr>
          <a:lstStyle>
            <a:lvl1pPr defTabSz="901700">
              <a:defRPr sz="1200">
                <a:solidFill>
                  <a:schemeClr val="tx1"/>
                </a:solidFill>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32591" y="8804049"/>
            <a:ext cx="3027292" cy="454077"/>
          </a:xfrm>
          <a:prstGeom prst="rect">
            <a:avLst/>
          </a:prstGeom>
          <a:noFill/>
          <a:ln w="9525">
            <a:noFill/>
            <a:miter lim="800000"/>
            <a:headEnd/>
            <a:tailEnd/>
          </a:ln>
          <a:effectLst/>
        </p:spPr>
        <p:txBody>
          <a:bodyPr vert="horz" wrap="square" lIns="89959" tIns="44981" rIns="89959" bIns="44981" numCol="1" anchor="b" anchorCtr="0" compatLnSpc="1">
            <a:prstTxWarp prst="textNoShape">
              <a:avLst/>
            </a:prstTxWarp>
          </a:bodyPr>
          <a:lstStyle>
            <a:lvl1pPr algn="r" defTabSz="901700">
              <a:defRPr sz="1200">
                <a:solidFill>
                  <a:schemeClr val="tx1"/>
                </a:solidFill>
                <a:latin typeface="Times New Roman" pitchFamily="18" charset="0"/>
              </a:defRPr>
            </a:lvl1pPr>
          </a:lstStyle>
          <a:p>
            <a:pPr>
              <a:defRPr/>
            </a:pPr>
            <a:fld id="{9C3EACCF-1915-4603-9118-56DE4C58A370}" type="slidenum">
              <a:rPr lang="en-US"/>
              <a:pPr>
                <a:defRPr/>
              </a:pPr>
              <a:t>‹#›</a:t>
            </a:fld>
            <a:endParaRPr lang="en-US"/>
          </a:p>
        </p:txBody>
      </p:sp>
    </p:spTree>
    <p:extLst>
      <p:ext uri="{BB962C8B-B14F-4D97-AF65-F5344CB8AC3E}">
        <p14:creationId xmlns:p14="http://schemas.microsoft.com/office/powerpoint/2010/main" val="4210113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88131319-75C8-46E4-8490-9E65B80188DA}"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Rectangle 3"/>
          <p:cNvSpPr>
            <a:spLocks noGrp="1"/>
          </p:cNvSpPr>
          <p:nvPr>
            <p:ph type="dt" sz="half" idx="10"/>
          </p:nvPr>
        </p:nvSpPr>
        <p:spPr/>
        <p:txBody>
          <a:bodyPr/>
          <a:lstStyle>
            <a:lvl1pPr>
              <a:defRPr lang="en-US"/>
            </a:lvl1pPr>
          </a:lstStyle>
          <a:p>
            <a:pPr>
              <a:defRPr/>
            </a:pPr>
            <a:fld id="{6170E05B-41D8-47C4-BDDC-95E720F3DEB7}" type="datetimeFigureOut">
              <a:rPr lang="en-US"/>
              <a:pPr>
                <a:defRPr/>
              </a:pPr>
              <a:t>10/30/2013</a:t>
            </a:fld>
            <a:endParaRPr/>
          </a:p>
        </p:txBody>
      </p:sp>
      <p:sp>
        <p:nvSpPr>
          <p:cNvPr id="5" name="Rectangle 14"/>
          <p:cNvSpPr>
            <a:spLocks noGrp="1"/>
          </p:cNvSpPr>
          <p:nvPr>
            <p:ph type="sldNum" sz="quarter" idx="11"/>
          </p:nvPr>
        </p:nvSpPr>
        <p:spPr/>
        <p:txBody>
          <a:bodyPr/>
          <a:lstStyle>
            <a:lvl1pPr>
              <a:defRPr lang="en-US"/>
            </a:lvl1pPr>
          </a:lstStyle>
          <a:p>
            <a:pPr>
              <a:defRPr/>
            </a:pPr>
            <a:fld id="{D34B2B64-F49B-4AC8-A23C-422C0E885930}" type="slidenum">
              <a:rPr/>
              <a:pPr>
                <a:defRPr/>
              </a:pPr>
              <a:t>‹#›</a:t>
            </a:fld>
            <a:endParaRPr/>
          </a:p>
        </p:txBody>
      </p:sp>
      <p:sp>
        <p:nvSpPr>
          <p:cNvPr id="6" name="Rectangle 27"/>
          <p:cNvSpPr>
            <a:spLocks noGrp="1"/>
          </p:cNvSpPr>
          <p:nvPr>
            <p:ph type="ftr" sz="quarter" idx="12"/>
          </p:nvPr>
        </p:nvSpPr>
        <p:spPr/>
        <p:txBody>
          <a:bodyPr/>
          <a:lstStyle>
            <a:lvl1pPr>
              <a:defRPr lang="en-US"/>
            </a:lvl1pPr>
          </a:lstStyle>
          <a:p>
            <a:pPr>
              <a:defRPr/>
            </a:pPr>
            <a:r>
              <a:rPr dirty="0"/>
              <a:t>Brian </a:t>
            </a:r>
            <a:r>
              <a:rPr dirty="0" err="1"/>
              <a:t>Drendel</a:t>
            </a:r>
            <a:endParaRPr dirty="0"/>
          </a:p>
          <a:p>
            <a:pPr>
              <a:defRPr/>
            </a:pPr>
            <a:r>
              <a:rPr dirty="0"/>
              <a:t>Pbar Weekly Report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50DAAF-B418-4BEE-870C-534B74D9478A}" type="datetimeFigureOut">
              <a:rPr lang="en-US"/>
              <a:pPr>
                <a:defRPr/>
              </a:pPr>
              <a:t>10/30/2013</a:t>
            </a:fld>
            <a:endParaRPr/>
          </a:p>
        </p:txBody>
      </p:sp>
      <p:sp>
        <p:nvSpPr>
          <p:cNvPr id="5" name="Footer Placeholder 4"/>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6" name="Slide Number Placeholder 5"/>
          <p:cNvSpPr>
            <a:spLocks noGrp="1"/>
          </p:cNvSpPr>
          <p:nvPr>
            <p:ph type="sldNum" sz="quarter" idx="12"/>
          </p:nvPr>
        </p:nvSpPr>
        <p:spPr/>
        <p:txBody>
          <a:bodyPr/>
          <a:lstStyle>
            <a:lvl1pPr>
              <a:defRPr/>
            </a:lvl1pPr>
          </a:lstStyle>
          <a:p>
            <a:pPr>
              <a:defRPr/>
            </a:pPr>
            <a:fld id="{079B22C8-8A43-4C9E-86D4-E0C44E86E0A0}"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4583A6-E776-47C6-9A41-4C3093B3321A}" type="datetimeFigureOut">
              <a:rPr lang="en-US"/>
              <a:pPr>
                <a:defRPr/>
              </a:pPr>
              <a:t>10/30/2013</a:t>
            </a:fld>
            <a:endParaRPr/>
          </a:p>
        </p:txBody>
      </p:sp>
      <p:sp>
        <p:nvSpPr>
          <p:cNvPr id="5" name="Footer Placeholder 4"/>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6" name="Slide Number Placeholder 5"/>
          <p:cNvSpPr>
            <a:spLocks noGrp="1"/>
          </p:cNvSpPr>
          <p:nvPr>
            <p:ph type="sldNum" sz="quarter" idx="12"/>
          </p:nvPr>
        </p:nvSpPr>
        <p:spPr/>
        <p:txBody>
          <a:bodyPr/>
          <a:lstStyle>
            <a:lvl1pPr>
              <a:defRPr/>
            </a:lvl1pPr>
          </a:lstStyle>
          <a:p>
            <a:pPr>
              <a:defRPr/>
            </a:pPr>
            <a:fld id="{C8E27E12-2A7C-4733-881F-277F6F35614F}"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lvl1pPr>
              <a:defRPr/>
            </a:lvl1pPr>
          </a:lstStyle>
          <a:p>
            <a:pPr>
              <a:defRPr/>
            </a:pPr>
            <a:fld id="{FA759268-A13E-44BF-97C0-33E468473A1A}" type="datetime3">
              <a:rPr lang="en-US"/>
              <a:pPr>
                <a:defRPr/>
              </a:pPr>
              <a:t>30 October 2013</a:t>
            </a:fld>
            <a:endParaRPr dirty="0"/>
          </a:p>
        </p:txBody>
      </p:sp>
      <p:sp>
        <p:nvSpPr>
          <p:cNvPr id="5" name="Rectangle 5"/>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6" name="Rectangle 6"/>
          <p:cNvSpPr>
            <a:spLocks noGrp="1"/>
          </p:cNvSpPr>
          <p:nvPr>
            <p:ph type="sldNum" sz="quarter" idx="12"/>
          </p:nvPr>
        </p:nvSpPr>
        <p:spPr/>
        <p:txBody>
          <a:bodyPr/>
          <a:lstStyle>
            <a:lvl1pPr>
              <a:defRPr/>
            </a:lvl1pPr>
          </a:lstStyle>
          <a:p>
            <a:pPr>
              <a:defRPr/>
            </a:pPr>
            <a:fld id="{1526951A-52F7-4A78-8870-EE55F1E26616}"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lvl1pPr>
              <a:defRPr/>
            </a:lvl1pPr>
          </a:lstStyle>
          <a:p>
            <a:pPr>
              <a:defRPr/>
            </a:pPr>
            <a:fld id="{59F1FC2B-E99D-4764-B464-3B217556BFCF}" type="datetimeFigureOut">
              <a:rPr lang="en-US"/>
              <a:pPr>
                <a:defRPr/>
              </a:pPr>
              <a:t>10/30/2013</a:t>
            </a:fld>
            <a:endParaRPr/>
          </a:p>
        </p:txBody>
      </p:sp>
      <p:sp>
        <p:nvSpPr>
          <p:cNvPr id="5" name="Rectangle 5"/>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6" name="Rectangle 6"/>
          <p:cNvSpPr>
            <a:spLocks noGrp="1"/>
          </p:cNvSpPr>
          <p:nvPr>
            <p:ph type="sldNum" sz="quarter" idx="12"/>
          </p:nvPr>
        </p:nvSpPr>
        <p:spPr/>
        <p:txBody>
          <a:bodyPr/>
          <a:lstStyle>
            <a:lvl1pPr>
              <a:defRPr/>
            </a:lvl1pPr>
          </a:lstStyle>
          <a:p>
            <a:pPr>
              <a:defRPr/>
            </a:pPr>
            <a:fld id="{CFA2CFD9-8648-473F-8ABB-9D9AA0223787}"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lvl1pPr>
              <a:defRPr/>
            </a:lvl1pPr>
          </a:lstStyle>
          <a:p>
            <a:pPr>
              <a:defRPr/>
            </a:pPr>
            <a:fld id="{46D67CC2-AED0-45B7-83B7-0C19B19D358E}" type="datetimeFigureOut">
              <a:rPr lang="en-US"/>
              <a:pPr>
                <a:defRPr/>
              </a:pPr>
              <a:t>10/30/2013</a:t>
            </a:fld>
            <a:endParaRPr/>
          </a:p>
        </p:txBody>
      </p:sp>
      <p:sp>
        <p:nvSpPr>
          <p:cNvPr id="6" name="Rectangle 5"/>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7" name="Rectangle 6"/>
          <p:cNvSpPr>
            <a:spLocks noGrp="1"/>
          </p:cNvSpPr>
          <p:nvPr>
            <p:ph type="sldNum" sz="quarter" idx="12"/>
          </p:nvPr>
        </p:nvSpPr>
        <p:spPr/>
        <p:txBody>
          <a:bodyPr/>
          <a:lstStyle>
            <a:lvl1pPr>
              <a:defRPr/>
            </a:lvl1pPr>
          </a:lstStyle>
          <a:p>
            <a:pPr>
              <a:defRPr/>
            </a:pPr>
            <a:fld id="{D0E73ED1-777C-4309-B9A6-BF175F150BFE}"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lvl1pPr>
              <a:defRPr/>
            </a:lvl1pPr>
          </a:lstStyle>
          <a:p>
            <a:pPr>
              <a:defRPr/>
            </a:pPr>
            <a:fld id="{347DF213-DBC4-41F8-90A9-9BEF1A0BFC5F}" type="datetimeFigureOut">
              <a:rPr lang="en-US"/>
              <a:pPr>
                <a:defRPr/>
              </a:pPr>
              <a:t>10/30/2013</a:t>
            </a:fld>
            <a:endParaRPr/>
          </a:p>
        </p:txBody>
      </p:sp>
      <p:sp>
        <p:nvSpPr>
          <p:cNvPr id="8" name="Rectangle 7"/>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9" name="Rectangle 8"/>
          <p:cNvSpPr>
            <a:spLocks noGrp="1"/>
          </p:cNvSpPr>
          <p:nvPr>
            <p:ph type="sldNum" sz="quarter" idx="12"/>
          </p:nvPr>
        </p:nvSpPr>
        <p:spPr/>
        <p:txBody>
          <a:bodyPr/>
          <a:lstStyle>
            <a:lvl1pPr>
              <a:defRPr/>
            </a:lvl1pPr>
          </a:lstStyle>
          <a:p>
            <a:pPr>
              <a:defRPr/>
            </a:pPr>
            <a:fld id="{3E3D700E-7C54-4CB9-AAB3-C3C9CE553D3C}"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lvl1pPr>
              <a:defRPr/>
            </a:lvl1pPr>
          </a:lstStyle>
          <a:p>
            <a:pPr>
              <a:defRPr/>
            </a:pPr>
            <a:fld id="{61415F1E-A0E6-4E87-82B3-182AAAEB83BC}" type="datetimeFigureOut">
              <a:rPr lang="en-US"/>
              <a:pPr>
                <a:defRPr/>
              </a:pPr>
              <a:t>10/30/2013</a:t>
            </a:fld>
            <a:endParaRPr/>
          </a:p>
        </p:txBody>
      </p:sp>
      <p:sp>
        <p:nvSpPr>
          <p:cNvPr id="4" name="Rectangle 4"/>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5" name="Rectangle 5"/>
          <p:cNvSpPr>
            <a:spLocks noGrp="1"/>
          </p:cNvSpPr>
          <p:nvPr>
            <p:ph type="sldNum" sz="quarter" idx="12"/>
          </p:nvPr>
        </p:nvSpPr>
        <p:spPr/>
        <p:txBody>
          <a:bodyPr/>
          <a:lstStyle>
            <a:lvl1pPr>
              <a:defRPr/>
            </a:lvl1pPr>
          </a:lstStyle>
          <a:p>
            <a:pPr>
              <a:defRPr/>
            </a:pPr>
            <a:fld id="{B8219159-45D3-4E74-AB00-240181BD5B9B}"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lvl1pPr>
              <a:defRPr/>
            </a:lvl1pPr>
          </a:lstStyle>
          <a:p>
            <a:pPr>
              <a:defRPr/>
            </a:pPr>
            <a:fld id="{FD106A89-D08F-4A42-9145-C64285503282}" type="datetimeFigureOut">
              <a:rPr lang="en-US"/>
              <a:pPr>
                <a:defRPr/>
              </a:pPr>
              <a:t>10/30/2013</a:t>
            </a:fld>
            <a:endParaRPr/>
          </a:p>
        </p:txBody>
      </p:sp>
      <p:sp>
        <p:nvSpPr>
          <p:cNvPr id="3" name="Rectangle 3"/>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4" name="Rectangle 4"/>
          <p:cNvSpPr>
            <a:spLocks noGrp="1"/>
          </p:cNvSpPr>
          <p:nvPr>
            <p:ph type="sldNum" sz="quarter" idx="12"/>
          </p:nvPr>
        </p:nvSpPr>
        <p:spPr/>
        <p:txBody>
          <a:bodyPr/>
          <a:lstStyle>
            <a:lvl1pPr>
              <a:defRPr/>
            </a:lvl1pPr>
          </a:lstStyle>
          <a:p>
            <a:pPr>
              <a:defRPr/>
            </a:pPr>
            <a:fld id="{A4583CD6-7CAB-43C2-B9B6-1E2CB8D955D0}"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lvl1pPr>
              <a:defRPr/>
            </a:lvl1pPr>
          </a:lstStyle>
          <a:p>
            <a:pPr>
              <a:defRPr/>
            </a:pPr>
            <a:fld id="{9757A93F-CE6A-4799-B051-4E952EBFFEDA}" type="datetimeFigureOut">
              <a:rPr lang="en-US"/>
              <a:pPr>
                <a:defRPr/>
              </a:pPr>
              <a:t>10/30/2013</a:t>
            </a:fld>
            <a:endParaRPr/>
          </a:p>
        </p:txBody>
      </p:sp>
      <p:sp>
        <p:nvSpPr>
          <p:cNvPr id="6" name="Rectangle 5"/>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7" name="Rectangle 6"/>
          <p:cNvSpPr>
            <a:spLocks noGrp="1"/>
          </p:cNvSpPr>
          <p:nvPr>
            <p:ph type="sldNum" sz="quarter" idx="12"/>
          </p:nvPr>
        </p:nvSpPr>
        <p:spPr/>
        <p:txBody>
          <a:bodyPr/>
          <a:lstStyle>
            <a:lvl1pPr>
              <a:defRPr/>
            </a:lvl1pPr>
          </a:lstStyle>
          <a:p>
            <a:pPr>
              <a:defRPr/>
            </a:pPr>
            <a:fld id="{70EDC03E-FD0F-4D35-903E-0A1377C9749F}"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17475" y="914400"/>
            <a:ext cx="6435725" cy="579120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a:p>
        </p:txBody>
      </p:sp>
      <p:sp>
        <p:nvSpPr>
          <p:cNvPr id="2" name="Rectangle 2"/>
          <p:cNvSpPr>
            <a:spLocks noGrp="1"/>
          </p:cNvSpPr>
          <p:nvPr>
            <p:ph type="title"/>
          </p:nvPr>
        </p:nvSpPr>
        <p:spPr>
          <a:xfrm>
            <a:off x="2514600" y="152400"/>
            <a:ext cx="4114800" cy="457200"/>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dirty="0" smtClean="0"/>
              <a:t>Click to edit Master title style</a:t>
            </a:r>
            <a:endParaRPr lang="en-US" dirty="0"/>
          </a:p>
        </p:txBody>
      </p:sp>
      <p:sp>
        <p:nvSpPr>
          <p:cNvPr id="3" name="Rectangle 3"/>
          <p:cNvSpPr>
            <a:spLocks noGrp="1"/>
          </p:cNvSpPr>
          <p:nvPr>
            <p:ph type="pic" idx="1"/>
          </p:nvPr>
        </p:nvSpPr>
        <p:spPr>
          <a:xfrm>
            <a:off x="117474" y="1143000"/>
            <a:ext cx="6435725" cy="53340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en-US" noProof="0" smtClean="0"/>
              <a:t>Click icon to add picture</a:t>
            </a:r>
            <a:endParaRPr lang="en-US" noProof="0" dirty="0"/>
          </a:p>
        </p:txBody>
      </p:sp>
      <p:sp>
        <p:nvSpPr>
          <p:cNvPr id="4" name="Rectangle 4"/>
          <p:cNvSpPr>
            <a:spLocks noGrp="1"/>
          </p:cNvSpPr>
          <p:nvPr>
            <p:ph type="body" sz="half" idx="2"/>
          </p:nvPr>
        </p:nvSpPr>
        <p:spPr>
          <a:xfrm>
            <a:off x="6705600" y="914400"/>
            <a:ext cx="2057400" cy="33872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6" name="Rectangle 5"/>
          <p:cNvSpPr>
            <a:spLocks noGrp="1"/>
          </p:cNvSpPr>
          <p:nvPr>
            <p:ph type="dt" sz="half" idx="10"/>
          </p:nvPr>
        </p:nvSpPr>
        <p:spPr/>
        <p:txBody>
          <a:bodyPr/>
          <a:lstStyle>
            <a:lvl1pPr>
              <a:defRPr/>
            </a:lvl1pPr>
          </a:lstStyle>
          <a:p>
            <a:pPr>
              <a:defRPr/>
            </a:pPr>
            <a:fld id="{D8FC26E9-3AE9-407B-BA37-E30BACB13BBD}" type="datetimeFigureOut">
              <a:rPr lang="en-US"/>
              <a:pPr>
                <a:defRPr/>
              </a:pPr>
              <a:t>10/30/2013</a:t>
            </a:fld>
            <a:endParaRPr/>
          </a:p>
        </p:txBody>
      </p:sp>
      <p:sp>
        <p:nvSpPr>
          <p:cNvPr id="7" name="Rectangle 6"/>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8" name="Rectangle 7"/>
          <p:cNvSpPr>
            <a:spLocks noGrp="1"/>
          </p:cNvSpPr>
          <p:nvPr>
            <p:ph type="sldNum" sz="quarter" idx="12"/>
          </p:nvPr>
        </p:nvSpPr>
        <p:spPr/>
        <p:txBody>
          <a:bodyPr/>
          <a:lstStyle>
            <a:lvl1pPr>
              <a:defRPr/>
            </a:lvl1pPr>
          </a:lstStyle>
          <a:p>
            <a:pPr>
              <a:defRPr/>
            </a:pPr>
            <a:fld id="{4AD7E9A2-D81F-493D-A887-99477CA5BF6E}"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1027" name="Rectangle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a:solidFill>
                  <a:schemeClr val="tx2"/>
                </a:solidFill>
                <a:latin typeface="+mn-lt"/>
                <a:ea typeface="+mn-lt"/>
                <a:cs typeface="+mn-lt"/>
              </a:defRPr>
            </a:lvl1pPr>
          </a:lstStyle>
          <a:p>
            <a:pPr>
              <a:defRPr/>
            </a:pPr>
            <a:fld id="{EB938B35-FD71-4682-9903-796C026A819B}" type="datetimeFigureOut">
              <a:rPr lang="en-US"/>
              <a:pPr>
                <a:defRPr/>
              </a:pPr>
              <a:t>10/30/2013</a:t>
            </a:fld>
            <a:endParaRPr>
              <a:solidFill>
                <a:schemeClr val="tx1">
                  <a:shade val="50000"/>
                </a:schemeClr>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a:solidFill>
                  <a:schemeClr val="tx2"/>
                </a:solidFill>
                <a:latin typeface="+mn-lt"/>
                <a:ea typeface="+mn-lt"/>
                <a:cs typeface="+mn-lt"/>
              </a:defRPr>
            </a:lvl1pPr>
          </a:lstStyle>
          <a:p>
            <a:pPr>
              <a:defRPr/>
            </a:pPr>
            <a:fld id="{EB46A86D-FAD0-44DC-8C75-443CB44D1ADC}" type="slidenum">
              <a:rPr/>
              <a:pPr>
                <a:defRPr/>
              </a:pPr>
              <a:t>‹#›</a:t>
            </a:fld>
            <a:endParaRPr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4C5976"/>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4C5976"/>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4C5976"/>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4C5976"/>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4C5976"/>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4C5976"/>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4C5976"/>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4C5976"/>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4C5976"/>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u2e-docdb.fnal.gov:8080/cgi-bin/ShowDocument?docid=1639" TargetMode="External"/><Relationship Id="rId2" Type="http://schemas.openxmlformats.org/officeDocument/2006/relationships/hyperlink" Target="https://beamdocs.fnal.gov/AD-private/DocDB/ShowDocument?docid=4474" TargetMode="External"/><Relationship Id="rId1" Type="http://schemas.openxmlformats.org/officeDocument/2006/relationships/slideLayout" Target="../slideLayouts/slideLayout2.xml"/><Relationship Id="rId4" Type="http://schemas.openxmlformats.org/officeDocument/2006/relationships/hyperlink" Target="http://mu2e-docdb.fnal.gov:8080/cgi-bin/ShowDocument?docid=16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1-02-08 at 9.53.41 AM   Feb 8.png"/>
          <p:cNvPicPr>
            <a:picLocks noChangeAspect="1"/>
          </p:cNvPicPr>
          <p:nvPr/>
        </p:nvPicPr>
        <p:blipFill>
          <a:blip r:embed="rId3">
            <a:duotone>
              <a:schemeClr val="bg2">
                <a:shade val="45000"/>
                <a:satMod val="135000"/>
              </a:schemeClr>
              <a:prstClr val="white"/>
            </a:duotone>
          </a:blip>
          <a:stretch>
            <a:fillRect/>
          </a:stretch>
        </p:blipFill>
        <p:spPr>
          <a:xfrm>
            <a:off x="0" y="1"/>
            <a:ext cx="9144000" cy="6868332"/>
          </a:xfrm>
          <a:prstGeom prst="rect">
            <a:avLst/>
          </a:prstGeom>
        </p:spPr>
      </p:pic>
      <p:sp>
        <p:nvSpPr>
          <p:cNvPr id="2" name="Title 1"/>
          <p:cNvSpPr>
            <a:spLocks noGrp="1"/>
          </p:cNvSpPr>
          <p:nvPr>
            <p:ph type="ctrTitle"/>
          </p:nvPr>
        </p:nvSpPr>
        <p:spPr>
          <a:xfrm>
            <a:off x="6927" y="838200"/>
            <a:ext cx="9067800" cy="1162050"/>
          </a:xfrm>
        </p:spPr>
        <p:txBody>
          <a:bodyPr/>
          <a:lstStyle/>
          <a:p>
            <a:pPr eaLnBrk="1" fontAlgn="auto" hangingPunct="1">
              <a:spcBef>
                <a:spcPts val="0"/>
              </a:spcBef>
              <a:spcAft>
                <a:spcPts val="0"/>
              </a:spcAft>
              <a:defRPr/>
            </a:pPr>
            <a:r>
              <a:rPr dirty="0" smtClean="0">
                <a:solidFill>
                  <a:schemeClr val="tx2">
                    <a:shade val="85000"/>
                    <a:satMod val="150000"/>
                  </a:schemeClr>
                </a:solidFill>
              </a:rPr>
              <a:t>Operations Preparation</a:t>
            </a:r>
            <a:endParaRPr dirty="0">
              <a:solidFill>
                <a:schemeClr val="tx2">
                  <a:shade val="85000"/>
                  <a:satMod val="150000"/>
                </a:schemeClr>
              </a:solidFill>
            </a:endParaRPr>
          </a:p>
        </p:txBody>
      </p:sp>
      <p:sp>
        <p:nvSpPr>
          <p:cNvPr id="13316" name="Subtitle 2"/>
          <p:cNvSpPr>
            <a:spLocks noGrp="1"/>
          </p:cNvSpPr>
          <p:nvPr>
            <p:ph type="subTitle" idx="1"/>
          </p:nvPr>
        </p:nvSpPr>
        <p:spPr>
          <a:xfrm>
            <a:off x="1371600" y="3657600"/>
            <a:ext cx="6400800" cy="1966913"/>
          </a:xfrm>
        </p:spPr>
        <p:txBody>
          <a:bodyPr/>
          <a:lstStyle/>
          <a:p>
            <a:pPr eaLnBrk="1" hangingPunct="1">
              <a:spcBef>
                <a:spcPct val="0"/>
              </a:spcBef>
            </a:pPr>
            <a:r>
              <a:rPr dirty="0" smtClean="0"/>
              <a:t>Brian </a:t>
            </a:r>
            <a:r>
              <a:rPr dirty="0" err="1" smtClean="0"/>
              <a:t>Drendel</a:t>
            </a:r>
            <a:endParaRPr dirty="0" smtClean="0"/>
          </a:p>
          <a:p>
            <a:pPr eaLnBrk="1" hangingPunct="1">
              <a:spcBef>
                <a:spcPct val="0"/>
              </a:spcBef>
            </a:pPr>
            <a:r>
              <a:rPr dirty="0" smtClean="0"/>
              <a:t>November 1, 2013</a:t>
            </a:r>
            <a:endParaRPr dirty="0" smtClean="0"/>
          </a:p>
        </p:txBody>
      </p:sp>
      <p:grpSp>
        <p:nvGrpSpPr>
          <p:cNvPr id="8" name="Group 7"/>
          <p:cNvGrpSpPr/>
          <p:nvPr/>
        </p:nvGrpSpPr>
        <p:grpSpPr>
          <a:xfrm>
            <a:off x="1781191" y="4724400"/>
            <a:ext cx="5581618" cy="1923743"/>
            <a:chOff x="685800" y="3657600"/>
            <a:chExt cx="7955280" cy="2679673"/>
          </a:xfrm>
        </p:grpSpPr>
        <p:pic>
          <p:nvPicPr>
            <p:cNvPr id="10" name="Picture 9" descr="MuonCampusRendering_12-20-11.jpg"/>
            <p:cNvPicPr>
              <a:picLocks noChangeAspect="1"/>
            </p:cNvPicPr>
            <p:nvPr/>
          </p:nvPicPr>
          <p:blipFill>
            <a:blip r:embed="rId4"/>
            <a:srcRect l="13701" t="42885" r="41726" b="34039"/>
            <a:stretch>
              <a:fillRect/>
            </a:stretch>
          </p:blipFill>
          <p:spPr>
            <a:xfrm>
              <a:off x="685800" y="3657600"/>
              <a:ext cx="7955280" cy="2679673"/>
            </a:xfrm>
            <a:prstGeom prst="rect">
              <a:avLst/>
            </a:prstGeom>
          </p:spPr>
        </p:pic>
        <p:sp>
          <p:nvSpPr>
            <p:cNvPr id="11" name="TextBox 10"/>
            <p:cNvSpPr txBox="1">
              <a:spLocks/>
            </p:cNvSpPr>
            <p:nvPr/>
          </p:nvSpPr>
          <p:spPr>
            <a:xfrm>
              <a:off x="1828800" y="5129784"/>
              <a:ext cx="1752600" cy="307777"/>
            </a:xfrm>
            <a:prstGeom prst="rect">
              <a:avLst/>
            </a:prstGeom>
            <a:noFill/>
            <a:scene3d>
              <a:camera prst="orthographicFront">
                <a:rot lat="0" lon="0" rev="21480000"/>
              </a:camera>
              <a:lightRig rig="threePt" dir="t"/>
            </a:scene3d>
            <a:sp3d/>
          </p:spPr>
          <p:txBody>
            <a:bodyPr wrap="square" rtlCol="0">
              <a:spAutoFit/>
            </a:bodyPr>
            <a:lstStyle/>
            <a:p>
              <a:pPr algn="ctr">
                <a:spcAft>
                  <a:spcPts val="0"/>
                </a:spcAft>
              </a:pPr>
              <a:r>
                <a:rPr lang="en-US" sz="1400" dirty="0" smtClean="0">
                  <a:solidFill>
                    <a:srgbClr val="FFFF00"/>
                  </a:solidFill>
                </a:rPr>
                <a:t>Mu2e Building</a:t>
              </a:r>
              <a:endParaRPr lang="en-US" sz="1400" dirty="0">
                <a:solidFill>
                  <a:srgbClr val="FFFF00"/>
                </a:solidFill>
              </a:endParaRPr>
            </a:p>
          </p:txBody>
        </p:sp>
        <p:sp>
          <p:nvSpPr>
            <p:cNvPr id="12" name="TextBox 11"/>
            <p:cNvSpPr txBox="1">
              <a:spLocks/>
            </p:cNvSpPr>
            <p:nvPr/>
          </p:nvSpPr>
          <p:spPr>
            <a:xfrm rot="21371239">
              <a:off x="5342294" y="4053894"/>
              <a:ext cx="1752600" cy="307777"/>
            </a:xfrm>
            <a:prstGeom prst="rect">
              <a:avLst/>
            </a:prstGeom>
            <a:noFill/>
            <a:scene3d>
              <a:camera prst="orthographicFront">
                <a:rot lat="0" lon="0" rev="21480000"/>
              </a:camera>
              <a:lightRig rig="threePt" dir="t"/>
            </a:scene3d>
            <a:sp3d/>
          </p:spPr>
          <p:txBody>
            <a:bodyPr wrap="square" rtlCol="0">
              <a:spAutoFit/>
            </a:bodyPr>
            <a:lstStyle/>
            <a:p>
              <a:pPr algn="ctr">
                <a:spcAft>
                  <a:spcPts val="0"/>
                </a:spcAft>
              </a:pPr>
              <a:r>
                <a:rPr lang="en-US" sz="1400" dirty="0" smtClean="0">
                  <a:solidFill>
                    <a:srgbClr val="FFFF00"/>
                  </a:solidFill>
                </a:rPr>
                <a:t>MC-1 </a:t>
              </a:r>
            </a:p>
          </p:txBody>
        </p:sp>
        <p:sp>
          <p:nvSpPr>
            <p:cNvPr id="13" name="TextBox 12"/>
            <p:cNvSpPr txBox="1">
              <a:spLocks/>
            </p:cNvSpPr>
            <p:nvPr/>
          </p:nvSpPr>
          <p:spPr>
            <a:xfrm rot="21371239">
              <a:off x="5401906" y="4217179"/>
              <a:ext cx="1752600" cy="307777"/>
            </a:xfrm>
            <a:prstGeom prst="rect">
              <a:avLst/>
            </a:prstGeom>
            <a:noFill/>
            <a:scene3d>
              <a:camera prst="orthographicFront">
                <a:rot lat="0" lon="0" rev="21480000"/>
              </a:camera>
              <a:lightRig rig="threePt" dir="t"/>
            </a:scene3d>
            <a:sp3d/>
          </p:spPr>
          <p:txBody>
            <a:bodyPr wrap="square" rtlCol="0">
              <a:spAutoFit/>
            </a:bodyPr>
            <a:lstStyle/>
            <a:p>
              <a:pPr algn="ctr">
                <a:spcAft>
                  <a:spcPts val="0"/>
                </a:spcAft>
              </a:pPr>
              <a:r>
                <a:rPr lang="en-US" sz="1400" dirty="0" smtClean="0">
                  <a:solidFill>
                    <a:srgbClr val="FFFF00"/>
                  </a:solidFill>
                </a:rPr>
                <a:t>Building </a:t>
              </a: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Inventory Totals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33293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10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Controls Software</a:t>
            </a:r>
            <a:endParaRPr lang="en-US" dirty="0"/>
          </a:p>
        </p:txBody>
      </p:sp>
      <p:sp>
        <p:nvSpPr>
          <p:cNvPr id="3" name="Content Placeholder 2"/>
          <p:cNvSpPr>
            <a:spLocks noGrp="1"/>
          </p:cNvSpPr>
          <p:nvPr>
            <p:ph idx="1"/>
          </p:nvPr>
        </p:nvSpPr>
        <p:spPr/>
        <p:txBody>
          <a:bodyPr/>
          <a:lstStyle/>
          <a:p>
            <a:pPr lvl="1"/>
            <a:r>
              <a:rPr lang="en-US" sz="2400" b="1" dirty="0"/>
              <a:t>Dabble parameter creation and updates</a:t>
            </a:r>
            <a:endParaRPr lang="en-US" sz="2400" dirty="0"/>
          </a:p>
          <a:p>
            <a:pPr lvl="2"/>
            <a:r>
              <a:rPr lang="en-US" dirty="0"/>
              <a:t>Many ACNET parameters for upgraded systems will need to have their database entries updated.</a:t>
            </a:r>
          </a:p>
          <a:p>
            <a:pPr lvl="2"/>
            <a:r>
              <a:rPr lang="en-US" dirty="0"/>
              <a:t>Many ACNET parameters will need to be created for systems new to Mu2e.</a:t>
            </a:r>
          </a:p>
          <a:p>
            <a:pPr lvl="1"/>
            <a:r>
              <a:rPr lang="en-US" sz="2400" b="1" dirty="0" err="1"/>
              <a:t>Acnet</a:t>
            </a:r>
            <a:r>
              <a:rPr lang="en-US" sz="2400" b="1" dirty="0"/>
              <a:t> &amp; Java Index Pages </a:t>
            </a:r>
            <a:endParaRPr lang="en-US" sz="2400" dirty="0"/>
          </a:p>
          <a:p>
            <a:pPr lvl="2"/>
            <a:r>
              <a:rPr lang="en-US" dirty="0"/>
              <a:t>Will need to be reorganized reflecting the Mu2e applications and parameter pages.</a:t>
            </a:r>
          </a:p>
          <a:p>
            <a:pPr lvl="1"/>
            <a:r>
              <a:rPr lang="en-US" sz="2400" b="1" dirty="0"/>
              <a:t>Parameter Page</a:t>
            </a:r>
            <a:endParaRPr lang="en-US" sz="2400" dirty="0"/>
          </a:p>
          <a:p>
            <a:pPr lvl="2"/>
            <a:r>
              <a:rPr lang="en-US" dirty="0"/>
              <a:t>Existing parameter pages will need to be restructured to reflect Mu2e operations. Parameter subpage names will need to be renamed in some cases.  New parameter pages may need to be added.   </a:t>
            </a:r>
          </a:p>
          <a:p>
            <a:endParaRPr lang="en-US" dirty="0"/>
          </a:p>
        </p:txBody>
      </p:sp>
    </p:spTree>
    <p:extLst>
      <p:ext uri="{BB962C8B-B14F-4D97-AF65-F5344CB8AC3E}">
        <p14:creationId xmlns:p14="http://schemas.microsoft.com/office/powerpoint/2010/main" val="1271294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More Controls Software</a:t>
            </a:r>
            <a:endParaRPr lang="en-US" dirty="0"/>
          </a:p>
        </p:txBody>
      </p:sp>
      <p:sp>
        <p:nvSpPr>
          <p:cNvPr id="3" name="Content Placeholder 2"/>
          <p:cNvSpPr>
            <a:spLocks noGrp="1"/>
          </p:cNvSpPr>
          <p:nvPr>
            <p:ph idx="1"/>
          </p:nvPr>
        </p:nvSpPr>
        <p:spPr/>
        <p:txBody>
          <a:bodyPr/>
          <a:lstStyle/>
          <a:p>
            <a:pPr lvl="1"/>
            <a:r>
              <a:rPr lang="en-US" sz="2400" b="1" dirty="0"/>
              <a:t>Open Access client (OAC)</a:t>
            </a:r>
            <a:endParaRPr lang="en-US" sz="2400" dirty="0"/>
          </a:p>
          <a:p>
            <a:pPr lvl="2"/>
            <a:r>
              <a:rPr lang="en-US" dirty="0"/>
              <a:t>Software tasks requiring automation via OAC clients will need to be determined and developed.</a:t>
            </a:r>
          </a:p>
          <a:p>
            <a:pPr lvl="1"/>
            <a:r>
              <a:rPr lang="en-US" sz="2400" b="1" dirty="0"/>
              <a:t>Alarms</a:t>
            </a:r>
            <a:endParaRPr lang="en-US" sz="2400" dirty="0"/>
          </a:p>
          <a:p>
            <a:pPr lvl="2"/>
            <a:r>
              <a:rPr lang="en-US" dirty="0"/>
              <a:t>Appropriate analog, digital and acknowledgeable alarms will need to be setup for Mu2e devices.</a:t>
            </a:r>
          </a:p>
          <a:p>
            <a:pPr lvl="1"/>
            <a:r>
              <a:rPr lang="en-US" sz="2400" b="1" dirty="0"/>
              <a:t>Studies</a:t>
            </a:r>
            <a:r>
              <a:rPr lang="en-US" sz="2400" dirty="0"/>
              <a:t>:  </a:t>
            </a:r>
            <a:endParaRPr lang="en-US" sz="2400" dirty="0" smtClean="0"/>
          </a:p>
          <a:p>
            <a:pPr lvl="2"/>
            <a:r>
              <a:rPr lang="en-US" dirty="0" smtClean="0"/>
              <a:t>Machine </a:t>
            </a:r>
            <a:r>
              <a:rPr lang="en-US" dirty="0"/>
              <a:t>and beam study time will be required to commission new and upgraded applications.</a:t>
            </a:r>
          </a:p>
          <a:p>
            <a:endParaRPr lang="en-US" dirty="0"/>
          </a:p>
        </p:txBody>
      </p:sp>
    </p:spTree>
    <p:extLst>
      <p:ext uri="{BB962C8B-B14F-4D97-AF65-F5344CB8AC3E}">
        <p14:creationId xmlns:p14="http://schemas.microsoft.com/office/powerpoint/2010/main" val="2574827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t>Training &amp; Commissioning</a:t>
            </a:r>
            <a:endParaRPr lang="en-US" dirty="0"/>
          </a:p>
        </p:txBody>
      </p:sp>
      <p:sp>
        <p:nvSpPr>
          <p:cNvPr id="3" name="Content Placeholder 2"/>
          <p:cNvSpPr>
            <a:spLocks noGrp="1"/>
          </p:cNvSpPr>
          <p:nvPr>
            <p:ph idx="1"/>
          </p:nvPr>
        </p:nvSpPr>
        <p:spPr>
          <a:xfrm>
            <a:off x="457200" y="1143000"/>
            <a:ext cx="8229600" cy="4525963"/>
          </a:xfrm>
        </p:spPr>
        <p:txBody>
          <a:bodyPr/>
          <a:lstStyle/>
          <a:p>
            <a:pPr marL="182880" indent="-182880"/>
            <a:r>
              <a:rPr lang="en-US" dirty="0" smtClean="0"/>
              <a:t>A training plan will be developed to facilitate the training of operations personnel in g-2 and Mu2e operations.</a:t>
            </a:r>
          </a:p>
          <a:p>
            <a:pPr marL="182880" indent="-182880"/>
            <a:r>
              <a:rPr lang="en-US" dirty="0" smtClean="0"/>
              <a:t>Training will include:</a:t>
            </a:r>
          </a:p>
          <a:p>
            <a:pPr marL="397193" lvl="1" indent="-182880"/>
            <a:r>
              <a:rPr lang="en-US" dirty="0" smtClean="0"/>
              <a:t>Tunnel device locations</a:t>
            </a:r>
          </a:p>
          <a:p>
            <a:pPr marL="397193" lvl="1" indent="-182880"/>
            <a:r>
              <a:rPr lang="en-US" dirty="0" smtClean="0"/>
              <a:t>Service Building Equipment location and operation.</a:t>
            </a:r>
          </a:p>
          <a:p>
            <a:pPr marL="397193" lvl="1" indent="-182880"/>
            <a:r>
              <a:rPr lang="en-US" dirty="0" smtClean="0"/>
              <a:t>Software operation of all new and modified devices.</a:t>
            </a:r>
          </a:p>
          <a:p>
            <a:pPr marL="182880" indent="-182880"/>
            <a:r>
              <a:rPr lang="en-US" dirty="0" smtClean="0"/>
              <a:t>Machine and beam study time will be needed to commission new and upgraded applications.</a:t>
            </a:r>
          </a:p>
          <a:p>
            <a:pPr marL="182880" indent="-182880"/>
            <a:r>
              <a:rPr lang="en-US" dirty="0" smtClean="0"/>
              <a:t>System checkout plan will be developed to verify operational readiness of hardware systems such as power supplies and instrumentation. </a:t>
            </a:r>
          </a:p>
          <a:p>
            <a:pPr marL="397193" lvl="1" indent="-182880"/>
            <a:endParaRPr lang="en-US" dirty="0"/>
          </a:p>
        </p:txBody>
      </p:sp>
    </p:spTree>
    <p:extLst>
      <p:ext uri="{BB962C8B-B14F-4D97-AF65-F5344CB8AC3E}">
        <p14:creationId xmlns:p14="http://schemas.microsoft.com/office/powerpoint/2010/main" val="281736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smtClean="0"/>
              <a:t>Operations Preparation</a:t>
            </a:r>
            <a:endParaRPr lang="en-US" dirty="0"/>
          </a:p>
        </p:txBody>
      </p:sp>
      <p:sp>
        <p:nvSpPr>
          <p:cNvPr id="3" name="Content Placeholder 2"/>
          <p:cNvSpPr>
            <a:spLocks noGrp="1"/>
          </p:cNvSpPr>
          <p:nvPr>
            <p:ph idx="1"/>
          </p:nvPr>
        </p:nvSpPr>
        <p:spPr>
          <a:xfrm>
            <a:off x="457200" y="1066800"/>
            <a:ext cx="8229600" cy="4525963"/>
          </a:xfrm>
        </p:spPr>
        <p:txBody>
          <a:bodyPr/>
          <a:lstStyle/>
          <a:p>
            <a:pPr marL="182880" indent="-182880"/>
            <a:r>
              <a:rPr lang="en-US" dirty="0" smtClean="0"/>
              <a:t>This talk</a:t>
            </a:r>
          </a:p>
          <a:p>
            <a:pPr marL="397193" lvl="1" indent="-182880"/>
            <a:r>
              <a:rPr lang="en-US" sz="2000" dirty="0" smtClean="0"/>
              <a:t>Beams-doc-4474 - </a:t>
            </a:r>
            <a:r>
              <a:rPr lang="en-US" sz="2000" dirty="0">
                <a:hlinkClick r:id="rId2"/>
              </a:rPr>
              <a:t>https://beamdocs.fnal.gov/AD-private/DocDB/ShowDocument?docid=4474</a:t>
            </a:r>
            <a:endParaRPr lang="en-US" sz="2000" dirty="0" smtClean="0"/>
          </a:p>
          <a:p>
            <a:pPr marL="182880" indent="-182880"/>
            <a:r>
              <a:rPr lang="en-US" sz="2400" dirty="0" smtClean="0"/>
              <a:t>Old Mu2e BoE</a:t>
            </a:r>
          </a:p>
          <a:p>
            <a:pPr lvl="1"/>
            <a:r>
              <a:rPr lang="en-US" sz="2000" dirty="0" smtClean="0"/>
              <a:t>Mu2e-doc-1639 - </a:t>
            </a:r>
            <a:r>
              <a:rPr lang="en-US" sz="2000" dirty="0">
                <a:hlinkClick r:id="rId3"/>
              </a:rPr>
              <a:t>http://mu2e-docdb.fnal.gov:8080/cgi-bin/ShowDocument?docid=1639</a:t>
            </a:r>
            <a:endParaRPr lang="en-US" sz="2000" dirty="0" smtClean="0"/>
          </a:p>
          <a:p>
            <a:pPr marL="182880" indent="-182880"/>
            <a:r>
              <a:rPr lang="en-US" sz="2400" dirty="0" err="1" smtClean="0"/>
              <a:t>Acnet</a:t>
            </a:r>
            <a:r>
              <a:rPr lang="en-US" sz="2400" dirty="0" smtClean="0"/>
              <a:t> Application Upgrades</a:t>
            </a:r>
          </a:p>
          <a:p>
            <a:pPr marL="397193" lvl="1" indent="-182880"/>
            <a:r>
              <a:rPr lang="en-US" sz="2000" dirty="0" smtClean="0"/>
              <a:t>Mu2e-doc-1640 - </a:t>
            </a:r>
            <a:r>
              <a:rPr lang="en-US" sz="2000" dirty="0">
                <a:hlinkClick r:id="rId4"/>
              </a:rPr>
              <a:t>http://</a:t>
            </a:r>
            <a:r>
              <a:rPr lang="en-US" sz="2000" dirty="0" smtClean="0">
                <a:hlinkClick r:id="rId4"/>
              </a:rPr>
              <a:t>mu2e-docdb.fnal.gov:8080/cgi-bin/ShowDocument?docid=1640</a:t>
            </a:r>
            <a:endParaRPr lang="en-US" sz="2000" dirty="0" smtClean="0"/>
          </a:p>
          <a:p>
            <a:pPr marL="652780" lvl="2" indent="-182880"/>
            <a:r>
              <a:rPr lang="en-US" sz="1800" b="1" dirty="0" err="1" smtClean="0"/>
              <a:t>Acnet</a:t>
            </a:r>
            <a:r>
              <a:rPr lang="en-US" sz="1800" b="1" dirty="0" smtClean="0"/>
              <a:t> Application Costing</a:t>
            </a:r>
            <a:r>
              <a:rPr lang="en-US" sz="1800" dirty="0" smtClean="0"/>
              <a:t>: Estimate on Software Costs</a:t>
            </a:r>
          </a:p>
          <a:p>
            <a:pPr marL="652780" lvl="2" indent="-182880"/>
            <a:r>
              <a:rPr lang="en-US" sz="1800" b="1" dirty="0" smtClean="0"/>
              <a:t>Operations Preparation</a:t>
            </a:r>
            <a:r>
              <a:rPr lang="en-US" sz="1800" dirty="0" smtClean="0"/>
              <a:t>:  Word Document outlining overall needs</a:t>
            </a:r>
          </a:p>
          <a:p>
            <a:pPr marL="652780" lvl="2" indent="-182880"/>
            <a:r>
              <a:rPr lang="en-US" sz="1800" b="1" dirty="0" err="1" smtClean="0"/>
              <a:t>Pbar</a:t>
            </a:r>
            <a:r>
              <a:rPr lang="en-US" sz="1800" b="1" dirty="0" smtClean="0"/>
              <a:t> Applications Inventory</a:t>
            </a:r>
            <a:r>
              <a:rPr lang="en-US" sz="1800" dirty="0" smtClean="0"/>
              <a:t>:  Excel file outline work done to </a:t>
            </a:r>
            <a:r>
              <a:rPr lang="en-US" sz="1800" dirty="0" err="1" smtClean="0"/>
              <a:t>inventiry</a:t>
            </a:r>
            <a:r>
              <a:rPr lang="en-US" sz="1800" dirty="0" smtClean="0"/>
              <a:t> existing applications. </a:t>
            </a:r>
          </a:p>
          <a:p>
            <a:pPr marL="182880" indent="-182880"/>
            <a:r>
              <a:rPr lang="en-US" sz="2400" dirty="0" smtClean="0"/>
              <a:t>Beam Abort System moved to controls portion of Mu2e project.</a:t>
            </a:r>
            <a:endParaRPr lang="en-US" sz="2400" dirty="0"/>
          </a:p>
          <a:p>
            <a:endParaRPr lang="en-US" dirty="0"/>
          </a:p>
        </p:txBody>
      </p:sp>
    </p:spTree>
    <p:extLst>
      <p:ext uri="{BB962C8B-B14F-4D97-AF65-F5344CB8AC3E}">
        <p14:creationId xmlns:p14="http://schemas.microsoft.com/office/powerpoint/2010/main" val="368575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Controls Software Development</a:t>
            </a:r>
            <a:endParaRPr lang="en-US" dirty="0"/>
          </a:p>
        </p:txBody>
      </p:sp>
      <p:sp>
        <p:nvSpPr>
          <p:cNvPr id="3" name="Content Placeholder 2"/>
          <p:cNvSpPr>
            <a:spLocks noGrp="1"/>
          </p:cNvSpPr>
          <p:nvPr>
            <p:ph idx="1"/>
          </p:nvPr>
        </p:nvSpPr>
        <p:spPr/>
        <p:txBody>
          <a:bodyPr/>
          <a:lstStyle/>
          <a:p>
            <a:pPr marL="182880" indent="-182880"/>
            <a:r>
              <a:rPr lang="en-US" dirty="0" smtClean="0"/>
              <a:t>Significant </a:t>
            </a:r>
            <a:r>
              <a:rPr lang="en-US" dirty="0"/>
              <a:t>controls software development will need to be undertaken prior to Mu2e operations.  </a:t>
            </a:r>
            <a:endParaRPr lang="en-US" dirty="0" smtClean="0"/>
          </a:p>
          <a:p>
            <a:pPr marL="397193" lvl="1" indent="-182880"/>
            <a:r>
              <a:rPr lang="en-US" dirty="0" smtClean="0"/>
              <a:t>For </a:t>
            </a:r>
            <a:r>
              <a:rPr lang="en-US" dirty="0"/>
              <a:t>systems that go unchanged, the existing applications and parameters will be reused when possible.  </a:t>
            </a:r>
            <a:endParaRPr lang="en-US" dirty="0" smtClean="0"/>
          </a:p>
          <a:p>
            <a:pPr marL="397193" lvl="1" indent="-182880"/>
            <a:r>
              <a:rPr lang="en-US" dirty="0" smtClean="0"/>
              <a:t>In </a:t>
            </a:r>
            <a:r>
              <a:rPr lang="en-US" dirty="0"/>
              <a:t>systems that are upgraded, we will upgrade existing applications and parameters when possible.   </a:t>
            </a:r>
            <a:endParaRPr lang="en-US" dirty="0" smtClean="0"/>
          </a:p>
          <a:p>
            <a:pPr marL="397193" lvl="1" indent="-182880"/>
            <a:r>
              <a:rPr lang="en-US" dirty="0" smtClean="0"/>
              <a:t>For </a:t>
            </a:r>
            <a:r>
              <a:rPr lang="en-US" dirty="0"/>
              <a:t>new systems, we will need to develop new applications and parameters.  It will need to be determined what platform new applications are developed on (Java application, C application, Sequencer, ACL script, OAC, etc…).</a:t>
            </a:r>
            <a:endParaRPr lang="en-US" dirty="0"/>
          </a:p>
        </p:txBody>
      </p:sp>
    </p:spTree>
    <p:extLst>
      <p:ext uri="{BB962C8B-B14F-4D97-AF65-F5344CB8AC3E}">
        <p14:creationId xmlns:p14="http://schemas.microsoft.com/office/powerpoint/2010/main" val="111646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Content Placeholder 2"/>
          <p:cNvSpPr>
            <a:spLocks noGrp="1"/>
          </p:cNvSpPr>
          <p:nvPr>
            <p:ph idx="1"/>
          </p:nvPr>
        </p:nvSpPr>
        <p:spPr/>
        <p:txBody>
          <a:bodyPr/>
          <a:lstStyle/>
          <a:p>
            <a:pPr marL="182880" indent="-182880"/>
            <a:r>
              <a:rPr lang="en-US" sz="2400" dirty="0"/>
              <a:t>There are a number of software issues to be addressed with the implementation of the machine protection scheme.   </a:t>
            </a:r>
            <a:endParaRPr lang="en-US" sz="2400" dirty="0" smtClean="0"/>
          </a:p>
          <a:p>
            <a:pPr marL="397193" lvl="1" indent="-182880"/>
            <a:r>
              <a:rPr lang="en-US" sz="1800" dirty="0" smtClean="0"/>
              <a:t>An </a:t>
            </a:r>
            <a:r>
              <a:rPr lang="en-US" sz="1800" dirty="0"/>
              <a:t>ACNET interface will need to be written for the beam </a:t>
            </a:r>
            <a:r>
              <a:rPr lang="en-US" sz="1800" dirty="0" smtClean="0"/>
              <a:t>abort, </a:t>
            </a:r>
            <a:r>
              <a:rPr lang="en-US" sz="1800" dirty="0"/>
              <a:t>similar to the current </a:t>
            </a:r>
            <a:r>
              <a:rPr lang="en-US" sz="1800" dirty="0" err="1"/>
              <a:t>Pbar</a:t>
            </a:r>
            <a:r>
              <a:rPr lang="en-US" sz="1800" dirty="0"/>
              <a:t> interface page P67.  Controls experts have written a generic template page for aborts, which will minimize programming time.  </a:t>
            </a:r>
            <a:endParaRPr lang="en-US" sz="1800" dirty="0" smtClean="0"/>
          </a:p>
          <a:p>
            <a:pPr marL="397193" lvl="1" indent="-182880"/>
            <a:r>
              <a:rPr lang="en-US" sz="1800" dirty="0" smtClean="0"/>
              <a:t>The </a:t>
            </a:r>
            <a:r>
              <a:rPr lang="en-US" sz="1800" dirty="0"/>
              <a:t>beam line auto-tune application will need to be upgraded for Mu2e operations to include the correct beam line path, beam energies and cycle times.  It has become the norm at </a:t>
            </a:r>
            <a:r>
              <a:rPr lang="en-US" sz="1800" dirty="0" err="1"/>
              <a:t>Fermilab</a:t>
            </a:r>
            <a:r>
              <a:rPr lang="en-US" sz="1800" dirty="0"/>
              <a:t> for beam line tuners to be written as Open Access Clients (OACs) which run in the background, so additional programming time may be required to migrate this application to an OAC platform. </a:t>
            </a:r>
          </a:p>
          <a:p>
            <a:pPr marL="182880" indent="-182880"/>
            <a:endParaRPr lang="en-US" dirty="0"/>
          </a:p>
        </p:txBody>
      </p:sp>
    </p:spTree>
    <p:extLst>
      <p:ext uri="{BB962C8B-B14F-4D97-AF65-F5344CB8AC3E}">
        <p14:creationId xmlns:p14="http://schemas.microsoft.com/office/powerpoint/2010/main" val="83980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Console Applications</a:t>
            </a:r>
            <a:endParaRPr lang="en-US" dirty="0"/>
          </a:p>
        </p:txBody>
      </p:sp>
      <p:sp>
        <p:nvSpPr>
          <p:cNvPr id="3" name="Content Placeholder 2"/>
          <p:cNvSpPr>
            <a:spLocks noGrp="1"/>
          </p:cNvSpPr>
          <p:nvPr>
            <p:ph idx="1"/>
          </p:nvPr>
        </p:nvSpPr>
        <p:spPr>
          <a:xfrm>
            <a:off x="457200" y="1143000"/>
            <a:ext cx="8229600" cy="4525963"/>
          </a:xfrm>
        </p:spPr>
        <p:txBody>
          <a:bodyPr/>
          <a:lstStyle/>
          <a:p>
            <a:pPr lvl="2"/>
            <a:r>
              <a:rPr lang="en-US" sz="1600" dirty="0"/>
              <a:t>Existing Applications that can be used or upgraded</a:t>
            </a:r>
          </a:p>
          <a:p>
            <a:pPr lvl="3"/>
            <a:r>
              <a:rPr lang="en-US" sz="1400" dirty="0"/>
              <a:t>Parameter Pages (P8, P12, P36, P38, P57, P69, P66, P75, P202, etc…)</a:t>
            </a:r>
          </a:p>
          <a:p>
            <a:pPr lvl="3"/>
            <a:r>
              <a:rPr lang="en-US" sz="1400" dirty="0"/>
              <a:t>Sequencer (Need to determine how many sequencers we need) </a:t>
            </a:r>
          </a:p>
          <a:p>
            <a:pPr lvl="3"/>
            <a:r>
              <a:rPr lang="en-US" sz="1400" dirty="0"/>
              <a:t>Beam Permit and </a:t>
            </a:r>
            <a:r>
              <a:rPr lang="en-US" sz="1400" dirty="0" err="1"/>
              <a:t>Camac</a:t>
            </a:r>
            <a:r>
              <a:rPr lang="en-US" sz="1400" dirty="0"/>
              <a:t> 204 pages</a:t>
            </a:r>
          </a:p>
          <a:p>
            <a:pPr lvl="3"/>
            <a:r>
              <a:rPr lang="en-US" sz="1400" dirty="0"/>
              <a:t>Vacuum plot and </a:t>
            </a:r>
            <a:r>
              <a:rPr lang="en-US" sz="1400" dirty="0" err="1"/>
              <a:t>params</a:t>
            </a:r>
            <a:endParaRPr lang="en-US" sz="1400" dirty="0"/>
          </a:p>
          <a:p>
            <a:pPr lvl="3"/>
            <a:r>
              <a:rPr lang="en-US" sz="1400" dirty="0"/>
              <a:t>RF curve loading and graphics apps</a:t>
            </a:r>
          </a:p>
          <a:p>
            <a:pPr lvl="3"/>
            <a:r>
              <a:rPr lang="en-US" sz="1400" dirty="0"/>
              <a:t>Switch tree</a:t>
            </a:r>
          </a:p>
          <a:p>
            <a:pPr lvl="3"/>
            <a:r>
              <a:rPr lang="en-US" sz="1400" dirty="0"/>
              <a:t>Spectrum analyzer applications (?)</a:t>
            </a:r>
          </a:p>
          <a:p>
            <a:pPr lvl="3"/>
            <a:r>
              <a:rPr lang="en-US" sz="1400" dirty="0"/>
              <a:t>BPM display and model pages</a:t>
            </a:r>
          </a:p>
          <a:p>
            <a:pPr lvl="3"/>
            <a:r>
              <a:rPr lang="en-US" sz="1400" dirty="0"/>
              <a:t>BLM display and plot pages</a:t>
            </a:r>
          </a:p>
          <a:p>
            <a:pPr lvl="3"/>
            <a:r>
              <a:rPr lang="en-US" sz="1400" dirty="0"/>
              <a:t>SEM grid and </a:t>
            </a:r>
            <a:r>
              <a:rPr lang="en-US" sz="1400" dirty="0" err="1"/>
              <a:t>multiwire</a:t>
            </a:r>
            <a:r>
              <a:rPr lang="en-US" sz="1400" dirty="0"/>
              <a:t> pages</a:t>
            </a:r>
          </a:p>
          <a:p>
            <a:pPr lvl="3"/>
            <a:r>
              <a:rPr lang="en-US" sz="1400" dirty="0" err="1"/>
              <a:t>Camac</a:t>
            </a:r>
            <a:r>
              <a:rPr lang="en-US" sz="1400" dirty="0"/>
              <a:t> ramp card control</a:t>
            </a:r>
          </a:p>
          <a:p>
            <a:pPr lvl="3"/>
            <a:r>
              <a:rPr lang="en-US" sz="1400" dirty="0"/>
              <a:t>Cycle busses</a:t>
            </a:r>
          </a:p>
          <a:p>
            <a:pPr lvl="3"/>
            <a:r>
              <a:rPr lang="en-US" sz="1400" dirty="0"/>
              <a:t>Power supply transient recorder</a:t>
            </a:r>
          </a:p>
          <a:p>
            <a:pPr lvl="3"/>
            <a:r>
              <a:rPr lang="en-US" sz="1400" dirty="0"/>
              <a:t>Accumulator TBT</a:t>
            </a:r>
          </a:p>
          <a:p>
            <a:pPr lvl="3"/>
            <a:r>
              <a:rPr lang="en-US" sz="1400" dirty="0" err="1"/>
              <a:t>Debuncher</a:t>
            </a:r>
            <a:r>
              <a:rPr lang="en-US" sz="1400" dirty="0"/>
              <a:t> TBT</a:t>
            </a:r>
          </a:p>
          <a:p>
            <a:pPr lvl="2"/>
            <a:r>
              <a:rPr lang="en-US" sz="1600" dirty="0"/>
              <a:t>New Console Applications </a:t>
            </a:r>
          </a:p>
          <a:p>
            <a:pPr lvl="3"/>
            <a:r>
              <a:rPr lang="en-US" sz="1400" dirty="0"/>
              <a:t>New RF control</a:t>
            </a:r>
          </a:p>
          <a:p>
            <a:pPr lvl="3"/>
            <a:r>
              <a:rPr lang="en-US" sz="1400" dirty="0"/>
              <a:t>Resonant extraction monitoring and control</a:t>
            </a:r>
          </a:p>
          <a:p>
            <a:endParaRPr lang="en-US" dirty="0"/>
          </a:p>
        </p:txBody>
      </p:sp>
    </p:spTree>
    <p:extLst>
      <p:ext uri="{BB962C8B-B14F-4D97-AF65-F5344CB8AC3E}">
        <p14:creationId xmlns:p14="http://schemas.microsoft.com/office/powerpoint/2010/main" val="142978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effort is required?</a:t>
            </a:r>
            <a:endParaRPr lang="en-US" dirty="0"/>
          </a:p>
        </p:txBody>
      </p:sp>
      <p:sp>
        <p:nvSpPr>
          <p:cNvPr id="3" name="Content Placeholder 2"/>
          <p:cNvSpPr>
            <a:spLocks noGrp="1"/>
          </p:cNvSpPr>
          <p:nvPr>
            <p:ph idx="1"/>
          </p:nvPr>
        </p:nvSpPr>
        <p:spPr/>
        <p:txBody>
          <a:bodyPr/>
          <a:lstStyle/>
          <a:p>
            <a:pPr marL="182880" indent="-182880"/>
            <a:r>
              <a:rPr lang="en-US" dirty="0" smtClean="0"/>
              <a:t>A rough rule of thumb for console development time is:</a:t>
            </a:r>
          </a:p>
          <a:p>
            <a:pPr lvl="1"/>
            <a:r>
              <a:rPr lang="en-US" dirty="0"/>
              <a:t>Modify a program---1 month </a:t>
            </a:r>
            <a:endParaRPr lang="en-US" dirty="0" smtClean="0"/>
          </a:p>
          <a:p>
            <a:pPr lvl="1"/>
            <a:r>
              <a:rPr lang="en-US" dirty="0"/>
              <a:t>W</a:t>
            </a:r>
            <a:r>
              <a:rPr lang="en-US" dirty="0" smtClean="0"/>
              <a:t>rite </a:t>
            </a:r>
            <a:r>
              <a:rPr lang="en-US" dirty="0"/>
              <a:t>a new one--4 </a:t>
            </a:r>
            <a:r>
              <a:rPr lang="en-US" dirty="0" smtClean="0"/>
              <a:t>months</a:t>
            </a:r>
          </a:p>
          <a:p>
            <a:pPr lvl="1"/>
            <a:endParaRPr lang="en-US" dirty="0" smtClean="0"/>
          </a:p>
          <a:p>
            <a:pPr marL="182880" indent="-182880"/>
            <a:r>
              <a:rPr lang="en-US" dirty="0" smtClean="0"/>
              <a:t>Overall effort was estimated at 2 to 3 FTE’s over several years!!!</a:t>
            </a:r>
            <a:endParaRPr lang="en-US" dirty="0"/>
          </a:p>
        </p:txBody>
      </p:sp>
    </p:spTree>
    <p:extLst>
      <p:ext uri="{BB962C8B-B14F-4D97-AF65-F5344CB8AC3E}">
        <p14:creationId xmlns:p14="http://schemas.microsoft.com/office/powerpoint/2010/main" val="4289822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762000"/>
          </a:xfrm>
        </p:spPr>
        <p:txBody>
          <a:bodyPr>
            <a:normAutofit fontScale="90000"/>
          </a:bodyPr>
          <a:lstStyle/>
          <a:p>
            <a:r>
              <a:rPr lang="en-US" dirty="0" smtClean="0"/>
              <a:t>Application Inventory Part 1</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10" y="914400"/>
            <a:ext cx="6480482"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233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smtClean="0"/>
              <a:t>Application Inventory Part 2</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781800" cy="580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04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normAutofit fontScale="90000"/>
          </a:bodyPr>
          <a:lstStyle/>
          <a:p>
            <a:r>
              <a:rPr lang="en-US" dirty="0" smtClean="0"/>
              <a:t>Application Inventory Part 3</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52478"/>
            <a:ext cx="7377113" cy="196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348431"/>
      </p:ext>
    </p:extLst>
  </p:cSld>
  <p:clrMapOvr>
    <a:masterClrMapping/>
  </p:clrMapOvr>
</p:sld>
</file>

<file path=ppt/theme/theme1.xml><?xml version="1.0" encoding="utf-8"?>
<a:theme xmlns:a="http://schemas.openxmlformats.org/drawingml/2006/main" name="Huma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705664</TotalTime>
  <Words>695</Words>
  <Application>Microsoft Office PowerPoint</Application>
  <PresentationFormat>On-screen Show (4:3)</PresentationFormat>
  <Paragraphs>80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Human</vt:lpstr>
      <vt:lpstr>Operations Preparation</vt:lpstr>
      <vt:lpstr>Operations Preparation</vt:lpstr>
      <vt:lpstr>Controls Software Development</vt:lpstr>
      <vt:lpstr>Software</vt:lpstr>
      <vt:lpstr>Console Applications</vt:lpstr>
      <vt:lpstr>How much effort is required?</vt:lpstr>
      <vt:lpstr>Application Inventory Part 1</vt:lpstr>
      <vt:lpstr>Application Inventory Part 2</vt:lpstr>
      <vt:lpstr>Application Inventory Part 3</vt:lpstr>
      <vt:lpstr>Applications Inventory Totals</vt:lpstr>
      <vt:lpstr>More Controls Software</vt:lpstr>
      <vt:lpstr>Yet More Controls Software</vt:lpstr>
      <vt:lpstr>Training &amp; Commissioning</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in Review: 03/17/03 -03/23/03</dc:title>
  <dc:creator>ronmoore</dc:creator>
  <cp:lastModifiedBy>Brian E. Drendel x6572 09990N</cp:lastModifiedBy>
  <cp:revision>1535</cp:revision>
  <cp:lastPrinted>2012-01-24T18:32:07Z</cp:lastPrinted>
  <dcterms:created xsi:type="dcterms:W3CDTF">2003-03-20T03:22:32Z</dcterms:created>
  <dcterms:modified xsi:type="dcterms:W3CDTF">2013-10-31T13:52:36Z</dcterms:modified>
</cp:coreProperties>
</file>