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5" d="100"/>
          <a:sy n="135" d="100"/>
        </p:scale>
        <p:origin x="-33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A6A2F-1A82-344C-8918-C212AD68A97E}" type="datetimeFigureOut">
              <a:rPr lang="en-US" smtClean="0"/>
              <a:t>11/8/13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3CC13-FCDA-CB44-817A-E343ACEA1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9832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31E87-217C-8C4C-9E63-5900DD189ED0}" type="datetimeFigureOut">
              <a:rPr lang="en-US" smtClean="0"/>
              <a:t>11/8/13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6EF8E-C263-4448-9FCF-92DD3E666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562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11/8/13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Summary of HPRF cooling channel workshop, K. Yonehara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58CE8-6EA5-B741-8614-313EF8CD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185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11/8/13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Summary of HPRF cooling channel workshop, K. Yonehara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58CE8-6EA5-B741-8614-313EF8CD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665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11/8/13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Summary of HPRF cooling channel workshop, K. Yonehara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58CE8-6EA5-B741-8614-313EF8CD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295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11/8/13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Summary of HPRF cooling channel workshop, K. Yonehara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58CE8-6EA5-B741-8614-313EF8CD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65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11/8/13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Summary of HPRF cooling channel workshop, K. Yonehara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58CE8-6EA5-B741-8614-313EF8CD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7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11/8/13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Summary of HPRF cooling channel workshop, K. Yonehara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58CE8-6EA5-B741-8614-313EF8CD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692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11/8/13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Summary of HPRF cooling channel workshop, K. Yonehara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58CE8-6EA5-B741-8614-313EF8CD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21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11/8/13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Summary of HPRF cooling channel workshop, K. Yonehara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58CE8-6EA5-B741-8614-313EF8CD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746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11/8/13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Summary of HPRF cooling channel workshop, K. Yonehara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58CE8-6EA5-B741-8614-313EF8CD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975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11/8/13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Summary of HPRF cooling channel workshop, K. Yonehara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58CE8-6EA5-B741-8614-313EF8CD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01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11/8/13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Summary of HPRF cooling channel workshop, K. Yonehara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58CE8-6EA5-B741-8614-313EF8CD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83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11/8/13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Summary of HPRF cooling channel workshop, K. Yonehara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58CE8-6EA5-B741-8614-313EF8CD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3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2741"/>
            <a:ext cx="7772400" cy="1897709"/>
          </a:xfrm>
        </p:spPr>
        <p:txBody>
          <a:bodyPr>
            <a:normAutofit/>
          </a:bodyPr>
          <a:lstStyle/>
          <a:p>
            <a:r>
              <a:rPr lang="en-US" dirty="0" smtClean="0"/>
              <a:t>Summary of HPRF </a:t>
            </a:r>
            <a:br>
              <a:rPr lang="en-US" dirty="0" smtClean="0"/>
            </a:br>
            <a:r>
              <a:rPr lang="en-US" dirty="0" smtClean="0"/>
              <a:t>cooling channel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K. </a:t>
            </a:r>
            <a:r>
              <a:rPr lang="en-US" dirty="0" err="1" smtClean="0"/>
              <a:t>Yonehara</a:t>
            </a:r>
            <a:endParaRPr lang="en-US" dirty="0" smtClean="0"/>
          </a:p>
          <a:p>
            <a:r>
              <a:rPr lang="en-US" dirty="0" smtClean="0"/>
              <a:t>APC, Fermilab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11/8/13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Summary of HPRF cooling channel workshop, K. Yonehara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58CE8-6EA5-B741-8614-313EF8CDC60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236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of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en-US" sz="3200" dirty="0" smtClean="0"/>
              <a:t>Make a list of criteria for baseline selection</a:t>
            </a:r>
          </a:p>
          <a:p>
            <a:pPr lvl="1"/>
            <a:r>
              <a:rPr lang="en-US" dirty="0" smtClean="0"/>
              <a:t>Identify</a:t>
            </a:r>
            <a:r>
              <a:rPr lang="en-US" dirty="0" smtClean="0"/>
              <a:t> “strong points” and “challenges” in HCC</a:t>
            </a:r>
          </a:p>
          <a:p>
            <a:pPr lvl="1"/>
            <a:r>
              <a:rPr lang="en-US" dirty="0" smtClean="0"/>
              <a:t>Distribute challenge issues in the group</a:t>
            </a:r>
          </a:p>
          <a:p>
            <a:r>
              <a:rPr lang="en-US" dirty="0" smtClean="0"/>
              <a:t>Organize group</a:t>
            </a:r>
          </a:p>
          <a:p>
            <a:r>
              <a:rPr lang="en-US" dirty="0" smtClean="0"/>
              <a:t>Schedule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11/8/13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Summary of HPRF cooling channel workshop, K. Yonehara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58CE8-6EA5-B741-8614-313EF8CDC60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370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22"/>
            <a:ext cx="8229600" cy="1143000"/>
          </a:xfrm>
        </p:spPr>
        <p:txBody>
          <a:bodyPr/>
          <a:lstStyle/>
          <a:p>
            <a:r>
              <a:rPr lang="en-US" dirty="0" smtClean="0"/>
              <a:t>Our “Strong points”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02070"/>
            <a:ext cx="8348133" cy="57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HCC theory is very </a:t>
            </a:r>
            <a:r>
              <a:rPr lang="en-US" dirty="0" smtClean="0"/>
              <a:t>robust and accurate</a:t>
            </a:r>
            <a:endParaRPr lang="en-US" dirty="0" smtClean="0"/>
          </a:p>
          <a:p>
            <a:pPr lvl="1"/>
            <a:r>
              <a:rPr lang="en-US" dirty="0"/>
              <a:t>P</a:t>
            </a:r>
            <a:r>
              <a:rPr lang="en-US" dirty="0" smtClean="0"/>
              <a:t>ossible to e</a:t>
            </a:r>
            <a:r>
              <a:rPr lang="en-US" dirty="0" smtClean="0"/>
              <a:t>stimate </a:t>
            </a:r>
            <a:r>
              <a:rPr lang="en-US" dirty="0" smtClean="0"/>
              <a:t>cooling performance from a lattice</a:t>
            </a:r>
          </a:p>
          <a:p>
            <a:pPr lvl="1"/>
            <a:r>
              <a:rPr lang="en-US" dirty="0" smtClean="0"/>
              <a:t>Guide for optimization</a:t>
            </a:r>
          </a:p>
          <a:p>
            <a:pPr lvl="2"/>
            <a:r>
              <a:rPr lang="en-US" dirty="0" smtClean="0"/>
              <a:t>Improved matching at RF frequency transition</a:t>
            </a:r>
          </a:p>
          <a:p>
            <a:pPr lvl="2"/>
            <a:r>
              <a:rPr lang="en-US" dirty="0" smtClean="0"/>
              <a:t>Designed bunch merging by using features of helical magnet</a:t>
            </a:r>
          </a:p>
          <a:p>
            <a:r>
              <a:rPr lang="en-US" dirty="0" smtClean="0"/>
              <a:t>High Pressurized Hydrogen gas filled RF cavity</a:t>
            </a:r>
          </a:p>
          <a:p>
            <a:pPr lvl="1"/>
            <a:r>
              <a:rPr lang="en-US" dirty="0" smtClean="0"/>
              <a:t>Feasible for a </a:t>
            </a:r>
            <a:r>
              <a:rPr lang="en-US" dirty="0" err="1" smtClean="0"/>
              <a:t>muon</a:t>
            </a:r>
            <a:r>
              <a:rPr lang="en-US" dirty="0" smtClean="0"/>
              <a:t> cooling channel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as-plasma dynamics is a key to have better cooling performance, i.e. a lower </a:t>
            </a:r>
            <a:r>
              <a:rPr lang="en-US" dirty="0" err="1" smtClean="0"/>
              <a:t>emittance</a:t>
            </a:r>
            <a:r>
              <a:rPr lang="en-US" dirty="0" smtClean="0"/>
              <a:t> than possible in a vacuum channel</a:t>
            </a:r>
          </a:p>
          <a:p>
            <a:r>
              <a:rPr lang="en-US" dirty="0"/>
              <a:t>D</a:t>
            </a:r>
            <a:r>
              <a:rPr lang="en-US" dirty="0" smtClean="0"/>
              <a:t>eveloped a helical solenoid magnet technology</a:t>
            </a:r>
          </a:p>
          <a:p>
            <a:pPr lvl="1"/>
            <a:r>
              <a:rPr lang="en-US" dirty="0" err="1" smtClean="0"/>
              <a:t>NbTi</a:t>
            </a:r>
            <a:r>
              <a:rPr lang="en-US" dirty="0" smtClean="0"/>
              <a:t>, YBCO</a:t>
            </a:r>
          </a:p>
          <a:p>
            <a:pPr lvl="1"/>
            <a:r>
              <a:rPr lang="en-US" dirty="0" smtClean="0"/>
              <a:t>Consider </a:t>
            </a:r>
            <a:r>
              <a:rPr lang="en-US" dirty="0" err="1" smtClean="0"/>
              <a:t>BiSCCO</a:t>
            </a:r>
            <a:r>
              <a:rPr lang="en-US" dirty="0" smtClean="0"/>
              <a:t> in future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11/8/13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Summary of HPRF cooling channel workshop, K. Yonehara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9FC3-90F5-854B-B01B-F778D1FCE2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25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80"/>
            <a:ext cx="8229600" cy="1143000"/>
          </a:xfrm>
        </p:spPr>
        <p:txBody>
          <a:bodyPr/>
          <a:lstStyle/>
          <a:p>
            <a:r>
              <a:rPr lang="en-US" dirty="0" smtClean="0"/>
              <a:t>What is present “challenges”?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1456"/>
            <a:ext cx="8432576" cy="554897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Moving conceptual design to engineering design</a:t>
            </a:r>
          </a:p>
          <a:p>
            <a:pPr lvl="1"/>
            <a:r>
              <a:rPr lang="en-US" dirty="0" smtClean="0"/>
              <a:t>How to incorporate an RF system into an HCC magnet?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 practical HCC design for </a:t>
            </a:r>
            <a:r>
              <a:rPr lang="en-US" dirty="0" err="1" smtClean="0"/>
              <a:t>λ</a:t>
            </a:r>
            <a:r>
              <a:rPr lang="en-US" dirty="0" smtClean="0"/>
              <a:t> ≥ 0.5 m looks available</a:t>
            </a:r>
          </a:p>
          <a:p>
            <a:pPr lvl="2"/>
            <a:r>
              <a:rPr lang="en-US" dirty="0" smtClean="0"/>
              <a:t>Find coil geometry, current (margin), and tolerance particularly for a final cooling section (</a:t>
            </a:r>
            <a:r>
              <a:rPr lang="en-US" dirty="0" err="1" smtClean="0"/>
              <a:t>λ</a:t>
            </a:r>
            <a:r>
              <a:rPr lang="en-US" dirty="0" smtClean="0"/>
              <a:t> &lt; 0.5 m)</a:t>
            </a:r>
          </a:p>
          <a:p>
            <a:pPr lvl="2"/>
            <a:r>
              <a:rPr lang="en-US" dirty="0" smtClean="0"/>
              <a:t>Find RF geometry, power, operating temperature (room vs. LN2 temp), thermal isolation, and tolerance</a:t>
            </a:r>
          </a:p>
          <a:p>
            <a:pPr lvl="2"/>
            <a:r>
              <a:rPr lang="en-US" dirty="0" smtClean="0"/>
              <a:t>Additional space (&gt; 15 %) for maintenance, plumbing, instrumentation, infrastructure </a:t>
            </a:r>
          </a:p>
          <a:p>
            <a:r>
              <a:rPr lang="en-US" dirty="0" smtClean="0"/>
              <a:t>Challenge of extrapolating to final system</a:t>
            </a:r>
          </a:p>
          <a:p>
            <a:pPr lvl="1"/>
            <a:r>
              <a:rPr lang="en-US" dirty="0" smtClean="0"/>
              <a:t>What happens in the channel with a </a:t>
            </a:r>
            <a:r>
              <a:rPr lang="en-US" dirty="0" err="1" smtClean="0"/>
              <a:t>muon</a:t>
            </a:r>
            <a:r>
              <a:rPr lang="en-US" dirty="0" smtClean="0"/>
              <a:t> collider beam?</a:t>
            </a:r>
          </a:p>
          <a:p>
            <a:pPr lvl="2"/>
            <a:r>
              <a:rPr lang="en-US" dirty="0" smtClean="0"/>
              <a:t>Beam loading, Plasma loading, Plasma interacting with beam</a:t>
            </a:r>
          </a:p>
          <a:p>
            <a:pPr lvl="2"/>
            <a:r>
              <a:rPr lang="en-US" dirty="0" smtClean="0"/>
              <a:t>But, gas plasma could have a positive effect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11/8/13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Summary of HPRF cooling channel workshop, K. Yonehara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9FC3-90F5-854B-B01B-F778D1FCE2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537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35"/>
            <a:ext cx="8229600" cy="1143000"/>
          </a:xfrm>
        </p:spPr>
        <p:txBody>
          <a:bodyPr/>
          <a:lstStyle/>
          <a:p>
            <a:r>
              <a:rPr lang="en-US" dirty="0" smtClean="0"/>
              <a:t>Additional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3686"/>
            <a:ext cx="8229600" cy="547801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Matching</a:t>
            </a:r>
          </a:p>
          <a:p>
            <a:pPr lvl="1"/>
            <a:r>
              <a:rPr lang="en-US" dirty="0" smtClean="0"/>
              <a:t>Phase slip should shift from negative to positive</a:t>
            </a:r>
          </a:p>
          <a:p>
            <a:pPr lvl="1"/>
            <a:r>
              <a:rPr lang="en-US" u="sng" dirty="0" smtClean="0"/>
              <a:t>Consider pre-cooler</a:t>
            </a:r>
            <a:r>
              <a:rPr lang="en-US" u="sng" dirty="0" smtClean="0"/>
              <a:t> </a:t>
            </a:r>
          </a:p>
          <a:p>
            <a:pPr lvl="2"/>
            <a:r>
              <a:rPr lang="en-US" dirty="0" smtClean="0"/>
              <a:t>Snake FOFO and COBRA</a:t>
            </a:r>
            <a:endParaRPr lang="en-US" dirty="0" smtClean="0"/>
          </a:p>
          <a:p>
            <a:r>
              <a:rPr lang="en-US" dirty="0" smtClean="0"/>
              <a:t>Safety aspect </a:t>
            </a:r>
          </a:p>
          <a:p>
            <a:pPr lvl="1"/>
            <a:r>
              <a:rPr lang="en-US" dirty="0" smtClean="0"/>
              <a:t>What is a safety requirement for usage of pressurized hydrogen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ngineering drawing is required for the safety committee</a:t>
            </a:r>
            <a:endParaRPr lang="en-US" dirty="0" smtClean="0"/>
          </a:p>
          <a:p>
            <a:r>
              <a:rPr lang="en-US" dirty="0" smtClean="0"/>
              <a:t>Beam instrumentation</a:t>
            </a:r>
          </a:p>
          <a:p>
            <a:pPr lvl="1"/>
            <a:r>
              <a:rPr lang="en-US" dirty="0" smtClean="0"/>
              <a:t>How to measure </a:t>
            </a:r>
            <a:r>
              <a:rPr lang="en-US" dirty="0" err="1" smtClean="0"/>
              <a:t>muon</a:t>
            </a:r>
            <a:r>
              <a:rPr lang="en-US" dirty="0" smtClean="0"/>
              <a:t> beam profile?</a:t>
            </a:r>
          </a:p>
          <a:p>
            <a:r>
              <a:rPr lang="en-US" dirty="0" smtClean="0"/>
              <a:t>Consider cold RF operation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commercial LN2 chiller </a:t>
            </a:r>
            <a:r>
              <a:rPr lang="en-US" dirty="0" smtClean="0"/>
              <a:t>has enough cooling power to cool</a:t>
            </a:r>
            <a:r>
              <a:rPr lang="en-US" dirty="0" smtClean="0"/>
              <a:t> the present DL RF cavity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11/8/13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Summary of HPRF cooling channel workshop, K. Yonehara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9FC3-90F5-854B-B01B-F778D1FCE2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77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8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Charge </a:t>
            </a:r>
            <a:r>
              <a:rPr lang="en-US" dirty="0" smtClean="0"/>
              <a:t>in the rest of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9228"/>
            <a:ext cx="8229600" cy="552842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Accomplish end-to-end cooling simulation</a:t>
            </a:r>
          </a:p>
          <a:p>
            <a:pPr lvl="1"/>
            <a:r>
              <a:rPr lang="en-US" dirty="0" smtClean="0"/>
              <a:t>Fix matching section</a:t>
            </a:r>
            <a:endParaRPr lang="en-US" dirty="0" smtClean="0"/>
          </a:p>
          <a:p>
            <a:pPr lvl="1"/>
            <a:r>
              <a:rPr lang="en-US" dirty="0" smtClean="0"/>
              <a:t>Compute </a:t>
            </a:r>
            <a:r>
              <a:rPr lang="en-US" dirty="0" err="1" smtClean="0"/>
              <a:t>emittance</a:t>
            </a:r>
            <a:r>
              <a:rPr lang="en-US" dirty="0" smtClean="0"/>
              <a:t> evolution and transmission efficiency in analytical/practical EM fields</a:t>
            </a:r>
          </a:p>
          <a:p>
            <a:pPr lvl="1"/>
            <a:r>
              <a:rPr lang="en-US" dirty="0" smtClean="0"/>
              <a:t>Test field </a:t>
            </a:r>
            <a:r>
              <a:rPr lang="en-US" dirty="0" smtClean="0"/>
              <a:t>tolerance</a:t>
            </a:r>
            <a:endParaRPr lang="en-US" dirty="0"/>
          </a:p>
          <a:p>
            <a:pPr lvl="1"/>
            <a:r>
              <a:rPr lang="en-US" dirty="0" smtClean="0"/>
              <a:t>Finalize bunch </a:t>
            </a:r>
            <a:r>
              <a:rPr lang="en-US" dirty="0" smtClean="0"/>
              <a:t>merging</a:t>
            </a:r>
            <a:endParaRPr lang="en-US" dirty="0"/>
          </a:p>
          <a:p>
            <a:r>
              <a:rPr lang="en-US" dirty="0" smtClean="0"/>
              <a:t>Design HCC magnet</a:t>
            </a:r>
          </a:p>
          <a:p>
            <a:pPr lvl="1"/>
            <a:r>
              <a:rPr lang="en-US" dirty="0" smtClean="0"/>
              <a:t>Nb3Sn </a:t>
            </a:r>
            <a:r>
              <a:rPr lang="en-US" dirty="0" smtClean="0"/>
              <a:t>vs. </a:t>
            </a:r>
            <a:r>
              <a:rPr lang="en-US" dirty="0" smtClean="0"/>
              <a:t>HTS for </a:t>
            </a:r>
            <a:r>
              <a:rPr lang="en-US" dirty="0" err="1" smtClean="0"/>
              <a:t>λ</a:t>
            </a:r>
            <a:r>
              <a:rPr lang="en-US" dirty="0" smtClean="0"/>
              <a:t> &lt; 0.5 m</a:t>
            </a:r>
          </a:p>
          <a:p>
            <a:r>
              <a:rPr lang="en-US" dirty="0" smtClean="0"/>
              <a:t>Design HCC RF system</a:t>
            </a:r>
          </a:p>
          <a:p>
            <a:pPr lvl="1"/>
            <a:r>
              <a:rPr lang="en-US" dirty="0" smtClean="0"/>
              <a:t>Investigate gas-plasma dynamics</a:t>
            </a:r>
          </a:p>
          <a:p>
            <a:pPr lvl="1"/>
            <a:r>
              <a:rPr lang="en-US" dirty="0" smtClean="0"/>
              <a:t>Design </a:t>
            </a:r>
            <a:r>
              <a:rPr lang="en-US" dirty="0" smtClean="0"/>
              <a:t>cold RF system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11/8/13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Summary of HPRF cooling channel workshop, K. Yonehara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9FC3-90F5-854B-B01B-F778D1FCE2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42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Additional criteria for baseline selection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32856"/>
            <a:ext cx="8229600" cy="5080656"/>
          </a:xfrm>
        </p:spPr>
        <p:txBody>
          <a:bodyPr>
            <a:normAutofit/>
          </a:bodyPr>
          <a:lstStyle/>
          <a:p>
            <a:r>
              <a:rPr lang="en-US" dirty="0" smtClean="0"/>
              <a:t>RF must work in a multi-Tesla field</a:t>
            </a:r>
          </a:p>
          <a:p>
            <a:r>
              <a:rPr lang="en-US" dirty="0" smtClean="0"/>
              <a:t>RF must accept a </a:t>
            </a:r>
            <a:r>
              <a:rPr lang="en-US" dirty="0" err="1" smtClean="0"/>
              <a:t>muon</a:t>
            </a:r>
            <a:r>
              <a:rPr lang="en-US" dirty="0" smtClean="0"/>
              <a:t> collider beam</a:t>
            </a:r>
          </a:p>
          <a:p>
            <a:r>
              <a:rPr lang="en-US" dirty="0" smtClean="0"/>
              <a:t>What is the limit of cooling?</a:t>
            </a:r>
          </a:p>
          <a:p>
            <a:pPr lvl="1"/>
            <a:r>
              <a:rPr lang="en-US" dirty="0" smtClean="0"/>
              <a:t>Space charge?</a:t>
            </a:r>
          </a:p>
          <a:p>
            <a:pPr lvl="1"/>
            <a:r>
              <a:rPr lang="en-US" dirty="0" smtClean="0"/>
              <a:t>Beam loading?</a:t>
            </a:r>
          </a:p>
          <a:p>
            <a:pPr lvl="1"/>
            <a:r>
              <a:rPr lang="en-US" dirty="0" smtClean="0"/>
              <a:t>Magnetic field?</a:t>
            </a:r>
          </a:p>
          <a:p>
            <a:pPr lvl="1"/>
            <a:r>
              <a:rPr lang="en-US" dirty="0" smtClean="0"/>
              <a:t>RF gradient?</a:t>
            </a:r>
          </a:p>
          <a:p>
            <a:pPr lvl="1"/>
            <a:r>
              <a:rPr lang="en-US" dirty="0" smtClean="0"/>
              <a:t>Non-linear dynamics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11/8/13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Summary of HPRF cooling channel workshop, K. Yonehara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9FC3-90F5-854B-B01B-F778D1FCE2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59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543</Words>
  <Application>Microsoft Macintosh PowerPoint</Application>
  <PresentationFormat>On-screen Show (4:3)</PresentationFormat>
  <Paragraphs>85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Summary of HPRF  cooling channel workshop</vt:lpstr>
      <vt:lpstr>Goal of workshop</vt:lpstr>
      <vt:lpstr>Our “Strong points”</vt:lpstr>
      <vt:lpstr>What is present “challenges”?</vt:lpstr>
      <vt:lpstr>Additional challenges</vt:lpstr>
      <vt:lpstr>Charge in the rest of time</vt:lpstr>
      <vt:lpstr>Additional criteria for baseline selection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HPRF cooling workshop</dc:title>
  <dc:creator>Accelerator Division</dc:creator>
  <cp:lastModifiedBy>Accelerator Division</cp:lastModifiedBy>
  <cp:revision>8</cp:revision>
  <dcterms:created xsi:type="dcterms:W3CDTF">2013-11-08T16:12:38Z</dcterms:created>
  <dcterms:modified xsi:type="dcterms:W3CDTF">2013-11-08T17:36:52Z</dcterms:modified>
</cp:coreProperties>
</file>