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6" r:id="rId4"/>
    <p:sldId id="427" r:id="rId5"/>
    <p:sldId id="433" r:id="rId6"/>
    <p:sldId id="434" r:id="rId7"/>
    <p:sldId id="426" r:id="rId8"/>
    <p:sldId id="436" r:id="rId9"/>
    <p:sldId id="257" r:id="rId10"/>
    <p:sldId id="396" r:id="rId11"/>
    <p:sldId id="369" r:id="rId12"/>
    <p:sldId id="378" r:id="rId13"/>
    <p:sldId id="403" r:id="rId14"/>
    <p:sldId id="372" r:id="rId15"/>
    <p:sldId id="438" r:id="rId16"/>
    <p:sldId id="370" r:id="rId17"/>
    <p:sldId id="362" r:id="rId18"/>
    <p:sldId id="392" r:id="rId19"/>
    <p:sldId id="344" r:id="rId20"/>
    <p:sldId id="406" r:id="rId21"/>
    <p:sldId id="405" r:id="rId22"/>
    <p:sldId id="376" r:id="rId23"/>
    <p:sldId id="432" r:id="rId24"/>
    <p:sldId id="380" r:id="rId25"/>
    <p:sldId id="408" r:id="rId26"/>
    <p:sldId id="409" r:id="rId27"/>
    <p:sldId id="399" r:id="rId28"/>
    <p:sldId id="411" r:id="rId29"/>
    <p:sldId id="412" r:id="rId30"/>
    <p:sldId id="437" r:id="rId31"/>
    <p:sldId id="368" r:id="rId32"/>
    <p:sldId id="311" r:id="rId33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13"/>
    <a:srgbClr val="DE3C10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4571" autoAdjust="0"/>
  </p:normalViewPr>
  <p:slideViewPr>
    <p:cSldViewPr>
      <p:cViewPr>
        <p:scale>
          <a:sx n="85" d="100"/>
          <a:sy n="85" d="100"/>
        </p:scale>
        <p:origin x="-2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1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2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3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6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4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OTE Building PMG Report </a:t>
            </a:r>
            <a:br>
              <a:rPr lang="en-US" sz="4000" b="1" dirty="0" smtClean="0"/>
            </a:br>
            <a:r>
              <a:rPr lang="en-US" sz="4000" b="1" dirty="0" smtClean="0"/>
              <a:t>November 11, 2013</a:t>
            </a:r>
            <a:br>
              <a:rPr lang="en-US" sz="4000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2" y="1560811"/>
            <a:ext cx="5589037" cy="4174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4079" y="6248400"/>
            <a:ext cx="17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Rhonda Merchut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143000"/>
            <a:ext cx="3200400" cy="792162"/>
          </a:xfrm>
        </p:spPr>
        <p:txBody>
          <a:bodyPr>
            <a:normAutofit/>
          </a:bodyPr>
          <a:lstStyle/>
          <a:p>
            <a:pPr algn="l"/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8034"/>
            <a:ext cx="3687977" cy="245711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7946"/>
            <a:ext cx="3894136" cy="25944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20667"/>
            <a:ext cx="3894136" cy="25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5681"/>
            <a:ext cx="4195550" cy="5617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4" y="841663"/>
            <a:ext cx="2073617" cy="2776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22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Lobby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543301" cy="26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5029200"/>
            <a:ext cx="25908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/>
              <a:t>Interior Finish Work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7340"/>
            <a:ext cx="3581400" cy="47949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37668"/>
            <a:ext cx="3886200" cy="2902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7257"/>
            <a:ext cx="3886200" cy="29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33" y="3352800"/>
            <a:ext cx="3890666" cy="29059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685800"/>
            <a:ext cx="28194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Lecture Hall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" y="3352800"/>
            <a:ext cx="3890666" cy="2905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3860800" cy="28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9" y="597932"/>
            <a:ext cx="4152681" cy="2766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96" y="597933"/>
            <a:ext cx="4152679" cy="2766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9" y="3504093"/>
            <a:ext cx="4152681" cy="3101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2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Interior Finish Work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4093"/>
            <a:ext cx="4152682" cy="31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2577235" cy="34505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948545"/>
            <a:ext cx="3730099" cy="27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3718787" cy="277761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34" y="3284094"/>
            <a:ext cx="2577235" cy="3450512"/>
          </a:xfrm>
        </p:spPr>
      </p:pic>
    </p:spTree>
    <p:extLst>
      <p:ext uri="{BB962C8B-B14F-4D97-AF65-F5344CB8AC3E}">
        <p14:creationId xmlns:p14="http://schemas.microsoft.com/office/powerpoint/2010/main" val="1292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DCEO</a:t>
            </a:r>
            <a:r>
              <a:rPr lang="en-US" sz="3600" dirty="0" smtClean="0"/>
              <a:t> </a:t>
            </a:r>
            <a:r>
              <a:rPr lang="en-US" sz="3600" b="1" dirty="0" smtClean="0"/>
              <a:t>quarterly report to State for </a:t>
            </a:r>
            <a:r>
              <a:rPr lang="en-US" sz="3600" b="1" dirty="0"/>
              <a:t>quarter ending </a:t>
            </a:r>
            <a:r>
              <a:rPr lang="en-US" sz="3600" b="1" dirty="0" smtClean="0"/>
              <a:t>11/30/13 to be submitted by 12/31/13.</a:t>
            </a:r>
          </a:p>
          <a:p>
            <a:pPr lvl="1"/>
            <a:r>
              <a:rPr lang="en-US" sz="3200" b="1" dirty="0" smtClean="0"/>
              <a:t>Anticipate reporting </a:t>
            </a:r>
            <a:r>
              <a:rPr lang="en-US" sz="3200" b="1" u="sng" dirty="0" smtClean="0"/>
              <a:t>99% costed to date</a:t>
            </a:r>
            <a:r>
              <a:rPr lang="en-US" b="1" dirty="0" smtClean="0"/>
              <a:t>.</a:t>
            </a:r>
          </a:p>
          <a:p>
            <a:r>
              <a:rPr lang="en-US" sz="3600" b="1" dirty="0" smtClean="0"/>
              <a:t>Project on schedule for grants to be 100% costed by 5/31/14 grant requirement.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Contractual Schedule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Schedule Adjustments per SA 27:</a:t>
            </a:r>
          </a:p>
          <a:p>
            <a:r>
              <a:rPr lang="en-US" dirty="0" smtClean="0"/>
              <a:t>MS 1 </a:t>
            </a:r>
            <a:r>
              <a:rPr lang="en-US" dirty="0" err="1" smtClean="0"/>
              <a:t>Bldg</a:t>
            </a:r>
            <a:r>
              <a:rPr lang="en-US" dirty="0" smtClean="0"/>
              <a:t> Shell Complete:        6/19/13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MS 2 Substantial Completion:   12/9/13</a:t>
            </a:r>
          </a:p>
          <a:p>
            <a:pPr lvl="1"/>
            <a:r>
              <a:rPr lang="en-US" dirty="0" smtClean="0"/>
              <a:t>(Project is fully costed at MS 2, retention remains)</a:t>
            </a:r>
            <a:endParaRPr lang="en-US" dirty="0"/>
          </a:p>
          <a:p>
            <a:r>
              <a:rPr lang="en-US" b="1" dirty="0" smtClean="0"/>
              <a:t>MS 3, Project Complete</a:t>
            </a:r>
            <a:r>
              <a:rPr lang="en-US" dirty="0" smtClean="0"/>
              <a:t>:            </a:t>
            </a:r>
            <a:r>
              <a:rPr lang="en-US" b="1" dirty="0" smtClean="0"/>
              <a:t>3/4/14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Anticipated Schedule Adjustment per SA 29: </a:t>
            </a:r>
          </a:p>
          <a:p>
            <a:r>
              <a:rPr lang="en-US" dirty="0">
                <a:solidFill>
                  <a:srgbClr val="FF0000"/>
                </a:solidFill>
              </a:rPr>
              <a:t>MS 2 Substantial Completion:   </a:t>
            </a:r>
            <a:r>
              <a:rPr lang="en-US" dirty="0" smtClean="0">
                <a:solidFill>
                  <a:srgbClr val="FF0000"/>
                </a:solidFill>
              </a:rPr>
              <a:t>12/27/13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MS 3, Project Complete</a:t>
            </a:r>
            <a:r>
              <a:rPr lang="en-US" dirty="0">
                <a:solidFill>
                  <a:srgbClr val="FF0000"/>
                </a:solidFill>
              </a:rPr>
              <a:t>:            </a:t>
            </a:r>
            <a:r>
              <a:rPr lang="en-US" b="1" dirty="0" smtClean="0">
                <a:solidFill>
                  <a:srgbClr val="FF0000"/>
                </a:solidFill>
              </a:rPr>
              <a:t>3/21/14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Oct 2013 BMC Schedule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914400"/>
            <a:ext cx="7634986" cy="5899762"/>
          </a:xfrm>
        </p:spPr>
      </p:pic>
    </p:spTree>
    <p:extLst>
      <p:ext uri="{BB962C8B-B14F-4D97-AF65-F5344CB8AC3E}">
        <p14:creationId xmlns:p14="http://schemas.microsoft.com/office/powerpoint/2010/main" val="2118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Oct 2013 BMC 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8" y="1028847"/>
            <a:ext cx="7584727" cy="5860926"/>
          </a:xfrm>
        </p:spPr>
      </p:pic>
    </p:spTree>
    <p:extLst>
      <p:ext uri="{BB962C8B-B14F-4D97-AF65-F5344CB8AC3E}">
        <p14:creationId xmlns:p14="http://schemas.microsoft.com/office/powerpoint/2010/main" val="2948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696200" cy="990600"/>
          </a:xfrm>
          <a:noFill/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010400" cy="46482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OTE Project: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Coordination</a:t>
            </a:r>
          </a:p>
          <a:p>
            <a:pPr marL="1371600" lvl="2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Outfitting</a:t>
            </a:r>
          </a:p>
          <a:p>
            <a:pPr marL="1371600" lvl="2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IGPP</a:t>
            </a:r>
          </a:p>
          <a:p>
            <a:pPr marL="1371600" lvl="2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CDF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Building Construction Status</a:t>
            </a:r>
            <a:endParaRPr lang="en-US" sz="3600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State Activities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Schedule 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Fiscal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Summary Action Items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Oct 2013 BMC 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6" y="914400"/>
            <a:ext cx="7464772" cy="5768233"/>
          </a:xfrm>
        </p:spPr>
      </p:pic>
      <p:sp>
        <p:nvSpPr>
          <p:cNvPr id="8" name="Left Arrow 7"/>
          <p:cNvSpPr/>
          <p:nvPr/>
        </p:nvSpPr>
        <p:spPr>
          <a:xfrm>
            <a:off x="3810000" y="54102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810000" y="55245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52800" y="5486400"/>
            <a:ext cx="381000" cy="11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4750" y="5550356"/>
            <a:ext cx="2228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Anticipated change to March 21, </a:t>
            </a:r>
            <a:r>
              <a:rPr lang="en-US" sz="900" dirty="0" smtClean="0">
                <a:solidFill>
                  <a:srgbClr val="FF0000"/>
                </a:solidFill>
              </a:rPr>
              <a:t>2014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2590800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4750" y="2543889"/>
            <a:ext cx="20764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Anticipated change to Dec 27, 2013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819"/>
            <a:ext cx="8229600" cy="550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20-30 workers daily</a:t>
            </a:r>
          </a:p>
          <a:p>
            <a:pPr marL="0" indent="0">
              <a:buNone/>
            </a:pPr>
            <a:r>
              <a:rPr lang="en-US" sz="2400" b="1" dirty="0" smtClean="0"/>
              <a:t>Major categories of work complete subject to final detailing:</a:t>
            </a:r>
          </a:p>
          <a:p>
            <a:r>
              <a:rPr lang="en-US" sz="2400" b="1" dirty="0" smtClean="0"/>
              <a:t>Exterior </a:t>
            </a:r>
          </a:p>
          <a:p>
            <a:pPr lvl="1"/>
            <a:r>
              <a:rPr lang="en-US" sz="2000" b="1" dirty="0" smtClean="0"/>
              <a:t>East Side grading, paving, </a:t>
            </a:r>
          </a:p>
          <a:p>
            <a:pPr lvl="1"/>
            <a:r>
              <a:rPr lang="en-US" sz="2000" b="1" dirty="0" smtClean="0"/>
              <a:t>Native planting beds</a:t>
            </a:r>
          </a:p>
          <a:p>
            <a:pPr lvl="1"/>
            <a:r>
              <a:rPr lang="en-US" sz="2000" b="1" dirty="0" smtClean="0"/>
              <a:t>Base flashing, detailing</a:t>
            </a:r>
          </a:p>
          <a:p>
            <a:r>
              <a:rPr lang="en-US" sz="2400" b="1" dirty="0" smtClean="0"/>
              <a:t>Interior</a:t>
            </a:r>
          </a:p>
          <a:p>
            <a:pPr lvl="1"/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floor final finishes </a:t>
            </a:r>
          </a:p>
          <a:p>
            <a:pPr lvl="1"/>
            <a:r>
              <a:rPr lang="en-US" sz="2000" b="1" dirty="0" smtClean="0"/>
              <a:t>Mech start-up &amp; testing (underway)</a:t>
            </a:r>
          </a:p>
          <a:p>
            <a:pPr lvl="1"/>
            <a:r>
              <a:rPr lang="en-US" sz="2000" b="1" dirty="0" smtClean="0"/>
              <a:t>Fire Rated Glazing at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floor stairs </a:t>
            </a:r>
          </a:p>
          <a:p>
            <a:pPr lvl="1"/>
            <a:r>
              <a:rPr lang="en-US" sz="2000" b="1" dirty="0" smtClean="0"/>
              <a:t>Millwork &amp; wood panels &amp; doors (underway)</a:t>
            </a:r>
          </a:p>
          <a:p>
            <a:pPr lvl="1"/>
            <a:r>
              <a:rPr lang="en-US" sz="2000" b="1" dirty="0" smtClean="0"/>
              <a:t>Hand/guardrail detailing</a:t>
            </a:r>
          </a:p>
          <a:p>
            <a:pPr lvl="1"/>
            <a:r>
              <a:rPr lang="en-US" sz="2000" b="1" dirty="0" smtClean="0"/>
              <a:t>Miscellaneous detailing throughout</a:t>
            </a:r>
          </a:p>
          <a:p>
            <a:pPr lvl="1"/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OTE </a:t>
            </a:r>
            <a:r>
              <a:rPr lang="en-US" sz="3600" b="1" dirty="0" smtClean="0"/>
              <a:t>Construction Status</a:t>
            </a:r>
            <a:r>
              <a:rPr lang="en-US" sz="36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Project Plan Tracking Milestones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is fully costed at MS 2, retention </a:t>
            </a:r>
            <a:r>
              <a:rPr lang="en-US" dirty="0" smtClean="0"/>
              <a:t>remains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09" y="1295399"/>
            <a:ext cx="8127030" cy="49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344" y="24803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Construction BCWS &amp; ACWP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59" y="2058454"/>
            <a:ext cx="8244426" cy="41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372" y="852818"/>
            <a:ext cx="4343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Based on 9/20/13 Update: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97% Complete based on cost</a:t>
            </a:r>
          </a:p>
          <a:p>
            <a:r>
              <a:rPr lang="en-US" sz="2400" b="1" dirty="0" smtClean="0"/>
              <a:t>    91% Complete based on 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0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8800"/>
            <a:ext cx="8182107" cy="449766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351479" y="4020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Monthly Costing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965998"/>
            <a:ext cx="5257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Monthly Average to date: 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$1,184,363</a:t>
            </a:r>
            <a:endParaRPr lang="en-US" sz="1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Required Monthly Average to complete: 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$270,000 (MS2:  11/5/2013)</a:t>
            </a:r>
            <a:endParaRPr lang="en-US" sz="1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956" y="2921048"/>
            <a:ext cx="7140086" cy="365934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423333" y="152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601 TSR Budget Balance</a:t>
            </a:r>
          </a:p>
          <a:p>
            <a:r>
              <a:rPr lang="en-US" sz="2800" b="1" dirty="0" smtClean="0"/>
              <a:t>ALL </a:t>
            </a:r>
            <a:r>
              <a:rPr lang="en-US" sz="2800" b="1" u="sng" dirty="0" smtClean="0"/>
              <a:t>Grant</a:t>
            </a:r>
            <a:r>
              <a:rPr lang="en-US" sz="2800" b="1" dirty="0" smtClean="0"/>
              <a:t> Costing w/ BMC Projection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1" y="1102140"/>
            <a:ext cx="6834429" cy="1797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3581400"/>
            <a:ext cx="381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692265" y="3627119"/>
            <a:ext cx="4572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Financial </a:t>
            </a:r>
            <a:br>
              <a:rPr lang="en-US" sz="4000" b="1" dirty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88386"/>
            <a:ext cx="8229600" cy="43237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Financial – Estimated at </a:t>
            </a:r>
            <a:r>
              <a:rPr lang="en-US" sz="4000" b="1" dirty="0"/>
              <a:t>Completion</a:t>
            </a:r>
            <a:br>
              <a:rPr lang="en-US" sz="4000" b="1" dirty="0"/>
            </a:br>
            <a:r>
              <a:rPr lang="en-US" sz="2700" b="1" dirty="0"/>
              <a:t>601 + G13221 Funding</a:t>
            </a:r>
            <a:br>
              <a:rPr lang="en-US" sz="27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441143" cy="3818726"/>
          </a:xfrm>
        </p:spPr>
      </p:pic>
    </p:spTree>
    <p:extLst>
      <p:ext uri="{BB962C8B-B14F-4D97-AF65-F5344CB8AC3E}">
        <p14:creationId xmlns:p14="http://schemas.microsoft.com/office/powerpoint/2010/main" val="128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Financial – Available </a:t>
            </a:r>
            <a:r>
              <a:rPr lang="en-US" sz="4000" b="1" dirty="0"/>
              <a:t>Contingency</a:t>
            </a:r>
            <a:br>
              <a:rPr lang="en-US" sz="4000" b="1" dirty="0"/>
            </a:br>
            <a:r>
              <a:rPr lang="en-US" sz="2700" b="1" dirty="0"/>
              <a:t>601 + G13221 Funding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4" y="1447800"/>
            <a:ext cx="7128780" cy="50299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6846" y="1981198"/>
            <a:ext cx="25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1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4111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dirty="0"/>
              <a:t>Supplemental Agreements by Funding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67" y="1208315"/>
            <a:ext cx="5966595" cy="56434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28 </a:t>
            </a:r>
            <a:r>
              <a:rPr lang="en-US" b="1" dirty="0" smtClean="0"/>
              <a:t>SA’s for </a:t>
            </a:r>
            <a:r>
              <a:rPr lang="en-US" b="1" dirty="0" smtClean="0"/>
              <a:t>200+ </a:t>
            </a:r>
            <a:r>
              <a:rPr lang="en-US" b="1" dirty="0" smtClean="0"/>
              <a:t>EC’s (change orders)  = </a:t>
            </a:r>
            <a:r>
              <a:rPr lang="en-US" b="1" dirty="0" smtClean="0"/>
              <a:t>$19.3M </a:t>
            </a:r>
            <a:r>
              <a:rPr lang="en-US" b="1" dirty="0" smtClean="0"/>
              <a:t>Total Construction Contract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36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OTE Outfitting GPP G13-211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FY 13: $2M for VoIP/networking &amp; Contingency.</a:t>
            </a:r>
          </a:p>
          <a:p>
            <a:pPr lvl="1"/>
            <a:r>
              <a:rPr lang="en-US" dirty="0" smtClean="0"/>
              <a:t>Continuing layout studies. </a:t>
            </a:r>
          </a:p>
          <a:p>
            <a:pPr lvl="2"/>
            <a:r>
              <a:rPr lang="en-US" dirty="0" smtClean="0"/>
              <a:t>Development of reoccurring module to maximize tenant flexibility &amp; growth.</a:t>
            </a:r>
          </a:p>
          <a:p>
            <a:pPr lvl="2"/>
            <a:r>
              <a:rPr lang="en-US" dirty="0" smtClean="0"/>
              <a:t>Evaluating private office/intellectual property </a:t>
            </a:r>
            <a:r>
              <a:rPr lang="en-US" dirty="0"/>
              <a:t>integration </a:t>
            </a:r>
            <a:r>
              <a:rPr lang="en-US" dirty="0" smtClean="0"/>
              <a:t>impact on building utility systems &amp; LEED credits.</a:t>
            </a:r>
          </a:p>
          <a:p>
            <a:pPr lvl="3"/>
            <a:r>
              <a:rPr lang="en-US" sz="2400" dirty="0" smtClean="0"/>
              <a:t>Re-balancing of building mechanical system will be req’d.</a:t>
            </a:r>
          </a:p>
          <a:p>
            <a:pPr lvl="3"/>
            <a:r>
              <a:rPr lang="en-US" sz="2400" dirty="0" smtClean="0"/>
              <a:t>Relocation &amp; add’l light fixtures &amp; sprinklers will be req’d</a:t>
            </a:r>
          </a:p>
          <a:p>
            <a:pPr lvl="3"/>
            <a:r>
              <a:rPr lang="en-US" sz="2400" dirty="0" smtClean="0"/>
              <a:t>LEED daylighting &amp; views credits are challenging </a:t>
            </a:r>
          </a:p>
          <a:p>
            <a:pPr lvl="2"/>
            <a:r>
              <a:rPr lang="en-US" dirty="0" smtClean="0"/>
              <a:t>Working with vendors to develop details &amp; pricing </a:t>
            </a:r>
            <a:r>
              <a:rPr lang="en-US" dirty="0"/>
              <a:t>for Office of IARC concept </a:t>
            </a: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Contingency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Sources available to fund change orders: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IGPP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 smtClean="0"/>
              <a:t>DOE backstop (GPP Outfitting project</a:t>
            </a:r>
            <a:r>
              <a:rPr lang="en-US" b="1" dirty="0" smtClean="0"/>
              <a:t>)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Summary Action Items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001000" cy="5943600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 smtClean="0"/>
              <a:t>Building Construction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shop drawing &amp;</a:t>
            </a:r>
            <a:r>
              <a:rPr lang="en-US" sz="3200" b="1" dirty="0" smtClean="0"/>
              <a:t> change order review, RFI responses</a:t>
            </a:r>
          </a:p>
          <a:p>
            <a:pPr lvl="1"/>
            <a:r>
              <a:rPr lang="en-US" sz="3200" b="1" dirty="0" smtClean="0"/>
              <a:t>construction coordination</a:t>
            </a:r>
            <a:r>
              <a:rPr lang="en-US" sz="3200" b="1" dirty="0"/>
              <a:t> </a:t>
            </a:r>
            <a:r>
              <a:rPr lang="en-US" sz="3200" b="1" dirty="0" smtClean="0"/>
              <a:t>&amp; oversight. </a:t>
            </a:r>
          </a:p>
          <a:p>
            <a:pPr lvl="2"/>
            <a:r>
              <a:rPr lang="en-US" sz="2800" dirty="0" smtClean="0"/>
              <a:t>Safety &amp; SWPPP </a:t>
            </a:r>
          </a:p>
          <a:p>
            <a:pPr lvl="2"/>
            <a:r>
              <a:rPr lang="en-US" sz="2800" b="1" dirty="0" smtClean="0"/>
              <a:t>Punch List</a:t>
            </a:r>
          </a:p>
          <a:p>
            <a:pPr lvl="2"/>
            <a:r>
              <a:rPr lang="en-US" sz="2800" dirty="0" smtClean="0"/>
              <a:t>Commissioning</a:t>
            </a:r>
          </a:p>
          <a:p>
            <a:pPr lvl="1"/>
            <a:r>
              <a:rPr lang="en-US" sz="3200" b="1" dirty="0" smtClean="0"/>
              <a:t>LEED </a:t>
            </a:r>
            <a:r>
              <a:rPr lang="en-US" sz="3200" b="1" dirty="0" smtClean="0"/>
              <a:t>Documentation – receive BMC final doc’s, upload to USGBC</a:t>
            </a:r>
            <a:endParaRPr lang="en-US" sz="3200" b="1" dirty="0" smtClean="0"/>
          </a:p>
          <a:p>
            <a:pPr lvl="1"/>
            <a:r>
              <a:rPr lang="en-US" sz="3200" dirty="0" smtClean="0"/>
              <a:t>schedule oversight</a:t>
            </a:r>
          </a:p>
          <a:p>
            <a:pPr lvl="1"/>
            <a:r>
              <a:rPr lang="en-US" sz="3200" dirty="0" smtClean="0"/>
              <a:t>financial oversight</a:t>
            </a:r>
          </a:p>
          <a:p>
            <a:pPr lvl="1"/>
            <a:r>
              <a:rPr lang="en-US" sz="3200" dirty="0" smtClean="0"/>
              <a:t>Landline phones</a:t>
            </a:r>
          </a:p>
          <a:p>
            <a:r>
              <a:rPr lang="en-US" sz="3600" b="1" dirty="0" smtClean="0"/>
              <a:t>Programing &amp; Space Layouts</a:t>
            </a:r>
          </a:p>
          <a:p>
            <a:pPr lvl="1"/>
            <a:r>
              <a:rPr lang="en-US" sz="3200" dirty="0" smtClean="0"/>
              <a:t>Finalize typical office layouts</a:t>
            </a:r>
          </a:p>
          <a:p>
            <a:pPr lvl="1"/>
            <a:r>
              <a:rPr lang="en-US" sz="3200" dirty="0" smtClean="0"/>
              <a:t>Identify Scope Contingency Items</a:t>
            </a:r>
            <a:endParaRPr lang="en-US" sz="3200" dirty="0" smtClean="0"/>
          </a:p>
          <a:p>
            <a:pPr lvl="1"/>
            <a:r>
              <a:rPr lang="en-US" sz="3200" dirty="0" smtClean="0"/>
              <a:t>Finalize </a:t>
            </a:r>
            <a:r>
              <a:rPr lang="en-US" sz="3200" dirty="0" smtClean="0"/>
              <a:t>Office of IARC</a:t>
            </a:r>
          </a:p>
          <a:p>
            <a:pPr lvl="2"/>
            <a:r>
              <a:rPr lang="en-US" sz="2800" dirty="0" smtClean="0"/>
              <a:t>Details</a:t>
            </a:r>
          </a:p>
          <a:p>
            <a:pPr lvl="2"/>
            <a:r>
              <a:rPr lang="en-US" sz="2800" dirty="0" smtClean="0"/>
              <a:t>Utility Impact</a:t>
            </a:r>
          </a:p>
          <a:p>
            <a:pPr lvl="2"/>
            <a:r>
              <a:rPr lang="en-US" sz="2800" dirty="0" smtClean="0"/>
              <a:t>Design document development</a:t>
            </a:r>
            <a:endParaRPr lang="en-US" sz="2800" dirty="0" smtClean="0"/>
          </a:p>
          <a:p>
            <a:pPr lvl="2"/>
            <a:r>
              <a:rPr lang="en-US" sz="2800" dirty="0" smtClean="0"/>
              <a:t>Costs</a:t>
            </a:r>
          </a:p>
          <a:p>
            <a:r>
              <a:rPr lang="en-US" sz="3600" b="1" dirty="0" smtClean="0"/>
              <a:t>VoIP</a:t>
            </a:r>
            <a:r>
              <a:rPr lang="en-US" sz="3600" b="1" dirty="0"/>
              <a:t>, </a:t>
            </a:r>
            <a:r>
              <a:rPr lang="en-US" sz="3600" b="1" dirty="0" smtClean="0"/>
              <a:t>networking </a:t>
            </a:r>
          </a:p>
          <a:p>
            <a:pPr lvl="1"/>
            <a:r>
              <a:rPr lang="en-US" sz="3200" b="1" dirty="0" smtClean="0"/>
              <a:t>Space Layouts needed</a:t>
            </a:r>
            <a:endParaRPr lang="en-US" sz="3200" dirty="0" smtClean="0"/>
          </a:p>
          <a:p>
            <a:r>
              <a:rPr lang="en-US" sz="3600" b="1" dirty="0" smtClean="0"/>
              <a:t>Security</a:t>
            </a:r>
          </a:p>
          <a:p>
            <a:pPr lvl="1"/>
            <a:r>
              <a:rPr lang="en-US" sz="3200" b="1" dirty="0" smtClean="0"/>
              <a:t>Finalize requirements</a:t>
            </a:r>
          </a:p>
          <a:p>
            <a:pPr lvl="1"/>
            <a:r>
              <a:rPr lang="en-US" sz="3200" b="1" dirty="0" smtClean="0"/>
              <a:t>Procure</a:t>
            </a:r>
          </a:p>
          <a:p>
            <a:r>
              <a:rPr lang="en-US" sz="3600" b="1" dirty="0" smtClean="0"/>
              <a:t>IGPP</a:t>
            </a:r>
          </a:p>
          <a:p>
            <a:pPr lvl="1"/>
            <a:r>
              <a:rPr lang="en-US" sz="3200" b="1" dirty="0" smtClean="0"/>
              <a:t>Finalize</a:t>
            </a:r>
            <a:endParaRPr lang="en-US" sz="3200" b="1" dirty="0" smtClean="0"/>
          </a:p>
          <a:p>
            <a:pPr lvl="1"/>
            <a:endParaRPr lang="en-US" sz="3200" b="1" dirty="0"/>
          </a:p>
          <a:p>
            <a:pPr marL="457200" lvl="1" indent="0">
              <a:buNone/>
            </a:pP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4740560" cy="5178669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858962"/>
          </a:xfrm>
        </p:spPr>
        <p:txBody>
          <a:bodyPr/>
          <a:lstStyle/>
          <a:p>
            <a:pPr algn="l"/>
            <a:r>
              <a:rPr lang="en-US" dirty="0" smtClean="0"/>
              <a:t>Tenant  Module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51054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6-8 private offices, various  sizes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 cubes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  four-person offices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OTE Outfitting GPP G13-211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600" dirty="0"/>
              <a:t>Evaluating Johnson Controls </a:t>
            </a:r>
            <a:r>
              <a:rPr lang="en-US" sz="3600" dirty="0" smtClean="0"/>
              <a:t>proposal for building </a:t>
            </a:r>
            <a:r>
              <a:rPr lang="en-US" sz="3600" b="1" dirty="0" smtClean="0"/>
              <a:t>security</a:t>
            </a:r>
            <a:r>
              <a:rPr lang="en-US" sz="3600" dirty="0" smtClean="0"/>
              <a:t>.  </a:t>
            </a:r>
          </a:p>
          <a:p>
            <a:pPr lvl="2"/>
            <a:r>
              <a:rPr lang="en-US" sz="3200" dirty="0" smtClean="0"/>
              <a:t>Planning for future key card needs</a:t>
            </a:r>
            <a:endParaRPr lang="en-US" sz="3200" dirty="0"/>
          </a:p>
          <a:p>
            <a:pPr lvl="1"/>
            <a:r>
              <a:rPr lang="en-US" sz="3600" b="1" dirty="0"/>
              <a:t>Networking/VoIP</a:t>
            </a:r>
            <a:r>
              <a:rPr lang="en-US" sz="3600" dirty="0"/>
              <a:t> planning underway. </a:t>
            </a:r>
          </a:p>
          <a:p>
            <a:pPr lvl="2"/>
            <a:r>
              <a:rPr lang="en-US" sz="3200" dirty="0" smtClean="0"/>
              <a:t>Moving ahead with permanent connection for Metasys to monitor building systems.</a:t>
            </a:r>
          </a:p>
          <a:p>
            <a:pPr lvl="2"/>
            <a:r>
              <a:rPr lang="en-US" sz="3200" dirty="0" smtClean="0"/>
              <a:t>Network &amp; VoIP throughout after substantial completion of OTE Building Construction.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IASU Update (IGPP)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OTE Construction Project Phase 2 scope approximately 85% complete.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Add’l scope added for Road B &amp; Road D paving &amp; gas shed removal.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All work must be fully costed Dec-13</a:t>
            </a:r>
          </a:p>
          <a:p>
            <a:pPr lvl="1"/>
            <a:endParaRPr lang="en-US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CDF Coordination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Temporary power disconnect will require shut-down of one CDF panel. (Tentative 11/20/13)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Construction Coordination</a:t>
            </a:r>
          </a:p>
          <a:p>
            <a:pPr lvl="1"/>
            <a:r>
              <a:rPr lang="en-US" sz="3300" b="1" dirty="0" smtClean="0"/>
              <a:t>Pre-punchlist documentation &amp; coordination</a:t>
            </a:r>
          </a:p>
          <a:p>
            <a:pPr lvl="1"/>
            <a:r>
              <a:rPr lang="en-US" b="1" dirty="0"/>
              <a:t>Safety oversight </a:t>
            </a:r>
            <a:r>
              <a:rPr lang="en-US" dirty="0" smtClean="0"/>
              <a:t>continues</a:t>
            </a:r>
          </a:p>
          <a:p>
            <a:r>
              <a:rPr lang="en-US" sz="3600" b="1" dirty="0" smtClean="0"/>
              <a:t>RFI’s continue</a:t>
            </a:r>
            <a:r>
              <a:rPr lang="en-US" sz="3600" dirty="0" smtClean="0"/>
              <a:t>. </a:t>
            </a:r>
          </a:p>
          <a:p>
            <a:r>
              <a:rPr lang="en-US" sz="3600" b="1" dirty="0" smtClean="0"/>
              <a:t>Schedule Oversight </a:t>
            </a:r>
            <a:r>
              <a:rPr lang="en-US" sz="3600" dirty="0" smtClean="0"/>
              <a:t>on-going. </a:t>
            </a:r>
          </a:p>
          <a:p>
            <a:pPr lvl="1"/>
            <a:r>
              <a:rPr lang="en-US" dirty="0" smtClean="0"/>
              <a:t>Contractor has targeted 11/20/13 Substantial Completion. </a:t>
            </a:r>
          </a:p>
          <a:p>
            <a:pPr lvl="1"/>
            <a:r>
              <a:rPr lang="en-US" dirty="0" smtClean="0"/>
              <a:t>Contractual Substantial Completion 12/09/13.</a:t>
            </a:r>
          </a:p>
          <a:p>
            <a:r>
              <a:rPr lang="en-US" sz="3600" b="1" dirty="0" smtClean="0"/>
              <a:t>Financial Oversight </a:t>
            </a:r>
            <a:r>
              <a:rPr lang="en-US" sz="3600" dirty="0" smtClean="0"/>
              <a:t>on-going.</a:t>
            </a:r>
          </a:p>
          <a:p>
            <a:pPr lvl="1"/>
            <a:r>
              <a:rPr lang="en-US" dirty="0" smtClean="0"/>
              <a:t>Change orders continue</a:t>
            </a:r>
          </a:p>
          <a:p>
            <a:pPr lvl="1"/>
            <a:r>
              <a:rPr lang="en-US" dirty="0" smtClean="0"/>
              <a:t>Retention reduced to 5% ($900K remains)</a:t>
            </a:r>
            <a:endParaRPr lang="en-US" dirty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LEED </a:t>
            </a:r>
          </a:p>
          <a:p>
            <a:r>
              <a:rPr lang="en-US" dirty="0" smtClean="0"/>
              <a:t>Contractor reporting </a:t>
            </a:r>
            <a:r>
              <a:rPr lang="en-US" b="1" dirty="0" smtClean="0"/>
              <a:t>97% construction waste </a:t>
            </a:r>
            <a:r>
              <a:rPr lang="en-US" dirty="0" smtClean="0"/>
              <a:t>has been </a:t>
            </a:r>
            <a:r>
              <a:rPr lang="en-US" b="1" dirty="0" smtClean="0"/>
              <a:t>diverted from landfill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track to meet goal of 20% (by cost) of </a:t>
            </a:r>
            <a:r>
              <a:rPr lang="en-US" b="1" dirty="0" smtClean="0"/>
              <a:t>regionally manufactured materials (~37%).</a:t>
            </a:r>
          </a:p>
          <a:p>
            <a:r>
              <a:rPr lang="en-US" dirty="0" smtClean="0"/>
              <a:t>On track to meet goal of 20% (by cost) of </a:t>
            </a:r>
            <a:r>
              <a:rPr lang="en-US" b="1" dirty="0" smtClean="0"/>
              <a:t>recycled content in materials used (~50%).</a:t>
            </a:r>
          </a:p>
          <a:p>
            <a:r>
              <a:rPr lang="en-US" b="1" dirty="0" smtClean="0"/>
              <a:t>Commissioning</a:t>
            </a:r>
            <a:r>
              <a:rPr lang="en-US" dirty="0" smtClean="0"/>
              <a:t> activities well underway. Functional Testing started 11/6/13.</a:t>
            </a:r>
          </a:p>
          <a:p>
            <a:r>
              <a:rPr lang="en-US" b="1" dirty="0" smtClean="0"/>
              <a:t>LEED Gold </a:t>
            </a:r>
            <a:r>
              <a:rPr lang="en-US" dirty="0" smtClean="0"/>
              <a:t>still remains viable. </a:t>
            </a:r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16903</TotalTime>
  <Words>749</Words>
  <Application>Microsoft Office PowerPoint</Application>
  <PresentationFormat>On-screen Show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2_Office Theme</vt:lpstr>
      <vt:lpstr> OTE Building PMG Report  November 11, 2013 </vt:lpstr>
      <vt:lpstr>Agenda</vt:lpstr>
      <vt:lpstr>OTE Outfitting GPP G13-211</vt:lpstr>
      <vt:lpstr>Tenant  Module</vt:lpstr>
      <vt:lpstr>OTE Outfitting GPP G13-211</vt:lpstr>
      <vt:lpstr>IASU Update (IGPP) </vt:lpstr>
      <vt:lpstr>CDF Coordination </vt:lpstr>
      <vt:lpstr> OTE Project Status: </vt:lpstr>
      <vt:lpstr> OTE Project Status: </vt:lpstr>
      <vt:lpstr>PowerPoint Presentation</vt:lpstr>
      <vt:lpstr>PowerPoint Presentation</vt:lpstr>
      <vt:lpstr>Interior Finish Work</vt:lpstr>
      <vt:lpstr>PowerPoint Presentation</vt:lpstr>
      <vt:lpstr>PowerPoint Presentation</vt:lpstr>
      <vt:lpstr>PowerPoint Presentation</vt:lpstr>
      <vt:lpstr>State DCEO Activities </vt:lpstr>
      <vt:lpstr>Contractual Schedule Adjustments</vt:lpstr>
      <vt:lpstr>Oct 2013 BMC Schedule</vt:lpstr>
      <vt:lpstr>Oct 2013 BMC Schedule</vt:lpstr>
      <vt:lpstr>Oct 2013 BMC Schedule</vt:lpstr>
      <vt:lpstr> </vt:lpstr>
      <vt:lpstr>Project Plan Tracking Milestones</vt:lpstr>
      <vt:lpstr>PowerPoint Presentation</vt:lpstr>
      <vt:lpstr>PowerPoint Presentation</vt:lpstr>
      <vt:lpstr>PowerPoint Presentation</vt:lpstr>
      <vt:lpstr>Financial  </vt:lpstr>
      <vt:lpstr> Financial – Estimated at Completion 601 + G13221 Funding </vt:lpstr>
      <vt:lpstr>  Financial – Available Contingency 601 + G13221 Funding  </vt:lpstr>
      <vt:lpstr> Supplemental Agreements by Funding </vt:lpstr>
      <vt:lpstr>Contingency Management</vt:lpstr>
      <vt:lpstr>Summary Action Items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691</cp:revision>
  <cp:lastPrinted>2013-11-08T22:01:32Z</cp:lastPrinted>
  <dcterms:created xsi:type="dcterms:W3CDTF">2010-11-29T18:55:41Z</dcterms:created>
  <dcterms:modified xsi:type="dcterms:W3CDTF">2013-11-08T22:52:44Z</dcterms:modified>
</cp:coreProperties>
</file>