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59" r:id="rId4"/>
    <p:sldId id="261" r:id="rId5"/>
    <p:sldId id="262" r:id="rId6"/>
    <p:sldId id="264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541" autoAdjust="0"/>
  </p:normalViewPr>
  <p:slideViewPr>
    <p:cSldViewPr snapToGrid="0" snapToObjects="1">
      <p:cViewPr varScale="1">
        <p:scale>
          <a:sx n="100" d="100"/>
          <a:sy n="100" d="100"/>
        </p:scale>
        <p:origin x="-2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E08C5-A32F-3C41-BAA0-EEB218506FD3}" type="datetimeFigureOut">
              <a:rPr lang="en-US" smtClean="0"/>
              <a:pPr/>
              <a:t>11/15/13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9E0D8-5555-DE4B-9648-6820758687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176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259F0F-6C05-0040-8204-889F74859342}" type="datetimeFigureOut">
              <a:rPr lang="en-US" smtClean="0"/>
              <a:pPr/>
              <a:t>11/15/13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120CD-7DB0-D545-BD09-FE8BD4915A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815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572112157"/>
              </p:ext>
            </p:extLst>
          </p:nvPr>
        </p:nvGraphicFramePr>
        <p:xfrm>
          <a:off x="0" y="978599"/>
          <a:ext cx="9144000" cy="579173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1064307">
                <a:tc rowSpan="2"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Milestone Status (Progress)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sng" dirty="0" smtClean="0"/>
                        <a:t>Resource Conflicts, Plan Changes</a:t>
                      </a:r>
                      <a:r>
                        <a:rPr lang="en-US" sz="1400" b="1" u="sng" baseline="0" dirty="0" smtClean="0"/>
                        <a:t> and Issues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b="0" u="none" dirty="0" smtClean="0"/>
                        <a:t> </a:t>
                      </a:r>
                      <a:endParaRPr lang="en-US" sz="1200" b="0" u="none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62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sng" baseline="0" dirty="0" smtClean="0"/>
                        <a:t>Late Items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0593">
                <a:tc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Summary of Previous Month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400" b="1" u="sng" baseline="0" smtClean="0"/>
                        <a:t>Quarterly </a:t>
                      </a:r>
                      <a:r>
                        <a:rPr lang="en-US" sz="1400" b="1" u="sng" baseline="0" dirty="0" smtClean="0"/>
                        <a:t>Plans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0593">
                <a:tc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Upcoming Work (Next Month)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en-US" sz="1200" b="0" u="none" dirty="0" smtClean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0" y="82818"/>
            <a:ext cx="8310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3588" algn="l"/>
              </a:tabLst>
            </a:pPr>
            <a:r>
              <a:rPr lang="en-US" sz="2800" dirty="0" smtClean="0">
                <a:solidFill>
                  <a:srgbClr val="000090"/>
                </a:solidFill>
              </a:rPr>
              <a:t>Monthly L2 Status Report - </a:t>
            </a:r>
            <a:br>
              <a:rPr lang="en-US" sz="2800" dirty="0" smtClean="0">
                <a:solidFill>
                  <a:srgbClr val="000090"/>
                </a:solidFill>
              </a:rPr>
            </a:br>
            <a:r>
              <a:rPr lang="en-US" sz="2000" dirty="0" smtClean="0">
                <a:solidFill>
                  <a:srgbClr val="000090"/>
                </a:solidFill>
              </a:rPr>
              <a:t>WBS:  	Presenter:  </a:t>
            </a:r>
            <a:endParaRPr lang="en-US" sz="240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0" y="1223903"/>
            <a:ext cx="4555320" cy="1776041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0" y="3253570"/>
            <a:ext cx="4555320" cy="1605236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0" y="5146692"/>
            <a:ext cx="4555320" cy="1605236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1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4588680" y="3271973"/>
            <a:ext cx="4555320" cy="3505345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2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4588680" y="2272963"/>
            <a:ext cx="4555320" cy="726981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3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4588680" y="1223904"/>
            <a:ext cx="4555320" cy="809800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6" hasCustomPrompt="1"/>
          </p:nvPr>
        </p:nvSpPr>
        <p:spPr>
          <a:xfrm>
            <a:off x="4684803" y="119626"/>
            <a:ext cx="3625206" cy="441717"/>
          </a:xfrm>
        </p:spPr>
        <p:txBody>
          <a:bodyPr anchor="ctr">
            <a:noAutofit/>
          </a:bodyPr>
          <a:lstStyle>
            <a:lvl1pPr marL="0" indent="0">
              <a:buNone/>
              <a:defRPr sz="28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smtClean="0"/>
              <a:t>1 September 2012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17" hasCustomPrompt="1"/>
          </p:nvPr>
        </p:nvSpPr>
        <p:spPr>
          <a:xfrm>
            <a:off x="723620" y="579747"/>
            <a:ext cx="3831700" cy="239259"/>
          </a:xfrm>
        </p:spPr>
        <p:txBody>
          <a:bodyPr anchor="ctr">
            <a:noAutofit/>
          </a:bodyPr>
          <a:lstStyle>
            <a:lvl1pPr marL="0" indent="0">
              <a:buNone/>
              <a:defRPr sz="20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err="1" smtClean="0"/>
              <a:t>x.y</a:t>
            </a:r>
            <a:r>
              <a:rPr lang="en-US" dirty="0" smtClean="0"/>
              <a:t> - Title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18" hasCustomPrompt="1"/>
          </p:nvPr>
        </p:nvSpPr>
        <p:spPr>
          <a:xfrm>
            <a:off x="5817853" y="561343"/>
            <a:ext cx="2492156" cy="283505"/>
          </a:xfrm>
        </p:spPr>
        <p:txBody>
          <a:bodyPr anchor="ctr">
            <a:noAutofit/>
          </a:bodyPr>
          <a:lstStyle>
            <a:lvl1pPr marL="0" indent="0">
              <a:buNone/>
              <a:defRPr sz="20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smtClean="0"/>
              <a:t>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69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A69B9-7432-3E45-8E9D-E3F286D015D8}" type="datetime1">
              <a:rPr lang="en-US" smtClean="0"/>
              <a:t>11/15/13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Kaplan, IIT | MAP Friday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277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AB2BD-AC12-7548-8FD9-F4BE3270608C}" type="datetime1">
              <a:rPr lang="en-US" smtClean="0"/>
              <a:t>11/15/13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Kaplan, IIT | MAP Friday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831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37ACB-59B7-4E41-BC1B-EDCAA958E7A8}" type="datetime1">
              <a:rPr lang="en-US" smtClean="0"/>
              <a:t>11/15/13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Kaplan, IIT | MAP Friday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969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4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58D3-F7CD-9243-9029-9FA05C51A376}" type="datetime1">
              <a:rPr lang="en-US" smtClean="0"/>
              <a:t>11/15/13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Kaplan, IIT | MAP Friday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33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08BD4-B846-AA41-80F4-77190C9F7500}" type="datetime1">
              <a:rPr lang="en-US" smtClean="0"/>
              <a:t>11/15/13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Kaplan, IIT | MAP Friday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37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0F664-CBE8-C348-8898-18E62A6ED112}" type="datetime1">
              <a:rPr lang="en-US" smtClean="0"/>
              <a:t>11/15/13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Kaplan, IIT | MAP Friday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23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3EB5-E642-5846-A432-D83A057D57CA}" type="datetime1">
              <a:rPr lang="en-US" smtClean="0"/>
              <a:t>11/15/13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Kaplan, IIT | MAP Friday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175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602EA-1F27-0D46-A462-F484D5140FC9}" type="datetime1">
              <a:rPr lang="en-US" smtClean="0"/>
              <a:t>11/15/13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Kaplan, IIT | MAP Friday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20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EED53-57EE-654B-A472-B311A738CAB9}" type="datetime1">
              <a:rPr lang="en-US" smtClean="0"/>
              <a:t>11/15/13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Kaplan, IIT | MAP Friday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74490-F114-0641-871C-FF3C29A21438}" type="datetime1">
              <a:rPr lang="en-US" smtClean="0"/>
              <a:t>11/15/13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Kaplan, IIT | MAP Friday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028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881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43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90"/>
                </a:solidFill>
              </a:defRPr>
            </a:lvl1pPr>
          </a:lstStyle>
          <a:p>
            <a:fld id="{8224E2BC-4BA1-1F40-AEF9-0D18580FA9A7}" type="datetime1">
              <a:rPr lang="en-US" smtClean="0"/>
              <a:t>11/15/13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438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90"/>
                </a:solidFill>
              </a:defRPr>
            </a:lvl1pPr>
          </a:lstStyle>
          <a:p>
            <a:r>
              <a:rPr lang="en-US" smtClean="0"/>
              <a:t>Dan Kaplan, IIT | MAP Friday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43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90"/>
                </a:solidFill>
              </a:defRPr>
            </a:lvl1pPr>
          </a:lstStyle>
          <a:p>
            <a:fld id="{95AF3C95-1EE9-DC48-A086-9FAA3E32F6B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C:\Documents and Settings\sgeer\My Documents\MAP\MAP-LOGO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294684" y="-10111"/>
            <a:ext cx="857250" cy="974725"/>
          </a:xfrm>
          <a:prstGeom prst="rect">
            <a:avLst/>
          </a:prstGeom>
          <a:noFill/>
          <a:ln w="50800"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32397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009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MAP Friday Meeting:</a:t>
            </a:r>
            <a:br>
              <a:rPr lang="en-US" dirty="0" smtClean="0"/>
            </a:br>
            <a:r>
              <a:rPr lang="en-US" i="1" dirty="0" smtClean="0">
                <a:solidFill>
                  <a:srgbClr val="FF0000"/>
                </a:solidFill>
              </a:rPr>
              <a:t>Systems Demonstrations </a:t>
            </a:r>
            <a:br>
              <a:rPr lang="en-US" i="1" dirty="0" smtClean="0">
                <a:solidFill>
                  <a:srgbClr val="FF0000"/>
                </a:solidFill>
              </a:rPr>
            </a:b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Dan Kaplan</a:t>
            </a:r>
          </a:p>
          <a:p>
            <a:r>
              <a:rPr lang="en-US" i="1" dirty="0" smtClean="0">
                <a:solidFill>
                  <a:schemeClr val="tx2"/>
                </a:solidFill>
              </a:rPr>
              <a:t>IIT</a:t>
            </a:r>
          </a:p>
          <a:p>
            <a:r>
              <a:rPr lang="en-US" i="1" dirty="0" smtClean="0">
                <a:solidFill>
                  <a:schemeClr val="tx2"/>
                </a:solidFill>
              </a:rPr>
              <a:t>Nov. 15, 2013</a:t>
            </a:r>
            <a:endParaRPr lang="en-US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140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8810"/>
            <a:ext cx="8229600" cy="11430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14323" y="1338682"/>
            <a:ext cx="6928088" cy="4114024"/>
          </a:xfrm>
        </p:spPr>
        <p:txBody>
          <a:bodyPr anchor="ctr"/>
          <a:lstStyle/>
          <a:p>
            <a:r>
              <a:rPr lang="en-US" dirty="0" smtClean="0"/>
              <a:t>Summary of SD Activities</a:t>
            </a:r>
          </a:p>
          <a:p>
            <a:r>
              <a:rPr lang="en-US" dirty="0" smtClean="0"/>
              <a:t>L2 Summary reports</a:t>
            </a:r>
          </a:p>
          <a:p>
            <a:r>
              <a:rPr lang="en-US" dirty="0" smtClean="0"/>
              <a:t>Topical Report</a:t>
            </a:r>
          </a:p>
          <a:p>
            <a:pPr lvl="1"/>
            <a:r>
              <a:rPr lang="en-US" i="1" dirty="0" smtClean="0"/>
              <a:t>Summary of MICE CM37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Dan Kaplan, IIT, </a:t>
            </a:r>
            <a:r>
              <a:rPr lang="en-US" i="1" dirty="0" smtClean="0"/>
              <a:t>et al</a:t>
            </a:r>
            <a:r>
              <a:rPr lang="en-US" dirty="0" smtClean="0"/>
              <a:t>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4380"/>
            <a:ext cx="2133600" cy="365125"/>
          </a:xfrm>
        </p:spPr>
        <p:txBody>
          <a:bodyPr/>
          <a:lstStyle/>
          <a:p>
            <a:fld id="{89AA7B44-C020-AE48-9AC0-EAC4D8722BDC}" type="datetime1">
              <a:rPr lang="en-US" smtClean="0"/>
              <a:t>11/15/13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4380"/>
            <a:ext cx="2895600" cy="365125"/>
          </a:xfrm>
        </p:spPr>
        <p:txBody>
          <a:bodyPr/>
          <a:lstStyle/>
          <a:p>
            <a:r>
              <a:rPr lang="en-US" smtClean="0"/>
              <a:t>Dan Kaplan, IIT | MAP Friday Meeting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4380"/>
            <a:ext cx="2133600" cy="365125"/>
          </a:xfrm>
        </p:spPr>
        <p:txBody>
          <a:bodyPr/>
          <a:lstStyle/>
          <a:p>
            <a:fld id="{8A5FAC83-C8C4-8046-B35B-A8982368831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37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A568D-062A-6445-B659-1E73FF517F7C}" type="datetime1">
              <a:rPr lang="en-US" smtClean="0"/>
              <a:t>11/15/13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Kaplan, IIT | MAP Friday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972922" y="0"/>
            <a:ext cx="7296362" cy="12284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Systems Demonstrations: Current Activities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MICE:</a:t>
            </a:r>
          </a:p>
          <a:p>
            <a:pPr lvl="1"/>
            <a:r>
              <a:rPr lang="en-US" dirty="0" smtClean="0"/>
              <a:t>(Spectrometer Solenoid 2 – delivered, 1 – </a:t>
            </a:r>
            <a:r>
              <a:rPr lang="en-US" dirty="0" err="1" smtClean="0"/>
              <a:t>cooldown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Software development (on- and off-line)</a:t>
            </a:r>
          </a:p>
          <a:p>
            <a:pPr lvl="1"/>
            <a:r>
              <a:rPr lang="en-US" dirty="0" smtClean="0"/>
              <a:t>Controls &amp; Monitoring development</a:t>
            </a:r>
          </a:p>
          <a:p>
            <a:pPr lvl="1"/>
            <a:r>
              <a:rPr lang="en-US" dirty="0" smtClean="0"/>
              <a:t>Data analysis and paper preparation (Step I </a:t>
            </a:r>
            <a:r>
              <a:rPr lang="en-US" dirty="0" err="1" smtClean="0"/>
              <a:t>Emitt</a:t>
            </a:r>
            <a:r>
              <a:rPr lang="en-US" dirty="0" smtClean="0"/>
              <a:t>. paper published, PID paper in prep)</a:t>
            </a:r>
          </a:p>
          <a:p>
            <a:pPr lvl="1"/>
            <a:r>
              <a:rPr lang="en-US" dirty="0" smtClean="0"/>
              <a:t>Planning for MICE NSF proposal</a:t>
            </a:r>
          </a:p>
          <a:p>
            <a:pPr lvl="2"/>
            <a:r>
              <a:rPr lang="en-US" dirty="0" smtClean="0"/>
              <a:t>Briefing at NSF HQ Tuesday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6DICE:</a:t>
            </a:r>
          </a:p>
          <a:p>
            <a:pPr lvl="1"/>
            <a:r>
              <a:rPr lang="en-US" dirty="0" smtClean="0"/>
              <a:t>Simulate </a:t>
            </a:r>
            <a:r>
              <a:rPr lang="en-US" dirty="0" err="1" smtClean="0"/>
              <a:t>emittance</a:t>
            </a:r>
            <a:r>
              <a:rPr lang="en-US" dirty="0" smtClean="0"/>
              <a:t> exchange study in MICE (dormant for now)</a:t>
            </a:r>
          </a:p>
          <a:p>
            <a:pPr lvl="1"/>
            <a:r>
              <a:rPr lang="en-US" dirty="0" smtClean="0"/>
              <a:t>Define requirements for 6D cooling bench test</a:t>
            </a:r>
          </a:p>
          <a:p>
            <a:pPr lvl="1"/>
            <a:r>
              <a:rPr lang="en-US" dirty="0" smtClean="0"/>
              <a:t>Evaluate </a:t>
            </a:r>
            <a:r>
              <a:rPr lang="en-US" dirty="0" err="1" smtClean="0"/>
              <a:t>muon</a:t>
            </a:r>
            <a:r>
              <a:rPr lang="en-US" dirty="0" smtClean="0"/>
              <a:t> source</a:t>
            </a:r>
            <a:r>
              <a:rPr lang="en-US" dirty="0"/>
              <a:t>s</a:t>
            </a:r>
            <a:r>
              <a:rPr lang="en-US" dirty="0" smtClean="0"/>
              <a:t> for 6D cooling </a:t>
            </a:r>
            <a:r>
              <a:rPr lang="en-US" dirty="0"/>
              <a:t>demonstration </a:t>
            </a:r>
            <a:r>
              <a:rPr lang="en-US" dirty="0" smtClean="0"/>
              <a:t>(</a:t>
            </a:r>
            <a:r>
              <a:rPr lang="en-US" dirty="0" err="1" smtClean="0"/>
              <a:t>nuSTORM</a:t>
            </a:r>
            <a:r>
              <a:rPr lang="en-US" dirty="0" smtClean="0"/>
              <a:t>, </a:t>
            </a:r>
            <a:r>
              <a:rPr lang="en-US" dirty="0" err="1" smtClean="0"/>
              <a:t>Milorad’s</a:t>
            </a:r>
            <a:r>
              <a:rPr lang="en-US" dirty="0" smtClean="0"/>
              <a:t> AP0 idea)</a:t>
            </a:r>
          </a:p>
          <a:p>
            <a:pPr lvl="1"/>
            <a:r>
              <a:rPr lang="en-US" dirty="0" smtClean="0"/>
              <a:t>Identify venues for collective-effects studies</a:t>
            </a:r>
          </a:p>
          <a:p>
            <a:pPr lvl="1"/>
            <a:r>
              <a:rPr lang="en-US" dirty="0" smtClean="0"/>
              <a:t>Design matching section and detectors for 6D ICE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586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SS2 delivered to RAL R9</a:t>
            </a:r>
          </a:p>
          <a:p>
            <a:r>
              <a:rPr lang="en-US" dirty="0" smtClean="0"/>
              <a:t>FC2 in </a:t>
            </a:r>
            <a:r>
              <a:rPr lang="en-US" dirty="0" err="1" smtClean="0"/>
              <a:t>cooldown</a:t>
            </a:r>
            <a:endParaRPr lang="en-US" dirty="0" smtClean="0"/>
          </a:p>
          <a:p>
            <a:r>
              <a:rPr lang="en-US" dirty="0" smtClean="0"/>
              <a:t>C</a:t>
            </a:r>
            <a:r>
              <a:rPr lang="en-US" dirty="0"/>
              <a:t>&amp;M Integration Plan </a:t>
            </a:r>
            <a:r>
              <a:rPr lang="en-US" dirty="0" smtClean="0"/>
              <a:t>document &amp; Integrated </a:t>
            </a:r>
            <a:r>
              <a:rPr lang="en-US" dirty="0"/>
              <a:t>QPS document</a:t>
            </a:r>
          </a:p>
          <a:p>
            <a:r>
              <a:rPr lang="en-US" dirty="0" smtClean="0"/>
              <a:t>TIARA </a:t>
            </a:r>
            <a:r>
              <a:rPr lang="en-US" dirty="0" smtClean="0"/>
              <a:t>installation (including </a:t>
            </a:r>
            <a:r>
              <a:rPr lang="en-US" dirty="0" err="1" smtClean="0"/>
              <a:t>UMiss</a:t>
            </a:r>
            <a:r>
              <a:rPr lang="en-US" dirty="0" smtClean="0"/>
              <a:t> RF gear</a:t>
            </a:r>
            <a:r>
              <a:rPr lang="en-US" dirty="0" smtClean="0"/>
              <a:t>)</a:t>
            </a:r>
          </a:p>
          <a:p>
            <a:r>
              <a:rPr lang="en-US" dirty="0" smtClean="0"/>
              <a:t>SW: </a:t>
            </a:r>
            <a:r>
              <a:rPr lang="en-US" dirty="0" err="1" smtClean="0"/>
              <a:t>Kalman</a:t>
            </a:r>
            <a:r>
              <a:rPr lang="en-US" dirty="0" smtClean="0"/>
              <a:t> </a:t>
            </a:r>
            <a:r>
              <a:rPr lang="en-US" dirty="0"/>
              <a:t>track reconstruction now available</a:t>
            </a:r>
          </a:p>
          <a:p>
            <a:pPr lvl="1"/>
            <a:r>
              <a:rPr lang="en-US" dirty="0" smtClean="0"/>
              <a:t>CAD</a:t>
            </a:r>
            <a:r>
              <a:rPr lang="en-US" dirty="0"/>
              <a:t>-based </a:t>
            </a:r>
            <a:r>
              <a:rPr lang="en-US" dirty="0" err="1" smtClean="0"/>
              <a:t>beamline</a:t>
            </a:r>
            <a:r>
              <a:rPr lang="en-US" dirty="0" smtClean="0"/>
              <a:t> </a:t>
            </a:r>
            <a:r>
              <a:rPr lang="en-US" dirty="0"/>
              <a:t>geometry </a:t>
            </a:r>
            <a:r>
              <a:rPr lang="en-US" dirty="0" smtClean="0"/>
              <a:t>under test</a:t>
            </a:r>
            <a:endParaRPr lang="en-US" dirty="0"/>
          </a:p>
          <a:p>
            <a:pPr lvl="1"/>
            <a:r>
              <a:rPr lang="en-US" dirty="0" smtClean="0"/>
              <a:t>Batch reconstruction: reconstructed </a:t>
            </a:r>
            <a:r>
              <a:rPr lang="en-US" dirty="0"/>
              <a:t>all data on the grid</a:t>
            </a:r>
          </a:p>
          <a:p>
            <a:pPr lvl="1"/>
            <a:r>
              <a:rPr lang="en-US" dirty="0" smtClean="0"/>
              <a:t>Project </a:t>
            </a:r>
            <a:r>
              <a:rPr lang="en-US" dirty="0"/>
              <a:t>plan with detailed task breakdown being developed</a:t>
            </a:r>
          </a:p>
          <a:p>
            <a:pPr lvl="1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EMR run </a:t>
            </a:r>
            <a:r>
              <a:rPr lang="en-US" dirty="0" smtClean="0"/>
              <a:t>successfully completed, </a:t>
            </a:r>
            <a:r>
              <a:rPr lang="en-US" dirty="0"/>
              <a:t>took data for </a:t>
            </a:r>
            <a:r>
              <a:rPr lang="en-US"/>
              <a:t>4 </a:t>
            </a:r>
            <a:r>
              <a:rPr lang="en-US" smtClean="0"/>
              <a:t>“weekends” </a:t>
            </a:r>
            <a:endParaRPr lang="en-US" dirty="0" smtClean="0"/>
          </a:p>
          <a:p>
            <a:pPr lvl="1"/>
            <a:r>
              <a:rPr lang="en-US" dirty="0" smtClean="0"/>
              <a:t>completes MICE Step </a:t>
            </a:r>
            <a:r>
              <a:rPr lang="en-US" dirty="0"/>
              <a:t>I</a:t>
            </a:r>
          </a:p>
          <a:p>
            <a:r>
              <a:rPr lang="en-US" dirty="0" smtClean="0"/>
              <a:t>QP </a:t>
            </a:r>
            <a:r>
              <a:rPr lang="en-US" dirty="0"/>
              <a:t>for FC tested</a:t>
            </a:r>
          </a:p>
          <a:p>
            <a:r>
              <a:rPr lang="en-US" dirty="0"/>
              <a:t>FC1 </a:t>
            </a:r>
            <a:r>
              <a:rPr lang="en-US" dirty="0" smtClean="0"/>
              <a:t>training suspended</a:t>
            </a:r>
            <a:endParaRPr lang="en-US" dirty="0"/>
          </a:p>
          <a:p>
            <a:r>
              <a:rPr lang="en-US" dirty="0" smtClean="0"/>
              <a:t>SS1 HTS lead failures</a:t>
            </a:r>
          </a:p>
          <a:p>
            <a:r>
              <a:rPr lang="en-US" dirty="0" smtClean="0"/>
              <a:t>TIARA installation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Emittance</a:t>
            </a:r>
            <a:r>
              <a:rPr lang="en-US" dirty="0" smtClean="0"/>
              <a:t>” paper published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Complete C&amp;M Integration Plan document</a:t>
            </a:r>
          </a:p>
          <a:p>
            <a:r>
              <a:rPr lang="en-US" dirty="0"/>
              <a:t>Complete Integrated QPS document</a:t>
            </a:r>
          </a:p>
          <a:p>
            <a:r>
              <a:rPr lang="en-US" dirty="0"/>
              <a:t>C&amp;M tasks: HV, PA, </a:t>
            </a:r>
            <a:r>
              <a:rPr lang="en-US" dirty="0" err="1"/>
              <a:t>UPSMon</a:t>
            </a:r>
            <a:endParaRPr lang="en-US" dirty="0"/>
          </a:p>
          <a:p>
            <a:r>
              <a:rPr lang="en-US" dirty="0"/>
              <a:t>TIARA </a:t>
            </a:r>
            <a:r>
              <a:rPr lang="en-US" dirty="0" smtClean="0"/>
              <a:t>test </a:t>
            </a:r>
            <a:r>
              <a:rPr lang="en-US" dirty="0"/>
              <a:t>– </a:t>
            </a:r>
            <a:r>
              <a:rPr lang="en-US" dirty="0" smtClean="0"/>
              <a:t>goal: power </a:t>
            </a:r>
            <a:r>
              <a:rPr lang="en-US" dirty="0"/>
              <a:t>by Dec 20</a:t>
            </a:r>
          </a:p>
          <a:p>
            <a:r>
              <a:rPr lang="en-US" dirty="0" smtClean="0"/>
              <a:t>Repair Decay Solenoid leads</a:t>
            </a:r>
          </a:p>
          <a:p>
            <a:r>
              <a:rPr lang="en-US" dirty="0" smtClean="0"/>
              <a:t>Train SS1</a:t>
            </a:r>
          </a:p>
          <a:p>
            <a:r>
              <a:rPr lang="en-US" dirty="0" smtClean="0"/>
              <a:t>Install tracker in SS2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Complete SS1 training &amp; mapping</a:t>
            </a:r>
          </a:p>
          <a:p>
            <a:r>
              <a:rPr lang="en-US" dirty="0"/>
              <a:t>Complete FC2 training &amp; mapping</a:t>
            </a:r>
          </a:p>
          <a:p>
            <a:r>
              <a:rPr lang="en-US" dirty="0"/>
              <a:t>Complete TIARA tests</a:t>
            </a:r>
          </a:p>
          <a:p>
            <a:r>
              <a:rPr lang="en-US" dirty="0"/>
              <a:t>Get geometry into CDB</a:t>
            </a:r>
          </a:p>
          <a:p>
            <a:r>
              <a:rPr lang="en-US" smtClean="0"/>
              <a:t>Complete </a:t>
            </a:r>
            <a:r>
              <a:rPr lang="en-US" dirty="0" smtClean="0"/>
              <a:t>PRY design, review, and procure</a:t>
            </a:r>
            <a:endParaRPr lang="en-US" dirty="0"/>
          </a:p>
          <a:p>
            <a:r>
              <a:rPr lang="en-US" dirty="0"/>
              <a:t>DS repair and QP </a:t>
            </a:r>
            <a:r>
              <a:rPr lang="en-US" dirty="0" smtClean="0"/>
              <a:t>commissioning</a:t>
            </a:r>
          </a:p>
          <a:p>
            <a:r>
              <a:rPr lang="en-US" dirty="0" smtClean="0"/>
              <a:t>Integrate </a:t>
            </a:r>
            <a:r>
              <a:rPr lang="en-US" dirty="0"/>
              <a:t>EMR reconstruction with MAUS</a:t>
            </a:r>
          </a:p>
          <a:p>
            <a:r>
              <a:rPr lang="en-US" dirty="0" err="1" smtClean="0"/>
              <a:t>Ckov</a:t>
            </a:r>
            <a:r>
              <a:rPr lang="en-US" dirty="0" smtClean="0"/>
              <a:t> </a:t>
            </a:r>
            <a:r>
              <a:rPr lang="en-US" dirty="0"/>
              <a:t>analysis and simulation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15 November 2013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04 01 – MICE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214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700" y="1697"/>
            <a:ext cx="4530183" cy="6854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562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452" y="3605232"/>
            <a:ext cx="5557602" cy="31322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90" y="216655"/>
            <a:ext cx="5867682" cy="330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932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Feasibility Phase I through FY15:</a:t>
            </a:r>
          </a:p>
          <a:p>
            <a:pPr lvl="1"/>
            <a:r>
              <a:rPr lang="en-US" dirty="0"/>
              <a:t>Development of a plan for a MAP 6D cooling bench test.</a:t>
            </a:r>
          </a:p>
          <a:p>
            <a:pPr lvl="1"/>
            <a:r>
              <a:rPr lang="en-US" dirty="0"/>
              <a:t>Close coordination with D&amp;S and TD activities.</a:t>
            </a:r>
          </a:p>
          <a:p>
            <a:pPr lvl="1"/>
            <a:r>
              <a:rPr lang="en-US" dirty="0"/>
              <a:t>Development of a suite of experimental options.</a:t>
            </a:r>
          </a:p>
          <a:p>
            <a:pPr lvl="1"/>
            <a:r>
              <a:rPr lang="en-US" dirty="0"/>
              <a:t>Report during FY15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err="1" smtClean="0"/>
              <a:t>Milorad</a:t>
            </a:r>
            <a:r>
              <a:rPr lang="en-US" dirty="0" smtClean="0"/>
              <a:t> presented his idea on how to get a </a:t>
            </a:r>
            <a:r>
              <a:rPr lang="en-US" dirty="0" err="1" smtClean="0"/>
              <a:t>muon</a:t>
            </a:r>
            <a:r>
              <a:rPr lang="en-US" dirty="0" smtClean="0"/>
              <a:t> beam at AP0 with minimal disruption to the g-2 program providing 10</a:t>
            </a:r>
            <a:r>
              <a:rPr lang="en-US" baseline="30000" dirty="0" smtClean="0"/>
              <a:t>8 </a:t>
            </a:r>
            <a:r>
              <a:rPr lang="en-US" dirty="0" err="1" smtClean="0"/>
              <a:t>muons</a:t>
            </a:r>
            <a:r>
              <a:rPr lang="en-US" dirty="0" smtClean="0"/>
              <a:t>/s with momentum centered at 300 MeV/c</a:t>
            </a:r>
          </a:p>
          <a:p>
            <a:r>
              <a:rPr lang="en-US" sz="1100" dirty="0" smtClean="0"/>
              <a:t>6D ICE design discussion is ongoing</a:t>
            </a:r>
            <a:endParaRPr lang="en-US" sz="1100" dirty="0"/>
          </a:p>
          <a:p>
            <a:pPr lvl="1"/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Continue matching section and detector design/simulation work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Continue exploring </a:t>
            </a:r>
            <a:r>
              <a:rPr lang="en-US" dirty="0" err="1" smtClean="0"/>
              <a:t>muon</a:t>
            </a:r>
            <a:r>
              <a:rPr lang="en-US" dirty="0" smtClean="0"/>
              <a:t>/proton beam options</a:t>
            </a:r>
          </a:p>
          <a:p>
            <a:r>
              <a:rPr lang="en-US" dirty="0" smtClean="0"/>
              <a:t>Have a first draft detector design and simulation running based on the </a:t>
            </a:r>
            <a:r>
              <a:rPr lang="en-US" dirty="0" err="1" smtClean="0"/>
              <a:t>nuSTORM</a:t>
            </a:r>
            <a:r>
              <a:rPr lang="en-US" dirty="0" smtClean="0"/>
              <a:t> beam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15 November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z="1800" dirty="0" smtClean="0"/>
              <a:t>04.02 – 6D Cooling Demonstration</a:t>
            </a:r>
            <a:endParaRPr lang="en-US" sz="18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Pavel Snopok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845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AP_L2_Managers_MonthlyRepor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MAP_L2_Managers_MonthlyReport_Template.potx</Template>
  <TotalTime>532</TotalTime>
  <Words>454</Words>
  <Application>Microsoft Macintosh PowerPoint</Application>
  <PresentationFormat>On-screen Show (4:3)</PresentationFormat>
  <Paragraphs>74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MAP_L2_Managers_MonthlyReport_Template</vt:lpstr>
      <vt:lpstr>MAP Friday Meeting: Systems Demonstrations  </vt:lpstr>
      <vt:lpstr>Outline</vt:lpstr>
      <vt:lpstr>Systems Demonstrations: Current Activities</vt:lpstr>
      <vt:lpstr>PowerPoint Presentation</vt:lpstr>
      <vt:lpstr>PowerPoint Presentation</vt:lpstr>
      <vt:lpstr>PowerPoint Presentation</vt:lpstr>
      <vt:lpstr>PowerPoint Presentation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Palmer</dc:creator>
  <cp:lastModifiedBy>Daniel Kaplan</cp:lastModifiedBy>
  <cp:revision>35</cp:revision>
  <cp:lastPrinted>2013-11-15T18:06:40Z</cp:lastPrinted>
  <dcterms:created xsi:type="dcterms:W3CDTF">2013-09-20T01:17:59Z</dcterms:created>
  <dcterms:modified xsi:type="dcterms:W3CDTF">2013-11-15T18:19:07Z</dcterms:modified>
</cp:coreProperties>
</file>