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4"/>
  </p:notesMasterIdLst>
  <p:sldIdLst>
    <p:sldId id="319" r:id="rId2"/>
    <p:sldId id="316" r:id="rId3"/>
    <p:sldId id="291" r:id="rId4"/>
    <p:sldId id="317" r:id="rId5"/>
    <p:sldId id="323" r:id="rId6"/>
    <p:sldId id="324" r:id="rId7"/>
    <p:sldId id="325" r:id="rId8"/>
    <p:sldId id="326" r:id="rId9"/>
    <p:sldId id="327" r:id="rId10"/>
    <p:sldId id="322" r:id="rId11"/>
    <p:sldId id="303" r:id="rId12"/>
    <p:sldId id="306" r:id="rId13"/>
    <p:sldId id="307" r:id="rId14"/>
    <p:sldId id="308" r:id="rId15"/>
    <p:sldId id="310" r:id="rId16"/>
    <p:sldId id="309" r:id="rId17"/>
    <p:sldId id="311" r:id="rId18"/>
    <p:sldId id="312" r:id="rId19"/>
    <p:sldId id="313" r:id="rId20"/>
    <p:sldId id="314" r:id="rId21"/>
    <p:sldId id="315" r:id="rId22"/>
    <p:sldId id="305" r:id="rId23"/>
    <p:sldId id="321" r:id="rId24"/>
    <p:sldId id="295" r:id="rId25"/>
    <p:sldId id="329" r:id="rId26"/>
    <p:sldId id="328" r:id="rId27"/>
    <p:sldId id="320" r:id="rId28"/>
    <p:sldId id="304" r:id="rId29"/>
    <p:sldId id="259" r:id="rId30"/>
    <p:sldId id="292" r:id="rId31"/>
    <p:sldId id="256" r:id="rId32"/>
    <p:sldId id="302" r:id="rId33"/>
  </p:sldIdLst>
  <p:sldSz cx="9144000" cy="6858000" type="screen4x3"/>
  <p:notesSz cx="4279900" cy="5486400"/>
  <p:defaultTextStyle>
    <a:defPPr>
      <a:defRPr lang="en-GB"/>
    </a:defPPr>
    <a:lvl1pPr algn="l" defTabSz="457200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DejaVu Sans" charset="0"/>
      </a:defRPr>
    </a:lvl1pPr>
    <a:lvl2pPr marL="742950" indent="-285750" algn="l" defTabSz="457200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DejaVu Sans" charset="0"/>
      </a:defRPr>
    </a:lvl2pPr>
    <a:lvl3pPr marL="1143000" indent="-228600" algn="l" defTabSz="457200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DejaVu Sans" charset="0"/>
      </a:defRPr>
    </a:lvl3pPr>
    <a:lvl4pPr marL="1600200" indent="-228600" algn="l" defTabSz="457200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DejaVu Sans" charset="0"/>
      </a:defRPr>
    </a:lvl4pPr>
    <a:lvl5pPr marL="2057400" indent="-228600" algn="l" defTabSz="457200" rtl="0" fontAlgn="base">
      <a:lnSpc>
        <a:spcPct val="87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0"/>
        <a:cs typeface="DejaVu Sans" charset="0"/>
      </a:defRPr>
    </a:lvl5pPr>
    <a:lvl6pPr marL="22860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DejaVu Sans" charset="0"/>
      </a:defRPr>
    </a:lvl6pPr>
    <a:lvl7pPr marL="27432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DejaVu Sans" charset="0"/>
      </a:defRPr>
    </a:lvl7pPr>
    <a:lvl8pPr marL="32004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DejaVu Sans" charset="0"/>
      </a:defRPr>
    </a:lvl8pPr>
    <a:lvl9pPr marL="3657600" algn="l" defTabSz="457200" rtl="0" eaLnBrk="1" latinLnBrk="0" hangingPunct="1">
      <a:defRPr kern="1200">
        <a:solidFill>
          <a:schemeClr val="bg1"/>
        </a:solidFill>
        <a:latin typeface="Arial" charset="0"/>
        <a:ea typeface="ＭＳ Ｐゴシック" charset="0"/>
        <a:cs typeface="DejaVu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98" y="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6" name="AutoShape 8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60" name="AutoShape 12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62" name="AutoShape 14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63" name="AutoShape 15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64" name="AutoShape 16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65" name="AutoShape 17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66" name="AutoShape 18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68" name="AutoShape 20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69" name="AutoShape 21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70" name="AutoShape 22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71" name="AutoShape 23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72" name="AutoShape 24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73" name="AutoShape 25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74" name="AutoShape 26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75" name="AutoShape 27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76" name="AutoShape 28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77" name="AutoShape 29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78" name="AutoShape 30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79" name="AutoShape 31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80" name="AutoShape 32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81" name="AutoShape 33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82" name="AutoShape 34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83" name="AutoShape 35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84" name="AutoShape 36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85" name="AutoShape 37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86" name="AutoShape 38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87" name="AutoShape 39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88" name="AutoShape 40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89" name="AutoShape 41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90" name="AutoShape 42"/>
          <p:cNvSpPr>
            <a:spLocks noChangeArrowheads="1"/>
          </p:cNvSpPr>
          <p:nvPr/>
        </p:nvSpPr>
        <p:spPr bwMode="auto">
          <a:xfrm>
            <a:off x="0" y="0"/>
            <a:ext cx="4279900" cy="5486400"/>
          </a:xfrm>
          <a:prstGeom prst="roundRect">
            <a:avLst>
              <a:gd name="adj" fmla="val 37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091" name="Rectangle 4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178752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5800" tIns="28080" rIns="55800" bIns="2808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800">
                <a:solidFill>
                  <a:srgbClr val="000000"/>
                </a:solidFill>
                <a:latin typeface="Times New Roman" charset="0"/>
                <a:cs typeface="DejaVu LGC Sans" charset="0"/>
              </a:defRPr>
            </a:lvl1pPr>
          </a:lstStyle>
          <a:p>
            <a:endParaRPr lang="en-GB" dirty="0"/>
          </a:p>
        </p:txBody>
      </p:sp>
      <p:sp>
        <p:nvSpPr>
          <p:cNvPr id="2092" name="Rectangle 44"/>
          <p:cNvSpPr>
            <a:spLocks noGrp="1" noChangeArrowheads="1"/>
          </p:cNvSpPr>
          <p:nvPr>
            <p:ph type="dt"/>
          </p:nvPr>
        </p:nvSpPr>
        <p:spPr bwMode="auto">
          <a:xfrm>
            <a:off x="2424113" y="0"/>
            <a:ext cx="178752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5800" tIns="28080" rIns="55800" bIns="2808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800">
                <a:solidFill>
                  <a:srgbClr val="000000"/>
                </a:solidFill>
                <a:latin typeface="Times New Roman" charset="0"/>
                <a:cs typeface="DejaVu LGC Sans" charset="0"/>
              </a:defRPr>
            </a:lvl1pPr>
          </a:lstStyle>
          <a:p>
            <a:endParaRPr lang="en-GB" dirty="0"/>
          </a:p>
        </p:txBody>
      </p:sp>
      <p:sp>
        <p:nvSpPr>
          <p:cNvPr id="2093" name="Rectangle 4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768350" y="411163"/>
            <a:ext cx="2676525" cy="199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94" name="Rectangle 46"/>
          <p:cNvSpPr>
            <a:spLocks noGrp="1" noChangeArrowheads="1"/>
          </p:cNvSpPr>
          <p:nvPr>
            <p:ph type="body"/>
          </p:nvPr>
        </p:nvSpPr>
        <p:spPr bwMode="auto">
          <a:xfrm>
            <a:off x="428625" y="2606675"/>
            <a:ext cx="3355975" cy="240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95" name="Rectangle 47"/>
          <p:cNvSpPr>
            <a:spLocks noGrp="1" noChangeArrowheads="1"/>
          </p:cNvSpPr>
          <p:nvPr>
            <p:ph type="ftr"/>
          </p:nvPr>
        </p:nvSpPr>
        <p:spPr bwMode="auto">
          <a:xfrm>
            <a:off x="0" y="5211763"/>
            <a:ext cx="178752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5800" tIns="28080" rIns="55800" bIns="28080" numCol="1" anchor="b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800">
                <a:solidFill>
                  <a:srgbClr val="000000"/>
                </a:solidFill>
                <a:latin typeface="Times New Roman" charset="0"/>
                <a:cs typeface="DejaVu LGC Sans" charset="0"/>
              </a:defRPr>
            </a:lvl1pPr>
          </a:lstStyle>
          <a:p>
            <a:endParaRPr lang="en-GB" dirty="0"/>
          </a:p>
        </p:txBody>
      </p:sp>
      <p:sp>
        <p:nvSpPr>
          <p:cNvPr id="2096" name="Rectangle 48"/>
          <p:cNvSpPr>
            <a:spLocks noGrp="1" noChangeArrowheads="1"/>
          </p:cNvSpPr>
          <p:nvPr>
            <p:ph type="sldNum"/>
          </p:nvPr>
        </p:nvSpPr>
        <p:spPr bwMode="auto">
          <a:xfrm>
            <a:off x="2424113" y="5211763"/>
            <a:ext cx="1787525" cy="20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5800" tIns="28080" rIns="55800" bIns="2808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800">
                <a:solidFill>
                  <a:srgbClr val="000000"/>
                </a:solidFill>
                <a:latin typeface="Times New Roman" charset="0"/>
                <a:cs typeface="DejaVu LGC Sans" charset="0"/>
              </a:defRPr>
            </a:lvl1pPr>
          </a:lstStyle>
          <a:p>
            <a:fld id="{D8084AAC-2877-1F49-8E2E-295D3C70D238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91422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C6DE5FE-6E10-5345-8AF6-DAC1857C1E0E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768350" y="411163"/>
            <a:ext cx="2743200" cy="2057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6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428625" y="2606675"/>
            <a:ext cx="3357563" cy="240347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412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6CEB20-800B-D540-8A44-0718B6AC1110}" type="slidenum">
              <a:rPr lang="en-GB"/>
              <a:pPr/>
              <a:t>29</a:t>
            </a:fld>
            <a:endParaRPr lang="en-GB" dirty="0"/>
          </a:p>
        </p:txBody>
      </p:sp>
      <p:sp>
        <p:nvSpPr>
          <p:cNvPr id="327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9463" y="411163"/>
            <a:ext cx="2655887" cy="1992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27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28625" y="2606675"/>
            <a:ext cx="3357563" cy="231298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886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6CEB20-800B-D540-8A44-0718B6AC1110}" type="slidenum">
              <a:rPr lang="en-GB"/>
              <a:pPr/>
              <a:t>30</a:t>
            </a:fld>
            <a:endParaRPr lang="en-GB" dirty="0"/>
          </a:p>
        </p:txBody>
      </p:sp>
      <p:sp>
        <p:nvSpPr>
          <p:cNvPr id="3276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79463" y="411163"/>
            <a:ext cx="2655887" cy="199231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277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428625" y="2606675"/>
            <a:ext cx="3357563" cy="2312988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816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C6DE5FE-6E10-5345-8AF6-DAC1857C1E0E}" type="slidenum">
              <a:rPr lang="en-GB"/>
              <a:pPr/>
              <a:t>31</a:t>
            </a:fld>
            <a:endParaRPr lang="en-GB" dirty="0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768350" y="411163"/>
            <a:ext cx="2743200" cy="20574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96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428625" y="2606675"/>
            <a:ext cx="3357563" cy="240347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842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eaLnBrk="0">
              <a:tabLst>
                <a:tab pos="396480" algn="l"/>
                <a:tab pos="792960" algn="l"/>
                <a:tab pos="1189440" algn="l"/>
                <a:tab pos="1585920" algn="l"/>
              </a:tabLs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>
              <a:tabLst>
                <a:tab pos="396480" algn="l"/>
                <a:tab pos="792960" algn="l"/>
                <a:tab pos="1189440" algn="l"/>
                <a:tab pos="1585920" algn="l"/>
              </a:tabLs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>
              <a:tabLst>
                <a:tab pos="396480" algn="l"/>
                <a:tab pos="792960" algn="l"/>
                <a:tab pos="1189440" algn="l"/>
                <a:tab pos="1585920" algn="l"/>
              </a:tabLs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>
              <a:tabLst>
                <a:tab pos="396480" algn="l"/>
                <a:tab pos="792960" algn="l"/>
                <a:tab pos="1189440" algn="l"/>
                <a:tab pos="1585920" algn="l"/>
              </a:tabLs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>
              <a:tabLst>
                <a:tab pos="396480" algn="l"/>
                <a:tab pos="792960" algn="l"/>
                <a:tab pos="1189440" algn="l"/>
                <a:tab pos="1585920" algn="l"/>
              </a:tabLs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1377246" indent="-125204" defTabSz="2504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96480" algn="l"/>
                <a:tab pos="792960" algn="l"/>
                <a:tab pos="1189440" algn="l"/>
                <a:tab pos="1585920" algn="l"/>
              </a:tabLs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1627655" indent="-125204" defTabSz="2504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96480" algn="l"/>
                <a:tab pos="792960" algn="l"/>
                <a:tab pos="1189440" algn="l"/>
                <a:tab pos="1585920" algn="l"/>
              </a:tabLs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1878063" indent="-125204" defTabSz="2504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96480" algn="l"/>
                <a:tab pos="792960" algn="l"/>
                <a:tab pos="1189440" algn="l"/>
                <a:tab pos="1585920" algn="l"/>
              </a:tabLs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2128472" indent="-125204" defTabSz="250408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96480" algn="l"/>
                <a:tab pos="792960" algn="l"/>
                <a:tab pos="1189440" algn="l"/>
                <a:tab pos="1585920" algn="l"/>
              </a:tabLst>
              <a:defRPr sz="1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/>
            <a:fld id="{8CCCE072-AC9F-4177-9525-92A87E46AA0B}" type="slidenum">
              <a:rPr lang="en-US" sz="800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32</a:t>
            </a:fld>
            <a:endParaRPr lang="en-US" sz="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37" name="Text Box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768350" y="415925"/>
            <a:ext cx="2743200" cy="20574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39938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428340" y="2605520"/>
            <a:ext cx="3424095" cy="246870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en-US" dirty="0" smtClean="0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905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November  21</a:t>
            </a:r>
            <a:r>
              <a:rPr lang="en-GB" baseline="33000" dirty="0" smtClean="0"/>
              <a:t>st</a:t>
            </a:r>
            <a:r>
              <a:rPr lang="en-GB" dirty="0" smtClean="0"/>
              <a:t>   2013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Hans Wenzel          </a:t>
            </a:r>
          </a:p>
        </p:txBody>
      </p:sp>
    </p:spTree>
    <p:extLst>
      <p:ext uri="{BB962C8B-B14F-4D97-AF65-F5344CB8AC3E}">
        <p14:creationId xmlns:p14="http://schemas.microsoft.com/office/powerpoint/2010/main" val="2128948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November   21</a:t>
            </a:r>
            <a:r>
              <a:rPr lang="en-GB" baseline="33000" dirty="0" smtClean="0"/>
              <a:t>st</a:t>
            </a:r>
            <a:r>
              <a:rPr lang="en-GB" dirty="0" smtClean="0"/>
              <a:t>  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Hans Wenzel          </a:t>
            </a:r>
          </a:p>
        </p:txBody>
      </p:sp>
    </p:spTree>
    <p:extLst>
      <p:ext uri="{BB962C8B-B14F-4D97-AF65-F5344CB8AC3E}">
        <p14:creationId xmlns:p14="http://schemas.microsoft.com/office/powerpoint/2010/main" val="2874083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 smtClean="0"/>
              <a:t>November   21</a:t>
            </a:r>
            <a:r>
              <a:rPr lang="en-GB" baseline="33000" dirty="0" smtClean="0"/>
              <a:t>st</a:t>
            </a:r>
            <a:r>
              <a:rPr lang="en-GB" dirty="0" smtClean="0"/>
              <a:t>   2013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Hans Wenzel          </a:t>
            </a:r>
          </a:p>
        </p:txBody>
      </p:sp>
    </p:spTree>
    <p:extLst>
      <p:ext uri="{BB962C8B-B14F-4D97-AF65-F5344CB8AC3E}">
        <p14:creationId xmlns:p14="http://schemas.microsoft.com/office/powerpoint/2010/main" val="440387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oleObject" Target="../embeddings/oleObject1.bin"/><Relationship Id="rId5" Type="http://schemas.openxmlformats.org/officeDocument/2006/relationships/vmlDrawing" Target="../drawings/vmlDrawing1.v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673162"/>
              </p:ext>
            </p:extLst>
          </p:nvPr>
        </p:nvGraphicFramePr>
        <p:xfrm>
          <a:off x="-38100" y="-20638"/>
          <a:ext cx="9182100" cy="5102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" r:id="rId6" imgW="14818320" imgH="6909840" progId="">
                  <p:embed/>
                </p:oleObj>
              </mc:Choice>
              <mc:Fallback>
                <p:oleObj r:id="rId6" imgW="14818320" imgH="6909840" progId="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8100" y="-20638"/>
                        <a:ext cx="9182100" cy="5102226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-177800" y="6600825"/>
            <a:ext cx="9144000" cy="244475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965825" y="3074988"/>
            <a:ext cx="7848600" cy="35052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1019175" y="-15875"/>
            <a:ext cx="7115175" cy="96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98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4425" y="1376363"/>
            <a:ext cx="709612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180975" y="6599238"/>
            <a:ext cx="27495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 smtClean="0"/>
              <a:t>November   21</a:t>
            </a:r>
            <a:r>
              <a:rPr lang="en-GB" baseline="33000" dirty="0" smtClean="0"/>
              <a:t>st</a:t>
            </a:r>
            <a:r>
              <a:rPr lang="en-GB" dirty="0" smtClean="0"/>
              <a:t>   2013</a:t>
            </a:r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586538"/>
            <a:ext cx="4021138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FFFFFF"/>
                </a:solidFill>
              </a:defRPr>
            </a:lvl1pPr>
          </a:lstStyle>
          <a:p>
            <a:r>
              <a:rPr lang="en-GB" dirty="0"/>
              <a:t>Hans Wenzel          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7313613" y="4254500"/>
            <a:ext cx="1220787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fld id="{E595213D-3016-684D-9B57-7ACF1B4394F0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7750175" y="6596063"/>
            <a:ext cx="1220788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fld id="{9F4B3783-3710-6542-9E8F-F7103BBD55FC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" name="Picture 13"/>
          <p:cNvPicPr/>
          <p:nvPr userDrawn="1"/>
        </p:nvPicPr>
        <p:blipFill>
          <a:blip r:embed="rId8"/>
          <a:stretch>
            <a:fillRect/>
          </a:stretch>
        </p:blipFill>
        <p:spPr>
          <a:xfrm>
            <a:off x="91440" y="91440"/>
            <a:ext cx="1584960" cy="12039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</p:sldLayoutIdLst>
  <p:hf sldNum="0" hdr="0"/>
  <p:txStyles>
    <p:titleStyle>
      <a:lvl1pPr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 b="1">
          <a:solidFill>
            <a:srgbClr val="183883"/>
          </a:solidFill>
          <a:latin typeface="+mj-lt"/>
          <a:ea typeface="+mj-ea"/>
          <a:cs typeface="+mj-cs"/>
        </a:defRPr>
      </a:lvl1pPr>
      <a:lvl2pPr marL="742950" indent="-28575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 b="1">
          <a:solidFill>
            <a:srgbClr val="183883"/>
          </a:solidFill>
          <a:latin typeface="Verdana" charset="0"/>
          <a:ea typeface="ＭＳ Ｐゴシック" charset="0"/>
          <a:cs typeface="DejaVu Sans" charset="0"/>
        </a:defRPr>
      </a:lvl2pPr>
      <a:lvl3pPr marL="11430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 b="1">
          <a:solidFill>
            <a:srgbClr val="183883"/>
          </a:solidFill>
          <a:latin typeface="Verdana" charset="0"/>
          <a:ea typeface="ＭＳ Ｐゴシック" charset="0"/>
          <a:cs typeface="DejaVu Sans" charset="0"/>
        </a:defRPr>
      </a:lvl3pPr>
      <a:lvl4pPr marL="16002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 b="1">
          <a:solidFill>
            <a:srgbClr val="183883"/>
          </a:solidFill>
          <a:latin typeface="Verdana" charset="0"/>
          <a:ea typeface="ＭＳ Ｐゴシック" charset="0"/>
          <a:cs typeface="DejaVu Sans" charset="0"/>
        </a:defRPr>
      </a:lvl4pPr>
      <a:lvl5pPr marL="20574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 b="1">
          <a:solidFill>
            <a:srgbClr val="183883"/>
          </a:solidFill>
          <a:latin typeface="Verdana" charset="0"/>
          <a:ea typeface="ＭＳ Ｐゴシック" charset="0"/>
          <a:cs typeface="DejaVu Sans" charset="0"/>
        </a:defRPr>
      </a:lvl5pPr>
      <a:lvl6pPr marL="25146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 b="1">
          <a:solidFill>
            <a:srgbClr val="183883"/>
          </a:solidFill>
          <a:latin typeface="Verdana" charset="0"/>
          <a:ea typeface="ＭＳ Ｐゴシック" charset="0"/>
          <a:cs typeface="DejaVu Sans" charset="0"/>
        </a:defRPr>
      </a:lvl6pPr>
      <a:lvl7pPr marL="29718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 b="1">
          <a:solidFill>
            <a:srgbClr val="183883"/>
          </a:solidFill>
          <a:latin typeface="Verdana" charset="0"/>
          <a:ea typeface="ＭＳ Ｐゴシック" charset="0"/>
          <a:cs typeface="DejaVu Sans" charset="0"/>
        </a:defRPr>
      </a:lvl7pPr>
      <a:lvl8pPr marL="34290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 b="1">
          <a:solidFill>
            <a:srgbClr val="183883"/>
          </a:solidFill>
          <a:latin typeface="Verdana" charset="0"/>
          <a:ea typeface="ＭＳ Ｐゴシック" charset="0"/>
          <a:cs typeface="DejaVu Sans" charset="0"/>
        </a:defRPr>
      </a:lvl8pPr>
      <a:lvl9pPr marL="3886200" indent="-228600" algn="ctr" defTabSz="457200" rtl="0" fontAlgn="base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000" b="1">
          <a:solidFill>
            <a:srgbClr val="183883"/>
          </a:solidFill>
          <a:latin typeface="Verdana" charset="0"/>
          <a:ea typeface="ＭＳ Ｐゴシック" charset="0"/>
          <a:cs typeface="DejaVu Sans" charset="0"/>
        </a:defRPr>
      </a:lvl9pPr>
    </p:titleStyle>
    <p:bodyStyle>
      <a:lvl1pPr marL="342900" indent="-342900" algn="l" defTabSz="457200" rtl="0" fontAlgn="base">
        <a:lnSpc>
          <a:spcPct val="95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183883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lnSpc>
          <a:spcPct val="95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183883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lnSpc>
          <a:spcPct val="95000"/>
        </a:lnSpc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183883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lnSpc>
          <a:spcPct val="95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183883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lnSpc>
          <a:spcPct val="95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183883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lnSpc>
          <a:spcPct val="95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183883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lnSpc>
          <a:spcPct val="95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183883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lnSpc>
          <a:spcPct val="95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183883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lnSpc>
          <a:spcPct val="95000"/>
        </a:lnSpc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1600">
          <a:solidFill>
            <a:srgbClr val="183883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dcvs.fnal.gov/redmine/projects/artg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1019175" y="-15875"/>
            <a:ext cx="7116763" cy="1055688"/>
          </a:xfrm>
          <a:ln/>
        </p:spPr>
        <p:txBody>
          <a:bodyPr lIns="90000" anchor="t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/>
              <a:t> 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77373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701800" y="2641600"/>
            <a:ext cx="668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ts val="450"/>
              </a:spcBef>
              <a:buClrTx/>
              <a:buFontTx/>
              <a:buNone/>
            </a:pPr>
            <a:endParaRPr lang="en-GB" b="1" dirty="0">
              <a:solidFill>
                <a:srgbClr val="F89028"/>
              </a:solidFill>
              <a:latin typeface="Century Gothic" charset="0"/>
            </a:endParaRPr>
          </a:p>
          <a:p>
            <a:pPr>
              <a:lnSpc>
                <a:spcPct val="100000"/>
              </a:lnSpc>
              <a:spcBef>
                <a:spcPts val="450"/>
              </a:spcBef>
              <a:buClrTx/>
              <a:buFontTx/>
              <a:buNone/>
            </a:pPr>
            <a:endParaRPr lang="en-GB" b="1" dirty="0">
              <a:solidFill>
                <a:srgbClr val="F89028"/>
              </a:solidFill>
              <a:latin typeface="Century Gothic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486400" y="673100"/>
            <a:ext cx="79248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511800" y="673100"/>
            <a:ext cx="79248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657600" y="1252538"/>
            <a:ext cx="3187700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b="1" dirty="0"/>
              <a:t>		 				</a:t>
            </a:r>
          </a:p>
          <a:p>
            <a:pPr>
              <a:buClrTx/>
              <a:buFontTx/>
              <a:buNone/>
            </a:pPr>
            <a:endParaRPr lang="en-US" b="1" u="sng" dirty="0"/>
          </a:p>
          <a:p>
            <a:pPr>
              <a:buClrTx/>
              <a:buFontTx/>
              <a:buNone/>
            </a:pPr>
            <a:endParaRPr lang="en-US" b="1" u="sng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0084D1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44463" y="6026150"/>
            <a:ext cx="18097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endParaRPr lang="en-US" sz="1600" dirty="0"/>
          </a:p>
          <a:p>
            <a:pPr>
              <a:buClrTx/>
              <a:buFontTx/>
              <a:buNone/>
            </a:pPr>
            <a:endParaRPr lang="en-US" sz="1600" dirty="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314450" y="1836738"/>
            <a:ext cx="441007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0" y="6286500"/>
            <a:ext cx="3740150" cy="171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en-US" sz="1200" b="1" dirty="0"/>
              <a:t>Feb. 22</a:t>
            </a:r>
            <a:r>
              <a:rPr lang="en-US" sz="1200" b="1" baseline="33000" dirty="0"/>
              <a:t>nd</a:t>
            </a:r>
            <a:r>
              <a:rPr lang="en-US" sz="1200" b="1" dirty="0"/>
              <a:t>  2012</a:t>
            </a:r>
          </a:p>
          <a:p>
            <a:pPr>
              <a:spcBef>
                <a:spcPts val="1200"/>
              </a:spcBef>
              <a:spcAft>
                <a:spcPts val="1000"/>
              </a:spcAft>
            </a:pPr>
            <a:endParaRPr lang="en-US" sz="1000" dirty="0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4327525"/>
            <a:ext cx="13589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0" y="4741863"/>
            <a:ext cx="709771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06388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Tx/>
              <a:buFontTx/>
              <a:buNone/>
            </a:pPr>
            <a:endParaRPr lang="en-GB" sz="2400" b="1" dirty="0">
              <a:solidFill>
                <a:srgbClr val="1E48A6"/>
              </a:solidFill>
              <a:latin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Tx/>
              <a:buFontTx/>
              <a:buNone/>
            </a:pPr>
            <a:r>
              <a:rPr lang="en-GB" b="1" u="sng" dirty="0">
                <a:solidFill>
                  <a:srgbClr val="1E48A6"/>
                </a:solidFill>
                <a:latin typeface="Century Gothic" charset="0"/>
              </a:rPr>
              <a:t>Hans Wenzel</a:t>
            </a:r>
          </a:p>
          <a:p>
            <a:pPr>
              <a:lnSpc>
                <a:spcPct val="95000"/>
              </a:lnSpc>
              <a:spcBef>
                <a:spcPts val="500"/>
              </a:spcBef>
              <a:buClrTx/>
              <a:buFontTx/>
              <a:buNone/>
            </a:pPr>
            <a:endParaRPr lang="en-GB" sz="2000" b="1" dirty="0">
              <a:solidFill>
                <a:srgbClr val="000000"/>
              </a:solidFill>
              <a:latin typeface="Century Gothic" charset="0"/>
            </a:endParaRPr>
          </a:p>
          <a:p>
            <a:pPr>
              <a:lnSpc>
                <a:spcPct val="95000"/>
              </a:lnSpc>
              <a:spcBef>
                <a:spcPts val="500"/>
              </a:spcBef>
              <a:buClrTx/>
              <a:buFontTx/>
              <a:buNone/>
            </a:pPr>
            <a:r>
              <a:rPr lang="en-GB" sz="2000" b="1" dirty="0">
                <a:solidFill>
                  <a:srgbClr val="000000"/>
                </a:solidFill>
                <a:latin typeface="Century Gothic" charset="0"/>
              </a:rPr>
              <a:t>Fermilab</a:t>
            </a:r>
          </a:p>
          <a:p>
            <a:pPr>
              <a:lnSpc>
                <a:spcPct val="100000"/>
              </a:lnSpc>
              <a:spcBef>
                <a:spcPts val="450"/>
              </a:spcBef>
              <a:buClrTx/>
              <a:buFontTx/>
              <a:buNone/>
            </a:pPr>
            <a:endParaRPr lang="en-GB" b="1" dirty="0">
              <a:latin typeface="Century Gothic" charset="0"/>
            </a:endParaRP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1054100" y="1549400"/>
            <a:ext cx="7404100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endParaRPr lang="en-US" dirty="0"/>
          </a:p>
          <a:p>
            <a:pPr>
              <a:buSzPct val="45000"/>
              <a:buFont typeface="Wingdings" charset="0"/>
              <a:buNone/>
            </a:pPr>
            <a:r>
              <a:rPr lang="en-US" sz="2400" dirty="0"/>
              <a:t> 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1676400" y="457200"/>
            <a:ext cx="6400800" cy="138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buSzPct val="45000"/>
              <a:buFont typeface="Wingdings" charset="0"/>
              <a:buNone/>
            </a:pPr>
            <a:r>
              <a:rPr lang="en-US" sz="2400" dirty="0"/>
              <a:t>  </a:t>
            </a:r>
          </a:p>
          <a:p>
            <a:pPr>
              <a:buClrTx/>
              <a:buSzTx/>
              <a:buFontTx/>
              <a:buNone/>
            </a:pPr>
            <a:r>
              <a:rPr lang="en-US" sz="2600" dirty="0"/>
              <a:t> Muon Collider simulation status and plans</a:t>
            </a:r>
          </a:p>
          <a:p>
            <a:pPr>
              <a:buSzPct val="45000"/>
              <a:buFont typeface="Wingdings" charset="0"/>
              <a:buNone/>
            </a:pPr>
            <a:endParaRPr lang="en-US" sz="2400" dirty="0"/>
          </a:p>
          <a:p>
            <a:pPr>
              <a:buSzPct val="45000"/>
              <a:buFont typeface="Wingdings" charset="0"/>
              <a:buNone/>
            </a:pPr>
            <a:endParaRPr lang="en-US" sz="2400" dirty="0"/>
          </a:p>
        </p:txBody>
      </p:sp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75"/>
            <a:ext cx="9140825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1730375" y="4460875"/>
            <a:ext cx="709771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06388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Tx/>
              <a:buFontTx/>
              <a:buNone/>
            </a:pPr>
            <a:endParaRPr lang="en-GB" sz="2400" b="1" dirty="0">
              <a:solidFill>
                <a:srgbClr val="1E48A6"/>
              </a:solidFill>
              <a:latin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Tx/>
              <a:buFontTx/>
              <a:buNone/>
            </a:pPr>
            <a:r>
              <a:rPr lang="en-GB" b="1" u="sng" dirty="0">
                <a:solidFill>
                  <a:srgbClr val="1E48A6"/>
                </a:solidFill>
                <a:latin typeface="Century Gothic" charset="0"/>
              </a:rPr>
              <a:t>Hans Wenzel</a:t>
            </a:r>
          </a:p>
          <a:p>
            <a:pPr>
              <a:lnSpc>
                <a:spcPct val="95000"/>
              </a:lnSpc>
              <a:spcBef>
                <a:spcPts val="500"/>
              </a:spcBef>
              <a:buClrTx/>
              <a:buFontTx/>
              <a:buNone/>
            </a:pPr>
            <a:r>
              <a:rPr lang="en-GB" sz="2000" b="1" dirty="0" smtClean="0">
                <a:solidFill>
                  <a:srgbClr val="000000"/>
                </a:solidFill>
                <a:latin typeface="Century Gothic" charset="0"/>
              </a:rPr>
              <a:t>November 21</a:t>
            </a:r>
            <a:r>
              <a:rPr lang="en-GB" sz="2000" b="1" baseline="33000" dirty="0" smtClean="0">
                <a:solidFill>
                  <a:srgbClr val="000000"/>
                </a:solidFill>
                <a:latin typeface="Century Gothic" charset="0"/>
              </a:rPr>
              <a:t>st</a:t>
            </a:r>
            <a:r>
              <a:rPr lang="en-GB" sz="2000" b="1" dirty="0" smtClean="0">
                <a:solidFill>
                  <a:srgbClr val="000000"/>
                </a:solidFill>
                <a:latin typeface="Century Gothic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entury Gothic" charset="0"/>
              </a:rPr>
              <a:t>2013</a:t>
            </a:r>
          </a:p>
          <a:p>
            <a:pPr>
              <a:lnSpc>
                <a:spcPct val="95000"/>
              </a:lnSpc>
              <a:spcBef>
                <a:spcPts val="500"/>
              </a:spcBef>
              <a:buClrTx/>
              <a:buFontTx/>
              <a:buNone/>
            </a:pPr>
            <a:endParaRPr lang="en-GB" sz="2000" b="1" dirty="0">
              <a:solidFill>
                <a:srgbClr val="000000"/>
              </a:solidFill>
              <a:latin typeface="Century Gothic" charset="0"/>
            </a:endParaRPr>
          </a:p>
          <a:p>
            <a:pPr>
              <a:lnSpc>
                <a:spcPct val="100000"/>
              </a:lnSpc>
              <a:spcBef>
                <a:spcPts val="450"/>
              </a:spcBef>
              <a:buClrTx/>
              <a:buFontTx/>
              <a:buNone/>
            </a:pPr>
            <a:endParaRPr lang="en-GB" b="1" dirty="0">
              <a:latin typeface="Century Gothic" charset="0"/>
            </a:endParaRPr>
          </a:p>
        </p:txBody>
      </p:sp>
      <p:pic>
        <p:nvPicPr>
          <p:cNvPr id="21" name="Picture 20" descr="painting-cat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14361"/>
          </a:xfrm>
          <a:prstGeom prst="rect">
            <a:avLst/>
          </a:prstGeom>
        </p:spPr>
      </p:pic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29078" y="4595018"/>
            <a:ext cx="709771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06388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Tx/>
              <a:buFontTx/>
              <a:buNone/>
            </a:pPr>
            <a:endParaRPr lang="en-GB" sz="2400" b="1" dirty="0">
              <a:solidFill>
                <a:srgbClr val="1E48A6"/>
              </a:solidFill>
              <a:latin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Tx/>
              <a:buFontTx/>
              <a:buNone/>
            </a:pPr>
            <a:r>
              <a:rPr lang="en-GB" b="1" u="sng" dirty="0">
                <a:solidFill>
                  <a:srgbClr val="FFFF00"/>
                </a:solidFill>
                <a:latin typeface="Century Gothic" charset="0"/>
              </a:rPr>
              <a:t>Hans Wenzel</a:t>
            </a:r>
          </a:p>
          <a:p>
            <a:pPr>
              <a:lnSpc>
                <a:spcPct val="95000"/>
              </a:lnSpc>
              <a:spcBef>
                <a:spcPts val="500"/>
              </a:spcBef>
              <a:buClrTx/>
              <a:buFontTx/>
              <a:buNone/>
            </a:pPr>
            <a:r>
              <a:rPr lang="en-GB" sz="2000" b="1" dirty="0" smtClean="0">
                <a:solidFill>
                  <a:srgbClr val="FFFF00"/>
                </a:solidFill>
                <a:latin typeface="Century Gothic" charset="0"/>
              </a:rPr>
              <a:t>November 21</a:t>
            </a:r>
            <a:r>
              <a:rPr lang="en-GB" sz="2000" b="1" baseline="33000" dirty="0" smtClean="0">
                <a:solidFill>
                  <a:srgbClr val="FFFF00"/>
                </a:solidFill>
                <a:latin typeface="Century Gothic" charset="0"/>
              </a:rPr>
              <a:t>st</a:t>
            </a:r>
            <a:r>
              <a:rPr lang="en-GB" sz="2000" b="1" dirty="0" smtClean="0">
                <a:solidFill>
                  <a:srgbClr val="FFFF00"/>
                </a:solidFill>
                <a:latin typeface="Century Gothic" charset="0"/>
              </a:rPr>
              <a:t> </a:t>
            </a:r>
            <a:r>
              <a:rPr lang="en-GB" sz="2000" b="1" dirty="0">
                <a:solidFill>
                  <a:srgbClr val="FFFF00"/>
                </a:solidFill>
                <a:latin typeface="Century Gothic" charset="0"/>
              </a:rPr>
              <a:t>2013</a:t>
            </a:r>
          </a:p>
          <a:p>
            <a:pPr>
              <a:lnSpc>
                <a:spcPct val="95000"/>
              </a:lnSpc>
              <a:spcBef>
                <a:spcPts val="500"/>
              </a:spcBef>
              <a:buClrTx/>
              <a:buFontTx/>
              <a:buNone/>
            </a:pPr>
            <a:endParaRPr lang="en-GB" sz="2000" b="1" dirty="0">
              <a:solidFill>
                <a:srgbClr val="000000"/>
              </a:solidFill>
              <a:latin typeface="Century Gothic" charset="0"/>
            </a:endParaRPr>
          </a:p>
          <a:p>
            <a:pPr>
              <a:lnSpc>
                <a:spcPct val="100000"/>
              </a:lnSpc>
              <a:spcBef>
                <a:spcPts val="450"/>
              </a:spcBef>
              <a:buClrTx/>
              <a:buFontTx/>
              <a:buNone/>
            </a:pPr>
            <a:endParaRPr lang="en-GB" b="1" dirty="0">
              <a:latin typeface="Century Gothic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0"/>
            <a:ext cx="8763000" cy="2895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Pour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Art 4 CaTS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78784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 bwMode="auto">
          <a:xfrm>
            <a:off x="6198792" y="6029802"/>
            <a:ext cx="2945208" cy="5079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Arial" charset="0"/>
                <a:ea typeface="ＭＳ Ｐゴシック" charset="0"/>
                <a:cs typeface="DejaVu Sans" charset="0"/>
              </a:rPr>
              <a:t>StoppingCalorimeterSD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ＭＳ Ｐゴシック" charset="0"/>
              <a:cs typeface="DejaVu Sans" charset="0"/>
            </a:endParaRPr>
          </a:p>
          <a:p>
            <a:pPr marL="0" marR="0" indent="0" algn="l" defTabSz="457200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lang="en-US" dirty="0" smtClean="0">
                <a:solidFill>
                  <a:schemeClr val="accent2"/>
                </a:solidFill>
              </a:rPr>
              <a:t>Pro. </a:t>
            </a:r>
            <a:r>
              <a:rPr lang="en-US" dirty="0" err="1" smtClean="0">
                <a:solidFill>
                  <a:schemeClr val="accent2"/>
                </a:solidFill>
              </a:rPr>
              <a:t>ArtCalorimeterHit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accent2"/>
              </a:solidFill>
              <a:effectLst/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3056743" y="5601583"/>
            <a:ext cx="3016665" cy="57287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283093" y="5935613"/>
            <a:ext cx="2612507" cy="557657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140295" y="5088363"/>
            <a:ext cx="2221905" cy="51322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140295" y="1356064"/>
            <a:ext cx="4206968" cy="104223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4016005" y="2071319"/>
            <a:ext cx="255058" cy="246859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55" name="Rectangle 54"/>
          <p:cNvSpPr/>
          <p:nvPr/>
        </p:nvSpPr>
        <p:spPr bwMode="auto">
          <a:xfrm>
            <a:off x="2660245" y="2047460"/>
            <a:ext cx="1229412" cy="266373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1639499" y="2048092"/>
            <a:ext cx="944545" cy="260734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461406" y="2040753"/>
            <a:ext cx="1071621" cy="268073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637703" y="1466403"/>
            <a:ext cx="1287532" cy="34378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November   21</a:t>
            </a:r>
            <a:r>
              <a:rPr lang="en-GB" baseline="33000" smtClean="0"/>
              <a:t>st</a:t>
            </a:r>
            <a:r>
              <a:rPr lang="en-GB" smtClean="0"/>
              <a:t>  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Hans Wenzel          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1099673" y="3433566"/>
            <a:ext cx="1905000" cy="457200"/>
          </a:xfrm>
          <a:prstGeom prst="round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  <a:cs typeface="DejaVu Sans" charset="0"/>
              </a:rPr>
              <a:t>Cerenkov Radiator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175873" y="3366244"/>
            <a:ext cx="1828800" cy="45719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1175873" y="3930125"/>
            <a:ext cx="1828800" cy="45719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3614273" y="2756644"/>
            <a:ext cx="45719" cy="1828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3735861" y="2756644"/>
            <a:ext cx="45719" cy="1828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875164" y="2756644"/>
            <a:ext cx="45719" cy="1828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014467" y="2756644"/>
            <a:ext cx="45719" cy="1828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130910" y="2756644"/>
            <a:ext cx="45719" cy="18288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528673" y="2147044"/>
            <a:ext cx="304800" cy="3048000"/>
          </a:xfrm>
          <a:prstGeom prst="rect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985873" y="2147044"/>
            <a:ext cx="1371600" cy="3048000"/>
          </a:xfrm>
          <a:prstGeom prst="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433673" y="1537444"/>
            <a:ext cx="152400" cy="426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748794" y="1470734"/>
            <a:ext cx="1447800" cy="446487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6010" y="34049"/>
            <a:ext cx="5125121" cy="788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2"/>
                </a:solidFill>
              </a:rPr>
              <a:t>Modular system: </a:t>
            </a:r>
          </a:p>
          <a:p>
            <a:r>
              <a:rPr lang="en-US" sz="2000" dirty="0" smtClean="0">
                <a:solidFill>
                  <a:schemeClr val="accent2"/>
                </a:solidFill>
              </a:rPr>
              <a:t>build detector from predefined components </a:t>
            </a:r>
            <a:endParaRPr lang="en-US" sz="2000" dirty="0">
              <a:solidFill>
                <a:schemeClr val="accent2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 bwMode="auto">
          <a:xfrm flipV="1">
            <a:off x="1099673" y="3975844"/>
            <a:ext cx="457200" cy="10668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85446" y="5088363"/>
            <a:ext cx="2338974" cy="52078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accent2"/>
                </a:solidFill>
              </a:rPr>
              <a:t>PhotonSD</a:t>
            </a:r>
            <a:endParaRPr lang="en-US" sz="1600" dirty="0" smtClean="0">
              <a:solidFill>
                <a:schemeClr val="accent2"/>
              </a:solidFill>
            </a:endParaRPr>
          </a:p>
          <a:p>
            <a:r>
              <a:rPr lang="en-US" sz="1600" dirty="0" smtClean="0">
                <a:solidFill>
                  <a:schemeClr val="accent2"/>
                </a:solidFill>
              </a:rPr>
              <a:t>produces </a:t>
            </a:r>
            <a:r>
              <a:rPr lang="en-US" sz="1600" dirty="0" err="1" smtClean="0">
                <a:solidFill>
                  <a:schemeClr val="accent2"/>
                </a:solidFill>
              </a:rPr>
              <a:t>ArtPhotonHits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46008" y="2994626"/>
            <a:ext cx="1249060" cy="333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Particle ID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56905" y="2423348"/>
            <a:ext cx="958339" cy="333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Tracker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15615" y="1834881"/>
            <a:ext cx="530915" cy="333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EM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59959" y="1835292"/>
            <a:ext cx="1107996" cy="333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Hadronic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295703" y="1117418"/>
            <a:ext cx="391454" cy="4671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2"/>
                </a:solidFill>
                <a:latin typeface="Symbol" panose="05050102010706020507" pitchFamily="18" charset="2"/>
              </a:rPr>
              <a:t>m</a:t>
            </a:r>
          </a:p>
        </p:txBody>
      </p:sp>
      <p:cxnSp>
        <p:nvCxnSpPr>
          <p:cNvPr id="29" name="Straight Arrow Connector 28"/>
          <p:cNvCxnSpPr/>
          <p:nvPr/>
        </p:nvCxnSpPr>
        <p:spPr bwMode="auto">
          <a:xfrm flipV="1">
            <a:off x="1639499" y="4661644"/>
            <a:ext cx="1974774" cy="137160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283093" y="5919010"/>
            <a:ext cx="2651175" cy="5742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TrackerSD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p</a:t>
            </a:r>
            <a:r>
              <a:rPr lang="en-US" dirty="0" smtClean="0">
                <a:solidFill>
                  <a:schemeClr val="accent2"/>
                </a:solidFill>
              </a:rPr>
              <a:t>roduces </a:t>
            </a:r>
            <a:r>
              <a:rPr lang="en-US" dirty="0" err="1" smtClean="0">
                <a:solidFill>
                  <a:schemeClr val="accent2"/>
                </a:solidFill>
              </a:rPr>
              <a:t>ArtTrackerHits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 bwMode="auto">
          <a:xfrm flipV="1">
            <a:off x="1512423" y="1969743"/>
            <a:ext cx="4921250" cy="406350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0" name="TextBox 39"/>
          <p:cNvSpPr txBox="1"/>
          <p:nvPr/>
        </p:nvSpPr>
        <p:spPr>
          <a:xfrm>
            <a:off x="3003272" y="5584225"/>
            <a:ext cx="3070136" cy="57426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CalorimeterSD</a:t>
            </a:r>
            <a:endParaRPr lang="en-US" dirty="0" smtClean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p</a:t>
            </a:r>
            <a:r>
              <a:rPr lang="en-US" dirty="0" smtClean="0">
                <a:solidFill>
                  <a:schemeClr val="accent2"/>
                </a:solidFill>
              </a:rPr>
              <a:t>roduces </a:t>
            </a:r>
            <a:r>
              <a:rPr lang="en-US" dirty="0" err="1" smtClean="0">
                <a:solidFill>
                  <a:schemeClr val="accent2"/>
                </a:solidFill>
              </a:rPr>
              <a:t>ArtCalorimeterHits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 bwMode="auto">
          <a:xfrm flipV="1">
            <a:off x="3820669" y="5042645"/>
            <a:ext cx="762111" cy="60802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" name="Straight Arrow Connector 44"/>
          <p:cNvCxnSpPr/>
          <p:nvPr/>
        </p:nvCxnSpPr>
        <p:spPr bwMode="auto">
          <a:xfrm flipV="1">
            <a:off x="4137507" y="4741147"/>
            <a:ext cx="1456425" cy="90952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7" name="Straight Arrow Connector 46"/>
          <p:cNvCxnSpPr/>
          <p:nvPr/>
        </p:nvCxnSpPr>
        <p:spPr bwMode="auto">
          <a:xfrm flipV="1">
            <a:off x="7197214" y="5171003"/>
            <a:ext cx="117986" cy="86116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9" name="Straight Connector 48"/>
          <p:cNvCxnSpPr/>
          <p:nvPr/>
        </p:nvCxnSpPr>
        <p:spPr bwMode="auto">
          <a:xfrm>
            <a:off x="566273" y="3671044"/>
            <a:ext cx="8077200" cy="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50" name="TextBox 49"/>
          <p:cNvSpPr txBox="1"/>
          <p:nvPr/>
        </p:nvSpPr>
        <p:spPr>
          <a:xfrm>
            <a:off x="637703" y="1495229"/>
            <a:ext cx="1287532" cy="33329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BaseArtHit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61406" y="2061967"/>
            <a:ext cx="4062138" cy="2530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accent2"/>
                </a:solidFill>
              </a:rPr>
              <a:t>ArtTrackerHits</a:t>
            </a:r>
            <a:r>
              <a:rPr lang="en-US" sz="1200" dirty="0" smtClean="0">
                <a:solidFill>
                  <a:schemeClr val="accent2"/>
                </a:solidFill>
              </a:rPr>
              <a:t>   </a:t>
            </a:r>
            <a:r>
              <a:rPr lang="en-US" sz="1200" dirty="0" err="1" smtClean="0">
                <a:solidFill>
                  <a:schemeClr val="accent2"/>
                </a:solidFill>
              </a:rPr>
              <a:t>ArtPhotonHits</a:t>
            </a:r>
            <a:r>
              <a:rPr lang="en-US" sz="1200" dirty="0" smtClean="0">
                <a:solidFill>
                  <a:schemeClr val="accent2"/>
                </a:solidFill>
              </a:rPr>
              <a:t>  </a:t>
            </a:r>
            <a:r>
              <a:rPr lang="en-US" sz="1200" dirty="0" err="1" smtClean="0">
                <a:solidFill>
                  <a:schemeClr val="accent2"/>
                </a:solidFill>
              </a:rPr>
              <a:t>ArtCalorimeterHits</a:t>
            </a:r>
            <a:r>
              <a:rPr lang="en-US" sz="1200" dirty="0" smtClean="0">
                <a:solidFill>
                  <a:schemeClr val="accent2"/>
                </a:solidFill>
              </a:rPr>
              <a:t>    …  </a:t>
            </a:r>
            <a:endParaRPr lang="en-US" sz="1200" dirty="0">
              <a:solidFill>
                <a:schemeClr val="accent2"/>
              </a:solidFill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 flipV="1">
            <a:off x="914400" y="1810185"/>
            <a:ext cx="150521" cy="22136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59" name="Straight Arrow Connector 58"/>
          <p:cNvCxnSpPr/>
          <p:nvPr/>
        </p:nvCxnSpPr>
        <p:spPr bwMode="auto">
          <a:xfrm flipH="1" flipV="1">
            <a:off x="1682825" y="1834881"/>
            <a:ext cx="526975" cy="19666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1" name="Straight Arrow Connector 60"/>
          <p:cNvCxnSpPr/>
          <p:nvPr/>
        </p:nvCxnSpPr>
        <p:spPr bwMode="auto">
          <a:xfrm flipH="1" flipV="1">
            <a:off x="1925235" y="1810185"/>
            <a:ext cx="1649300" cy="24456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4" name="Straight Arrow Connector 63"/>
          <p:cNvCxnSpPr>
            <a:stCxn id="62" idx="0"/>
            <a:endCxn id="52" idx="3"/>
          </p:cNvCxnSpPr>
          <p:nvPr/>
        </p:nvCxnSpPr>
        <p:spPr bwMode="auto">
          <a:xfrm flipH="1" flipV="1">
            <a:off x="1925235" y="1638294"/>
            <a:ext cx="2218299" cy="43302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8" name="TextBox 67"/>
          <p:cNvSpPr txBox="1"/>
          <p:nvPr/>
        </p:nvSpPr>
        <p:spPr>
          <a:xfrm>
            <a:off x="6687157" y="1126051"/>
            <a:ext cx="1402948" cy="3332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BeamDump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53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GDML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dirty="0" smtClean="0"/>
              <a:t>November   21</a:t>
            </a:r>
            <a:r>
              <a:rPr lang="en-GB" baseline="33000" dirty="0" smtClean="0"/>
              <a:t>st</a:t>
            </a:r>
            <a:r>
              <a:rPr lang="en-GB" dirty="0" smtClean="0"/>
              <a:t>  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Hans Wenzel         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1905000"/>
            <a:ext cx="7956024" cy="41951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err="1" smtClean="0">
                <a:solidFill>
                  <a:srgbClr val="000090"/>
                </a:solidFill>
              </a:rPr>
              <a:t>Gdml</a:t>
            </a:r>
            <a:r>
              <a:rPr lang="en-US" dirty="0" smtClean="0">
                <a:solidFill>
                  <a:srgbClr val="000090"/>
                </a:solidFill>
              </a:rPr>
              <a:t> developed to completely describe geometries, matched to the </a:t>
            </a:r>
          </a:p>
          <a:p>
            <a:r>
              <a:rPr lang="en-US" dirty="0">
                <a:solidFill>
                  <a:srgbClr val="000090"/>
                </a:solidFill>
              </a:rPr>
              <a:t>c</a:t>
            </a:r>
            <a:r>
              <a:rPr lang="en-US" dirty="0" smtClean="0">
                <a:solidFill>
                  <a:srgbClr val="000090"/>
                </a:solidFill>
              </a:rPr>
              <a:t>orresponding  </a:t>
            </a:r>
            <a:r>
              <a:rPr lang="en-US" dirty="0" err="1" smtClean="0">
                <a:solidFill>
                  <a:srgbClr val="000090"/>
                </a:solidFill>
              </a:rPr>
              <a:t>geant</a:t>
            </a:r>
            <a:r>
              <a:rPr lang="en-US" dirty="0" smtClean="0">
                <a:solidFill>
                  <a:srgbClr val="000090"/>
                </a:solidFill>
              </a:rPr>
              <a:t> 4 C++ classes.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Supported by </a:t>
            </a:r>
            <a:r>
              <a:rPr lang="en-US" dirty="0" err="1" smtClean="0">
                <a:solidFill>
                  <a:srgbClr val="000090"/>
                </a:solidFill>
              </a:rPr>
              <a:t>geant</a:t>
            </a:r>
            <a:r>
              <a:rPr lang="en-US" dirty="0" smtClean="0">
                <a:solidFill>
                  <a:srgbClr val="000090"/>
                </a:solidFill>
              </a:rPr>
              <a:t> 4 collaboration.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Easily extendable to include e.g. sensitive detectors (done),</a:t>
            </a:r>
          </a:p>
          <a:p>
            <a:r>
              <a:rPr lang="en-US" dirty="0" smtClean="0">
                <a:solidFill>
                  <a:srgbClr val="000090"/>
                </a:solidFill>
              </a:rPr>
              <a:t> visualization attributes (available), segmentation (not done</a:t>
            </a:r>
            <a:r>
              <a:rPr lang="en-US" dirty="0" smtClean="0">
                <a:solidFill>
                  <a:srgbClr val="000090"/>
                </a:solidFill>
              </a:rPr>
              <a:t>).</a:t>
            </a:r>
            <a:endParaRPr lang="en-US" dirty="0" smtClean="0">
              <a:solidFill>
                <a:srgbClr val="00009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Several browsers exist that allow to visualize (debug) the </a:t>
            </a:r>
            <a:r>
              <a:rPr lang="en-US" dirty="0" smtClean="0">
                <a:solidFill>
                  <a:srgbClr val="000090"/>
                </a:solidFill>
              </a:rPr>
              <a:t>Geometry.</a:t>
            </a:r>
            <a:endParaRPr lang="en-US" dirty="0" smtClean="0">
              <a:solidFill>
                <a:srgbClr val="00009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Converters available to change into different formats.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clear separation of  detector description (</a:t>
            </a:r>
            <a:r>
              <a:rPr lang="en-US" dirty="0" err="1" smtClean="0">
                <a:solidFill>
                  <a:srgbClr val="000090"/>
                </a:solidFill>
              </a:rPr>
              <a:t>gdml</a:t>
            </a:r>
            <a:r>
              <a:rPr lang="en-US" dirty="0" smtClean="0">
                <a:solidFill>
                  <a:srgbClr val="000090"/>
                </a:solidFill>
              </a:rPr>
              <a:t>) and run time configuration 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Sensitive Detector:</a:t>
            </a:r>
          </a:p>
          <a:p>
            <a:pPr marL="1028700" lvl="1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Knows how to create Hits and how to add </a:t>
            </a:r>
            <a:r>
              <a:rPr lang="en-US" dirty="0" err="1" smtClean="0">
                <a:solidFill>
                  <a:srgbClr val="000090"/>
                </a:solidFill>
              </a:rPr>
              <a:t>hitlist</a:t>
            </a:r>
            <a:r>
              <a:rPr lang="en-US" dirty="0" smtClean="0">
                <a:solidFill>
                  <a:srgbClr val="000090"/>
                </a:solidFill>
              </a:rPr>
              <a:t> to the event. </a:t>
            </a:r>
          </a:p>
          <a:p>
            <a:pPr marL="1028700" lvl="1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Is attached to </a:t>
            </a:r>
            <a:r>
              <a:rPr lang="en-US" dirty="0">
                <a:solidFill>
                  <a:srgbClr val="000090"/>
                </a:solidFill>
              </a:rPr>
              <a:t>a</a:t>
            </a:r>
            <a:r>
              <a:rPr lang="en-US" dirty="0" smtClean="0">
                <a:solidFill>
                  <a:srgbClr val="000090"/>
                </a:solidFill>
              </a:rPr>
              <a:t> logical volume</a:t>
            </a:r>
            <a:endParaRPr lang="en-US" dirty="0" smtClean="0">
              <a:solidFill>
                <a:srgbClr val="000090"/>
              </a:solidFill>
            </a:endParaRPr>
          </a:p>
          <a:p>
            <a:pPr lvl="1" indent="0"/>
            <a:r>
              <a:rPr lang="en-US" dirty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rgbClr val="000090"/>
                </a:solidFill>
              </a:rPr>
              <a:t>   ( as specified in </a:t>
            </a:r>
            <a:r>
              <a:rPr lang="en-US" dirty="0" err="1" smtClean="0">
                <a:solidFill>
                  <a:srgbClr val="000090"/>
                </a:solidFill>
              </a:rPr>
              <a:t>gdml</a:t>
            </a:r>
            <a:r>
              <a:rPr lang="en-US" dirty="0" smtClean="0">
                <a:solidFill>
                  <a:srgbClr val="000090"/>
                </a:solidFill>
              </a:rPr>
              <a:t> file)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To retain provenance gdml file is stored in run record.</a:t>
            </a:r>
            <a:endParaRPr lang="en-US" dirty="0">
              <a:solidFill>
                <a:srgbClr val="00009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000090"/>
                </a:solidFill>
              </a:rPr>
              <a:t>But: no scheme for segmentation/readout geometry (needed?)</a:t>
            </a:r>
          </a:p>
          <a:p>
            <a:pPr marL="285750" indent="-285750">
              <a:buFont typeface="Arial"/>
              <a:buChar char="•"/>
            </a:pPr>
            <a:endParaRPr lang="en-US" dirty="0" smtClean="0">
              <a:solidFill>
                <a:srgbClr val="000090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>
              <a:solidFill>
                <a:srgbClr val="00009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12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Gdml file (1: schema and definitions)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dirty="0" smtClean="0"/>
              <a:t>November   21</a:t>
            </a:r>
            <a:r>
              <a:rPr lang="en-GB" baseline="33000" dirty="0" smtClean="0"/>
              <a:t>st</a:t>
            </a:r>
            <a:r>
              <a:rPr lang="en-GB" dirty="0" smtClean="0"/>
              <a:t>  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Hans Wenzel         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2863078" y="5336439"/>
            <a:ext cx="184666" cy="339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447800"/>
            <a:ext cx="8616925" cy="46771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&lt;</a:t>
            </a:r>
            <a:r>
              <a:rPr lang="en-US" dirty="0">
                <a:solidFill>
                  <a:srgbClr val="0000FF"/>
                </a:solidFill>
              </a:rPr>
              <a:t>?xml version="1.0" encoding="UTF-8" ?&gt;</a:t>
            </a:r>
          </a:p>
          <a:p>
            <a:r>
              <a:rPr lang="en-US" dirty="0">
                <a:solidFill>
                  <a:srgbClr val="0000FF"/>
                </a:solidFill>
              </a:rPr>
              <a:t>&lt;gdml xmlns:xsi="http://www.w3.org/</a:t>
            </a:r>
            <a:r>
              <a:rPr lang="en-US" dirty="0" smtClean="0">
                <a:solidFill>
                  <a:srgbClr val="0000FF"/>
                </a:solidFill>
              </a:rPr>
              <a:t>2001 XMLSchema</a:t>
            </a:r>
            <a:r>
              <a:rPr lang="en-US" dirty="0">
                <a:solidFill>
                  <a:srgbClr val="0000FF"/>
                </a:solidFill>
              </a:rPr>
              <a:t>-instance" </a:t>
            </a: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xsi:noNamespaceSchemaLocation=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"</a:t>
            </a:r>
            <a:r>
              <a:rPr lang="en-US" dirty="0">
                <a:solidFill>
                  <a:srgbClr val="0000FF"/>
                </a:solidFill>
              </a:rPr>
              <a:t>http://service-spi.web.cern.ch/service-spi/app/releases/GDML/schema/gdml.xsd"&gt;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   &lt;define&gt;</a:t>
            </a:r>
          </a:p>
          <a:p>
            <a:r>
              <a:rPr lang="en-US" dirty="0">
                <a:solidFill>
                  <a:srgbClr val="0000FF"/>
                </a:solidFill>
              </a:rPr>
              <a:t>      &lt;variable name="i" value="0"/&gt;</a:t>
            </a:r>
          </a:p>
          <a:p>
            <a:r>
              <a:rPr lang="en-US" dirty="0">
                <a:solidFill>
                  <a:srgbClr val="0000FF"/>
                </a:solidFill>
              </a:rPr>
              <a:t>      &lt;variable name="j" value="0"/&gt;</a:t>
            </a:r>
          </a:p>
          <a:p>
            <a:r>
              <a:rPr lang="en-US" dirty="0">
                <a:solidFill>
                  <a:srgbClr val="0000FF"/>
                </a:solidFill>
              </a:rPr>
              <a:t>      &lt;variable name="k" value="0"/&gt;</a:t>
            </a:r>
          </a:p>
          <a:p>
            <a:r>
              <a:rPr lang="en-US" dirty="0">
                <a:solidFill>
                  <a:srgbClr val="0000FF"/>
                </a:solidFill>
              </a:rPr>
              <a:t>      &lt;constant name="numlay" value="2"/&gt;</a:t>
            </a:r>
          </a:p>
          <a:p>
            <a:r>
              <a:rPr lang="en-US" dirty="0">
                <a:solidFill>
                  <a:srgbClr val="0000FF"/>
                </a:solidFill>
              </a:rPr>
              <a:t>      &lt;constant name="numcol" value="2"/&gt;</a:t>
            </a:r>
          </a:p>
          <a:p>
            <a:r>
              <a:rPr lang="en-US" dirty="0">
                <a:solidFill>
                  <a:srgbClr val="0000FF"/>
                </a:solidFill>
              </a:rPr>
              <a:t>      &lt;constant name="numrow" value="2"/&gt;</a:t>
            </a:r>
          </a:p>
          <a:p>
            <a:r>
              <a:rPr lang="en-US" dirty="0">
                <a:solidFill>
                  <a:srgbClr val="0000FF"/>
                </a:solidFill>
              </a:rPr>
              <a:t>      &lt;constant name="scalex" value="300"/&gt;</a:t>
            </a:r>
          </a:p>
          <a:p>
            <a:r>
              <a:rPr lang="en-US" dirty="0">
                <a:solidFill>
                  <a:srgbClr val="0000FF"/>
                </a:solidFill>
              </a:rPr>
              <a:t>      &lt;constant name="scaley" value="300"/&gt;</a:t>
            </a:r>
          </a:p>
          <a:p>
            <a:r>
              <a:rPr lang="en-US" dirty="0">
                <a:solidFill>
                  <a:srgbClr val="0000FF"/>
                </a:solidFill>
              </a:rPr>
              <a:t>      &lt;constant name="scalez" value="5"/&gt;</a:t>
            </a:r>
          </a:p>
          <a:p>
            <a:r>
              <a:rPr lang="en-US" dirty="0">
                <a:solidFill>
                  <a:srgbClr val="0000FF"/>
                </a:solidFill>
              </a:rPr>
              <a:t>      &lt;constant name="absoffsetz" value="-0.5"/&gt;</a:t>
            </a:r>
          </a:p>
          <a:p>
            <a:r>
              <a:rPr lang="en-US" dirty="0">
                <a:solidFill>
                  <a:srgbClr val="0000FF"/>
                </a:solidFill>
              </a:rPr>
              <a:t>      &lt;constant name="szoffsetz" value="2.0"/&gt;</a:t>
            </a:r>
          </a:p>
          <a:p>
            <a:r>
              <a:rPr lang="en-US" dirty="0">
                <a:solidFill>
                  <a:srgbClr val="0000FF"/>
                </a:solidFill>
              </a:rPr>
              <a:t>   &lt;/define&gt;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3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dml file (2: materials)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dirty="0" smtClean="0"/>
              <a:t>November   21</a:t>
            </a:r>
            <a:r>
              <a:rPr lang="en-GB" baseline="33000" dirty="0" smtClean="0"/>
              <a:t>st</a:t>
            </a:r>
            <a:r>
              <a:rPr lang="en-GB" dirty="0" smtClean="0"/>
              <a:t>  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Hans Wenzel         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675585"/>
            <a:ext cx="8381972" cy="46490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sz="1400" dirty="0">
                <a:solidFill>
                  <a:srgbClr val="0000FF"/>
                </a:solidFill>
              </a:rPr>
              <a:t>&lt;materials&gt;</a:t>
            </a:r>
          </a:p>
          <a:p>
            <a:r>
              <a:rPr lang="en-US" sz="1400" dirty="0">
                <a:solidFill>
                  <a:srgbClr val="0000FF"/>
                </a:solidFill>
              </a:rPr>
              <a:t>      &lt;element name="Oxygen"   formula="O"  Z="8."&gt;  &lt;atom value="16.0"/&gt;   &lt;/element&gt;</a:t>
            </a:r>
          </a:p>
          <a:p>
            <a:r>
              <a:rPr lang="en-US" sz="1400" dirty="0">
                <a:solidFill>
                  <a:srgbClr val="0000FF"/>
                </a:solidFill>
              </a:rPr>
              <a:t>      &lt;element name="Nitrogen" formula="N"  Z="7."&gt;  &lt;atom value="14.01"/&gt;  &lt;/element&gt;</a:t>
            </a:r>
          </a:p>
          <a:p>
            <a:r>
              <a:rPr lang="en-US" sz="1400" dirty="0">
                <a:solidFill>
                  <a:srgbClr val="0000FF"/>
                </a:solidFill>
              </a:rPr>
              <a:t>      &lt;element name="Lead"     formula="Pb" Z="82."&gt; &lt;atom value="207.20"/&gt; &lt;/element&gt;</a:t>
            </a:r>
          </a:p>
          <a:p>
            <a:r>
              <a:rPr lang="en-US" sz="1400" dirty="0">
                <a:solidFill>
                  <a:srgbClr val="0000FF"/>
                </a:solidFill>
              </a:rPr>
              <a:t>      &lt;element name="Carbon"   formula="C"  Z="6."&gt;  &lt;atom value="12.01" unit="g/mole"/&gt;  &lt;/element&gt;</a:t>
            </a:r>
          </a:p>
          <a:p>
            <a:r>
              <a:rPr lang="en-US" sz="1400" dirty="0">
                <a:solidFill>
                  <a:srgbClr val="0000FF"/>
                </a:solidFill>
              </a:rPr>
              <a:t>      &lt;element name="Hydrogen" formula="H"  Z="1."&gt;  &lt;atom value="1.01" unit="g/mole"/&gt;  &lt;/element&gt;</a:t>
            </a:r>
          </a:p>
          <a:p>
            <a:r>
              <a:rPr lang="en-US" sz="1400" dirty="0">
                <a:solidFill>
                  <a:srgbClr val="0000FF"/>
                </a:solidFill>
              </a:rPr>
              <a:t> </a:t>
            </a:r>
          </a:p>
          <a:p>
            <a:r>
              <a:rPr lang="en-US" sz="1400" dirty="0">
                <a:solidFill>
                  <a:srgbClr val="0000FF"/>
                </a:solidFill>
              </a:rPr>
              <a:t>      &lt;material name="Air"&gt;</a:t>
            </a:r>
          </a:p>
          <a:p>
            <a:r>
              <a:rPr lang="en-US" sz="1400" dirty="0">
                <a:solidFill>
                  <a:srgbClr val="0000FF"/>
                </a:solidFill>
              </a:rPr>
              <a:t>        &lt;D value="1.290" unit="mg/cm3"/&gt;</a:t>
            </a:r>
          </a:p>
          <a:p>
            <a:r>
              <a:rPr lang="en-US" sz="1400" dirty="0">
                <a:solidFill>
                  <a:srgbClr val="0000FF"/>
                </a:solidFill>
              </a:rPr>
              <a:t>        &lt;fraction n="0.7" ref="Nitrogen"/&gt;</a:t>
            </a:r>
          </a:p>
          <a:p>
            <a:r>
              <a:rPr lang="en-US" sz="1400" dirty="0">
                <a:solidFill>
                  <a:srgbClr val="0000FF"/>
                </a:solidFill>
              </a:rPr>
              <a:t>        &lt;fraction n="0.3" ref="Oxygen"/&gt;</a:t>
            </a:r>
          </a:p>
          <a:p>
            <a:r>
              <a:rPr lang="en-US" sz="1400" dirty="0">
                <a:solidFill>
                  <a:srgbClr val="0000FF"/>
                </a:solidFill>
              </a:rPr>
              <a:t>      &lt;/material&gt;</a:t>
            </a:r>
          </a:p>
          <a:p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dirty="0">
                <a:solidFill>
                  <a:srgbClr val="0000FF"/>
                </a:solidFill>
              </a:rPr>
              <a:t>      &lt;material name="Scintillator"&gt;</a:t>
            </a:r>
          </a:p>
          <a:p>
            <a:r>
              <a:rPr lang="en-US" sz="1400" dirty="0">
                <a:solidFill>
                  <a:srgbClr val="0000FF"/>
                </a:solidFill>
              </a:rPr>
              <a:t>        &lt;D value="1.032" unit="g/cm3"/&gt;</a:t>
            </a:r>
          </a:p>
          <a:p>
            <a:r>
              <a:rPr lang="en-US" sz="1400" dirty="0">
                <a:solidFill>
                  <a:srgbClr val="0000FF"/>
                </a:solidFill>
              </a:rPr>
              <a:t>        &lt;composite n="9" ref="Carbon"/&gt; </a:t>
            </a:r>
          </a:p>
          <a:p>
            <a:r>
              <a:rPr lang="en-US" sz="1400" dirty="0">
                <a:solidFill>
                  <a:srgbClr val="0000FF"/>
                </a:solidFill>
              </a:rPr>
              <a:t>        &lt;composite n="10" ref="Hydrogen"/&gt; </a:t>
            </a:r>
          </a:p>
          <a:p>
            <a:r>
              <a:rPr lang="en-US" sz="1400" dirty="0">
                <a:solidFill>
                  <a:srgbClr val="0000FF"/>
                </a:solidFill>
              </a:rPr>
              <a:t>      &lt;/material&gt;</a:t>
            </a:r>
          </a:p>
          <a:p>
            <a:r>
              <a:rPr lang="en-US" sz="1400" dirty="0">
                <a:solidFill>
                  <a:srgbClr val="0000FF"/>
                </a:solidFill>
              </a:rPr>
              <a:t>      </a:t>
            </a:r>
          </a:p>
          <a:p>
            <a:r>
              <a:rPr lang="en-US" sz="1400" dirty="0">
                <a:solidFill>
                  <a:srgbClr val="0000FF"/>
                </a:solidFill>
              </a:rPr>
              <a:t>      &lt;material name="metalPb"&gt;</a:t>
            </a:r>
          </a:p>
          <a:p>
            <a:r>
              <a:rPr lang="en-US" sz="1400" dirty="0">
                <a:solidFill>
                  <a:srgbClr val="0000FF"/>
                </a:solidFill>
              </a:rPr>
              <a:t>        &lt;D value="11.340" unit="g/cm3"/&gt;</a:t>
            </a:r>
          </a:p>
          <a:p>
            <a:r>
              <a:rPr lang="en-US" sz="1400" dirty="0">
                <a:solidFill>
                  <a:srgbClr val="0000FF"/>
                </a:solidFill>
              </a:rPr>
              <a:t>        &lt;composite n="1" ref="Lead"/&gt; </a:t>
            </a:r>
          </a:p>
          <a:p>
            <a:r>
              <a:rPr lang="en-US" sz="1400" dirty="0">
                <a:solidFill>
                  <a:srgbClr val="0000FF"/>
                </a:solidFill>
              </a:rPr>
              <a:t>      &lt;/material</a:t>
            </a:r>
            <a:r>
              <a:rPr lang="en-US" sz="1400" dirty="0" smtClean="0">
                <a:solidFill>
                  <a:srgbClr val="0000FF"/>
                </a:solidFill>
              </a:rPr>
              <a:t>&gt;</a:t>
            </a:r>
            <a:endParaRPr lang="en-US" sz="1400" dirty="0">
              <a:solidFill>
                <a:srgbClr val="0000FF"/>
              </a:solidFill>
            </a:endParaRPr>
          </a:p>
          <a:p>
            <a:r>
              <a:rPr lang="en-US" sz="1400" dirty="0">
                <a:solidFill>
                  <a:srgbClr val="0000FF"/>
                </a:solidFill>
              </a:rPr>
              <a:t>   &lt;/materials&gt;</a:t>
            </a:r>
          </a:p>
        </p:txBody>
      </p:sp>
    </p:spTree>
    <p:extLst>
      <p:ext uri="{BB962C8B-B14F-4D97-AF65-F5344CB8AC3E}">
        <p14:creationId xmlns:p14="http://schemas.microsoft.com/office/powerpoint/2010/main" val="242016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9175" y="-15875"/>
            <a:ext cx="8124825" cy="960438"/>
          </a:xfrm>
        </p:spPr>
        <p:txBody>
          <a:bodyPr/>
          <a:lstStyle/>
          <a:p>
            <a:r>
              <a:rPr lang="en-US" dirty="0" smtClean="0"/>
              <a:t>Gdml(3: solids, logical volumes)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dirty="0" smtClean="0"/>
              <a:t>November   21</a:t>
            </a:r>
            <a:r>
              <a:rPr lang="en-GB" baseline="33000" dirty="0" smtClean="0"/>
              <a:t>st</a:t>
            </a:r>
            <a:r>
              <a:rPr lang="en-GB" dirty="0" smtClean="0"/>
              <a:t>  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Hans Wenzel         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85800" y="2415877"/>
            <a:ext cx="8458200" cy="1303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 &lt;solids&gt;</a:t>
            </a:r>
          </a:p>
          <a:p>
            <a:r>
              <a:rPr lang="en-US" dirty="0">
                <a:solidFill>
                  <a:srgbClr val="0000FF"/>
                </a:solidFill>
              </a:rPr>
              <a:t>      &lt;box name="WorldBox" lunit="mm" x="5000" y="5000" z="5000"/&gt;</a:t>
            </a:r>
          </a:p>
          <a:p>
            <a:r>
              <a:rPr lang="en-US" dirty="0">
                <a:solidFill>
                  <a:srgbClr val="0000FF"/>
                </a:solidFill>
              </a:rPr>
              <a:t>      &lt;box name="CalorimeterCell"  lunit="mm" x="300" y="300" z="4"/&gt;</a:t>
            </a:r>
          </a:p>
          <a:p>
            <a:r>
              <a:rPr lang="en-US" dirty="0">
                <a:solidFill>
                  <a:srgbClr val="0000FF"/>
                </a:solidFill>
              </a:rPr>
              <a:t>      &lt;box name="ScintillatorCell"  lunit="mm" x="300" y="300" z="1"/&gt;</a:t>
            </a:r>
          </a:p>
          <a:p>
            <a:r>
              <a:rPr lang="en-US" dirty="0">
                <a:solidFill>
                  <a:srgbClr val="0000FF"/>
                </a:solidFill>
              </a:rPr>
              <a:t>   &lt;/solids&gt;</a:t>
            </a:r>
          </a:p>
        </p:txBody>
      </p:sp>
    </p:spTree>
    <p:extLst>
      <p:ext uri="{BB962C8B-B14F-4D97-AF65-F5344CB8AC3E}">
        <p14:creationId xmlns:p14="http://schemas.microsoft.com/office/powerpoint/2010/main" val="240993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Gdml (4: placing the physical Volumes)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dirty="0" smtClean="0"/>
              <a:t>November   21</a:t>
            </a:r>
            <a:r>
              <a:rPr lang="en-GB" baseline="33000" dirty="0" smtClean="0"/>
              <a:t>st</a:t>
            </a:r>
            <a:r>
              <a:rPr lang="en-GB" dirty="0" smtClean="0"/>
              <a:t>  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Hans Wenzel         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76988" y="1297249"/>
            <a:ext cx="8363437" cy="5560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sz="1200" dirty="0">
                <a:solidFill>
                  <a:srgbClr val="0000FF"/>
                </a:solidFill>
              </a:rPr>
              <a:t>&lt;structure&gt;</a:t>
            </a:r>
          </a:p>
          <a:p>
            <a:r>
              <a:rPr lang="en-US" sz="1200" dirty="0">
                <a:solidFill>
                  <a:srgbClr val="0000FF"/>
                </a:solidFill>
              </a:rPr>
              <a:t>      &lt;volume name="CaloVol"&gt;</a:t>
            </a:r>
          </a:p>
          <a:p>
            <a:r>
              <a:rPr lang="en-US" sz="1200" dirty="0">
                <a:solidFill>
                  <a:srgbClr val="0000FF"/>
                </a:solidFill>
              </a:rPr>
              <a:t>         &lt;materialref ref="metalPb"/&gt;</a:t>
            </a:r>
          </a:p>
          <a:p>
            <a:r>
              <a:rPr lang="en-US" sz="1200" dirty="0">
                <a:solidFill>
                  <a:srgbClr val="0000FF"/>
                </a:solidFill>
              </a:rPr>
              <a:t>         &lt;solidref ref="CalorimeterCell"/&gt;</a:t>
            </a:r>
          </a:p>
          <a:p>
            <a:r>
              <a:rPr lang="en-US" sz="1200" dirty="0">
                <a:solidFill>
                  <a:srgbClr val="0000FF"/>
                </a:solidFill>
              </a:rPr>
              <a:t>         &lt;auxiliary auxtype="SensDet" auxvalue="Calorimeter"/&gt;</a:t>
            </a:r>
          </a:p>
          <a:p>
            <a:r>
              <a:rPr lang="en-US" sz="1200" dirty="0">
                <a:solidFill>
                  <a:srgbClr val="0000FF"/>
                </a:solidFill>
              </a:rPr>
              <a:t>   </a:t>
            </a:r>
          </a:p>
          <a:p>
            <a:r>
              <a:rPr lang="en-US" sz="1200" dirty="0">
                <a:solidFill>
                  <a:srgbClr val="0000FF"/>
                </a:solidFill>
              </a:rPr>
              <a:t>      &lt;/volume&gt;</a:t>
            </a:r>
          </a:p>
          <a:p>
            <a:r>
              <a:rPr lang="en-US" sz="1200" dirty="0">
                <a:solidFill>
                  <a:srgbClr val="0000FF"/>
                </a:solidFill>
              </a:rPr>
              <a:t>      &lt;volume name="ScintVol"&gt;</a:t>
            </a:r>
          </a:p>
          <a:p>
            <a:r>
              <a:rPr lang="en-US" sz="1200" dirty="0">
                <a:solidFill>
                  <a:srgbClr val="0000FF"/>
                </a:solidFill>
              </a:rPr>
              <a:t>         &lt;materialref ref="Scintillator"/&gt;</a:t>
            </a:r>
          </a:p>
          <a:p>
            <a:r>
              <a:rPr lang="en-US" sz="1200" dirty="0">
                <a:solidFill>
                  <a:srgbClr val="0000FF"/>
                </a:solidFill>
              </a:rPr>
              <a:t>         &lt;solidref ref="</a:t>
            </a:r>
            <a:r>
              <a:rPr lang="en-US" sz="1200" dirty="0" err="1">
                <a:solidFill>
                  <a:srgbClr val="0000FF"/>
                </a:solidFill>
              </a:rPr>
              <a:t>ScintillatorCell</a:t>
            </a:r>
            <a:r>
              <a:rPr lang="en-US" sz="1200" dirty="0">
                <a:solidFill>
                  <a:srgbClr val="0000FF"/>
                </a:solidFill>
              </a:rPr>
              <a:t>"/&gt;</a:t>
            </a:r>
          </a:p>
          <a:p>
            <a:r>
              <a:rPr lang="en-US" sz="1200" dirty="0">
                <a:solidFill>
                  <a:srgbClr val="0000FF"/>
                </a:solidFill>
              </a:rPr>
              <a:t>         &lt;auxiliary </a:t>
            </a:r>
            <a:r>
              <a:rPr lang="en-US" sz="1200" dirty="0" err="1">
                <a:solidFill>
                  <a:srgbClr val="0000FF"/>
                </a:solidFill>
              </a:rPr>
              <a:t>auxtype</a:t>
            </a:r>
            <a:r>
              <a:rPr lang="en-US" sz="1200" dirty="0">
                <a:solidFill>
                  <a:srgbClr val="0000FF"/>
                </a:solidFill>
              </a:rPr>
              <a:t>="</a:t>
            </a:r>
            <a:r>
              <a:rPr lang="en-US" sz="1200" dirty="0" err="1">
                <a:solidFill>
                  <a:srgbClr val="0000FF"/>
                </a:solidFill>
              </a:rPr>
              <a:t>SensDet</a:t>
            </a:r>
            <a:r>
              <a:rPr lang="en-US" sz="1200" dirty="0">
                <a:solidFill>
                  <a:srgbClr val="0000FF"/>
                </a:solidFill>
              </a:rPr>
              <a:t>" </a:t>
            </a:r>
            <a:r>
              <a:rPr lang="en-US" sz="1200" dirty="0" err="1">
                <a:solidFill>
                  <a:srgbClr val="0000FF"/>
                </a:solidFill>
              </a:rPr>
              <a:t>auxvalue</a:t>
            </a:r>
            <a:r>
              <a:rPr lang="en-US" sz="1200" dirty="0">
                <a:solidFill>
                  <a:srgbClr val="0000FF"/>
                </a:solidFill>
              </a:rPr>
              <a:t>="Calorimeter</a:t>
            </a:r>
            <a:r>
              <a:rPr lang="en-US" sz="1200" dirty="0" smtClean="0">
                <a:solidFill>
                  <a:srgbClr val="0000FF"/>
                </a:solidFill>
              </a:rPr>
              <a:t>"/&gt;</a:t>
            </a:r>
            <a:endParaRPr lang="en-US" sz="1200" dirty="0">
              <a:solidFill>
                <a:srgbClr val="0000FF"/>
              </a:solidFill>
            </a:endParaRPr>
          </a:p>
          <a:p>
            <a:r>
              <a:rPr lang="en-US" sz="1200" dirty="0">
                <a:solidFill>
                  <a:srgbClr val="0000FF"/>
                </a:solidFill>
              </a:rPr>
              <a:t>      &lt;/volume&gt;</a:t>
            </a:r>
          </a:p>
          <a:p>
            <a:r>
              <a:rPr lang="en-US" sz="1200" dirty="0">
                <a:solidFill>
                  <a:srgbClr val="0000FF"/>
                </a:solidFill>
              </a:rPr>
              <a:t>      &lt;volume name="TOP"&gt;</a:t>
            </a:r>
          </a:p>
          <a:p>
            <a:r>
              <a:rPr lang="en-US" sz="1200" dirty="0">
                <a:solidFill>
                  <a:srgbClr val="0000FF"/>
                </a:solidFill>
              </a:rPr>
              <a:t>         &lt;</a:t>
            </a:r>
            <a:r>
              <a:rPr lang="en-US" sz="1200" dirty="0" err="1">
                <a:solidFill>
                  <a:srgbClr val="0000FF"/>
                </a:solidFill>
              </a:rPr>
              <a:t>materialref</a:t>
            </a:r>
            <a:r>
              <a:rPr lang="en-US" sz="1200" dirty="0">
                <a:solidFill>
                  <a:srgbClr val="0000FF"/>
                </a:solidFill>
              </a:rPr>
              <a:t> ref="Air"/&gt;</a:t>
            </a:r>
          </a:p>
          <a:p>
            <a:r>
              <a:rPr lang="en-US" sz="1200" dirty="0">
                <a:solidFill>
                  <a:srgbClr val="0000FF"/>
                </a:solidFill>
              </a:rPr>
              <a:t>         &lt;</a:t>
            </a:r>
            <a:r>
              <a:rPr lang="en-US" sz="1200" dirty="0" err="1">
                <a:solidFill>
                  <a:srgbClr val="0000FF"/>
                </a:solidFill>
              </a:rPr>
              <a:t>solidref</a:t>
            </a:r>
            <a:r>
              <a:rPr lang="en-US" sz="1200" dirty="0">
                <a:solidFill>
                  <a:srgbClr val="0000FF"/>
                </a:solidFill>
              </a:rPr>
              <a:t> ref="</a:t>
            </a:r>
            <a:r>
              <a:rPr lang="en-US" sz="1200" dirty="0" err="1">
                <a:solidFill>
                  <a:srgbClr val="0000FF"/>
                </a:solidFill>
              </a:rPr>
              <a:t>WorldBox</a:t>
            </a:r>
            <a:r>
              <a:rPr lang="en-US" sz="1200" dirty="0">
                <a:solidFill>
                  <a:srgbClr val="0000FF"/>
                </a:solidFill>
              </a:rPr>
              <a:t>"/&gt;</a:t>
            </a:r>
          </a:p>
          <a:p>
            <a:r>
              <a:rPr lang="en-US" sz="1200" dirty="0">
                <a:solidFill>
                  <a:srgbClr val="0000FF"/>
                </a:solidFill>
              </a:rPr>
              <a:t>         &lt;loop for="</a:t>
            </a:r>
            <a:r>
              <a:rPr lang="en-US" sz="1200" dirty="0" err="1">
                <a:solidFill>
                  <a:srgbClr val="0000FF"/>
                </a:solidFill>
              </a:rPr>
              <a:t>i</a:t>
            </a:r>
            <a:r>
              <a:rPr lang="en-US" sz="1200" dirty="0">
                <a:solidFill>
                  <a:srgbClr val="0000FF"/>
                </a:solidFill>
              </a:rPr>
              <a:t>" from="0" to="</a:t>
            </a:r>
            <a:r>
              <a:rPr lang="en-US" sz="1200" dirty="0" err="1">
                <a:solidFill>
                  <a:srgbClr val="0000FF"/>
                </a:solidFill>
              </a:rPr>
              <a:t>numrow</a:t>
            </a:r>
            <a:r>
              <a:rPr lang="en-US" sz="1200" dirty="0">
                <a:solidFill>
                  <a:srgbClr val="0000FF"/>
                </a:solidFill>
              </a:rPr>
              <a:t>" step="1"&gt;</a:t>
            </a:r>
          </a:p>
          <a:p>
            <a:r>
              <a:rPr lang="en-US" sz="1200" dirty="0">
                <a:solidFill>
                  <a:srgbClr val="0000FF"/>
                </a:solidFill>
              </a:rPr>
              <a:t>         &lt;loop for="j" from="0" to="</a:t>
            </a:r>
            <a:r>
              <a:rPr lang="en-US" sz="1200" dirty="0" err="1">
                <a:solidFill>
                  <a:srgbClr val="0000FF"/>
                </a:solidFill>
              </a:rPr>
              <a:t>numcol</a:t>
            </a:r>
            <a:r>
              <a:rPr lang="en-US" sz="1200" dirty="0">
                <a:solidFill>
                  <a:srgbClr val="0000FF"/>
                </a:solidFill>
              </a:rPr>
              <a:t>" step="1"&gt;</a:t>
            </a:r>
          </a:p>
          <a:p>
            <a:r>
              <a:rPr lang="en-US" sz="1200" dirty="0">
                <a:solidFill>
                  <a:srgbClr val="0000FF"/>
                </a:solidFill>
              </a:rPr>
              <a:t>         &lt;loop for="k" from="0" to="</a:t>
            </a:r>
            <a:r>
              <a:rPr lang="en-US" sz="1200" dirty="0" err="1">
                <a:solidFill>
                  <a:srgbClr val="0000FF"/>
                </a:solidFill>
              </a:rPr>
              <a:t>numlay</a:t>
            </a:r>
            <a:r>
              <a:rPr lang="en-US" sz="1200" dirty="0">
                <a:solidFill>
                  <a:srgbClr val="0000FF"/>
                </a:solidFill>
              </a:rPr>
              <a:t>" step="1"&gt;</a:t>
            </a:r>
          </a:p>
          <a:p>
            <a:r>
              <a:rPr lang="en-US" sz="1200" dirty="0">
                <a:solidFill>
                  <a:srgbClr val="0000FF"/>
                </a:solidFill>
              </a:rPr>
              <a:t>            &lt;</a:t>
            </a:r>
            <a:r>
              <a:rPr lang="en-US" sz="1200" dirty="0" err="1">
                <a:solidFill>
                  <a:srgbClr val="0000FF"/>
                </a:solidFill>
              </a:rPr>
              <a:t>physvol</a:t>
            </a:r>
            <a:r>
              <a:rPr lang="en-US" sz="1200" dirty="0">
                <a:solidFill>
                  <a:srgbClr val="0000FF"/>
                </a:solidFill>
              </a:rPr>
              <a:t>&gt;</a:t>
            </a:r>
          </a:p>
          <a:p>
            <a:r>
              <a:rPr lang="en-US" sz="1200" dirty="0">
                <a:solidFill>
                  <a:srgbClr val="0000FF"/>
                </a:solidFill>
              </a:rPr>
              <a:t>               &lt;</a:t>
            </a:r>
            <a:r>
              <a:rPr lang="en-US" sz="1200" dirty="0" err="1">
                <a:solidFill>
                  <a:srgbClr val="0000FF"/>
                </a:solidFill>
              </a:rPr>
              <a:t>volumeref</a:t>
            </a:r>
            <a:r>
              <a:rPr lang="en-US" sz="1200" dirty="0">
                <a:solidFill>
                  <a:srgbClr val="0000FF"/>
                </a:solidFill>
              </a:rPr>
              <a:t> ref="</a:t>
            </a:r>
            <a:r>
              <a:rPr lang="en-US" sz="1200" dirty="0" err="1">
                <a:solidFill>
                  <a:srgbClr val="0000FF"/>
                </a:solidFill>
              </a:rPr>
              <a:t>CaloVol</a:t>
            </a:r>
            <a:r>
              <a:rPr lang="en-US" sz="1200" dirty="0">
                <a:solidFill>
                  <a:srgbClr val="0000FF"/>
                </a:solidFill>
              </a:rPr>
              <a:t>"/&gt;</a:t>
            </a:r>
          </a:p>
          <a:p>
            <a:r>
              <a:rPr lang="en-US" sz="1200" dirty="0">
                <a:solidFill>
                  <a:srgbClr val="0000FF"/>
                </a:solidFill>
              </a:rPr>
              <a:t>               &lt;position name="</a:t>
            </a:r>
            <a:r>
              <a:rPr lang="en-US" sz="1200" dirty="0" err="1">
                <a:solidFill>
                  <a:srgbClr val="0000FF"/>
                </a:solidFill>
              </a:rPr>
              <a:t>posijk</a:t>
            </a:r>
            <a:r>
              <a:rPr lang="en-US" sz="1200" dirty="0">
                <a:solidFill>
                  <a:srgbClr val="0000FF"/>
                </a:solidFill>
              </a:rPr>
              <a:t>" x="</a:t>
            </a:r>
            <a:r>
              <a:rPr lang="en-US" sz="1200" dirty="0" err="1">
                <a:solidFill>
                  <a:srgbClr val="0000FF"/>
                </a:solidFill>
              </a:rPr>
              <a:t>scalex</a:t>
            </a:r>
            <a:r>
              <a:rPr lang="en-US" sz="1200" dirty="0">
                <a:solidFill>
                  <a:srgbClr val="0000FF"/>
                </a:solidFill>
              </a:rPr>
              <a:t>*(</a:t>
            </a:r>
            <a:r>
              <a:rPr lang="en-US" sz="1200" dirty="0" err="1">
                <a:solidFill>
                  <a:srgbClr val="0000FF"/>
                </a:solidFill>
              </a:rPr>
              <a:t>i-numrow</a:t>
            </a:r>
            <a:r>
              <a:rPr lang="en-US" sz="1200" dirty="0">
                <a:solidFill>
                  <a:srgbClr val="0000FF"/>
                </a:solidFill>
              </a:rPr>
              <a:t>/2)" y="</a:t>
            </a:r>
            <a:r>
              <a:rPr lang="en-US" sz="1200" dirty="0" err="1">
                <a:solidFill>
                  <a:srgbClr val="0000FF"/>
                </a:solidFill>
              </a:rPr>
              <a:t>scaley</a:t>
            </a:r>
            <a:r>
              <a:rPr lang="en-US" sz="1200" dirty="0">
                <a:solidFill>
                  <a:srgbClr val="0000FF"/>
                </a:solidFill>
              </a:rPr>
              <a:t>*(j-</a:t>
            </a:r>
            <a:r>
              <a:rPr lang="en-US" sz="1200" dirty="0" err="1">
                <a:solidFill>
                  <a:srgbClr val="0000FF"/>
                </a:solidFill>
              </a:rPr>
              <a:t>numcol</a:t>
            </a:r>
            <a:r>
              <a:rPr lang="en-US" sz="1200" dirty="0">
                <a:solidFill>
                  <a:srgbClr val="0000FF"/>
                </a:solidFill>
              </a:rPr>
              <a:t>/2)" z="</a:t>
            </a:r>
            <a:r>
              <a:rPr lang="en-US" sz="1200" dirty="0" err="1">
                <a:solidFill>
                  <a:srgbClr val="0000FF"/>
                </a:solidFill>
              </a:rPr>
              <a:t>absoffsetz+scalez</a:t>
            </a:r>
            <a:r>
              <a:rPr lang="en-US" sz="1200" dirty="0">
                <a:solidFill>
                  <a:srgbClr val="0000FF"/>
                </a:solidFill>
              </a:rPr>
              <a:t>*(k-</a:t>
            </a:r>
            <a:r>
              <a:rPr lang="en-US" sz="1200" dirty="0" err="1">
                <a:solidFill>
                  <a:srgbClr val="0000FF"/>
                </a:solidFill>
              </a:rPr>
              <a:t>numlay</a:t>
            </a:r>
            <a:r>
              <a:rPr lang="en-US" sz="1200" dirty="0">
                <a:solidFill>
                  <a:srgbClr val="0000FF"/>
                </a:solidFill>
              </a:rPr>
              <a:t>/2)"/&gt;</a:t>
            </a:r>
          </a:p>
          <a:p>
            <a:r>
              <a:rPr lang="en-US" sz="1200" dirty="0">
                <a:solidFill>
                  <a:srgbClr val="0000FF"/>
                </a:solidFill>
              </a:rPr>
              <a:t>            &lt;/</a:t>
            </a:r>
            <a:r>
              <a:rPr lang="en-US" sz="1200" dirty="0" err="1">
                <a:solidFill>
                  <a:srgbClr val="0000FF"/>
                </a:solidFill>
              </a:rPr>
              <a:t>physvol</a:t>
            </a:r>
            <a:r>
              <a:rPr lang="en-US" sz="1200" dirty="0">
                <a:solidFill>
                  <a:srgbClr val="0000FF"/>
                </a:solidFill>
              </a:rPr>
              <a:t>&gt;</a:t>
            </a:r>
          </a:p>
          <a:p>
            <a:r>
              <a:rPr lang="en-US" sz="1200" dirty="0">
                <a:solidFill>
                  <a:srgbClr val="0000FF"/>
                </a:solidFill>
              </a:rPr>
              <a:t>            &lt;</a:t>
            </a:r>
            <a:r>
              <a:rPr lang="en-US" sz="1200" dirty="0" err="1">
                <a:solidFill>
                  <a:srgbClr val="0000FF"/>
                </a:solidFill>
              </a:rPr>
              <a:t>physvol</a:t>
            </a:r>
            <a:r>
              <a:rPr lang="en-US" sz="1200" dirty="0">
                <a:solidFill>
                  <a:srgbClr val="0000FF"/>
                </a:solidFill>
              </a:rPr>
              <a:t>&gt;</a:t>
            </a:r>
          </a:p>
          <a:p>
            <a:r>
              <a:rPr lang="en-US" sz="1200" dirty="0">
                <a:solidFill>
                  <a:srgbClr val="0000FF"/>
                </a:solidFill>
              </a:rPr>
              <a:t>               &lt;</a:t>
            </a:r>
            <a:r>
              <a:rPr lang="en-US" sz="1200" dirty="0" err="1">
                <a:solidFill>
                  <a:srgbClr val="0000FF"/>
                </a:solidFill>
              </a:rPr>
              <a:t>volumeref</a:t>
            </a:r>
            <a:r>
              <a:rPr lang="en-US" sz="1200" dirty="0">
                <a:solidFill>
                  <a:srgbClr val="0000FF"/>
                </a:solidFill>
              </a:rPr>
              <a:t> ref="</a:t>
            </a:r>
            <a:r>
              <a:rPr lang="en-US" sz="1200" dirty="0" err="1">
                <a:solidFill>
                  <a:srgbClr val="0000FF"/>
                </a:solidFill>
              </a:rPr>
              <a:t>ScintVol</a:t>
            </a:r>
            <a:r>
              <a:rPr lang="en-US" sz="1200" dirty="0">
                <a:solidFill>
                  <a:srgbClr val="0000FF"/>
                </a:solidFill>
              </a:rPr>
              <a:t>"/&gt;</a:t>
            </a:r>
          </a:p>
          <a:p>
            <a:r>
              <a:rPr lang="en-US" sz="1200" dirty="0">
                <a:solidFill>
                  <a:srgbClr val="0000FF"/>
                </a:solidFill>
              </a:rPr>
              <a:t>               &lt;position name="posijk2" x="</a:t>
            </a:r>
            <a:r>
              <a:rPr lang="en-US" sz="1200" dirty="0" err="1">
                <a:solidFill>
                  <a:srgbClr val="0000FF"/>
                </a:solidFill>
              </a:rPr>
              <a:t>scalex</a:t>
            </a:r>
            <a:r>
              <a:rPr lang="en-US" sz="1200" dirty="0">
                <a:solidFill>
                  <a:srgbClr val="0000FF"/>
                </a:solidFill>
              </a:rPr>
              <a:t>*(</a:t>
            </a:r>
            <a:r>
              <a:rPr lang="en-US" sz="1200" dirty="0" err="1">
                <a:solidFill>
                  <a:srgbClr val="0000FF"/>
                </a:solidFill>
              </a:rPr>
              <a:t>i-numrow</a:t>
            </a:r>
            <a:r>
              <a:rPr lang="en-US" sz="1200" dirty="0">
                <a:solidFill>
                  <a:srgbClr val="0000FF"/>
                </a:solidFill>
              </a:rPr>
              <a:t>/2)" y="</a:t>
            </a:r>
            <a:r>
              <a:rPr lang="en-US" sz="1200" dirty="0" err="1">
                <a:solidFill>
                  <a:srgbClr val="0000FF"/>
                </a:solidFill>
              </a:rPr>
              <a:t>scaley</a:t>
            </a:r>
            <a:r>
              <a:rPr lang="en-US" sz="1200" dirty="0">
                <a:solidFill>
                  <a:srgbClr val="0000FF"/>
                </a:solidFill>
              </a:rPr>
              <a:t>*(j-</a:t>
            </a:r>
            <a:r>
              <a:rPr lang="en-US" sz="1200" dirty="0" err="1">
                <a:solidFill>
                  <a:srgbClr val="0000FF"/>
                </a:solidFill>
              </a:rPr>
              <a:t>numcol</a:t>
            </a:r>
            <a:r>
              <a:rPr lang="en-US" sz="1200" dirty="0">
                <a:solidFill>
                  <a:srgbClr val="0000FF"/>
                </a:solidFill>
              </a:rPr>
              <a:t>/2)" z="</a:t>
            </a:r>
            <a:r>
              <a:rPr lang="en-US" sz="1200" dirty="0" err="1">
                <a:solidFill>
                  <a:srgbClr val="0000FF"/>
                </a:solidFill>
              </a:rPr>
              <a:t>szoffsetz+scalez</a:t>
            </a:r>
            <a:r>
              <a:rPr lang="en-US" sz="1200" dirty="0">
                <a:solidFill>
                  <a:srgbClr val="0000FF"/>
                </a:solidFill>
              </a:rPr>
              <a:t>*(k-</a:t>
            </a:r>
            <a:r>
              <a:rPr lang="en-US" sz="1200" dirty="0" err="1">
                <a:solidFill>
                  <a:srgbClr val="0000FF"/>
                </a:solidFill>
              </a:rPr>
              <a:t>numlay</a:t>
            </a:r>
            <a:r>
              <a:rPr lang="en-US" sz="1200" dirty="0">
                <a:solidFill>
                  <a:srgbClr val="0000FF"/>
                </a:solidFill>
              </a:rPr>
              <a:t>/2)"/&gt;</a:t>
            </a:r>
          </a:p>
          <a:p>
            <a:r>
              <a:rPr lang="en-US" sz="1200" dirty="0">
                <a:solidFill>
                  <a:srgbClr val="0000FF"/>
                </a:solidFill>
              </a:rPr>
              <a:t>            &lt;/</a:t>
            </a:r>
            <a:r>
              <a:rPr lang="en-US" sz="1200" dirty="0" err="1">
                <a:solidFill>
                  <a:srgbClr val="0000FF"/>
                </a:solidFill>
              </a:rPr>
              <a:t>physvol</a:t>
            </a:r>
            <a:r>
              <a:rPr lang="en-US" sz="1200" dirty="0">
                <a:solidFill>
                  <a:srgbClr val="0000FF"/>
                </a:solidFill>
              </a:rPr>
              <a:t>&gt;</a:t>
            </a:r>
          </a:p>
          <a:p>
            <a:r>
              <a:rPr lang="en-US" sz="1200" dirty="0">
                <a:solidFill>
                  <a:srgbClr val="0000FF"/>
                </a:solidFill>
              </a:rPr>
              <a:t>         &lt;/loop&gt;</a:t>
            </a:r>
          </a:p>
          <a:p>
            <a:r>
              <a:rPr lang="en-US" sz="1200" dirty="0">
                <a:solidFill>
                  <a:srgbClr val="0000FF"/>
                </a:solidFill>
              </a:rPr>
              <a:t>         &lt;/loop&gt;</a:t>
            </a:r>
          </a:p>
          <a:p>
            <a:r>
              <a:rPr lang="en-US" sz="1200" dirty="0">
                <a:solidFill>
                  <a:srgbClr val="0000FF"/>
                </a:solidFill>
              </a:rPr>
              <a:t>         &lt;/loop&gt;</a:t>
            </a:r>
          </a:p>
          <a:p>
            <a:r>
              <a:rPr lang="en-US" sz="1200" dirty="0">
                <a:solidFill>
                  <a:srgbClr val="0000FF"/>
                </a:solidFill>
              </a:rPr>
              <a:t>      &lt;/volume&gt;</a:t>
            </a:r>
          </a:p>
          <a:p>
            <a:r>
              <a:rPr lang="en-US" sz="1200" dirty="0">
                <a:solidFill>
                  <a:srgbClr val="0000FF"/>
                </a:solidFill>
              </a:rPr>
              <a:t>   &lt;/structure&gt;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73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Gdml</a:t>
            </a:r>
            <a:r>
              <a:rPr lang="en-US" dirty="0" smtClean="0"/>
              <a:t> (5: define the world)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November   21</a:t>
            </a:r>
            <a:r>
              <a:rPr lang="en-GB" baseline="33000" smtClean="0"/>
              <a:t>st</a:t>
            </a:r>
            <a:r>
              <a:rPr lang="en-GB" smtClean="0"/>
              <a:t>  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Hans Wenzel         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2209800"/>
            <a:ext cx="4310795" cy="15442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   &lt;setup version="1.0" name="Default"&gt;</a:t>
            </a:r>
          </a:p>
          <a:p>
            <a:r>
              <a:rPr lang="en-US" dirty="0">
                <a:solidFill>
                  <a:srgbClr val="0000FF"/>
                </a:solidFill>
              </a:rPr>
              <a:t>      &lt;world ref="TOP"/&gt;</a:t>
            </a:r>
          </a:p>
          <a:p>
            <a:r>
              <a:rPr lang="en-US" dirty="0">
                <a:solidFill>
                  <a:srgbClr val="0000FF"/>
                </a:solidFill>
              </a:rPr>
              <a:t>   &lt;/setup&gt;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&lt;/</a:t>
            </a:r>
            <a:r>
              <a:rPr lang="en-US" dirty="0" err="1">
                <a:solidFill>
                  <a:srgbClr val="0000FF"/>
                </a:solidFill>
              </a:rPr>
              <a:t>gdml</a:t>
            </a:r>
            <a:r>
              <a:rPr lang="en-US" dirty="0">
                <a:solidFill>
                  <a:srgbClr val="0000FF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904041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November   21</a:t>
            </a:r>
            <a:r>
              <a:rPr lang="en-GB" baseline="33000" smtClean="0"/>
              <a:t>st</a:t>
            </a:r>
            <a:r>
              <a:rPr lang="en-GB" smtClean="0"/>
              <a:t>  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Hans Wenzel         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020085" y="944563"/>
            <a:ext cx="3113353" cy="5152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 err="1">
                <a:solidFill>
                  <a:srgbClr val="0000FF"/>
                </a:solidFill>
              </a:rPr>
              <a:t>process_name:processA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source: {</a:t>
            </a:r>
          </a:p>
          <a:p>
            <a:r>
              <a:rPr lang="en-US" dirty="0">
                <a:solidFill>
                  <a:srgbClr val="0000FF"/>
                </a:solidFill>
              </a:rPr>
              <a:t>  </a:t>
            </a:r>
            <a:r>
              <a:rPr lang="en-US" dirty="0" err="1">
                <a:solidFill>
                  <a:srgbClr val="0000FF"/>
                </a:solidFill>
              </a:rPr>
              <a:t>module_type</a:t>
            </a:r>
            <a:r>
              <a:rPr lang="en-US" dirty="0">
                <a:solidFill>
                  <a:srgbClr val="0000FF"/>
                </a:solidFill>
              </a:rPr>
              <a:t>: </a:t>
            </a:r>
            <a:r>
              <a:rPr lang="en-US" dirty="0" err="1">
                <a:solidFill>
                  <a:srgbClr val="0000FF"/>
                </a:solidFill>
              </a:rPr>
              <a:t>EmptyEvent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  </a:t>
            </a:r>
            <a:r>
              <a:rPr lang="en-US" dirty="0" err="1">
                <a:solidFill>
                  <a:srgbClr val="0000FF"/>
                </a:solidFill>
              </a:rPr>
              <a:t>maxEvents</a:t>
            </a:r>
            <a:r>
              <a:rPr lang="en-US" dirty="0">
                <a:solidFill>
                  <a:srgbClr val="0000FF"/>
                </a:solidFill>
              </a:rPr>
              <a:t>:  100</a:t>
            </a:r>
          </a:p>
          <a:p>
            <a:r>
              <a:rPr lang="en-US" dirty="0">
                <a:solidFill>
                  <a:srgbClr val="0000FF"/>
                </a:solidFill>
              </a:rPr>
              <a:t>}</a:t>
            </a:r>
          </a:p>
          <a:p>
            <a:r>
              <a:rPr lang="en-US" dirty="0">
                <a:solidFill>
                  <a:srgbClr val="0000FF"/>
                </a:solidFill>
              </a:rPr>
              <a:t>services: {</a:t>
            </a:r>
          </a:p>
          <a:p>
            <a:r>
              <a:rPr lang="en-US" dirty="0">
                <a:solidFill>
                  <a:srgbClr val="0000FF"/>
                </a:solidFill>
              </a:rPr>
              <a:t>  message : {</a:t>
            </a:r>
          </a:p>
          <a:p>
            <a:r>
              <a:rPr lang="en-US" dirty="0">
                <a:solidFill>
                  <a:srgbClr val="0000FF"/>
                </a:solidFill>
              </a:rPr>
              <a:t>     </a:t>
            </a:r>
            <a:r>
              <a:rPr lang="en-US" dirty="0" err="1">
                <a:solidFill>
                  <a:srgbClr val="0000FF"/>
                </a:solidFill>
              </a:rPr>
              <a:t>debugModules</a:t>
            </a:r>
            <a:r>
              <a:rPr lang="en-US" dirty="0">
                <a:solidFill>
                  <a:srgbClr val="0000FF"/>
                </a:solidFill>
              </a:rPr>
              <a:t> : ["*"]</a:t>
            </a:r>
          </a:p>
          <a:p>
            <a:r>
              <a:rPr lang="en-US" dirty="0">
                <a:solidFill>
                  <a:srgbClr val="0000FF"/>
                </a:solidFill>
              </a:rPr>
              <a:t>     </a:t>
            </a:r>
            <a:r>
              <a:rPr lang="en-US" dirty="0" err="1">
                <a:solidFill>
                  <a:srgbClr val="0000FF"/>
                </a:solidFill>
              </a:rPr>
              <a:t>suppressInfo</a:t>
            </a:r>
            <a:r>
              <a:rPr lang="en-US" dirty="0">
                <a:solidFill>
                  <a:srgbClr val="0000FF"/>
                </a:solidFill>
              </a:rPr>
              <a:t> : []    </a:t>
            </a:r>
          </a:p>
          <a:p>
            <a:r>
              <a:rPr lang="en-US" dirty="0">
                <a:solidFill>
                  <a:srgbClr val="0000FF"/>
                </a:solidFill>
              </a:rPr>
              <a:t>     destinations : {</a:t>
            </a:r>
          </a:p>
          <a:p>
            <a:r>
              <a:rPr lang="en-US" dirty="0">
                <a:solidFill>
                  <a:srgbClr val="0000FF"/>
                </a:solidFill>
              </a:rPr>
              <a:t>       </a:t>
            </a:r>
            <a:r>
              <a:rPr lang="en-US" dirty="0" err="1">
                <a:solidFill>
                  <a:srgbClr val="0000FF"/>
                </a:solidFill>
              </a:rPr>
              <a:t>LogToConsole</a:t>
            </a:r>
            <a:r>
              <a:rPr lang="en-US" dirty="0">
                <a:solidFill>
                  <a:srgbClr val="0000FF"/>
                </a:solidFill>
              </a:rPr>
              <a:t> : {</a:t>
            </a:r>
          </a:p>
          <a:p>
            <a:r>
              <a:rPr lang="en-US" dirty="0">
                <a:solidFill>
                  <a:srgbClr val="0000FF"/>
                </a:solidFill>
              </a:rPr>
              <a:t>         type : "</a:t>
            </a:r>
            <a:r>
              <a:rPr lang="en-US" dirty="0" err="1">
                <a:solidFill>
                  <a:srgbClr val="0000FF"/>
                </a:solidFill>
              </a:rPr>
              <a:t>cout</a:t>
            </a:r>
            <a:r>
              <a:rPr lang="en-US" dirty="0">
                <a:solidFill>
                  <a:srgbClr val="0000FF"/>
                </a:solidFill>
              </a:rPr>
              <a:t>"</a:t>
            </a:r>
          </a:p>
          <a:p>
            <a:r>
              <a:rPr lang="en-US" dirty="0">
                <a:solidFill>
                  <a:srgbClr val="0000FF"/>
                </a:solidFill>
              </a:rPr>
              <a:t>         threshold : "DEBUG"</a:t>
            </a:r>
          </a:p>
          <a:p>
            <a:r>
              <a:rPr lang="en-US" dirty="0">
                <a:solidFill>
                  <a:srgbClr val="0000FF"/>
                </a:solidFill>
              </a:rPr>
              <a:t>         categories : {</a:t>
            </a:r>
          </a:p>
          <a:p>
            <a:r>
              <a:rPr lang="en-US" dirty="0">
                <a:solidFill>
                  <a:srgbClr val="0000FF"/>
                </a:solidFill>
              </a:rPr>
              <a:t>           default : { limit : 50 }</a:t>
            </a:r>
          </a:p>
          <a:p>
            <a:r>
              <a:rPr lang="en-US" dirty="0">
                <a:solidFill>
                  <a:srgbClr val="0000FF"/>
                </a:solidFill>
              </a:rPr>
              <a:t>         }</a:t>
            </a:r>
          </a:p>
          <a:p>
            <a:r>
              <a:rPr lang="en-US" dirty="0">
                <a:solidFill>
                  <a:srgbClr val="0000FF"/>
                </a:solidFill>
              </a:rPr>
              <a:t>       }</a:t>
            </a:r>
          </a:p>
          <a:p>
            <a:r>
              <a:rPr lang="en-US" dirty="0">
                <a:solidFill>
                  <a:srgbClr val="0000FF"/>
                </a:solidFill>
              </a:rPr>
              <a:t>     }</a:t>
            </a:r>
          </a:p>
          <a:p>
            <a:r>
              <a:rPr lang="en-US" dirty="0">
                <a:solidFill>
                  <a:srgbClr val="0000FF"/>
                </a:solidFill>
              </a:rPr>
              <a:t>  }</a:t>
            </a:r>
          </a:p>
          <a:p>
            <a:r>
              <a:rPr lang="en-US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4177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November   21</a:t>
            </a:r>
            <a:r>
              <a:rPr lang="en-GB" baseline="33000" smtClean="0"/>
              <a:t>st</a:t>
            </a:r>
            <a:r>
              <a:rPr lang="en-GB" smtClean="0"/>
              <a:t>  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Hans Wenzel         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286000" y="1185998"/>
            <a:ext cx="4076920" cy="5159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TFileService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:</a:t>
            </a:r>
          </a:p>
          <a:p>
            <a:r>
              <a:rPr lang="en-US" dirty="0">
                <a:solidFill>
                  <a:srgbClr val="0000FF"/>
                </a:solidFill>
              </a:rPr>
              <a:t>  {</a:t>
            </a:r>
          </a:p>
          <a:p>
            <a:r>
              <a:rPr lang="en-US" dirty="0">
                <a:solidFill>
                  <a:srgbClr val="0000FF"/>
                </a:solidFill>
              </a:rPr>
              <a:t>    </a:t>
            </a:r>
            <a:r>
              <a:rPr lang="en-US" dirty="0" err="1">
                <a:solidFill>
                  <a:srgbClr val="0000FF"/>
                </a:solidFill>
              </a:rPr>
              <a:t>fileName</a:t>
            </a:r>
            <a:r>
              <a:rPr lang="en-US" dirty="0">
                <a:solidFill>
                  <a:srgbClr val="0000FF"/>
                </a:solidFill>
              </a:rPr>
              <a:t>      : "</a:t>
            </a:r>
            <a:r>
              <a:rPr lang="en-US" dirty="0" err="1">
                <a:solidFill>
                  <a:srgbClr val="0000FF"/>
                </a:solidFill>
              </a:rPr>
              <a:t>CheckHits.root</a:t>
            </a:r>
            <a:r>
              <a:rPr lang="en-US" dirty="0">
                <a:solidFill>
                  <a:srgbClr val="0000FF"/>
                </a:solidFill>
              </a:rPr>
              <a:t>"</a:t>
            </a:r>
          </a:p>
          <a:p>
            <a:r>
              <a:rPr lang="en-US" dirty="0">
                <a:solidFill>
                  <a:srgbClr val="0000FF"/>
                </a:solidFill>
              </a:rPr>
              <a:t>  }</a:t>
            </a:r>
          </a:p>
          <a:p>
            <a:r>
              <a:rPr lang="en-US" dirty="0">
                <a:solidFill>
                  <a:srgbClr val="0000FF"/>
                </a:solidFill>
              </a:rPr>
              <a:t>  user: {</a:t>
            </a:r>
          </a:p>
          <a:p>
            <a:r>
              <a:rPr lang="en-US" dirty="0">
                <a:solidFill>
                  <a:srgbClr val="0000FF"/>
                </a:solidFill>
              </a:rPr>
              <a:t>    </a:t>
            </a:r>
            <a:r>
              <a:rPr lang="en-US" dirty="0" err="1">
                <a:solidFill>
                  <a:srgbClr val="0000FF"/>
                </a:solidFill>
              </a:rPr>
              <a:t>DetectorHolder</a:t>
            </a:r>
            <a:r>
              <a:rPr lang="en-US" dirty="0">
                <a:solidFill>
                  <a:srgbClr val="0000FF"/>
                </a:solidFill>
              </a:rPr>
              <a:t>: {}</a:t>
            </a:r>
          </a:p>
          <a:p>
            <a:r>
              <a:rPr lang="en-US" dirty="0">
                <a:solidFill>
                  <a:srgbClr val="0000FF"/>
                </a:solidFill>
              </a:rPr>
              <a:t>    </a:t>
            </a:r>
            <a:r>
              <a:rPr lang="en-US" dirty="0" err="1">
                <a:solidFill>
                  <a:srgbClr val="0000FF"/>
                </a:solidFill>
              </a:rPr>
              <a:t>ActionHolder</a:t>
            </a:r>
            <a:r>
              <a:rPr lang="en-US" dirty="0">
                <a:solidFill>
                  <a:srgbClr val="0000FF"/>
                </a:solidFill>
              </a:rPr>
              <a:t>: {}</a:t>
            </a:r>
          </a:p>
          <a:p>
            <a:r>
              <a:rPr lang="en-US" dirty="0">
                <a:solidFill>
                  <a:srgbClr val="0000FF"/>
                </a:solidFill>
              </a:rPr>
              <a:t>    </a:t>
            </a:r>
            <a:r>
              <a:rPr lang="en-US" dirty="0" err="1">
                <a:solidFill>
                  <a:srgbClr val="0000FF"/>
                </a:solidFill>
              </a:rPr>
              <a:t>RandomNumberGenerator</a:t>
            </a:r>
            <a:r>
              <a:rPr lang="en-US" dirty="0">
                <a:solidFill>
                  <a:srgbClr val="0000FF"/>
                </a:solidFill>
              </a:rPr>
              <a:t>: {}</a:t>
            </a:r>
          </a:p>
          <a:p>
            <a:r>
              <a:rPr lang="en-US" dirty="0">
                <a:solidFill>
                  <a:srgbClr val="0000FF"/>
                </a:solidFill>
              </a:rPr>
              <a:t>    </a:t>
            </a:r>
            <a:r>
              <a:rPr lang="en-US" dirty="0" err="1">
                <a:solidFill>
                  <a:srgbClr val="0000FF"/>
                </a:solidFill>
              </a:rPr>
              <a:t>PhysicsListHolder</a:t>
            </a:r>
            <a:r>
              <a:rPr lang="en-US" dirty="0">
                <a:solidFill>
                  <a:srgbClr val="0000FF"/>
                </a:solidFill>
              </a:rPr>
              <a:t>: {} </a:t>
            </a:r>
          </a:p>
          <a:p>
            <a:r>
              <a:rPr lang="en-US" dirty="0">
                <a:solidFill>
                  <a:srgbClr val="0000FF"/>
                </a:solidFill>
              </a:rPr>
              <a:t>    </a:t>
            </a:r>
            <a:r>
              <a:rPr lang="en-US" dirty="0" err="1">
                <a:solidFill>
                  <a:srgbClr val="0000FF"/>
                </a:solidFill>
              </a:rPr>
              <a:t>PhysicsList</a:t>
            </a:r>
            <a:r>
              <a:rPr lang="en-US" dirty="0">
                <a:solidFill>
                  <a:srgbClr val="0000FF"/>
                </a:solidFill>
              </a:rPr>
              <a:t>: { </a:t>
            </a:r>
          </a:p>
          <a:p>
            <a:r>
              <a:rPr lang="en-US" dirty="0">
                <a:solidFill>
                  <a:srgbClr val="0000FF"/>
                </a:solidFill>
              </a:rPr>
              <a:t>        </a:t>
            </a:r>
            <a:r>
              <a:rPr lang="en-US" dirty="0" err="1">
                <a:solidFill>
                  <a:srgbClr val="0000FF"/>
                </a:solidFill>
              </a:rPr>
              <a:t>PhysicsListName</a:t>
            </a:r>
            <a:r>
              <a:rPr lang="en-US" dirty="0">
                <a:solidFill>
                  <a:srgbClr val="0000FF"/>
                </a:solidFill>
              </a:rPr>
              <a:t>: "FTFP_BERT"</a:t>
            </a:r>
          </a:p>
          <a:p>
            <a:r>
              <a:rPr lang="en-US" dirty="0">
                <a:solidFill>
                  <a:srgbClr val="0000FF"/>
                </a:solidFill>
              </a:rPr>
              <a:t>        </a:t>
            </a:r>
            <a:r>
              <a:rPr lang="en-US" dirty="0" err="1">
                <a:solidFill>
                  <a:srgbClr val="0000FF"/>
                </a:solidFill>
              </a:rPr>
              <a:t>DumpList</a:t>
            </a:r>
            <a:r>
              <a:rPr lang="en-US" dirty="0">
                <a:solidFill>
                  <a:srgbClr val="0000FF"/>
                </a:solidFill>
              </a:rPr>
              <a:t>: false </a:t>
            </a:r>
          </a:p>
          <a:p>
            <a:r>
              <a:rPr lang="en-US" dirty="0">
                <a:solidFill>
                  <a:srgbClr val="0000FF"/>
                </a:solidFill>
              </a:rPr>
              <a:t>        </a:t>
            </a:r>
            <a:r>
              <a:rPr lang="en-US" dirty="0" err="1">
                <a:solidFill>
                  <a:srgbClr val="0000FF"/>
                </a:solidFill>
              </a:rPr>
              <a:t>enableCerenkov</a:t>
            </a:r>
            <a:r>
              <a:rPr lang="en-US" dirty="0">
                <a:solidFill>
                  <a:srgbClr val="0000FF"/>
                </a:solidFill>
              </a:rPr>
              <a:t>: false</a:t>
            </a:r>
          </a:p>
          <a:p>
            <a:r>
              <a:rPr lang="en-US" dirty="0">
                <a:solidFill>
                  <a:srgbClr val="0000FF"/>
                </a:solidFill>
              </a:rPr>
              <a:t>        </a:t>
            </a:r>
            <a:r>
              <a:rPr lang="en-US" dirty="0" err="1">
                <a:solidFill>
                  <a:srgbClr val="0000FF"/>
                </a:solidFill>
              </a:rPr>
              <a:t>enableScintillation</a:t>
            </a:r>
            <a:r>
              <a:rPr lang="en-US" dirty="0">
                <a:solidFill>
                  <a:srgbClr val="0000FF"/>
                </a:solidFill>
              </a:rPr>
              <a:t>: false</a:t>
            </a:r>
          </a:p>
          <a:p>
            <a:r>
              <a:rPr lang="en-US" dirty="0">
                <a:solidFill>
                  <a:srgbClr val="0000FF"/>
                </a:solidFill>
              </a:rPr>
              <a:t>        </a:t>
            </a:r>
            <a:r>
              <a:rPr lang="en-US" dirty="0" err="1">
                <a:solidFill>
                  <a:srgbClr val="0000FF"/>
                </a:solidFill>
              </a:rPr>
              <a:t>enableAbsorption</a:t>
            </a:r>
            <a:r>
              <a:rPr lang="en-US" dirty="0">
                <a:solidFill>
                  <a:srgbClr val="0000FF"/>
                </a:solidFill>
              </a:rPr>
              <a:t>: false   </a:t>
            </a:r>
          </a:p>
          <a:p>
            <a:r>
              <a:rPr lang="en-US" dirty="0">
                <a:solidFill>
                  <a:srgbClr val="0000FF"/>
                </a:solidFill>
              </a:rPr>
              <a:t>        </a:t>
            </a:r>
            <a:r>
              <a:rPr lang="en-US" dirty="0" err="1">
                <a:solidFill>
                  <a:srgbClr val="0000FF"/>
                </a:solidFill>
              </a:rPr>
              <a:t>enableRayleigh</a:t>
            </a:r>
            <a:r>
              <a:rPr lang="en-US" dirty="0">
                <a:solidFill>
                  <a:srgbClr val="0000FF"/>
                </a:solidFill>
              </a:rPr>
              <a:t>: false     </a:t>
            </a:r>
          </a:p>
          <a:p>
            <a:r>
              <a:rPr lang="en-US" dirty="0">
                <a:solidFill>
                  <a:srgbClr val="0000FF"/>
                </a:solidFill>
              </a:rPr>
              <a:t>        </a:t>
            </a:r>
            <a:r>
              <a:rPr lang="en-US" dirty="0" err="1">
                <a:solidFill>
                  <a:srgbClr val="0000FF"/>
                </a:solidFill>
              </a:rPr>
              <a:t>enableMieHG</a:t>
            </a:r>
            <a:r>
              <a:rPr lang="en-US" dirty="0">
                <a:solidFill>
                  <a:srgbClr val="0000FF"/>
                </a:solidFill>
              </a:rPr>
              <a:t>: false       </a:t>
            </a:r>
          </a:p>
          <a:p>
            <a:r>
              <a:rPr lang="en-US" dirty="0">
                <a:solidFill>
                  <a:srgbClr val="0000FF"/>
                </a:solidFill>
              </a:rPr>
              <a:t>        </a:t>
            </a:r>
            <a:r>
              <a:rPr lang="en-US" dirty="0" err="1">
                <a:solidFill>
                  <a:srgbClr val="0000FF"/>
                </a:solidFill>
              </a:rPr>
              <a:t>enableBoundary</a:t>
            </a:r>
            <a:r>
              <a:rPr lang="en-US" dirty="0">
                <a:solidFill>
                  <a:srgbClr val="0000FF"/>
                </a:solidFill>
              </a:rPr>
              <a:t>: false    </a:t>
            </a:r>
          </a:p>
          <a:p>
            <a:r>
              <a:rPr lang="en-US" dirty="0">
                <a:solidFill>
                  <a:srgbClr val="0000FF"/>
                </a:solidFill>
              </a:rPr>
              <a:t>        </a:t>
            </a:r>
            <a:r>
              <a:rPr lang="en-US" dirty="0" err="1">
                <a:solidFill>
                  <a:srgbClr val="0000FF"/>
                </a:solidFill>
              </a:rPr>
              <a:t>enableWLS</a:t>
            </a:r>
            <a:r>
              <a:rPr lang="en-US" dirty="0">
                <a:solidFill>
                  <a:srgbClr val="0000FF"/>
                </a:solidFill>
              </a:rPr>
              <a:t>: false</a:t>
            </a:r>
          </a:p>
          <a:p>
            <a:r>
              <a:rPr lang="en-US" dirty="0">
                <a:solidFill>
                  <a:srgbClr val="0000FF"/>
                </a:solidFill>
              </a:rPr>
              <a:t>}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49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November   21</a:t>
            </a:r>
            <a:r>
              <a:rPr lang="en-GB" baseline="33000" smtClean="0"/>
              <a:t>st</a:t>
            </a:r>
            <a:r>
              <a:rPr lang="en-GB" smtClean="0"/>
              <a:t>  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Hans Wenzel         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049629" y="1143000"/>
            <a:ext cx="6170279" cy="5152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    // Detector(s) for the simulation</a:t>
            </a:r>
          </a:p>
          <a:p>
            <a:r>
              <a:rPr lang="en-US" dirty="0">
                <a:solidFill>
                  <a:srgbClr val="0000FF"/>
                </a:solidFill>
              </a:rPr>
              <a:t>    </a:t>
            </a:r>
            <a:r>
              <a:rPr lang="en-US" dirty="0" err="1">
                <a:solidFill>
                  <a:srgbClr val="0000FF"/>
                </a:solidFill>
              </a:rPr>
              <a:t>GDMLDetector</a:t>
            </a:r>
            <a:r>
              <a:rPr lang="en-US" dirty="0">
                <a:solidFill>
                  <a:srgbClr val="0000FF"/>
                </a:solidFill>
              </a:rPr>
              <a:t> : </a:t>
            </a:r>
          </a:p>
          <a:p>
            <a:r>
              <a:rPr lang="en-US" dirty="0">
                <a:solidFill>
                  <a:srgbClr val="0000FF"/>
                </a:solidFill>
              </a:rPr>
              <a:t>    {</a:t>
            </a:r>
          </a:p>
          <a:p>
            <a:r>
              <a:rPr lang="en-US" dirty="0">
                <a:solidFill>
                  <a:srgbClr val="0000FF"/>
                </a:solidFill>
              </a:rPr>
              <a:t>    category: "world"</a:t>
            </a:r>
          </a:p>
          <a:p>
            <a:r>
              <a:rPr lang="en-US" dirty="0">
                <a:solidFill>
                  <a:srgbClr val="0000FF"/>
                </a:solidFill>
              </a:rPr>
              <a:t>    </a:t>
            </a:r>
            <a:r>
              <a:rPr lang="en-US" dirty="0" err="1">
                <a:solidFill>
                  <a:srgbClr val="0000FF"/>
                </a:solidFill>
              </a:rPr>
              <a:t>gdmlFileName</a:t>
            </a:r>
            <a:r>
              <a:rPr lang="en-US" dirty="0">
                <a:solidFill>
                  <a:srgbClr val="0000FF"/>
                </a:solidFill>
              </a:rPr>
              <a:t>_ : "tiledsamplingcal4mmpb1mmSz.gdml"</a:t>
            </a:r>
          </a:p>
          <a:p>
            <a:r>
              <a:rPr lang="en-US" dirty="0">
                <a:solidFill>
                  <a:srgbClr val="0000FF"/>
                </a:solidFill>
              </a:rPr>
              <a:t>    }   </a:t>
            </a:r>
            <a:endParaRPr lang="en-US" dirty="0" smtClean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/</a:t>
            </a:r>
            <a:r>
              <a:rPr lang="en-US" dirty="0">
                <a:solidFill>
                  <a:srgbClr val="0000FF"/>
                </a:solidFill>
              </a:rPr>
              <a:t>/ Action(s) for the simulation</a:t>
            </a:r>
          </a:p>
          <a:p>
            <a:r>
              <a:rPr lang="en-US" dirty="0">
                <a:solidFill>
                  <a:srgbClr val="0000FF"/>
                </a:solidFill>
              </a:rPr>
              <a:t>    </a:t>
            </a:r>
            <a:r>
              <a:rPr lang="en-US" dirty="0" err="1">
                <a:solidFill>
                  <a:srgbClr val="0000FF"/>
                </a:solidFill>
              </a:rPr>
              <a:t>ClockAction</a:t>
            </a:r>
            <a:r>
              <a:rPr lang="en-US" dirty="0">
                <a:solidFill>
                  <a:srgbClr val="0000FF"/>
                </a:solidFill>
              </a:rPr>
              <a:t>: {</a:t>
            </a:r>
            <a:r>
              <a:rPr lang="en-US" dirty="0" smtClean="0">
                <a:solidFill>
                  <a:srgbClr val="0000FF"/>
                </a:solidFill>
              </a:rPr>
              <a:t>}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    </a:t>
            </a:r>
            <a:r>
              <a:rPr lang="en-US" dirty="0" err="1">
                <a:solidFill>
                  <a:srgbClr val="0000FF"/>
                </a:solidFill>
              </a:rPr>
              <a:t>ExampleGeneralAction</a:t>
            </a:r>
            <a:r>
              <a:rPr lang="en-US" dirty="0">
                <a:solidFill>
                  <a:srgbClr val="0000FF"/>
                </a:solidFill>
              </a:rPr>
              <a:t>: {</a:t>
            </a:r>
          </a:p>
          <a:p>
            <a:r>
              <a:rPr lang="en-US" dirty="0">
                <a:solidFill>
                  <a:srgbClr val="0000FF"/>
                </a:solidFill>
              </a:rPr>
              <a:t>      name: "</a:t>
            </a:r>
            <a:r>
              <a:rPr lang="en-US" dirty="0" err="1">
                <a:solidFill>
                  <a:srgbClr val="0000FF"/>
                </a:solidFill>
              </a:rPr>
              <a:t>exampleGeneral</a:t>
            </a:r>
            <a:r>
              <a:rPr lang="en-US" dirty="0">
                <a:solidFill>
                  <a:srgbClr val="0000FF"/>
                </a:solidFill>
              </a:rPr>
              <a:t>"</a:t>
            </a:r>
          </a:p>
          <a:p>
            <a:r>
              <a:rPr lang="en-US" dirty="0">
                <a:solidFill>
                  <a:srgbClr val="0000FF"/>
                </a:solidFill>
              </a:rPr>
              <a:t>    }</a:t>
            </a:r>
          </a:p>
          <a:p>
            <a:r>
              <a:rPr lang="en-US" dirty="0">
                <a:solidFill>
                  <a:srgbClr val="0000FF"/>
                </a:solidFill>
              </a:rPr>
              <a:t>    </a:t>
            </a:r>
            <a:r>
              <a:rPr lang="en-US" dirty="0" err="1">
                <a:solidFill>
                  <a:srgbClr val="0000FF"/>
                </a:solidFill>
              </a:rPr>
              <a:t>ExampleParticleGunAction</a:t>
            </a:r>
            <a:r>
              <a:rPr lang="en-US" dirty="0">
                <a:solidFill>
                  <a:srgbClr val="0000FF"/>
                </a:solidFill>
              </a:rPr>
              <a:t>: {</a:t>
            </a:r>
          </a:p>
          <a:p>
            <a:r>
              <a:rPr lang="en-US" dirty="0">
                <a:solidFill>
                  <a:srgbClr val="0000FF"/>
                </a:solidFill>
              </a:rPr>
              <a:t>      name: "</a:t>
            </a:r>
            <a:r>
              <a:rPr lang="en-US" dirty="0" err="1">
                <a:solidFill>
                  <a:srgbClr val="0000FF"/>
                </a:solidFill>
              </a:rPr>
              <a:t>exampleParticleGun</a:t>
            </a:r>
            <a:r>
              <a:rPr lang="en-US" dirty="0">
                <a:solidFill>
                  <a:srgbClr val="0000FF"/>
                </a:solidFill>
              </a:rPr>
              <a:t>"</a:t>
            </a:r>
          </a:p>
          <a:p>
            <a:r>
              <a:rPr lang="en-US" dirty="0">
                <a:solidFill>
                  <a:srgbClr val="0000FF"/>
                </a:solidFill>
              </a:rPr>
              <a:t>      </a:t>
            </a:r>
            <a:r>
              <a:rPr lang="en-US" dirty="0" err="1">
                <a:solidFill>
                  <a:srgbClr val="0000FF"/>
                </a:solidFill>
              </a:rPr>
              <a:t>use_HEP_event</a:t>
            </a:r>
            <a:r>
              <a:rPr lang="en-US" dirty="0">
                <a:solidFill>
                  <a:srgbClr val="0000FF"/>
                </a:solidFill>
              </a:rPr>
              <a:t>: true</a:t>
            </a:r>
          </a:p>
          <a:p>
            <a:r>
              <a:rPr lang="en-US" dirty="0">
                <a:solidFill>
                  <a:srgbClr val="0000FF"/>
                </a:solidFill>
              </a:rPr>
              <a:t>    }</a:t>
            </a:r>
          </a:p>
          <a:p>
            <a:r>
              <a:rPr lang="en-US" dirty="0">
                <a:solidFill>
                  <a:srgbClr val="0000FF"/>
                </a:solidFill>
              </a:rPr>
              <a:t>  }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}// end of services!!!</a:t>
            </a:r>
            <a:endParaRPr lang="en-US" dirty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32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Motivation</a:t>
            </a:r>
          </a:p>
          <a:p>
            <a:pPr>
              <a:buFont typeface="Arial"/>
              <a:buChar char="•"/>
            </a:pPr>
            <a:r>
              <a:rPr lang="en-US" dirty="0" smtClean="0"/>
              <a:t>art/artg4</a:t>
            </a: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 err="1" smtClean="0"/>
              <a:t>gdml</a:t>
            </a:r>
            <a:r>
              <a:rPr lang="en-US" dirty="0" smtClean="0"/>
              <a:t> detector description language and  extensions thereof</a:t>
            </a:r>
          </a:p>
          <a:p>
            <a:pPr>
              <a:buFont typeface="Arial"/>
              <a:buChar char="•"/>
            </a:pPr>
            <a:r>
              <a:rPr lang="en-US" dirty="0" smtClean="0"/>
              <a:t>Flow control (</a:t>
            </a:r>
            <a:r>
              <a:rPr lang="en-US" dirty="0" err="1" smtClean="0"/>
              <a:t>fcl</a:t>
            </a:r>
            <a:r>
              <a:rPr lang="en-US" dirty="0" smtClean="0"/>
              <a:t> file)</a:t>
            </a:r>
          </a:p>
          <a:p>
            <a:pPr>
              <a:buFont typeface="Arial"/>
              <a:buChar char="•"/>
            </a:pPr>
            <a:r>
              <a:rPr lang="en-US" dirty="0" smtClean="0"/>
              <a:t>How is the data stored and how do we access it. </a:t>
            </a:r>
          </a:p>
          <a:p>
            <a:pPr>
              <a:buFont typeface="Arial"/>
              <a:buChar char="•"/>
            </a:pPr>
            <a:r>
              <a:rPr lang="en-US" dirty="0" smtClean="0"/>
              <a:t>Plan</a:t>
            </a:r>
          </a:p>
          <a:p>
            <a:pPr>
              <a:buFont typeface="Arial"/>
              <a:buChar char="•"/>
            </a:pPr>
            <a:r>
              <a:rPr lang="en-US" dirty="0"/>
              <a:t>A</a:t>
            </a:r>
            <a:r>
              <a:rPr lang="en-US" dirty="0" smtClean="0"/>
              <a:t>cknowledgement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November   21</a:t>
            </a:r>
            <a:r>
              <a:rPr lang="en-GB" baseline="33000" smtClean="0"/>
              <a:t>st</a:t>
            </a:r>
            <a:r>
              <a:rPr lang="en-GB" smtClean="0"/>
              <a:t>  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Hans Wenzel          </a:t>
            </a:r>
            <a:endParaRPr lang="en-GB" dirty="0"/>
          </a:p>
        </p:txBody>
      </p:sp>
      <p:pic>
        <p:nvPicPr>
          <p:cNvPr id="6" name="Picture 5" descr="artforca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870213"/>
            <a:ext cx="1828800" cy="25577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8852"/>
            <a:ext cx="2133600" cy="2307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67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November   21</a:t>
            </a:r>
            <a:r>
              <a:rPr lang="en-GB" baseline="33000" smtClean="0"/>
              <a:t>st</a:t>
            </a:r>
            <a:r>
              <a:rPr lang="en-GB" smtClean="0"/>
              <a:t>  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Hans Wenzel         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1053983"/>
            <a:ext cx="4326826" cy="58754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outputs</a:t>
            </a:r>
            <a:r>
              <a:rPr lang="en-US" dirty="0">
                <a:solidFill>
                  <a:srgbClr val="0000FF"/>
                </a:solidFill>
              </a:rPr>
              <a:t>: {</a:t>
            </a:r>
          </a:p>
          <a:p>
            <a:r>
              <a:rPr lang="en-US" dirty="0">
                <a:solidFill>
                  <a:srgbClr val="0000FF"/>
                </a:solidFill>
              </a:rPr>
              <a:t>out1: {</a:t>
            </a:r>
          </a:p>
          <a:p>
            <a:r>
              <a:rPr lang="en-US" dirty="0">
                <a:solidFill>
                  <a:srgbClr val="0000FF"/>
                </a:solidFill>
              </a:rPr>
              <a:t>  </a:t>
            </a:r>
            <a:r>
              <a:rPr lang="en-US" dirty="0" err="1">
                <a:solidFill>
                  <a:srgbClr val="0000FF"/>
                </a:solidFill>
              </a:rPr>
              <a:t>module_type</a:t>
            </a:r>
            <a:r>
              <a:rPr lang="en-US" dirty="0">
                <a:solidFill>
                  <a:srgbClr val="0000FF"/>
                </a:solidFill>
              </a:rPr>
              <a:t>: </a:t>
            </a:r>
            <a:r>
              <a:rPr lang="en-US" dirty="0" err="1">
                <a:solidFill>
                  <a:srgbClr val="0000FF"/>
                </a:solidFill>
              </a:rPr>
              <a:t>RootOutput</a:t>
            </a:r>
            <a:r>
              <a:rPr lang="en-US" dirty="0">
                <a:solidFill>
                  <a:srgbClr val="0000FF"/>
                </a:solidFill>
              </a:rPr>
              <a:t>   </a:t>
            </a:r>
          </a:p>
          <a:p>
            <a:r>
              <a:rPr lang="en-US" dirty="0">
                <a:solidFill>
                  <a:srgbClr val="0000FF"/>
                </a:solidFill>
              </a:rPr>
              <a:t>  </a:t>
            </a:r>
            <a:r>
              <a:rPr lang="en-US" dirty="0" err="1">
                <a:solidFill>
                  <a:srgbClr val="0000FF"/>
                </a:solidFill>
              </a:rPr>
              <a:t>fileName</a:t>
            </a:r>
            <a:r>
              <a:rPr lang="en-US" dirty="0">
                <a:solidFill>
                  <a:srgbClr val="0000FF"/>
                </a:solidFill>
              </a:rPr>
              <a:t>: "</a:t>
            </a:r>
            <a:r>
              <a:rPr lang="en-US" dirty="0" err="1">
                <a:solidFill>
                  <a:srgbClr val="0000FF"/>
                </a:solidFill>
              </a:rPr>
              <a:t>exampleTestingout.root</a:t>
            </a:r>
            <a:r>
              <a:rPr lang="en-US" dirty="0">
                <a:solidFill>
                  <a:srgbClr val="0000FF"/>
                </a:solidFill>
              </a:rPr>
              <a:t>"</a:t>
            </a:r>
          </a:p>
          <a:p>
            <a:r>
              <a:rPr lang="en-US" dirty="0">
                <a:solidFill>
                  <a:srgbClr val="0000FF"/>
                </a:solidFill>
              </a:rPr>
              <a:t>  }</a:t>
            </a:r>
          </a:p>
          <a:p>
            <a:r>
              <a:rPr lang="en-US" dirty="0">
                <a:solidFill>
                  <a:srgbClr val="0000FF"/>
                </a:solidFill>
              </a:rPr>
              <a:t>}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physics: {</a:t>
            </a:r>
          </a:p>
          <a:p>
            <a:r>
              <a:rPr lang="en-US" dirty="0">
                <a:solidFill>
                  <a:srgbClr val="0000FF"/>
                </a:solidFill>
              </a:rPr>
              <a:t>  producers: {</a:t>
            </a:r>
          </a:p>
          <a:p>
            <a:r>
              <a:rPr lang="en-US" dirty="0">
                <a:solidFill>
                  <a:srgbClr val="0000FF"/>
                </a:solidFill>
              </a:rPr>
              <a:t>    artg4Main: {</a:t>
            </a:r>
          </a:p>
          <a:p>
            <a:r>
              <a:rPr lang="en-US" dirty="0">
                <a:solidFill>
                  <a:srgbClr val="0000FF"/>
                </a:solidFill>
              </a:rPr>
              <a:t>      </a:t>
            </a:r>
            <a:r>
              <a:rPr lang="en-US" dirty="0" err="1">
                <a:solidFill>
                  <a:srgbClr val="0000FF"/>
                </a:solidFill>
              </a:rPr>
              <a:t>module_type</a:t>
            </a:r>
            <a:r>
              <a:rPr lang="en-US" dirty="0">
                <a:solidFill>
                  <a:srgbClr val="0000FF"/>
                </a:solidFill>
              </a:rPr>
              <a:t>: artg4Main</a:t>
            </a:r>
          </a:p>
          <a:p>
            <a:r>
              <a:rPr lang="en-US" dirty="0">
                <a:solidFill>
                  <a:srgbClr val="0000FF"/>
                </a:solidFill>
              </a:rPr>
              <a:t>      </a:t>
            </a:r>
            <a:r>
              <a:rPr lang="en-US" dirty="0" err="1">
                <a:solidFill>
                  <a:srgbClr val="0000FF"/>
                </a:solidFill>
              </a:rPr>
              <a:t>enableVisualization</a:t>
            </a:r>
            <a:r>
              <a:rPr lang="en-US" dirty="0">
                <a:solidFill>
                  <a:srgbClr val="0000FF"/>
                </a:solidFill>
              </a:rPr>
              <a:t>: false</a:t>
            </a:r>
          </a:p>
          <a:p>
            <a:r>
              <a:rPr lang="en-US" dirty="0">
                <a:solidFill>
                  <a:srgbClr val="0000FF"/>
                </a:solidFill>
              </a:rPr>
              <a:t>      </a:t>
            </a:r>
            <a:r>
              <a:rPr lang="en-US" dirty="0" err="1">
                <a:solidFill>
                  <a:srgbClr val="0000FF"/>
                </a:solidFill>
              </a:rPr>
              <a:t>macroPath</a:t>
            </a:r>
            <a:r>
              <a:rPr lang="en-US" dirty="0">
                <a:solidFill>
                  <a:srgbClr val="0000FF"/>
                </a:solidFill>
              </a:rPr>
              <a:t>: ".:./macros"</a:t>
            </a:r>
          </a:p>
          <a:p>
            <a:r>
              <a:rPr lang="en-US" dirty="0">
                <a:solidFill>
                  <a:srgbClr val="0000FF"/>
                </a:solidFill>
              </a:rPr>
              <a:t>      </a:t>
            </a:r>
            <a:r>
              <a:rPr lang="en-US" dirty="0" err="1">
                <a:solidFill>
                  <a:srgbClr val="0000FF"/>
                </a:solidFill>
              </a:rPr>
              <a:t>visMacro</a:t>
            </a:r>
            <a:r>
              <a:rPr lang="en-US" dirty="0">
                <a:solidFill>
                  <a:srgbClr val="0000FF"/>
                </a:solidFill>
              </a:rPr>
              <a:t>: "</a:t>
            </a:r>
            <a:r>
              <a:rPr lang="en-US" dirty="0" err="1">
                <a:solidFill>
                  <a:srgbClr val="0000FF"/>
                </a:solidFill>
              </a:rPr>
              <a:t>vis.mac</a:t>
            </a:r>
            <a:r>
              <a:rPr lang="en-US" dirty="0">
                <a:solidFill>
                  <a:srgbClr val="0000FF"/>
                </a:solidFill>
              </a:rPr>
              <a:t>"</a:t>
            </a:r>
          </a:p>
          <a:p>
            <a:r>
              <a:rPr lang="en-US" dirty="0">
                <a:solidFill>
                  <a:srgbClr val="0000FF"/>
                </a:solidFill>
              </a:rPr>
              <a:t>      //</a:t>
            </a:r>
            <a:r>
              <a:rPr lang="en-US" dirty="0" err="1">
                <a:solidFill>
                  <a:srgbClr val="0000FF"/>
                </a:solidFill>
              </a:rPr>
              <a:t>afterEvent</a:t>
            </a:r>
            <a:r>
              <a:rPr lang="en-US" dirty="0">
                <a:solidFill>
                  <a:srgbClr val="0000FF"/>
                </a:solidFill>
              </a:rPr>
              <a:t>: pause</a:t>
            </a:r>
          </a:p>
          <a:p>
            <a:r>
              <a:rPr lang="en-US" dirty="0">
                <a:solidFill>
                  <a:srgbClr val="0000FF"/>
                </a:solidFill>
              </a:rPr>
              <a:t>    }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  }</a:t>
            </a:r>
          </a:p>
          <a:p>
            <a:r>
              <a:rPr lang="en-US" dirty="0">
                <a:solidFill>
                  <a:srgbClr val="0000FF"/>
                </a:solidFill>
              </a:rPr>
              <a:t>  analyzers: {</a:t>
            </a:r>
          </a:p>
          <a:p>
            <a:r>
              <a:rPr lang="en-US" dirty="0">
                <a:solidFill>
                  <a:srgbClr val="0000FF"/>
                </a:solidFill>
              </a:rPr>
              <a:t>   </a:t>
            </a:r>
            <a:r>
              <a:rPr lang="en-US" dirty="0" err="1">
                <a:solidFill>
                  <a:srgbClr val="0000FF"/>
                </a:solidFill>
              </a:rPr>
              <a:t>CheckHits</a:t>
            </a:r>
            <a:r>
              <a:rPr lang="en-US" dirty="0">
                <a:solidFill>
                  <a:srgbClr val="0000FF"/>
                </a:solidFill>
              </a:rPr>
              <a:t>: {   </a:t>
            </a:r>
            <a:r>
              <a:rPr lang="en-US" dirty="0" err="1">
                <a:solidFill>
                  <a:srgbClr val="0000FF"/>
                </a:solidFill>
              </a:rPr>
              <a:t>module_type</a:t>
            </a:r>
            <a:r>
              <a:rPr lang="en-US" dirty="0">
                <a:solidFill>
                  <a:srgbClr val="0000FF"/>
                </a:solidFill>
              </a:rPr>
              <a:t>: </a:t>
            </a:r>
            <a:r>
              <a:rPr lang="en-US" dirty="0" err="1">
                <a:solidFill>
                  <a:srgbClr val="0000FF"/>
                </a:solidFill>
              </a:rPr>
              <a:t>CheckHits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                  </a:t>
            </a:r>
            <a:r>
              <a:rPr lang="en-US" dirty="0" err="1">
                <a:solidFill>
                  <a:srgbClr val="0000FF"/>
                </a:solidFill>
              </a:rPr>
              <a:t>hist_dir</a:t>
            </a:r>
            <a:r>
              <a:rPr lang="en-US" dirty="0">
                <a:solidFill>
                  <a:srgbClr val="0000FF"/>
                </a:solidFill>
              </a:rPr>
              <a:t>: "</a:t>
            </a:r>
            <a:r>
              <a:rPr lang="en-US" dirty="0" err="1">
                <a:solidFill>
                  <a:srgbClr val="0000FF"/>
                </a:solidFill>
              </a:rPr>
              <a:t>HistoDir</a:t>
            </a:r>
            <a:r>
              <a:rPr lang="en-US" dirty="0">
                <a:solidFill>
                  <a:srgbClr val="0000FF"/>
                </a:solidFill>
              </a:rPr>
              <a:t>"} </a:t>
            </a:r>
          </a:p>
          <a:p>
            <a:r>
              <a:rPr lang="en-US" dirty="0">
                <a:solidFill>
                  <a:srgbClr val="0000FF"/>
                </a:solidFill>
              </a:rPr>
              <a:t>}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3264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November   21</a:t>
            </a:r>
            <a:r>
              <a:rPr lang="en-GB" baseline="33000" smtClean="0"/>
              <a:t>st</a:t>
            </a:r>
            <a:r>
              <a:rPr lang="en-GB" smtClean="0"/>
              <a:t>  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Hans Wenzel         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930525" y="2362200"/>
            <a:ext cx="3223959" cy="2020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  path1: [ artg4Main ]</a:t>
            </a:r>
          </a:p>
          <a:p>
            <a:r>
              <a:rPr lang="en-US" dirty="0">
                <a:solidFill>
                  <a:srgbClr val="0000FF"/>
                </a:solidFill>
              </a:rPr>
              <a:t>  stream1:  [ out1, </a:t>
            </a:r>
            <a:r>
              <a:rPr lang="en-US" dirty="0" err="1">
                <a:solidFill>
                  <a:srgbClr val="0000FF"/>
                </a:solidFill>
              </a:rPr>
              <a:t>CheckHits</a:t>
            </a:r>
            <a:r>
              <a:rPr lang="en-US" dirty="0">
                <a:solidFill>
                  <a:srgbClr val="0000FF"/>
                </a:solidFill>
              </a:rPr>
              <a:t> ]</a:t>
            </a: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  </a:t>
            </a:r>
            <a:r>
              <a:rPr lang="en-US" dirty="0" err="1">
                <a:solidFill>
                  <a:srgbClr val="0000FF"/>
                </a:solidFill>
              </a:rPr>
              <a:t>trigger_paths</a:t>
            </a:r>
            <a:r>
              <a:rPr lang="en-US" dirty="0">
                <a:solidFill>
                  <a:srgbClr val="0000FF"/>
                </a:solidFill>
              </a:rPr>
              <a:t>: [ path1 ]</a:t>
            </a:r>
          </a:p>
          <a:p>
            <a:r>
              <a:rPr lang="en-US" dirty="0">
                <a:solidFill>
                  <a:srgbClr val="0000FF"/>
                </a:solidFill>
              </a:rPr>
              <a:t>  </a:t>
            </a:r>
            <a:r>
              <a:rPr lang="en-US" dirty="0" err="1">
                <a:solidFill>
                  <a:srgbClr val="0000FF"/>
                </a:solidFill>
              </a:rPr>
              <a:t>end_paths</a:t>
            </a:r>
            <a:r>
              <a:rPr lang="en-US" dirty="0">
                <a:solidFill>
                  <a:srgbClr val="0000FF"/>
                </a:solidFill>
              </a:rPr>
              <a:t>: [ stream1 ]</a:t>
            </a:r>
          </a:p>
          <a:p>
            <a:r>
              <a:rPr lang="en-US" dirty="0">
                <a:solidFill>
                  <a:srgbClr val="0000FF"/>
                </a:solidFill>
              </a:rPr>
              <a:t>}</a:t>
            </a:r>
          </a:p>
          <a:p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43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9212" y="258762"/>
            <a:ext cx="7115175" cy="960438"/>
          </a:xfrm>
        </p:spPr>
        <p:txBody>
          <a:bodyPr/>
          <a:lstStyle/>
          <a:p>
            <a:r>
              <a:rPr lang="en-US" dirty="0" smtClean="0"/>
              <a:t>Example tiled PB/scintillator calorimeter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dirty="0" smtClean="0"/>
              <a:t>November   21</a:t>
            </a:r>
            <a:r>
              <a:rPr lang="en-GB" baseline="33000" dirty="0" smtClean="0"/>
              <a:t>st</a:t>
            </a:r>
            <a:r>
              <a:rPr lang="en-GB" dirty="0" smtClean="0"/>
              <a:t>  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Hans Wenzel          </a:t>
            </a:r>
            <a:endParaRPr lang="en-GB" dirty="0"/>
          </a:p>
        </p:txBody>
      </p:sp>
      <p:pic>
        <p:nvPicPr>
          <p:cNvPr id="5" name="Picture 4" descr="artscreensho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71600"/>
            <a:ext cx="4876800" cy="4988910"/>
          </a:xfrm>
          <a:prstGeom prst="rect">
            <a:avLst/>
          </a:prstGeom>
        </p:spPr>
      </p:pic>
      <p:pic>
        <p:nvPicPr>
          <p:cNvPr id="6" name="Picture 5" descr="Ede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886200"/>
            <a:ext cx="4157265" cy="25146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flipH="1">
            <a:off x="3200400" y="1905000"/>
            <a:ext cx="2286000" cy="160020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5562600" y="1600200"/>
            <a:ext cx="2903359" cy="8152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No visual </a:t>
            </a:r>
            <a:r>
              <a:rPr lang="en-US" dirty="0" smtClean="0">
                <a:solidFill>
                  <a:srgbClr val="0000FF"/>
                </a:solidFill>
              </a:rPr>
              <a:t>Attributes?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4mm x 30cm x 30 cm </a:t>
            </a:r>
            <a:r>
              <a:rPr lang="en-US" dirty="0" err="1" smtClean="0">
                <a:solidFill>
                  <a:srgbClr val="0000FF"/>
                </a:solidFill>
              </a:rPr>
              <a:t>Pb</a:t>
            </a:r>
            <a:r>
              <a:rPr lang="en-US" dirty="0" smtClean="0">
                <a:solidFill>
                  <a:srgbClr val="0000FF"/>
                </a:solidFill>
              </a:rPr>
              <a:t>,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1mm </a:t>
            </a:r>
            <a:r>
              <a:rPr lang="en-US" dirty="0">
                <a:solidFill>
                  <a:srgbClr val="0000FF"/>
                </a:solidFill>
              </a:rPr>
              <a:t>x 30cm x 30 cm </a:t>
            </a:r>
            <a:r>
              <a:rPr lang="en-US" dirty="0" err="1" smtClean="0">
                <a:solidFill>
                  <a:srgbClr val="0000FF"/>
                </a:solidFill>
              </a:rPr>
              <a:t>Sz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5410200" y="3429000"/>
            <a:ext cx="381000" cy="152400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5410200" y="3276600"/>
            <a:ext cx="1249448" cy="339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Szintillator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>
            <a:off x="6629400" y="3352800"/>
            <a:ext cx="914400" cy="190500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7162800" y="3048000"/>
            <a:ext cx="1570449" cy="339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Pb Absorbers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00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PbF2 Crystal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November   21</a:t>
            </a:r>
            <a:r>
              <a:rPr lang="en-GB" baseline="33000" smtClean="0"/>
              <a:t>st</a:t>
            </a:r>
            <a:r>
              <a:rPr lang="en-GB" smtClean="0"/>
              <a:t>  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Hans Wenzel          </a:t>
            </a:r>
            <a:endParaRPr lang="en-GB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10013" y="1570038"/>
            <a:ext cx="16033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116931"/>
            <a:ext cx="5481638" cy="395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286000" y="2286000"/>
            <a:ext cx="2563812" cy="134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7347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9pPr>
          </a:lstStyle>
          <a:p>
            <a:r>
              <a:rPr lang="en-US" sz="1400" dirty="0">
                <a:solidFill>
                  <a:srgbClr val="FFFF00"/>
                </a:solidFill>
              </a:rPr>
              <a:t>Cosmic ray </a:t>
            </a:r>
            <a:r>
              <a:rPr lang="en-US" sz="1400" dirty="0" err="1">
                <a:solidFill>
                  <a:srgbClr val="FFFF00"/>
                </a:solidFill>
              </a:rPr>
              <a:t>Muon</a:t>
            </a:r>
            <a:r>
              <a:rPr lang="en-US" sz="1400" dirty="0">
                <a:solidFill>
                  <a:srgbClr val="FFFF00"/>
                </a:solidFill>
              </a:rPr>
              <a:t> (red) </a:t>
            </a:r>
          </a:p>
          <a:p>
            <a:r>
              <a:rPr lang="en-US" sz="1400" dirty="0">
                <a:solidFill>
                  <a:srgbClr val="FFFF00"/>
                </a:solidFill>
              </a:rPr>
              <a:t>producing Cerenkov radiation </a:t>
            </a:r>
          </a:p>
          <a:p>
            <a:r>
              <a:rPr lang="en-US" sz="1400" dirty="0">
                <a:solidFill>
                  <a:srgbClr val="FFFF00"/>
                </a:solidFill>
              </a:rPr>
              <a:t>in PbF2 Crystal. Photons are </a:t>
            </a:r>
          </a:p>
          <a:p>
            <a:r>
              <a:rPr lang="en-US" sz="1400" dirty="0">
                <a:solidFill>
                  <a:srgbClr val="FFFF00"/>
                </a:solidFill>
              </a:rPr>
              <a:t>read out at the narrow end of</a:t>
            </a:r>
          </a:p>
          <a:p>
            <a:r>
              <a:rPr lang="en-US" sz="1400" dirty="0">
                <a:solidFill>
                  <a:srgbClr val="FFFF00"/>
                </a:solidFill>
              </a:rPr>
              <a:t>the Crystal</a:t>
            </a:r>
          </a:p>
          <a:p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 </a:t>
            </a: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95800"/>
            <a:ext cx="1371600" cy="1483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47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</a:rPr>
              <a:t>Components </a:t>
            </a:r>
            <a:r>
              <a:rPr lang="en-US" sz="3200" dirty="0">
                <a:solidFill>
                  <a:srgbClr val="0000FF"/>
                </a:solidFill>
              </a:rPr>
              <a:t/>
            </a:r>
            <a:br>
              <a:rPr lang="en-US" sz="3200" dirty="0">
                <a:solidFill>
                  <a:srgbClr val="0000FF"/>
                </a:solidFill>
              </a:rPr>
            </a:b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dirty="0" smtClean="0"/>
              <a:t>November </a:t>
            </a:r>
            <a:r>
              <a:rPr lang="en-GB" dirty="0" smtClean="0"/>
              <a:t>  21</a:t>
            </a:r>
            <a:r>
              <a:rPr lang="en-GB" baseline="33000" dirty="0" smtClean="0"/>
              <a:t>st</a:t>
            </a:r>
            <a:r>
              <a:rPr lang="en-GB" dirty="0" smtClean="0"/>
              <a:t>   </a:t>
            </a:r>
            <a:r>
              <a:rPr lang="en-GB" dirty="0" smtClean="0"/>
              <a:t>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Hans Wenzel          </a:t>
            </a:r>
            <a:endParaRPr lang="en-GB" dirty="0"/>
          </a:p>
        </p:txBody>
      </p:sp>
      <p:graphicFrame>
        <p:nvGraphicFramePr>
          <p:cNvPr id="5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088867"/>
              </p:ext>
            </p:extLst>
          </p:nvPr>
        </p:nvGraphicFramePr>
        <p:xfrm>
          <a:off x="152401" y="1066800"/>
          <a:ext cx="8915399" cy="5181600"/>
        </p:xfrm>
        <a:graphic>
          <a:graphicData uri="http://schemas.openxmlformats.org/drawingml/2006/table">
            <a:tbl>
              <a:tblPr lastRow="1"/>
              <a:tblGrid>
                <a:gridCol w="2831047"/>
                <a:gridCol w="6084352"/>
              </a:tblGrid>
              <a:tr h="1374663"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eaLnBrk="0"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Detector Description:  </a:t>
                      </a:r>
                    </a:p>
                  </a:txBody>
                  <a:tcPr marL="0" marR="0" marT="1411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eaLnBrk="0"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GDML_Detector_service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used to build G4 geometry and SD. Xml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based gdml input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file, with extensions for SD’s and visual attributes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(e.g. crystalcal.gdml) (Geometry, Materials, optical properties,  sensitive detector), we provide working examples, no recompilation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necessary. Added mechanism to add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gdml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file to the run record to retain provenance.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1411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</a:tr>
              <a:tr h="448947"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eaLnBrk="0"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Persistency</a:t>
                      </a:r>
                    </a:p>
                  </a:txBody>
                  <a:tcPr marL="0" marR="0" marT="1411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eaLnBrk="0"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Provided by art, uses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Root reflexion (gccxml) to automatically, create dictionaries for all classes we want to write out (e.g.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Hits)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1411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</a:tr>
              <a:tr h="291308"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eaLnBrk="0"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Input modules:  </a:t>
                      </a:r>
                    </a:p>
                  </a:txBody>
                  <a:tcPr marL="0" marR="0" marT="15876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eaLnBrk="0"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GPS, Particle Gun, HEPMC (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Pythia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1411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</a:tr>
              <a:tr h="743750"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eaLnBrk="0"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Physics Lists:   </a:t>
                      </a:r>
                    </a:p>
                  </a:txBody>
                  <a:tcPr marL="0" marR="0" marT="15876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eaLnBrk="0"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choice of all Reference Physics Lists which can be extended to include  optical physics processes (Cerenkov, Rayleigh, Scintillation etc.)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sym typeface="Wingdings" panose="05000000000000000000" pitchFamily="2" charset="2"/>
                        </a:rPr>
                        <a:t> make more modular, add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sym typeface="Wingdings" panose="05000000000000000000" pitchFamily="2" charset="2"/>
                        </a:rPr>
                        <a:t>numi-beamline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  <a:sym typeface="Wingdings" panose="05000000000000000000" pitchFamily="2" charset="2"/>
                        </a:rPr>
                        <a:t> (Julia)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1411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</a:tr>
              <a:tr h="993698"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eaLnBrk="0"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Sensitive Detectors and Hits: </a:t>
                      </a:r>
                    </a:p>
                  </a:txBody>
                  <a:tcPr marL="0" marR="0" marT="1411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eaLnBrk="0"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TrackerSD, CalorimeterSD,                                            DRCalorimeterSD (also registers Cerenkov photons),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DRTSCalorimeterSD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(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DR+time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slices), 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StoppingCalorimeterSD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,                                         PhotonSD: sensitive detector that  registers optical photons.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1411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</a:tr>
              <a:tr h="531992"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eaLnBrk="0"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User Actions:  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  </a:t>
                      </a:r>
                    </a:p>
                  </a:txBody>
                  <a:tcPr marL="0" marR="0" marT="1411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eaLnBrk="0"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Art Service: examples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of user actions (EventAction,  RunAction, StackingAction,SteppingAction...)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will be provided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1411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</a:tr>
              <a:tr h="473760"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eaLnBrk="0"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Code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repository, Redmine project &amp; Instructions:</a:t>
                      </a:r>
                    </a:p>
                  </a:txBody>
                  <a:tcPr marL="0" marR="0" marT="1411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>
                      <a:lvl1pPr eaLnBrk="0">
                        <a:spcAft>
                          <a:spcPts val="142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8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1pPr>
                      <a:lvl2pPr eaLnBrk="0">
                        <a:spcAft>
                          <a:spcPts val="113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4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2pPr>
                      <a:lvl3pPr eaLnBrk="0">
                        <a:spcAft>
                          <a:spcPts val="850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 sz="200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3pPr>
                      <a:lvl4pPr eaLnBrk="0">
                        <a:spcAft>
                          <a:spcPts val="575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4pPr>
                      <a:lvl5pPr eaLnBrk="0">
                        <a:spcAft>
                          <a:spcPts val="288"/>
                        </a:spcAft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5pPr>
                      <a:lvl6pPr marL="25146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6pPr>
                      <a:lvl7pPr marL="29718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7pPr>
                      <a:lvl8pPr marL="34290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8pPr>
                      <a:lvl9pPr marL="3886200" indent="-228600" defTabSz="457200" eaLnBrk="0" fontAlgn="base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ts val="288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  <a:defRPr>
                          <a:solidFill>
                            <a:srgbClr val="FFFFFF"/>
                          </a:solidFill>
                          <a:latin typeface="Arial" panose="020B0604020202020204" pitchFamily="34" charset="0"/>
                          <a:ea typeface="MS PGothic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Use artg4/artg4examples 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git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repository/</a:t>
                      </a: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redmine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 project.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8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12347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Histogram manager </a:t>
                      </a:r>
                    </a:p>
                  </a:txBody>
                  <a:tcPr marL="0" marR="0" marT="14112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0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anose="02020603050405020304" pitchFamily="18" charset="0"/>
                        <a:buNone/>
                        <a:tabLst>
                          <a:tab pos="723900" algn="l"/>
                          <a:tab pos="1447800" algn="l"/>
                          <a:tab pos="2171700" algn="l"/>
                          <a:tab pos="2895600" algn="l"/>
                          <a:tab pos="3619500" algn="l"/>
                          <a:tab pos="4343400" algn="l"/>
                          <a:tab pos="5067300" algn="l"/>
                          <a:tab pos="5791200" algn="l"/>
                          <a:tab pos="6515100" algn="l"/>
                          <a:tab pos="7239000" algn="l"/>
                          <a:tab pos="7962900" algn="l"/>
                          <a:tab pos="8686800" algn="l"/>
                        </a:tabLst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  <a:ea typeface="MS PGothic" panose="020B0600070205080204" pitchFamily="34" charset="-128"/>
                        </a:rPr>
                        <a:t>Art analyzer, examples provided for various SD.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MS PGothic" panose="020B0600070205080204" pitchFamily="34" charset="-128"/>
                      </a:endParaRPr>
                    </a:p>
                  </a:txBody>
                  <a:tcPr marL="0" marR="0" marT="12347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7E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221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002" y="170420"/>
            <a:ext cx="7115175" cy="960438"/>
          </a:xfrm>
        </p:spPr>
        <p:txBody>
          <a:bodyPr/>
          <a:lstStyle/>
          <a:p>
            <a:r>
              <a:rPr lang="en-US" dirty="0" smtClean="0"/>
              <a:t>How to store retrieve the data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November   21</a:t>
            </a:r>
            <a:r>
              <a:rPr lang="en-GB" baseline="33000" smtClean="0"/>
              <a:t>st</a:t>
            </a:r>
            <a:r>
              <a:rPr lang="en-GB" smtClean="0"/>
              <a:t>  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Hans Wenzel          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 bwMode="auto">
          <a:xfrm>
            <a:off x="2633021" y="1503087"/>
            <a:ext cx="4206968" cy="104223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542710" y="2163055"/>
            <a:ext cx="255058" cy="246859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186950" y="2139196"/>
            <a:ext cx="1229412" cy="266373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166204" y="2139828"/>
            <a:ext cx="944545" cy="260734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2988111" y="2132489"/>
            <a:ext cx="1071621" cy="268073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164408" y="1558139"/>
            <a:ext cx="1287532" cy="343782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ejaVu Sans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64408" y="1586965"/>
            <a:ext cx="1287532" cy="33329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BaseArtHit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8111" y="2153703"/>
            <a:ext cx="4062138" cy="2530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chemeClr val="accent2"/>
                </a:solidFill>
              </a:rPr>
              <a:t>ArtTrackerHits</a:t>
            </a:r>
            <a:r>
              <a:rPr lang="en-US" sz="1200" dirty="0" smtClean="0">
                <a:solidFill>
                  <a:schemeClr val="accent2"/>
                </a:solidFill>
              </a:rPr>
              <a:t>   </a:t>
            </a:r>
            <a:r>
              <a:rPr lang="en-US" sz="1200" dirty="0" err="1" smtClean="0">
                <a:solidFill>
                  <a:schemeClr val="accent2"/>
                </a:solidFill>
              </a:rPr>
              <a:t>ArtPhotonHits</a:t>
            </a:r>
            <a:r>
              <a:rPr lang="en-US" sz="1200" dirty="0" smtClean="0">
                <a:solidFill>
                  <a:schemeClr val="accent2"/>
                </a:solidFill>
              </a:rPr>
              <a:t>  </a:t>
            </a:r>
            <a:r>
              <a:rPr lang="en-US" sz="1200" dirty="0" err="1" smtClean="0">
                <a:solidFill>
                  <a:schemeClr val="accent2"/>
                </a:solidFill>
              </a:rPr>
              <a:t>ArtCalorimeterHits</a:t>
            </a:r>
            <a:r>
              <a:rPr lang="en-US" sz="1200" dirty="0" smtClean="0">
                <a:solidFill>
                  <a:schemeClr val="accent2"/>
                </a:solidFill>
              </a:rPr>
              <a:t>    …  </a:t>
            </a:r>
            <a:endParaRPr lang="en-US" sz="1200" dirty="0">
              <a:solidFill>
                <a:schemeClr val="accent2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3441105" y="1901921"/>
            <a:ext cx="150521" cy="22136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 flipH="1" flipV="1">
            <a:off x="4209530" y="1926617"/>
            <a:ext cx="526975" cy="19666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H="1" flipV="1">
            <a:off x="4451940" y="1901921"/>
            <a:ext cx="1649300" cy="24456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6" idx="0"/>
            <a:endCxn id="10" idx="3"/>
          </p:cNvCxnSpPr>
          <p:nvPr/>
        </p:nvCxnSpPr>
        <p:spPr bwMode="auto">
          <a:xfrm flipH="1" flipV="1">
            <a:off x="4451940" y="1730030"/>
            <a:ext cx="2218299" cy="43302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648923" y="3251111"/>
            <a:ext cx="8185254" cy="52078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chemeClr val="accent2"/>
                </a:solidFill>
              </a:rPr>
              <a:t>s</a:t>
            </a:r>
            <a:r>
              <a:rPr lang="en-US" sz="3200" dirty="0" err="1" smtClean="0">
                <a:solidFill>
                  <a:schemeClr val="accent2"/>
                </a:solidFill>
              </a:rPr>
              <a:t>td</a:t>
            </a:r>
            <a:r>
              <a:rPr lang="en-US" sz="3200" dirty="0" smtClean="0">
                <a:solidFill>
                  <a:schemeClr val="accent2"/>
                </a:solidFill>
              </a:rPr>
              <a:t>::map&lt; </a:t>
            </a:r>
            <a:r>
              <a:rPr lang="en-US" sz="3200" dirty="0" err="1" smtClean="0">
                <a:solidFill>
                  <a:schemeClr val="accent2"/>
                </a:solidFill>
              </a:rPr>
              <a:t>std</a:t>
            </a:r>
            <a:r>
              <a:rPr lang="en-US" sz="3200" dirty="0" smtClean="0">
                <a:solidFill>
                  <a:schemeClr val="accent2"/>
                </a:solidFill>
              </a:rPr>
              <a:t>::string, vector&lt;</a:t>
            </a:r>
            <a:r>
              <a:rPr lang="en-US" sz="3200" dirty="0" err="1" smtClean="0">
                <a:solidFill>
                  <a:schemeClr val="accent2"/>
                </a:solidFill>
              </a:rPr>
              <a:t>BaseArtHit</a:t>
            </a:r>
            <a:r>
              <a:rPr lang="en-US" sz="3200" dirty="0" smtClean="0">
                <a:solidFill>
                  <a:schemeClr val="accent2"/>
                </a:solidFill>
              </a:rPr>
              <a:t>*&gt; &gt;</a:t>
            </a:r>
            <a:endParaRPr lang="en-US" sz="3200" dirty="0">
              <a:solidFill>
                <a:schemeClr val="accent2"/>
              </a:solidFill>
            </a:endParaRPr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704589" y="5819744"/>
            <a:ext cx="825258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 smtClean="0">
                <a:solidFill>
                  <a:schemeClr val="accent2"/>
                </a:solidFill>
                <a:latin typeface="Arial Unicode MS" panose="020B0604020202020204" pitchFamily="34" charset="-128"/>
              </a:rPr>
              <a:t>Art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Arial Unicode MS" panose="020B0604020202020204" pitchFamily="34" charset="-128"/>
              </a:rPr>
              <a:t>CalorimeterHit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 Unicode MS" panose="020B0604020202020204" pitchFamily="34" charset="-128"/>
              </a:rPr>
              <a:t>*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Arial Unicode MS" panose="020B0604020202020204" pitchFamily="34" charset="-128"/>
              </a:rPr>
              <a:t>DRHit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 Unicode MS" panose="020B0604020202020204" pitchFamily="34" charset="-128"/>
              </a:rPr>
              <a:t> =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Arial Unicode MS" panose="020B0604020202020204" pitchFamily="34" charset="-128"/>
              </a:rPr>
              <a:t>dynamic_cast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 Unicode MS" panose="020B0604020202020204" pitchFamily="34" charset="-128"/>
              </a:rPr>
              <a:t>&lt;</a:t>
            </a:r>
            <a:r>
              <a:rPr lang="en-US" sz="2000" dirty="0" err="1" smtClean="0">
                <a:solidFill>
                  <a:schemeClr val="accent2"/>
                </a:solidFill>
                <a:latin typeface="Arial Unicode MS" panose="020B0604020202020204" pitchFamily="34" charset="-128"/>
              </a:rPr>
              <a:t>Art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Arial Unicode MS" panose="020B0604020202020204" pitchFamily="34" charset="-128"/>
              </a:rPr>
              <a:t>CalorimeterHit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Arial Unicode MS" panose="020B0604020202020204" pitchFamily="34" charset="-128"/>
              </a:rPr>
              <a:t>*&gt; (hits[ii]);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1371600" y="3828212"/>
            <a:ext cx="1447800" cy="52179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211389" y="4356365"/>
            <a:ext cx="4807791" cy="8152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String encodes: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accent2"/>
                </a:solidFill>
              </a:rPr>
              <a:t>Logical Volume that the SD is attached so 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chemeClr val="accent2"/>
                </a:solidFill>
              </a:rPr>
              <a:t>Class name of specific Hit class</a:t>
            </a:r>
            <a:endParaRPr lang="en-US" dirty="0">
              <a:solidFill>
                <a:schemeClr val="accent2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1295400" y="5171588"/>
            <a:ext cx="1219200" cy="64815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7" name="TextBox 26"/>
          <p:cNvSpPr txBox="1"/>
          <p:nvPr/>
        </p:nvSpPr>
        <p:spPr>
          <a:xfrm>
            <a:off x="310396" y="2705079"/>
            <a:ext cx="4705134" cy="413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>
                <a:solidFill>
                  <a:schemeClr val="accent2"/>
                </a:solidFill>
              </a:rPr>
              <a:t>Collect all Hit collection in a map:</a:t>
            </a:r>
            <a:endParaRPr lang="en-US" sz="2400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5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November   21</a:t>
            </a:r>
            <a:r>
              <a:rPr lang="en-GB" baseline="33000" smtClean="0"/>
              <a:t>st</a:t>
            </a:r>
            <a:r>
              <a:rPr lang="en-GB" smtClean="0"/>
              <a:t>  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Hans Wenzel         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08368" y="2133600"/>
            <a:ext cx="7936788" cy="2020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Clean up code and put </a:t>
            </a:r>
            <a:r>
              <a:rPr lang="en-US" dirty="0" err="1" smtClean="0">
                <a:solidFill>
                  <a:schemeClr val="accent2"/>
                </a:solidFill>
              </a:rPr>
              <a:t>int</a:t>
            </a:r>
            <a:r>
              <a:rPr lang="en-US" dirty="0" smtClean="0">
                <a:solidFill>
                  <a:schemeClr val="accent2"/>
                </a:solidFill>
              </a:rPr>
              <a:t> artg4/artg4example </a:t>
            </a:r>
            <a:r>
              <a:rPr lang="en-US" dirty="0" err="1" smtClean="0">
                <a:solidFill>
                  <a:schemeClr val="accent2"/>
                </a:solidFill>
              </a:rPr>
              <a:t>git</a:t>
            </a:r>
            <a:r>
              <a:rPr lang="en-US" dirty="0" smtClean="0">
                <a:solidFill>
                  <a:schemeClr val="accent2"/>
                </a:solidFill>
              </a:rPr>
              <a:t> repository</a:t>
            </a:r>
            <a:r>
              <a:rPr lang="en-US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 code </a:t>
            </a:r>
          </a:p>
          <a:p>
            <a:r>
              <a:rPr lang="en-US" dirty="0">
                <a:solidFill>
                  <a:schemeClr val="accent2"/>
                </a:solidFill>
                <a:sym typeface="Wingdings" panose="05000000000000000000" pitchFamily="2" charset="2"/>
              </a:rPr>
              <a:t> </a:t>
            </a:r>
            <a:r>
              <a:rPr lang="en-US" dirty="0" smtClean="0">
                <a:solidFill>
                  <a:schemeClr val="accent2"/>
                </a:solidFill>
                <a:sym typeface="Wingdings" panose="05000000000000000000" pitchFamily="2" charset="2"/>
              </a:rPr>
              <a:t>   available for others</a:t>
            </a:r>
            <a:endParaRPr lang="en-US" dirty="0" smtClean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Document </a:t>
            </a:r>
            <a:r>
              <a:rPr lang="en-US" dirty="0" err="1" smtClean="0">
                <a:solidFill>
                  <a:schemeClr val="accent2"/>
                </a:solidFill>
              </a:rPr>
              <a:t>netbeans</a:t>
            </a:r>
            <a:r>
              <a:rPr lang="en-US" dirty="0" smtClean="0">
                <a:solidFill>
                  <a:schemeClr val="accent2"/>
                </a:solidFill>
              </a:rPr>
              <a:t> (IDE) </a:t>
            </a:r>
            <a:r>
              <a:rPr lang="en-US" dirty="0" err="1" smtClean="0">
                <a:solidFill>
                  <a:schemeClr val="accent2"/>
                </a:solidFill>
              </a:rPr>
              <a:t>configuraton</a:t>
            </a:r>
            <a:endParaRPr lang="en-US" dirty="0" smtClean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Import all SD/Hits classes from Cats. Make sure we can do detector R&amp;D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Implement a </a:t>
            </a:r>
            <a:r>
              <a:rPr lang="en-US" dirty="0" err="1" smtClean="0">
                <a:solidFill>
                  <a:schemeClr val="accent2"/>
                </a:solidFill>
              </a:rPr>
              <a:t>geant</a:t>
            </a:r>
            <a:r>
              <a:rPr lang="en-US" dirty="0" smtClean="0">
                <a:solidFill>
                  <a:schemeClr val="accent2"/>
                </a:solidFill>
              </a:rPr>
              <a:t> 4 test.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Integrate </a:t>
            </a:r>
            <a:r>
              <a:rPr lang="en-US" dirty="0" err="1" smtClean="0">
                <a:solidFill>
                  <a:schemeClr val="accent2"/>
                </a:solidFill>
              </a:rPr>
              <a:t>numi</a:t>
            </a:r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dirty="0" err="1" smtClean="0">
                <a:solidFill>
                  <a:schemeClr val="accent2"/>
                </a:solidFill>
              </a:rPr>
              <a:t>beamline</a:t>
            </a:r>
            <a:r>
              <a:rPr lang="en-US" dirty="0" smtClean="0">
                <a:solidFill>
                  <a:schemeClr val="accent2"/>
                </a:solidFill>
              </a:rPr>
              <a:t> physics list (Julia)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Implement scheme to store/retrieve/analyze the data (Hits)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/>
                </a:solidFill>
              </a:rPr>
              <a:t>……</a:t>
            </a:r>
            <a:endParaRPr lang="en-US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6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November   21</a:t>
            </a:r>
            <a:r>
              <a:rPr lang="en-GB" baseline="33000" smtClean="0"/>
              <a:t>st</a:t>
            </a:r>
            <a:r>
              <a:rPr lang="en-GB" smtClean="0"/>
              <a:t>  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Hans Wenzel          </a:t>
            </a:r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" y="3124200"/>
            <a:ext cx="3200400" cy="3461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5000" y="2286000"/>
            <a:ext cx="6718606" cy="10642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Thanks to: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Paul, Marc, Chris, Rob, Krzysztof, Daniel, Adam  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7" name="Picture 6" descr="artforca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3657600"/>
            <a:ext cx="1828800" cy="25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7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67000"/>
            <a:ext cx="7115175" cy="960438"/>
          </a:xfrm>
        </p:spPr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July   18</a:t>
            </a:r>
            <a:r>
              <a:rPr lang="en-GB" baseline="33000" smtClean="0"/>
              <a:t>th</a:t>
            </a:r>
            <a:r>
              <a:rPr lang="en-GB" smtClean="0"/>
              <a:t>  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Hans Wenzel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296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1031875" y="0"/>
            <a:ext cx="7116763" cy="1055688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Technical</a:t>
            </a:r>
            <a:endParaRPr lang="en-US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839200" cy="5405437"/>
          </a:xfrm>
          <a:ln/>
        </p:spPr>
        <p:txBody>
          <a:bodyPr/>
          <a:lstStyle/>
          <a:p>
            <a:pPr marL="344487">
              <a:buClr>
                <a:srgbClr val="0000FF"/>
              </a:buClr>
              <a:buSzPct val="45000"/>
              <a:buFont typeface="Arial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 u="sng" dirty="0" smtClean="0"/>
              <a:t>Framework: </a:t>
            </a:r>
            <a:r>
              <a:rPr lang="en-US" sz="2000" dirty="0" smtClean="0"/>
              <a:t>Art </a:t>
            </a:r>
            <a:r>
              <a:rPr lang="en-US" sz="2000" dirty="0" smtClean="0">
                <a:sym typeface="Wingdings"/>
              </a:rPr>
              <a:t> worked with it in the past</a:t>
            </a:r>
            <a:endParaRPr lang="en-US" sz="2000" dirty="0" smtClean="0"/>
          </a:p>
          <a:p>
            <a:pPr marL="344487">
              <a:buClr>
                <a:srgbClr val="0000FF"/>
              </a:buClr>
              <a:buSzPct val="45000"/>
              <a:buFont typeface="Arial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 u="sng" dirty="0" smtClean="0"/>
              <a:t>Code </a:t>
            </a:r>
            <a:r>
              <a:rPr lang="en-US" sz="2000" u="sng" dirty="0"/>
              <a:t>Repository: </a:t>
            </a:r>
            <a:r>
              <a:rPr lang="en-US" sz="2000" dirty="0"/>
              <a:t>Redmine and Git since this is used by </a:t>
            </a:r>
            <a:r>
              <a:rPr lang="en-US" sz="2000" dirty="0" smtClean="0"/>
              <a:t>ART and artg4</a:t>
            </a:r>
            <a:r>
              <a:rPr lang="en-US" sz="2000" dirty="0"/>
              <a:t> </a:t>
            </a:r>
            <a:r>
              <a:rPr lang="en-US" sz="2000" dirty="0" smtClean="0">
                <a:sym typeface="Wingdings"/>
              </a:rPr>
              <a:t> requested </a:t>
            </a:r>
            <a:r>
              <a:rPr lang="en-US" sz="2000" dirty="0" smtClean="0"/>
              <a:t>to </a:t>
            </a:r>
            <a:r>
              <a:rPr lang="en-US" sz="2000" dirty="0"/>
              <a:t>create the </a:t>
            </a:r>
            <a:r>
              <a:rPr lang="en-US" sz="2000" dirty="0" smtClean="0"/>
              <a:t>project (CaTS).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artg4: </a:t>
            </a:r>
            <a:br>
              <a:rPr lang="en-US" sz="2000" dirty="0"/>
            </a:br>
            <a:r>
              <a:rPr lang="en-US" sz="2000" dirty="0">
                <a:hlinkClick r:id="rId3"/>
              </a:rPr>
              <a:t>https://cdcvs.fnal.gov/redmine/projects/artg4</a:t>
            </a:r>
            <a:r>
              <a:rPr lang="en-US" sz="2000" dirty="0"/>
              <a:t> </a:t>
            </a:r>
            <a:endParaRPr lang="en-US" sz="2000" dirty="0" smtClean="0"/>
          </a:p>
          <a:p>
            <a:pPr marL="344487">
              <a:buClr>
                <a:srgbClr val="0000FF"/>
              </a:buClr>
              <a:buSzPct val="45000"/>
              <a:buFont typeface="Arial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 u="sng" dirty="0"/>
              <a:t>Detector description: </a:t>
            </a:r>
            <a:r>
              <a:rPr lang="en-US" sz="2000" dirty="0"/>
              <a:t>options gdml e.g. used by </a:t>
            </a:r>
            <a:r>
              <a:rPr lang="en-US" sz="2000" dirty="0" smtClean="0"/>
              <a:t>no</a:t>
            </a:r>
            <a:r>
              <a:rPr lang="en-US" sz="2000" dirty="0" smtClean="0">
                <a:latin typeface="Symbol" charset="2"/>
                <a:cs typeface="Symbol" charset="2"/>
              </a:rPr>
              <a:t>n</a:t>
            </a:r>
            <a:r>
              <a:rPr lang="en-US" sz="2000" dirty="0" smtClean="0"/>
              <a:t>a</a:t>
            </a:r>
            <a:r>
              <a:rPr lang="en-US" sz="2000" dirty="0"/>
              <a:t>/</a:t>
            </a:r>
            <a:r>
              <a:rPr lang="en-US" sz="2000" dirty="0" smtClean="0"/>
              <a:t>CaTS extension of Geant4.,  fhicl</a:t>
            </a:r>
            <a:r>
              <a:rPr lang="en-US" sz="2000" dirty="0"/>
              <a:t>: used by </a:t>
            </a:r>
            <a:r>
              <a:rPr lang="en-US" sz="2000" dirty="0" smtClean="0"/>
              <a:t>artg4, custom</a:t>
            </a:r>
            <a:r>
              <a:rPr lang="en-US" sz="2000" dirty="0"/>
              <a:t>: used by mu2e </a:t>
            </a:r>
            <a:endParaRPr lang="en-US" sz="2000" dirty="0" smtClean="0"/>
          </a:p>
          <a:p>
            <a:pPr marL="344487">
              <a:buClr>
                <a:srgbClr val="0000FF"/>
              </a:buClr>
              <a:buSzPct val="45000"/>
              <a:buFont typeface="Arial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 u="sng" dirty="0"/>
              <a:t>release management: </a:t>
            </a:r>
            <a:r>
              <a:rPr lang="en-US" sz="2000" dirty="0"/>
              <a:t>relocatable ups</a:t>
            </a:r>
            <a:r>
              <a:rPr lang="en-US" sz="2000" dirty="0" smtClean="0"/>
              <a:t>???</a:t>
            </a:r>
          </a:p>
          <a:p>
            <a:pPr marL="344487">
              <a:buClr>
                <a:srgbClr val="0000FF"/>
              </a:buClr>
              <a:buSzPct val="45000"/>
              <a:buFont typeface="Arial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 u="sng" dirty="0" smtClean="0"/>
              <a:t>build </a:t>
            </a:r>
            <a:r>
              <a:rPr lang="en-US" sz="2000" u="sng" dirty="0"/>
              <a:t>system: </a:t>
            </a:r>
            <a:r>
              <a:rPr lang="en-US" sz="2000" dirty="0" smtClean="0"/>
              <a:t>cmake (used by Geant 4, CaTS….)</a:t>
            </a:r>
          </a:p>
          <a:p>
            <a:pPr marL="344487">
              <a:buClr>
                <a:srgbClr val="0000FF"/>
              </a:buClr>
              <a:buSzPct val="45000"/>
              <a:buFont typeface="Arial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 u="sng" dirty="0"/>
              <a:t>environment setup: </a:t>
            </a:r>
            <a:r>
              <a:rPr lang="en-US" sz="2000" dirty="0"/>
              <a:t>custom shell </a:t>
            </a:r>
            <a:r>
              <a:rPr lang="en-US" sz="2000" dirty="0" smtClean="0"/>
              <a:t>script</a:t>
            </a:r>
          </a:p>
          <a:p>
            <a:pPr marL="344487">
              <a:buClr>
                <a:srgbClr val="0000FF"/>
              </a:buClr>
              <a:buSzPct val="45000"/>
              <a:buFont typeface="Arial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 u="sng" dirty="0"/>
              <a:t>development </a:t>
            </a:r>
            <a:r>
              <a:rPr lang="en-US" sz="2000" u="sng" dirty="0" smtClean="0"/>
              <a:t>machine: </a:t>
            </a:r>
            <a:r>
              <a:rPr lang="en-US" sz="2000" dirty="0"/>
              <a:t>(something with art </a:t>
            </a:r>
            <a:r>
              <a:rPr lang="en-US" sz="2000" dirty="0" smtClean="0"/>
              <a:t>and artg4 installed</a:t>
            </a:r>
            <a:r>
              <a:rPr lang="en-US" sz="2000" dirty="0"/>
              <a:t>) </a:t>
            </a:r>
            <a:r>
              <a:rPr lang="en-US" sz="2000" dirty="0" smtClean="0"/>
              <a:t>gm2gpvm </a:t>
            </a:r>
            <a:r>
              <a:rPr lang="en-US" sz="2000" dirty="0" smtClean="0">
                <a:sym typeface="Wingdings"/>
              </a:rPr>
              <a:t> got an account still waiting for instructions to set up the environment.</a:t>
            </a:r>
          </a:p>
          <a:p>
            <a:pPr marL="344487">
              <a:buClr>
                <a:srgbClr val="0000FF"/>
              </a:buClr>
              <a:buSzPct val="45000"/>
              <a:buFont typeface="Arial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 u="sng" dirty="0" smtClean="0">
                <a:sym typeface="Wingdings"/>
              </a:rPr>
              <a:t>Execution:</a:t>
            </a:r>
            <a:r>
              <a:rPr lang="en-US" sz="2000" dirty="0" smtClean="0">
                <a:sym typeface="Wingdings"/>
              </a:rPr>
              <a:t> for now use Geant 4 VO and (limited) grid resources to execute jobs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200" dirty="0"/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2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Charge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-152400" y="6599238"/>
            <a:ext cx="2749550" cy="330200"/>
          </a:xfrm>
        </p:spPr>
        <p:txBody>
          <a:bodyPr/>
          <a:lstStyle/>
          <a:p>
            <a:r>
              <a:rPr lang="en-GB" dirty="0" smtClean="0"/>
              <a:t>November   21</a:t>
            </a:r>
            <a:r>
              <a:rPr lang="en-GB" baseline="33000" dirty="0" smtClean="0"/>
              <a:t>st</a:t>
            </a:r>
            <a:r>
              <a:rPr lang="en-GB" dirty="0" smtClean="0"/>
              <a:t>   </a:t>
            </a:r>
            <a:r>
              <a:rPr lang="en-GB" dirty="0" smtClean="0"/>
              <a:t>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Hans Wenzel         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33401" y="1447800"/>
            <a:ext cx="8382000" cy="5715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Extension of geant 4 validation effort but  geared specifically towards the needs of the intensity frontier community.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develop </a:t>
            </a:r>
            <a:r>
              <a:rPr lang="en-US" sz="2000" dirty="0">
                <a:solidFill>
                  <a:srgbClr val="0000FF"/>
                </a:solidFill>
                <a:latin typeface="+mj-lt"/>
              </a:rPr>
              <a:t>an ART based package for monitoring of all identified </a:t>
            </a: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physics </a:t>
            </a:r>
            <a:r>
              <a:rPr lang="en-US" sz="2000" dirty="0">
                <a:solidFill>
                  <a:srgbClr val="0000FF"/>
                </a:solidFill>
                <a:latin typeface="+mj-lt"/>
              </a:rPr>
              <a:t>plots </a:t>
            </a: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relevant </a:t>
            </a:r>
            <a:r>
              <a:rPr lang="en-US" sz="2000" dirty="0">
                <a:solidFill>
                  <a:srgbClr val="0000FF"/>
                </a:solidFill>
                <a:latin typeface="+mj-lt"/>
              </a:rPr>
              <a:t>to </a:t>
            </a: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intensity frontier </a:t>
            </a:r>
            <a:r>
              <a:rPr lang="en-US" sz="2000" dirty="0">
                <a:solidFill>
                  <a:srgbClr val="0000FF"/>
                </a:solidFill>
                <a:latin typeface="+mj-lt"/>
              </a:rPr>
              <a:t>experiments at the model and physics list level</a:t>
            </a: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port </a:t>
            </a:r>
            <a:r>
              <a:rPr lang="en-US" sz="2000" dirty="0">
                <a:solidFill>
                  <a:srgbClr val="0000FF"/>
                </a:solidFill>
                <a:latin typeface="+mj-lt"/>
              </a:rPr>
              <a:t>elements of Julia’s </a:t>
            </a: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(stand alone) tests </a:t>
            </a:r>
            <a:r>
              <a:rPr lang="en-US" sz="2000" dirty="0">
                <a:solidFill>
                  <a:srgbClr val="0000FF"/>
                </a:solidFill>
                <a:latin typeface="+mj-lt"/>
              </a:rPr>
              <a:t>to </a:t>
            </a: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ART  </a:t>
            </a:r>
            <a:r>
              <a:rPr lang="en-US" sz="2000" dirty="0">
                <a:solidFill>
                  <a:srgbClr val="0000FF"/>
                </a:solidFill>
                <a:latin typeface="+mj-lt"/>
              </a:rPr>
              <a:t>and </a:t>
            </a: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in addition integrate </a:t>
            </a:r>
            <a:r>
              <a:rPr lang="en-US" sz="2000" dirty="0">
                <a:solidFill>
                  <a:srgbClr val="0000FF"/>
                </a:solidFill>
                <a:latin typeface="+mj-lt"/>
              </a:rPr>
              <a:t>both EM and HAD plots into </a:t>
            </a: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this </a:t>
            </a:r>
            <a:r>
              <a:rPr lang="en-US" sz="2000" dirty="0">
                <a:solidFill>
                  <a:srgbClr val="0000FF"/>
                </a:solidFill>
                <a:latin typeface="+mj-lt"/>
              </a:rPr>
              <a:t>package. </a:t>
            </a:r>
            <a:endParaRPr lang="en-US" sz="2000" dirty="0" smtClean="0">
              <a:solidFill>
                <a:srgbClr val="0000FF"/>
              </a:solidFill>
              <a:latin typeface="+mj-lt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explore </a:t>
            </a:r>
            <a:r>
              <a:rPr lang="en-US" sz="2000" dirty="0">
                <a:solidFill>
                  <a:srgbClr val="0000FF"/>
                </a:solidFill>
                <a:latin typeface="+mj-lt"/>
              </a:rPr>
              <a:t>the </a:t>
            </a: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possibility </a:t>
            </a:r>
            <a:r>
              <a:rPr lang="en-US" sz="2000" dirty="0">
                <a:solidFill>
                  <a:srgbClr val="0000FF"/>
                </a:solidFill>
                <a:latin typeface="+mj-lt"/>
              </a:rPr>
              <a:t>to use </a:t>
            </a: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the G4</a:t>
            </a:r>
            <a:r>
              <a:rPr lang="en-US" sz="2000" dirty="0">
                <a:solidFill>
                  <a:srgbClr val="0000FF"/>
                </a:solidFill>
                <a:latin typeface="+mj-lt"/>
              </a:rPr>
              <a:t>-ART interface. </a:t>
            </a:r>
            <a:endParaRPr lang="en-US" sz="2000" dirty="0" smtClean="0">
              <a:solidFill>
                <a:srgbClr val="0000FF"/>
              </a:solidFill>
              <a:latin typeface="+mj-lt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Develop tools </a:t>
            </a:r>
            <a:r>
              <a:rPr lang="en-US" sz="2000" dirty="0">
                <a:solidFill>
                  <a:srgbClr val="0000FF"/>
                </a:solidFill>
                <a:latin typeface="+mj-lt"/>
              </a:rPr>
              <a:t>to facilitate </a:t>
            </a: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tests </a:t>
            </a:r>
            <a:r>
              <a:rPr lang="en-US" sz="2000" dirty="0">
                <a:solidFill>
                  <a:srgbClr val="0000FF"/>
                </a:solidFill>
                <a:latin typeface="+mj-lt"/>
              </a:rPr>
              <a:t>and customization of physics </a:t>
            </a: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lists.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The </a:t>
            </a:r>
            <a:r>
              <a:rPr lang="en-US" sz="2000" dirty="0">
                <a:solidFill>
                  <a:srgbClr val="0000FF"/>
                </a:solidFill>
                <a:latin typeface="+mj-lt"/>
              </a:rPr>
              <a:t>plots to monitor in this package will be associated with </a:t>
            </a: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individual </a:t>
            </a:r>
            <a:r>
              <a:rPr lang="en-US" sz="2000" dirty="0">
                <a:solidFill>
                  <a:srgbClr val="0000FF"/>
                </a:solidFill>
                <a:latin typeface="+mj-lt"/>
              </a:rPr>
              <a:t>models </a:t>
            </a: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(</a:t>
            </a:r>
            <a:r>
              <a:rPr lang="en-US" sz="2000" dirty="0">
                <a:solidFill>
                  <a:srgbClr val="0000FF"/>
                </a:solidFill>
                <a:latin typeface="+mj-lt"/>
              </a:rPr>
              <a:t>compared with thin target </a:t>
            </a: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experiments aka first interaction) or physics lists, </a:t>
            </a:r>
            <a:r>
              <a:rPr lang="en-US" sz="2000" dirty="0">
                <a:solidFill>
                  <a:srgbClr val="0000FF"/>
                </a:solidFill>
                <a:latin typeface="+mj-lt"/>
              </a:rPr>
              <a:t>as well as with quantities to be </a:t>
            </a: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validated </a:t>
            </a:r>
            <a:r>
              <a:rPr lang="en-US" sz="2000" dirty="0">
                <a:solidFill>
                  <a:srgbClr val="0000FF"/>
                </a:solidFill>
                <a:latin typeface="+mj-lt"/>
              </a:rPr>
              <a:t>with results </a:t>
            </a: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from </a:t>
            </a:r>
            <a:r>
              <a:rPr lang="en-US" sz="2000" dirty="0">
                <a:solidFill>
                  <a:srgbClr val="0000FF"/>
                </a:solidFill>
                <a:latin typeface="+mj-lt"/>
              </a:rPr>
              <a:t>test beam and real experiments. </a:t>
            </a:r>
            <a:endParaRPr lang="en-US" sz="2000" dirty="0" smtClean="0">
              <a:solidFill>
                <a:srgbClr val="0000FF"/>
              </a:solidFill>
              <a:latin typeface="+mj-lt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For </a:t>
            </a:r>
            <a:r>
              <a:rPr lang="en-US" sz="2000" dirty="0">
                <a:solidFill>
                  <a:srgbClr val="0000FF"/>
                </a:solidFill>
                <a:latin typeface="+mj-lt"/>
              </a:rPr>
              <a:t>more complex validation, simplified geometry may </a:t>
            </a: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be </a:t>
            </a:r>
            <a:r>
              <a:rPr lang="en-US" sz="2000" dirty="0">
                <a:solidFill>
                  <a:srgbClr val="0000FF"/>
                </a:solidFill>
                <a:latin typeface="+mj-lt"/>
              </a:rPr>
              <a:t>used or real </a:t>
            </a:r>
            <a:r>
              <a:rPr lang="en-US" sz="2000" dirty="0" smtClean="0">
                <a:solidFill>
                  <a:srgbClr val="0000FF"/>
                </a:solidFill>
                <a:latin typeface="+mj-lt"/>
              </a:rPr>
              <a:t>configurations </a:t>
            </a:r>
            <a:r>
              <a:rPr lang="en-US" sz="2000" dirty="0">
                <a:solidFill>
                  <a:srgbClr val="0000FF"/>
                </a:solidFill>
                <a:latin typeface="+mj-lt"/>
              </a:rPr>
              <a:t>from the experiments could be imported to this ART application.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8537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1031875" y="0"/>
            <a:ext cx="7116763" cy="1055688"/>
          </a:xfrm>
          <a:ln/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Technical (cont.)</a:t>
            </a:r>
            <a:endParaRPr lang="en-US" dirty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382000" cy="5405437"/>
          </a:xfrm>
          <a:ln/>
        </p:spPr>
        <p:txBody>
          <a:bodyPr/>
          <a:lstStyle/>
          <a:p>
            <a:pPr marL="344487">
              <a:buClr>
                <a:srgbClr val="0000FF"/>
              </a:buClr>
              <a:buSzPct val="45000"/>
              <a:buFont typeface="Arial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 u="sng" dirty="0">
                <a:sym typeface="Wingdings"/>
              </a:rPr>
              <a:t>Display of results: </a:t>
            </a:r>
            <a:r>
              <a:rPr lang="en-US" sz="2000" dirty="0">
                <a:sym typeface="Wingdings"/>
              </a:rPr>
              <a:t>use geant 4 web application and database hosted here at fermilab (just create a new category</a:t>
            </a:r>
            <a:r>
              <a:rPr lang="en-US" sz="2000" dirty="0" smtClean="0">
                <a:sym typeface="Wingdings"/>
              </a:rPr>
              <a:t>)</a:t>
            </a:r>
            <a:endParaRPr lang="en-US" sz="2000" u="sng" dirty="0" smtClean="0"/>
          </a:p>
          <a:p>
            <a:pPr marL="344487">
              <a:buClr>
                <a:srgbClr val="0000FF"/>
              </a:buClr>
              <a:buSzPct val="45000"/>
              <a:buFont typeface="Arial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000" u="sng" dirty="0" smtClean="0"/>
              <a:t>Configuration of physics lists/ processes: </a:t>
            </a:r>
            <a:r>
              <a:rPr lang="en-US" sz="2000" dirty="0" smtClean="0">
                <a:sym typeface="Wingdings"/>
              </a:rPr>
              <a:t> discuss with Robert, look how it’s done in G4</a:t>
            </a:r>
            <a:endParaRPr lang="en-US" sz="2000" dirty="0" smtClean="0"/>
          </a:p>
          <a:p>
            <a:pPr marL="1587" indent="0">
              <a:buClr>
                <a:srgbClr val="0000FF"/>
              </a:buClr>
              <a:buSzPct val="4500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000" dirty="0"/>
          </a:p>
          <a:p>
            <a:pPr marL="344487">
              <a:buClr>
                <a:srgbClr val="0000FF"/>
              </a:buClr>
              <a:buSzPct val="45000"/>
              <a:buFont typeface="Arial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000" dirty="0"/>
          </a:p>
          <a:p>
            <a:pPr marL="344487">
              <a:buClr>
                <a:srgbClr val="0000FF"/>
              </a:buClr>
              <a:buSzPct val="45000"/>
              <a:buFont typeface="Arial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000" dirty="0" smtClean="0"/>
          </a:p>
          <a:p>
            <a:pPr marL="344487">
              <a:buClr>
                <a:srgbClr val="0000FF"/>
              </a:buClr>
              <a:buSzPct val="45000"/>
              <a:buFont typeface="Arial"/>
              <a:buChar char="•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000" dirty="0">
              <a:solidFill>
                <a:srgbClr val="004586"/>
              </a:solidFill>
            </a:endParaRPr>
          </a:p>
          <a:p>
            <a:pPr marL="344487">
              <a:buClr>
                <a:srgbClr val="0000FF"/>
              </a:buClr>
              <a:buSzPct val="45000"/>
              <a:buFontTx/>
              <a:buChar char="-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000" dirty="0">
              <a:solidFill>
                <a:srgbClr val="004586"/>
              </a:solidFill>
            </a:endParaRP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000" dirty="0">
              <a:solidFill>
                <a:srgbClr val="008000"/>
              </a:solidFill>
            </a:endParaRP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000" dirty="0">
              <a:solidFill>
                <a:srgbClr val="008000"/>
              </a:solidFill>
            </a:endParaRP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200" dirty="0"/>
          </a:p>
          <a:p>
            <a:pPr indent="-341313">
              <a:buClrTx/>
              <a:buSz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200" dirty="0"/>
          </a:p>
          <a:p>
            <a:pPr indent="-341313">
              <a:buClrTx/>
              <a:buSz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200" dirty="0"/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en-US" sz="2200" dirty="0"/>
              <a:t> </a:t>
            </a:r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200" dirty="0"/>
          </a:p>
          <a:p>
            <a:pPr indent="-341313">
              <a:buClrTx/>
              <a:buFontTx/>
              <a:buNone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1350880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1019175" y="-15875"/>
            <a:ext cx="7116763" cy="1055688"/>
          </a:xfrm>
          <a:ln/>
        </p:spPr>
        <p:txBody>
          <a:bodyPr lIns="90000" anchor="t"/>
          <a:lstStyle/>
          <a:p>
            <a:pPr>
              <a:buClrTx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/>
              <a:t> 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577373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701800" y="2641600"/>
            <a:ext cx="6680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ts val="450"/>
              </a:spcBef>
              <a:buClrTx/>
              <a:buFontTx/>
              <a:buNone/>
            </a:pPr>
            <a:endParaRPr lang="en-GB" b="1" dirty="0">
              <a:solidFill>
                <a:srgbClr val="F89028"/>
              </a:solidFill>
              <a:latin typeface="Century Gothic" charset="0"/>
            </a:endParaRPr>
          </a:p>
          <a:p>
            <a:pPr>
              <a:lnSpc>
                <a:spcPct val="100000"/>
              </a:lnSpc>
              <a:spcBef>
                <a:spcPts val="450"/>
              </a:spcBef>
              <a:buClrTx/>
              <a:buFontTx/>
              <a:buNone/>
            </a:pPr>
            <a:endParaRPr lang="en-GB" b="1" dirty="0">
              <a:solidFill>
                <a:srgbClr val="F89028"/>
              </a:solidFill>
              <a:latin typeface="Century Gothic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5486400" y="673100"/>
            <a:ext cx="79248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511800" y="673100"/>
            <a:ext cx="79248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657600" y="1252538"/>
            <a:ext cx="3187700" cy="804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b="1" dirty="0"/>
              <a:t>		 				</a:t>
            </a:r>
          </a:p>
          <a:p>
            <a:pPr>
              <a:buClrTx/>
              <a:buFontTx/>
              <a:buNone/>
            </a:pPr>
            <a:endParaRPr lang="en-US" b="1" u="sng" dirty="0"/>
          </a:p>
          <a:p>
            <a:pPr>
              <a:buClrTx/>
              <a:buFontTx/>
              <a:buNone/>
            </a:pPr>
            <a:endParaRPr lang="en-US" b="1" u="sng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0" y="6629400"/>
            <a:ext cx="9144000" cy="228600"/>
          </a:xfrm>
          <a:prstGeom prst="rect">
            <a:avLst/>
          </a:prstGeom>
          <a:solidFill>
            <a:srgbClr val="0084D1"/>
          </a:solidFill>
          <a:ln w="936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44463" y="6026150"/>
            <a:ext cx="180975" cy="53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endParaRPr lang="en-US" sz="1600" dirty="0"/>
          </a:p>
          <a:p>
            <a:pPr>
              <a:buClrTx/>
              <a:buFontTx/>
              <a:buNone/>
            </a:pPr>
            <a:endParaRPr lang="en-US" sz="1600" dirty="0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314450" y="1836738"/>
            <a:ext cx="441007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0" y="6286500"/>
            <a:ext cx="3740150" cy="171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spcBef>
                <a:spcPts val="1200"/>
              </a:spcBef>
              <a:spcAft>
                <a:spcPts val="1000"/>
              </a:spcAft>
            </a:pPr>
            <a:r>
              <a:rPr lang="en-US" sz="1200" b="1" dirty="0"/>
              <a:t>Feb. 22</a:t>
            </a:r>
            <a:r>
              <a:rPr lang="en-US" sz="1200" b="1" baseline="33000" dirty="0"/>
              <a:t>nd</a:t>
            </a:r>
            <a:r>
              <a:rPr lang="en-US" sz="1200" b="1" dirty="0"/>
              <a:t>  2012</a:t>
            </a:r>
          </a:p>
          <a:p>
            <a:pPr>
              <a:spcBef>
                <a:spcPts val="1200"/>
              </a:spcBef>
              <a:spcAft>
                <a:spcPts val="1000"/>
              </a:spcAft>
            </a:pPr>
            <a:endParaRPr lang="en-US" sz="1000" dirty="0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4327525"/>
            <a:ext cx="135890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0" y="4741863"/>
            <a:ext cx="709771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06388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Tx/>
              <a:buFontTx/>
              <a:buNone/>
            </a:pPr>
            <a:endParaRPr lang="en-GB" sz="2400" b="1" dirty="0">
              <a:solidFill>
                <a:srgbClr val="1E48A6"/>
              </a:solidFill>
              <a:latin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Tx/>
              <a:buFontTx/>
              <a:buNone/>
            </a:pPr>
            <a:r>
              <a:rPr lang="en-GB" b="1" u="sng" dirty="0">
                <a:solidFill>
                  <a:srgbClr val="1E48A6"/>
                </a:solidFill>
                <a:latin typeface="Century Gothic" charset="0"/>
              </a:rPr>
              <a:t>Hans Wenzel</a:t>
            </a:r>
          </a:p>
          <a:p>
            <a:pPr>
              <a:lnSpc>
                <a:spcPct val="95000"/>
              </a:lnSpc>
              <a:spcBef>
                <a:spcPts val="500"/>
              </a:spcBef>
              <a:buClrTx/>
              <a:buFontTx/>
              <a:buNone/>
            </a:pPr>
            <a:endParaRPr lang="en-GB" sz="2000" b="1" dirty="0">
              <a:solidFill>
                <a:srgbClr val="000000"/>
              </a:solidFill>
              <a:latin typeface="Century Gothic" charset="0"/>
            </a:endParaRPr>
          </a:p>
          <a:p>
            <a:pPr>
              <a:lnSpc>
                <a:spcPct val="95000"/>
              </a:lnSpc>
              <a:spcBef>
                <a:spcPts val="500"/>
              </a:spcBef>
              <a:buClrTx/>
              <a:buFontTx/>
              <a:buNone/>
            </a:pPr>
            <a:r>
              <a:rPr lang="en-GB" sz="2000" b="1" dirty="0">
                <a:solidFill>
                  <a:srgbClr val="000000"/>
                </a:solidFill>
                <a:latin typeface="Century Gothic" charset="0"/>
              </a:rPr>
              <a:t>Fermilab</a:t>
            </a:r>
          </a:p>
          <a:p>
            <a:pPr>
              <a:lnSpc>
                <a:spcPct val="100000"/>
              </a:lnSpc>
              <a:spcBef>
                <a:spcPts val="450"/>
              </a:spcBef>
              <a:buClrTx/>
              <a:buFontTx/>
              <a:buNone/>
            </a:pPr>
            <a:endParaRPr lang="en-GB" b="1" dirty="0">
              <a:latin typeface="Century Gothic" charset="0"/>
            </a:endParaRP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1054100" y="1549400"/>
            <a:ext cx="7404100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buClrTx/>
              <a:buFontTx/>
              <a:buNone/>
            </a:pPr>
            <a:endParaRPr lang="en-US" dirty="0"/>
          </a:p>
          <a:p>
            <a:pPr>
              <a:buSzPct val="45000"/>
              <a:buFont typeface="Wingdings" charset="0"/>
              <a:buNone/>
            </a:pPr>
            <a:r>
              <a:rPr lang="en-US" sz="2400" dirty="0"/>
              <a:t> 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1676400" y="457200"/>
            <a:ext cx="6400800" cy="138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buSzPct val="45000"/>
              <a:buFont typeface="Wingdings" charset="0"/>
              <a:buNone/>
            </a:pPr>
            <a:r>
              <a:rPr lang="en-US" sz="2400" dirty="0"/>
              <a:t>  </a:t>
            </a:r>
          </a:p>
          <a:p>
            <a:pPr>
              <a:buClrTx/>
              <a:buSzTx/>
              <a:buFontTx/>
              <a:buNone/>
            </a:pPr>
            <a:r>
              <a:rPr lang="en-US" sz="2600" dirty="0"/>
              <a:t> Muon Collider simulation status and plans</a:t>
            </a:r>
          </a:p>
          <a:p>
            <a:pPr>
              <a:buSzPct val="45000"/>
              <a:buFont typeface="Wingdings" charset="0"/>
              <a:buNone/>
            </a:pPr>
            <a:endParaRPr lang="en-US" sz="2400" dirty="0"/>
          </a:p>
          <a:p>
            <a:pPr>
              <a:buSzPct val="45000"/>
              <a:buFont typeface="Wingdings" charset="0"/>
              <a:buNone/>
            </a:pPr>
            <a:endParaRPr lang="en-US" sz="2400" dirty="0"/>
          </a:p>
        </p:txBody>
      </p:sp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3175"/>
            <a:ext cx="9140825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09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1730375" y="4460875"/>
            <a:ext cx="709771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2900" indent="-306388"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2900" algn="l"/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  <a:defRPr>
                <a:solidFill>
                  <a:srgbClr val="183883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buClrTx/>
              <a:buFontTx/>
              <a:buNone/>
            </a:pPr>
            <a:endParaRPr lang="en-GB" sz="2400" b="1" dirty="0">
              <a:solidFill>
                <a:srgbClr val="1E48A6"/>
              </a:solidFill>
              <a:latin typeface="Century Gothic" charset="0"/>
            </a:endParaRPr>
          </a:p>
          <a:p>
            <a:pPr>
              <a:lnSpc>
                <a:spcPct val="100000"/>
              </a:lnSpc>
              <a:spcBef>
                <a:spcPts val="500"/>
              </a:spcBef>
              <a:buClrTx/>
              <a:buFontTx/>
              <a:buNone/>
            </a:pPr>
            <a:r>
              <a:rPr lang="en-GB" b="1" u="sng" dirty="0">
                <a:solidFill>
                  <a:srgbClr val="1E48A6"/>
                </a:solidFill>
                <a:latin typeface="Century Gothic" charset="0"/>
              </a:rPr>
              <a:t>Hans Wenzel</a:t>
            </a:r>
          </a:p>
          <a:p>
            <a:pPr>
              <a:lnSpc>
                <a:spcPct val="95000"/>
              </a:lnSpc>
              <a:spcBef>
                <a:spcPts val="500"/>
              </a:spcBef>
              <a:buClrTx/>
              <a:buFontTx/>
              <a:buNone/>
            </a:pPr>
            <a:r>
              <a:rPr lang="en-GB" sz="2000" b="1" dirty="0" smtClean="0">
                <a:solidFill>
                  <a:srgbClr val="000000"/>
                </a:solidFill>
                <a:latin typeface="Century Gothic" charset="0"/>
              </a:rPr>
              <a:t>November 21</a:t>
            </a:r>
            <a:r>
              <a:rPr lang="en-GB" sz="2000" b="1" baseline="33000" dirty="0" smtClean="0">
                <a:solidFill>
                  <a:srgbClr val="000000"/>
                </a:solidFill>
                <a:latin typeface="Century Gothic" charset="0"/>
              </a:rPr>
              <a:t>st</a:t>
            </a:r>
            <a:r>
              <a:rPr lang="en-GB" sz="2000" b="1" dirty="0" smtClean="0">
                <a:solidFill>
                  <a:srgbClr val="000000"/>
                </a:solidFill>
                <a:latin typeface="Century Gothic" charset="0"/>
              </a:rPr>
              <a:t> </a:t>
            </a:r>
            <a:r>
              <a:rPr lang="en-GB" sz="2000" b="1" dirty="0">
                <a:solidFill>
                  <a:srgbClr val="000000"/>
                </a:solidFill>
                <a:latin typeface="Century Gothic" charset="0"/>
              </a:rPr>
              <a:t>2013</a:t>
            </a:r>
          </a:p>
          <a:p>
            <a:pPr>
              <a:lnSpc>
                <a:spcPct val="95000"/>
              </a:lnSpc>
              <a:spcBef>
                <a:spcPts val="500"/>
              </a:spcBef>
              <a:buClrTx/>
              <a:buFontTx/>
              <a:buNone/>
            </a:pPr>
            <a:endParaRPr lang="en-GB" sz="2000" b="1" dirty="0">
              <a:solidFill>
                <a:srgbClr val="000000"/>
              </a:solidFill>
              <a:latin typeface="Century Gothic" charset="0"/>
            </a:endParaRPr>
          </a:p>
          <a:p>
            <a:pPr>
              <a:lnSpc>
                <a:spcPct val="100000"/>
              </a:lnSpc>
              <a:spcBef>
                <a:spcPts val="450"/>
              </a:spcBef>
              <a:buClrTx/>
              <a:buFontTx/>
              <a:buNone/>
            </a:pPr>
            <a:endParaRPr lang="en-GB" b="1" dirty="0">
              <a:latin typeface="Century Gothic" charset="0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7"/>
          <a:stretch>
            <a:fillRect/>
          </a:stretch>
        </p:blipFill>
        <p:spPr>
          <a:xfrm>
            <a:off x="91440" y="91440"/>
            <a:ext cx="1920240" cy="1458000"/>
          </a:xfrm>
          <a:prstGeom prst="rect">
            <a:avLst/>
          </a:prstGeom>
        </p:spPr>
      </p:pic>
      <p:sp>
        <p:nvSpPr>
          <p:cNvPr id="24" name="CustomShape 14"/>
          <p:cNvSpPr/>
          <p:nvPr/>
        </p:nvSpPr>
        <p:spPr>
          <a:xfrm>
            <a:off x="2057400" y="76200"/>
            <a:ext cx="7416360" cy="93780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>
              <a:lnSpc>
                <a:spcPct val="87000"/>
              </a:lnSpc>
            </a:pPr>
            <a:r>
              <a:rPr lang="en-US" sz="2600" b="1" dirty="0" smtClean="0">
                <a:solidFill>
                  <a:srgbClr val="183883"/>
                </a:solidFill>
                <a:latin typeface="Arial"/>
                <a:ea typeface="ＭＳ Ｐゴシック"/>
              </a:rPr>
              <a:t>ART </a:t>
            </a:r>
            <a:r>
              <a:rPr lang="en-US" sz="2600" b="1" dirty="0">
                <a:solidFill>
                  <a:srgbClr val="183883"/>
                </a:solidFill>
                <a:latin typeface="Arial"/>
                <a:ea typeface="ＭＳ Ｐゴシック"/>
              </a:rPr>
              <a:t>based package to </a:t>
            </a:r>
            <a:endParaRPr dirty="0"/>
          </a:p>
          <a:p>
            <a:pPr>
              <a:lnSpc>
                <a:spcPct val="87000"/>
              </a:lnSpc>
            </a:pPr>
            <a:r>
              <a:rPr lang="en-US" sz="2600" b="1" dirty="0">
                <a:solidFill>
                  <a:srgbClr val="183883"/>
                </a:solidFill>
                <a:latin typeface="Arial"/>
                <a:ea typeface="ＭＳ Ｐゴシック"/>
              </a:rPr>
              <a:t>monitor physics relevant to</a:t>
            </a:r>
            <a:endParaRPr dirty="0"/>
          </a:p>
          <a:p>
            <a:pPr>
              <a:lnSpc>
                <a:spcPct val="87000"/>
              </a:lnSpc>
            </a:pPr>
            <a:r>
              <a:rPr lang="en-US" sz="2600" b="1" dirty="0">
                <a:solidFill>
                  <a:srgbClr val="183883"/>
                </a:solidFill>
                <a:latin typeface="Arial"/>
                <a:ea typeface="ＭＳ Ｐゴシック"/>
              </a:rPr>
              <a:t>intensity frontier physics experiments</a:t>
            </a:r>
            <a:endParaRPr dirty="0"/>
          </a:p>
          <a:p>
            <a:pPr>
              <a:lnSpc>
                <a:spcPct val="87000"/>
              </a:lnSpc>
            </a:pPr>
            <a:endParaRPr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533400" y="25916"/>
            <a:ext cx="8229600" cy="114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22932" rIns="0" bIns="0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WenQuanYi Micro Hei" charset="0"/>
              </a:defRPr>
            </a:lvl9pPr>
          </a:lstStyle>
          <a:p>
            <a:pPr algn="ctr">
              <a:buFont typeface="Times New Roman" charset="0"/>
              <a:buNone/>
              <a:defRPr/>
            </a:pPr>
            <a:r>
              <a:rPr lang="en-US" sz="2600" b="1" dirty="0" smtClean="0">
                <a:solidFill>
                  <a:schemeClr val="accent6"/>
                </a:solidFill>
              </a:rPr>
              <a:t>CaTS: Calorimeter and Tracker Simulation</a:t>
            </a: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685800" y="685800"/>
            <a:ext cx="7740650" cy="4957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8230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>
              <a:spcBef>
                <a:spcPts val="1200"/>
              </a:spcBef>
              <a:spcAft>
                <a:spcPts val="1000"/>
              </a:spcAft>
            </a:pPr>
            <a:endParaRPr lang="en-US" sz="1500" dirty="0">
              <a:solidFill>
                <a:srgbClr val="FFFFFF"/>
              </a:solidFill>
            </a:endParaRPr>
          </a:p>
          <a:p>
            <a:pPr eaLnBrk="1">
              <a:spcBef>
                <a:spcPts val="1200"/>
              </a:spcBef>
              <a:spcAft>
                <a:spcPts val="1000"/>
              </a:spcAft>
            </a:pPr>
            <a:endParaRPr lang="en-US" sz="1500" dirty="0">
              <a:solidFill>
                <a:srgbClr val="FFFFFF"/>
              </a:solidFill>
            </a:endParaRPr>
          </a:p>
          <a:p>
            <a:pPr eaLnBrk="1">
              <a:spcBef>
                <a:spcPts val="1200"/>
              </a:spcBef>
              <a:spcAft>
                <a:spcPts val="1000"/>
              </a:spcAft>
            </a:pPr>
            <a:r>
              <a:rPr lang="en-US" sz="1800" b="1" dirty="0">
                <a:solidFill>
                  <a:schemeClr val="accent6"/>
                </a:solidFill>
              </a:rPr>
              <a:t>CaTS is a flexible and extend-able framework (based on geant4 and ROOT) for the general simulation of calorimeter and tracking detectors. </a:t>
            </a:r>
            <a:endParaRPr lang="en-US" sz="1800" b="1" dirty="0" smtClean="0">
              <a:solidFill>
                <a:schemeClr val="accent6"/>
              </a:solidFill>
            </a:endParaRPr>
          </a:p>
          <a:p>
            <a:pPr eaLnBrk="1">
              <a:spcBef>
                <a:spcPts val="1200"/>
              </a:spcBef>
              <a:spcAft>
                <a:spcPts val="1000"/>
              </a:spcAft>
            </a:pPr>
            <a:r>
              <a:rPr lang="en-US" sz="1800" b="1" dirty="0" smtClean="0">
                <a:solidFill>
                  <a:schemeClr val="accent6"/>
                </a:solidFill>
              </a:rPr>
              <a:t>In the following look at CaTS to:</a:t>
            </a:r>
          </a:p>
          <a:p>
            <a:pPr marL="285750" indent="-285750" eaLnBrk="1">
              <a:spcBef>
                <a:spcPts val="1200"/>
              </a:spcBef>
              <a:spcAft>
                <a:spcPts val="1000"/>
              </a:spcAft>
              <a:buFont typeface="Arial"/>
              <a:buChar char="•"/>
            </a:pPr>
            <a:r>
              <a:rPr lang="en-US" sz="1800" b="1" dirty="0" smtClean="0">
                <a:solidFill>
                  <a:schemeClr val="accent6"/>
                </a:solidFill>
              </a:rPr>
              <a:t>identify the features that we want,</a:t>
            </a:r>
          </a:p>
          <a:p>
            <a:pPr marL="285750" indent="-285750" eaLnBrk="1">
              <a:spcBef>
                <a:spcPts val="1200"/>
              </a:spcBef>
              <a:spcAft>
                <a:spcPts val="1000"/>
              </a:spcAft>
              <a:buFont typeface="Arial"/>
              <a:buChar char="•"/>
            </a:pPr>
            <a:r>
              <a:rPr lang="en-US" sz="1800" b="1" dirty="0" smtClean="0">
                <a:solidFill>
                  <a:schemeClr val="accent6"/>
                </a:solidFill>
              </a:rPr>
              <a:t>features that should be replaced by services of  Art,</a:t>
            </a:r>
          </a:p>
          <a:p>
            <a:pPr marL="285750" indent="-285750" eaLnBrk="1">
              <a:spcBef>
                <a:spcPts val="1200"/>
              </a:spcBef>
              <a:spcAft>
                <a:spcPts val="1000"/>
              </a:spcAft>
              <a:buFont typeface="Arial"/>
              <a:buChar char="•"/>
            </a:pPr>
            <a:r>
              <a:rPr lang="en-US" sz="1800" b="1" dirty="0" smtClean="0">
                <a:solidFill>
                  <a:schemeClr val="accent6"/>
                </a:solidFill>
              </a:rPr>
              <a:t>extensions ?? </a:t>
            </a:r>
            <a:endParaRPr lang="en-US" sz="1800" b="1" dirty="0">
              <a:solidFill>
                <a:schemeClr val="accent6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1052513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3367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1" y="1376363"/>
            <a:ext cx="8153400" cy="4524375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000" dirty="0" smtClean="0">
                <a:latin typeface="+mj-lt"/>
              </a:rPr>
              <a:t>Fast prototyping </a:t>
            </a:r>
            <a:r>
              <a:rPr lang="en-US" sz="2000" dirty="0" smtClean="0">
                <a:latin typeface="+mj-lt"/>
                <a:sym typeface="Wingdings"/>
              </a:rPr>
              <a:t> make working with geant4 easy without obstructing its functionality.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latin typeface="+mj-lt"/>
                <a:sym typeface="Wingdings"/>
              </a:rPr>
              <a:t>Avoid specialized  application, changes to the detector don’t require compilation  modular system</a:t>
            </a:r>
            <a:r>
              <a:rPr lang="en-US" sz="2000" dirty="0" smtClean="0">
                <a:latin typeface="+mj-lt"/>
                <a:sym typeface="Wingdings"/>
              </a:rPr>
              <a:t>.</a:t>
            </a:r>
            <a:endParaRPr lang="en-US" sz="2000" dirty="0" smtClean="0">
              <a:latin typeface="+mj-lt"/>
              <a:sym typeface="Wingdings"/>
            </a:endParaRPr>
          </a:p>
          <a:p>
            <a:pPr>
              <a:buFont typeface="Arial"/>
              <a:buChar char="•"/>
            </a:pPr>
            <a:r>
              <a:rPr lang="en-US" sz="2000" dirty="0">
                <a:latin typeface="+mj-lt"/>
                <a:sym typeface="Wingdings"/>
              </a:rPr>
              <a:t>Don’t reinvent the wheel (artG4, </a:t>
            </a:r>
            <a:r>
              <a:rPr lang="en-US" sz="2000" dirty="0" err="1" smtClean="0">
                <a:latin typeface="+mj-lt"/>
                <a:sym typeface="Wingdings"/>
              </a:rPr>
              <a:t>no</a:t>
            </a:r>
            <a:r>
              <a:rPr lang="en-US" sz="2000" dirty="0" err="1" smtClean="0">
                <a:latin typeface="Symbol" panose="05050102010706020507" pitchFamily="18" charset="2"/>
                <a:sym typeface="Wingdings"/>
              </a:rPr>
              <a:t>n</a:t>
            </a:r>
            <a:r>
              <a:rPr lang="en-US" sz="2000" dirty="0" err="1" smtClean="0">
                <a:latin typeface="+mj-lt"/>
                <a:sym typeface="Wingdings"/>
              </a:rPr>
              <a:t>a</a:t>
            </a:r>
            <a:r>
              <a:rPr lang="en-US" sz="2000" dirty="0">
                <a:latin typeface="+mj-lt"/>
                <a:sym typeface="Wingdings"/>
              </a:rPr>
              <a:t>, </a:t>
            </a:r>
            <a:r>
              <a:rPr lang="en-US" sz="2000" dirty="0" err="1">
                <a:latin typeface="+mj-lt"/>
                <a:sym typeface="Wingdings"/>
              </a:rPr>
              <a:t>LArSoft</a:t>
            </a:r>
            <a:r>
              <a:rPr lang="en-US" sz="2000" dirty="0">
                <a:latin typeface="+mj-lt"/>
                <a:sym typeface="Wingdings"/>
              </a:rPr>
              <a:t> have solutions so art and </a:t>
            </a:r>
            <a:r>
              <a:rPr lang="en-US" sz="2000" dirty="0" smtClean="0">
                <a:latin typeface="+mj-lt"/>
                <a:sym typeface="Wingdings"/>
              </a:rPr>
              <a:t>Geant4 </a:t>
            </a:r>
            <a:r>
              <a:rPr lang="en-US" sz="2000" dirty="0">
                <a:latin typeface="+mj-lt"/>
                <a:sym typeface="Wingdings"/>
              </a:rPr>
              <a:t>play together ), </a:t>
            </a:r>
            <a:r>
              <a:rPr lang="en-US" sz="2000" dirty="0" err="1">
                <a:latin typeface="+mj-lt"/>
                <a:sym typeface="Wingdings"/>
              </a:rPr>
              <a:t>CaTS</a:t>
            </a:r>
            <a:r>
              <a:rPr lang="en-US" sz="2000" dirty="0">
                <a:latin typeface="+mj-lt"/>
                <a:sym typeface="Wingdings"/>
              </a:rPr>
              <a:t> provides example of modular system.  GDML is a language to describe geometries….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latin typeface="+mj-lt"/>
                <a:sym typeface="Wingdings"/>
              </a:rPr>
              <a:t>Make </a:t>
            </a:r>
            <a:r>
              <a:rPr lang="en-US" sz="2000" dirty="0" smtClean="0">
                <a:latin typeface="+mj-lt"/>
                <a:sym typeface="Wingdings"/>
              </a:rPr>
              <a:t>use of the components of CaTS</a:t>
            </a:r>
            <a:r>
              <a:rPr lang="en-US" sz="2000" dirty="0">
                <a:latin typeface="+mj-lt"/>
                <a:sym typeface="Wingdings"/>
              </a:rPr>
              <a:t> </a:t>
            </a:r>
            <a:r>
              <a:rPr lang="en-US" sz="2000" dirty="0" smtClean="0">
                <a:latin typeface="+mj-lt"/>
                <a:sym typeface="Wingdings"/>
              </a:rPr>
              <a:t> allow calorimeter R&amp;D and other detector R&amp;D projects to migrate to the new system. 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latin typeface="+mj-lt"/>
                <a:sym typeface="Wingdings"/>
              </a:rPr>
              <a:t>Grid: does relocate able  UPS </a:t>
            </a:r>
            <a:r>
              <a:rPr lang="en-US" sz="2000" dirty="0" smtClean="0">
                <a:latin typeface="+mj-lt"/>
                <a:sym typeface="Wingdings"/>
              </a:rPr>
              <a:t>make life </a:t>
            </a:r>
            <a:r>
              <a:rPr lang="en-US" sz="2000" dirty="0" smtClean="0">
                <a:latin typeface="+mj-lt"/>
                <a:sym typeface="Wingdings"/>
              </a:rPr>
              <a:t>easier? </a:t>
            </a:r>
            <a:endParaRPr lang="en-US" sz="2000" dirty="0" smtClean="0">
              <a:latin typeface="+mj-lt"/>
              <a:sym typeface="Wingdings"/>
            </a:endParaRPr>
          </a:p>
          <a:p>
            <a:pPr>
              <a:buFont typeface="Arial"/>
              <a:buChar char="•"/>
            </a:pPr>
            <a:r>
              <a:rPr lang="en-US" sz="2000" dirty="0" smtClean="0">
                <a:latin typeface="+mj-lt"/>
                <a:sym typeface="Wingdings"/>
              </a:rPr>
              <a:t>Easier packaging</a:t>
            </a:r>
            <a:r>
              <a:rPr lang="en-US" sz="2000" dirty="0">
                <a:latin typeface="+mj-lt"/>
                <a:sym typeface="Wingdings"/>
              </a:rPr>
              <a:t>, installation? </a:t>
            </a:r>
            <a:endParaRPr lang="en-US" sz="2000" dirty="0" smtClean="0">
              <a:latin typeface="+mj-lt"/>
              <a:sym typeface="Wingdings"/>
            </a:endParaRPr>
          </a:p>
          <a:p>
            <a:pPr>
              <a:buFont typeface="Arial"/>
              <a:buChar char="•"/>
            </a:pPr>
            <a:r>
              <a:rPr lang="en-US" sz="2000" dirty="0" smtClean="0">
                <a:latin typeface="+mj-lt"/>
                <a:sym typeface="Wingdings"/>
              </a:rPr>
              <a:t>Develop art </a:t>
            </a:r>
            <a:r>
              <a:rPr lang="en-US" sz="2000" dirty="0" smtClean="0">
                <a:latin typeface="+mj-lt"/>
                <a:sym typeface="Wingdings"/>
              </a:rPr>
              <a:t>expertise</a:t>
            </a:r>
          </a:p>
          <a:p>
            <a:pPr>
              <a:buFont typeface="Arial"/>
              <a:buChar char="•"/>
            </a:pPr>
            <a:r>
              <a:rPr lang="en-US" sz="2000" dirty="0" smtClean="0">
                <a:latin typeface="+mj-lt"/>
                <a:sym typeface="Wingdings"/>
              </a:rPr>
              <a:t>make </a:t>
            </a:r>
            <a:r>
              <a:rPr lang="en-US" sz="2000" dirty="0">
                <a:latin typeface="+mj-lt"/>
                <a:sym typeface="Wingdings"/>
              </a:rPr>
              <a:t>use of software developed for </a:t>
            </a:r>
            <a:r>
              <a:rPr lang="en-US" sz="2000" dirty="0" smtClean="0">
                <a:latin typeface="+mj-lt"/>
                <a:sym typeface="Wingdings"/>
              </a:rPr>
              <a:t>art? </a:t>
            </a:r>
            <a:endParaRPr lang="en-US" sz="2000" dirty="0" smtClean="0">
              <a:latin typeface="+mj-lt"/>
              <a:sym typeface="Wingding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dirty="0" smtClean="0"/>
              <a:t>November   21</a:t>
            </a:r>
            <a:r>
              <a:rPr lang="en-GB" baseline="33000" dirty="0" smtClean="0"/>
              <a:t>st</a:t>
            </a:r>
            <a:r>
              <a:rPr lang="en-GB" dirty="0" smtClean="0"/>
              <a:t>  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dirty="0" smtClean="0"/>
              <a:t>Hans Wenzel        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29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 bwMode="auto">
          <a:xfrm>
            <a:off x="76200" y="1447800"/>
            <a:ext cx="2590800" cy="4849533"/>
          </a:xfrm>
          <a:prstGeom prst="rect">
            <a:avLst/>
          </a:prstGeom>
          <a:ln>
            <a:headEnd type="none" w="med" len="med"/>
            <a:tailEnd type="none" w="med" len="med"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DejaVu Sans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752600"/>
            <a:ext cx="6312609" cy="4534639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209800" y="76200"/>
            <a:ext cx="3954929" cy="574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</a:rPr>
              <a:t>What does art do?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6200" y="1595152"/>
            <a:ext cx="2667000" cy="4849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accent2"/>
                </a:solidFill>
                <a:latin typeface="Lucida Grande" charset="0"/>
                <a:cs typeface="Lucida Grande" charset="0"/>
                <a:sym typeface="Lucida Grande" charset="0"/>
              </a:rPr>
              <a:t>A </a:t>
            </a:r>
            <a:r>
              <a:rPr lang="ja-JP" altLang="en-US" sz="1600" b="1" dirty="0">
                <a:solidFill>
                  <a:schemeClr val="accent2"/>
                </a:solidFill>
                <a:latin typeface="Arial"/>
                <a:cs typeface="Lucida Grande" charset="0"/>
                <a:sym typeface="Lucida Grande" charset="0"/>
              </a:rPr>
              <a:t>“</a:t>
            </a:r>
            <a:r>
              <a:rPr lang="en-US" sz="1600" b="1" dirty="0">
                <a:solidFill>
                  <a:schemeClr val="accent2"/>
                </a:solidFill>
                <a:latin typeface="Lucida Grande" charset="0"/>
                <a:cs typeface="Lucida Grande" charset="0"/>
                <a:sym typeface="Lucida Grande" charset="0"/>
              </a:rPr>
              <a:t>lite</a:t>
            </a:r>
            <a:r>
              <a:rPr lang="ja-JP" altLang="en-US" sz="1600" b="1" dirty="0">
                <a:solidFill>
                  <a:schemeClr val="accent2"/>
                </a:solidFill>
                <a:latin typeface="Arial"/>
                <a:cs typeface="Lucida Grande" charset="0"/>
                <a:sym typeface="Lucida Grande" charset="0"/>
              </a:rPr>
              <a:t>”</a:t>
            </a:r>
            <a:r>
              <a:rPr lang="en-US" sz="1600" b="1" dirty="0">
                <a:solidFill>
                  <a:schemeClr val="accent2"/>
                </a:solidFill>
                <a:latin typeface="Lucida Grande" charset="0"/>
                <a:cs typeface="Lucida Grande" charset="0"/>
                <a:sym typeface="Lucida Grande" charset="0"/>
              </a:rPr>
              <a:t> forked version of the </a:t>
            </a:r>
            <a:r>
              <a:rPr lang="en-US" sz="1600" b="1" u="sng" dirty="0">
                <a:solidFill>
                  <a:schemeClr val="accent2"/>
                </a:solidFill>
                <a:latin typeface="Lucida Grande" charset="0"/>
                <a:cs typeface="Lucida Grande" charset="0"/>
                <a:sym typeface="Lucida Grande" charset="0"/>
              </a:rPr>
              <a:t>CMS</a:t>
            </a:r>
            <a:r>
              <a:rPr lang="en-US" sz="1600" b="1" dirty="0">
                <a:solidFill>
                  <a:schemeClr val="accent2"/>
                </a:solidFill>
                <a:latin typeface="Lucida Grande" charset="0"/>
                <a:cs typeface="Lucida Grande" charset="0"/>
                <a:sym typeface="Lucida Grande" charset="0"/>
              </a:rPr>
              <a:t> framework</a:t>
            </a:r>
          </a:p>
          <a:p>
            <a:endParaRPr lang="en-US" sz="1600" b="1" dirty="0">
              <a:solidFill>
                <a:schemeClr val="accent2"/>
              </a:solidFill>
              <a:latin typeface="Lucida Grande" charset="0"/>
              <a:cs typeface="Lucida Grande" charset="0"/>
              <a:sym typeface="Lucida Grande" charset="0"/>
            </a:endParaRPr>
          </a:p>
          <a:p>
            <a:r>
              <a:rPr lang="en-US" sz="1600" b="1" dirty="0">
                <a:solidFill>
                  <a:schemeClr val="accent2"/>
                </a:solidFill>
                <a:latin typeface="Lucida Grande" charset="0"/>
                <a:cs typeface="Lucida Grande" charset="0"/>
                <a:sym typeface="Lucida Grande" charset="0"/>
              </a:rPr>
              <a:t>Supplies all expected framework services as </a:t>
            </a:r>
            <a:br>
              <a:rPr lang="en-US" sz="1600" b="1" dirty="0">
                <a:solidFill>
                  <a:schemeClr val="accent2"/>
                </a:solidFill>
                <a:latin typeface="Lucida Grande" charset="0"/>
                <a:cs typeface="Lucida Grande" charset="0"/>
                <a:sym typeface="Lucida Grande" charset="0"/>
              </a:rPr>
            </a:br>
            <a:r>
              <a:rPr lang="en-US" sz="1600" b="1" dirty="0">
                <a:solidFill>
                  <a:schemeClr val="accent2"/>
                </a:solidFill>
                <a:latin typeface="Lucida Grande" charset="0"/>
                <a:cs typeface="Lucida Grande" charset="0"/>
                <a:sym typeface="Lucida Grande" charset="0"/>
              </a:rPr>
              <a:t>well as links between data objects </a:t>
            </a:r>
            <a:br>
              <a:rPr lang="en-US" sz="1600" b="1" dirty="0">
                <a:solidFill>
                  <a:schemeClr val="accent2"/>
                </a:solidFill>
                <a:latin typeface="Lucida Grande" charset="0"/>
                <a:cs typeface="Lucida Grande" charset="0"/>
                <a:sym typeface="Lucida Grande" charset="0"/>
              </a:rPr>
            </a:br>
            <a:r>
              <a:rPr lang="en-US" sz="1600" b="1" dirty="0">
                <a:solidFill>
                  <a:schemeClr val="accent2"/>
                </a:solidFill>
                <a:latin typeface="Lucida Grande" charset="0"/>
                <a:cs typeface="Lucida Grande" charset="0"/>
                <a:sym typeface="Lucida Grande" charset="0"/>
              </a:rPr>
              <a:t>(</a:t>
            </a:r>
            <a:r>
              <a:rPr lang="en-US" sz="1600" b="1" dirty="0" err="1">
                <a:solidFill>
                  <a:schemeClr val="accent2"/>
                </a:solidFill>
                <a:latin typeface="Lucida Grande" charset="0"/>
                <a:cs typeface="Lucida Grande" charset="0"/>
                <a:sym typeface="Lucida Grande" charset="0"/>
              </a:rPr>
              <a:t>Ptr</a:t>
            </a:r>
            <a:r>
              <a:rPr lang="ja-JP" altLang="en-US" sz="1600" b="1" dirty="0">
                <a:solidFill>
                  <a:schemeClr val="accent2"/>
                </a:solidFill>
                <a:latin typeface="Arial"/>
                <a:cs typeface="Lucida Grande" charset="0"/>
                <a:sym typeface="Lucida Grande" charset="0"/>
              </a:rPr>
              <a:t>’</a:t>
            </a:r>
            <a:r>
              <a:rPr lang="en-US" sz="1600" b="1" dirty="0">
                <a:solidFill>
                  <a:schemeClr val="accent2"/>
                </a:solidFill>
                <a:latin typeface="Lucida Grande" charset="0"/>
                <a:cs typeface="Lucida Grande" charset="0"/>
                <a:sym typeface="Lucida Grande" charset="0"/>
              </a:rPr>
              <a:t>s and Assn</a:t>
            </a:r>
            <a:r>
              <a:rPr lang="ja-JP" altLang="en-US" sz="1600" b="1" dirty="0">
                <a:solidFill>
                  <a:schemeClr val="accent2"/>
                </a:solidFill>
                <a:latin typeface="Arial"/>
                <a:cs typeface="Lucida Grande" charset="0"/>
                <a:sym typeface="Lucida Grande" charset="0"/>
              </a:rPr>
              <a:t>’</a:t>
            </a:r>
            <a:r>
              <a:rPr lang="en-US" sz="1600" b="1" dirty="0">
                <a:solidFill>
                  <a:schemeClr val="accent2"/>
                </a:solidFill>
                <a:latin typeface="Lucida Grande" charset="0"/>
                <a:cs typeface="Lucida Grande" charset="0"/>
                <a:sym typeface="Lucida Grande" charset="0"/>
              </a:rPr>
              <a:t>s)</a:t>
            </a:r>
          </a:p>
          <a:p>
            <a:endParaRPr lang="en-US" sz="1600" b="1" dirty="0">
              <a:solidFill>
                <a:schemeClr val="accent2"/>
              </a:solidFill>
              <a:latin typeface="Lucida Grande" charset="0"/>
              <a:cs typeface="Lucida Grande" charset="0"/>
              <a:sym typeface="Lucida Grande" charset="0"/>
            </a:endParaRPr>
          </a:p>
          <a:p>
            <a:r>
              <a:rPr lang="en-US" sz="1600" b="1" dirty="0">
                <a:solidFill>
                  <a:schemeClr val="accent2"/>
                </a:solidFill>
                <a:latin typeface="Lucida Grande" charset="0"/>
                <a:cs typeface="Lucida Grande" charset="0"/>
                <a:sym typeface="Lucida Grande" charset="0"/>
              </a:rPr>
              <a:t>Used by many </a:t>
            </a:r>
            <a:r>
              <a:rPr lang="en-US" sz="1600" b="1" dirty="0" err="1">
                <a:solidFill>
                  <a:schemeClr val="accent2"/>
                </a:solidFill>
                <a:latin typeface="Lucida Grande" charset="0"/>
                <a:cs typeface="Lucida Grande" charset="0"/>
                <a:sym typeface="Lucida Grande" charset="0"/>
              </a:rPr>
              <a:t>Fermilab</a:t>
            </a:r>
            <a:r>
              <a:rPr lang="en-US" sz="1600" b="1" dirty="0">
                <a:solidFill>
                  <a:schemeClr val="accent2"/>
                </a:solidFill>
                <a:latin typeface="Lucida Grande" charset="0"/>
                <a:cs typeface="Lucida Grande" charset="0"/>
                <a:sym typeface="Lucida Grande" charset="0"/>
              </a:rPr>
              <a:t> Intensity </a:t>
            </a:r>
            <a:r>
              <a:rPr lang="en-US" sz="1600" b="1" dirty="0" smtClean="0">
                <a:solidFill>
                  <a:schemeClr val="accent2"/>
                </a:solidFill>
                <a:latin typeface="Lucida Grande" charset="0"/>
                <a:cs typeface="Lucida Grande" charset="0"/>
                <a:sym typeface="Lucida Grande" charset="0"/>
              </a:rPr>
              <a:t>Frontier Experiments: </a:t>
            </a:r>
            <a:r>
              <a:rPr lang="en-US" sz="1600" b="1" dirty="0">
                <a:solidFill>
                  <a:schemeClr val="accent2"/>
                </a:solidFill>
                <a:latin typeface="Lucida Grande" charset="0"/>
                <a:cs typeface="Lucida Grande" charset="0"/>
                <a:sym typeface="Lucida Grande" charset="0"/>
              </a:rPr>
              <a:t>(</a:t>
            </a:r>
            <a:r>
              <a:rPr lang="en-US" sz="1600" b="1" dirty="0" err="1">
                <a:solidFill>
                  <a:schemeClr val="accent2"/>
                </a:solidFill>
                <a:latin typeface="Lucida Grande" charset="0"/>
                <a:cs typeface="Lucida Grande" charset="0"/>
                <a:sym typeface="Lucida Grande" charset="0"/>
              </a:rPr>
              <a:t>NOvA</a:t>
            </a:r>
            <a:r>
              <a:rPr lang="en-US" sz="1600" b="1" dirty="0">
                <a:solidFill>
                  <a:schemeClr val="accent2"/>
                </a:solidFill>
                <a:latin typeface="Lucida Grande" charset="0"/>
                <a:cs typeface="Lucida Grande" charset="0"/>
                <a:sym typeface="Lucida Grande" charset="0"/>
              </a:rPr>
              <a:t>, </a:t>
            </a:r>
            <a:r>
              <a:rPr lang="en-US" sz="1600" b="1" dirty="0" smtClean="0">
                <a:solidFill>
                  <a:schemeClr val="accent2"/>
                </a:solidFill>
                <a:latin typeface="Lucida Grande" charset="0"/>
                <a:cs typeface="Lucida Grande" charset="0"/>
                <a:sym typeface="Lucida Grande" charset="0"/>
              </a:rPr>
              <a:t>g-2</a:t>
            </a:r>
            <a:r>
              <a:rPr lang="en-US" sz="1600" b="1" dirty="0">
                <a:solidFill>
                  <a:schemeClr val="accent2"/>
                </a:solidFill>
                <a:latin typeface="Lucida Grande" charset="0"/>
                <a:cs typeface="Lucida Grande" charset="0"/>
                <a:sym typeface="Lucida Grande" charset="0"/>
              </a:rPr>
              <a:t>, Mu2e, </a:t>
            </a:r>
            <a:r>
              <a:rPr lang="en-US" sz="1600" b="1" dirty="0" err="1" smtClean="0">
                <a:solidFill>
                  <a:schemeClr val="accent2"/>
                </a:solidFill>
                <a:latin typeface="Lucida Grande" charset="0"/>
                <a:cs typeface="Lucida Grande" charset="0"/>
                <a:sym typeface="Lucida Grande" charset="0"/>
              </a:rPr>
              <a:t>MicroBoone,LBNE</a:t>
            </a:r>
            <a:r>
              <a:rPr lang="en-US" sz="1600" b="1" dirty="0">
                <a:solidFill>
                  <a:schemeClr val="accent2"/>
                </a:solidFill>
                <a:latin typeface="Lucida Grande" charset="0"/>
                <a:cs typeface="Lucida Grande" charset="0"/>
                <a:sym typeface="Lucida Grande" charset="0"/>
              </a:rPr>
              <a:t>) and some others (e.g. DS50)</a:t>
            </a:r>
          </a:p>
          <a:p>
            <a:endParaRPr lang="en-US" sz="1600" b="1" dirty="0">
              <a:solidFill>
                <a:schemeClr val="accent2"/>
              </a:solidFill>
              <a:latin typeface="Lucida Grande" charset="0"/>
              <a:cs typeface="Lucida Grande" charset="0"/>
              <a:sym typeface="Lucida Grande" charset="0"/>
            </a:endParaRPr>
          </a:p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accent2"/>
                </a:solidFill>
                <a:latin typeface="Lucida Grande" charset="0"/>
                <a:cs typeface="Lucida Grande" charset="0"/>
                <a:sym typeface="Lucida Grande" charset="0"/>
              </a:rPr>
              <a:t>Written by SCD/CET department</a:t>
            </a:r>
          </a:p>
          <a:p>
            <a:pPr>
              <a:lnSpc>
                <a:spcPct val="90000"/>
              </a:lnSpc>
            </a:pPr>
            <a:endParaRPr lang="en-US" sz="1600" b="1" dirty="0">
              <a:solidFill>
                <a:schemeClr val="accent2"/>
              </a:solidFill>
              <a:latin typeface="Lucida Grande" charset="0"/>
              <a:cs typeface="Lucida Grande" charset="0"/>
              <a:sym typeface="Lucida Grande" charset="0"/>
            </a:endParaRPr>
          </a:p>
          <a:p>
            <a:pPr>
              <a:lnSpc>
                <a:spcPct val="90000"/>
              </a:lnSpc>
            </a:pPr>
            <a:r>
              <a:rPr lang="en-US" sz="1600" b="1" dirty="0">
                <a:solidFill>
                  <a:schemeClr val="accent2"/>
                </a:solidFill>
                <a:latin typeface="Lucida Grande" charset="0"/>
                <a:cs typeface="Lucida Grande" charset="0"/>
                <a:sym typeface="Lucida Grande" charset="0"/>
              </a:rPr>
              <a:t>Currently being adapted </a:t>
            </a:r>
            <a:r>
              <a:rPr lang="en-US" sz="1600" b="1" dirty="0" smtClean="0">
                <a:solidFill>
                  <a:schemeClr val="accent2"/>
                </a:solidFill>
                <a:latin typeface="Lucida Grande" charset="0"/>
                <a:cs typeface="Lucida Grande" charset="0"/>
                <a:sym typeface="Lucida Grande" charset="0"/>
              </a:rPr>
              <a:t>for multi-processing </a:t>
            </a:r>
            <a:r>
              <a:rPr lang="en-US" sz="1600" b="1" dirty="0">
                <a:solidFill>
                  <a:schemeClr val="accent2"/>
                </a:solidFill>
                <a:latin typeface="Lucida Grande" charset="0"/>
                <a:cs typeface="Lucida Grande" charset="0"/>
                <a:sym typeface="Lucida Grande" charset="0"/>
              </a:rPr>
              <a:t>and DAQ</a:t>
            </a:r>
            <a:endParaRPr lang="en-US" sz="1600" b="1" dirty="0">
              <a:solidFill>
                <a:schemeClr val="accent2"/>
              </a:solidFill>
              <a:latin typeface="Lucida Grande" charset="0"/>
              <a:cs typeface="Lucida Grande" charset="0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25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November   21</a:t>
            </a:r>
            <a:r>
              <a:rPr lang="en-GB" baseline="33000" smtClean="0"/>
              <a:t>st</a:t>
            </a:r>
            <a:r>
              <a:rPr lang="en-GB" smtClean="0"/>
              <a:t>  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Hans Wenzel          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4" y="468233"/>
            <a:ext cx="8678486" cy="609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17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November   21</a:t>
            </a:r>
            <a:r>
              <a:rPr lang="en-GB" baseline="33000" smtClean="0"/>
              <a:t>st</a:t>
            </a:r>
            <a:r>
              <a:rPr lang="en-GB" smtClean="0"/>
              <a:t>   2013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Hans Wenzel         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8516539" cy="603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21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November   21</a:t>
            </a:r>
            <a:r>
              <a:rPr lang="en-GB" baseline="33000" smtClean="0"/>
              <a:t>st</a:t>
            </a:r>
            <a:r>
              <a:rPr lang="en-GB" smtClean="0"/>
              <a:t>   2013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Hans Wenzel          </a:t>
            </a:r>
            <a:endParaRPr lang="en-GB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70604"/>
            <a:ext cx="7133177" cy="5379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730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artg4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GB" smtClean="0"/>
              <a:t>November   21</a:t>
            </a:r>
            <a:r>
              <a:rPr lang="en-GB" baseline="33000" smtClean="0"/>
              <a:t>st</a:t>
            </a:r>
            <a:r>
              <a:rPr lang="en-GB" smtClean="0"/>
              <a:t>   2013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Hans Wenzel          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752600" y="838200"/>
            <a:ext cx="7468648" cy="12971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  <a:latin typeface="Lucida Grande" charset="0"/>
                <a:cs typeface="Lucida Grande" charset="0"/>
                <a:sym typeface="Lucida Grande" charset="0"/>
              </a:rPr>
              <a:t>One producer that handles </a:t>
            </a:r>
            <a:r>
              <a:rPr lang="en-US" b="1" dirty="0" err="1">
                <a:solidFill>
                  <a:schemeClr val="accent2"/>
                </a:solidFill>
                <a:latin typeface="Lucida Grande" charset="0"/>
                <a:cs typeface="Lucida Grande" charset="0"/>
                <a:sym typeface="Lucida Grande" charset="0"/>
              </a:rPr>
              <a:t>Geant</a:t>
            </a:r>
            <a:r>
              <a:rPr lang="en-US" b="1" dirty="0">
                <a:solidFill>
                  <a:schemeClr val="accent2"/>
                </a:solidFill>
                <a:latin typeface="Lucida Grande" charset="0"/>
                <a:cs typeface="Lucida Grande" charset="0"/>
                <a:sym typeface="Lucida Grande" charset="0"/>
              </a:rPr>
              <a:t>: ArtG4Main</a:t>
            </a:r>
          </a:p>
          <a:p>
            <a:endParaRPr lang="en-US" b="1" dirty="0">
              <a:solidFill>
                <a:schemeClr val="accent2"/>
              </a:solidFill>
              <a:latin typeface="Lucida Grande" charset="0"/>
              <a:cs typeface="Lucida Grande" charset="0"/>
              <a:sym typeface="Lucida Grande" charset="0"/>
            </a:endParaRPr>
          </a:p>
          <a:p>
            <a:r>
              <a:rPr lang="en-US" b="1" dirty="0">
                <a:solidFill>
                  <a:schemeClr val="accent2"/>
                </a:solidFill>
                <a:latin typeface="Lucida Grande" charset="0"/>
                <a:cs typeface="Lucida Grande" charset="0"/>
                <a:sym typeface="Lucida Grande" charset="0"/>
              </a:rPr>
              <a:t>To make it generic, ArtG4Main </a:t>
            </a:r>
            <a:r>
              <a:rPr lang="en-US" b="1" u="sng" dirty="0">
                <a:solidFill>
                  <a:schemeClr val="accent2"/>
                </a:solidFill>
                <a:latin typeface="Lucida Grande" charset="0"/>
                <a:cs typeface="Lucida Grande" charset="0"/>
                <a:sym typeface="Lucida Grande" charset="0"/>
              </a:rPr>
              <a:t>delegates</a:t>
            </a:r>
            <a:r>
              <a:rPr lang="en-US" b="1" dirty="0">
                <a:solidFill>
                  <a:schemeClr val="accent2"/>
                </a:solidFill>
                <a:latin typeface="Lucida Grande" charset="0"/>
                <a:cs typeface="Lucida Grande" charset="0"/>
                <a:sym typeface="Lucida Grande" charset="0"/>
              </a:rPr>
              <a:t> lots of responsibilities to </a:t>
            </a:r>
            <a:endParaRPr lang="en-US" b="1" dirty="0" smtClean="0">
              <a:solidFill>
                <a:schemeClr val="accent2"/>
              </a:solidFill>
              <a:latin typeface="Lucida Grande" charset="0"/>
              <a:cs typeface="Lucida Grande" charset="0"/>
              <a:sym typeface="Lucida Grande" charset="0"/>
            </a:endParaRPr>
          </a:p>
          <a:p>
            <a:r>
              <a:rPr lang="en-US" b="1" dirty="0" smtClean="0">
                <a:solidFill>
                  <a:schemeClr val="accent2"/>
                </a:solidFill>
                <a:latin typeface="Lucida Grande" charset="0"/>
                <a:cs typeface="Lucida Grande" charset="0"/>
                <a:sym typeface="Lucida Grande" charset="0"/>
              </a:rPr>
              <a:t>SERVICES </a:t>
            </a:r>
            <a:r>
              <a:rPr lang="en-US" b="1" dirty="0">
                <a:solidFill>
                  <a:schemeClr val="accent2"/>
                </a:solidFill>
                <a:latin typeface="Lucida Grande" charset="0"/>
                <a:cs typeface="Lucida Grande" charset="0"/>
                <a:sym typeface="Lucida Grande" charset="0"/>
              </a:rPr>
              <a:t>that are </a:t>
            </a:r>
            <a:r>
              <a:rPr lang="en-US" b="1" u="sng" dirty="0">
                <a:solidFill>
                  <a:schemeClr val="accent2"/>
                </a:solidFill>
                <a:latin typeface="Lucida Grande" charset="0"/>
                <a:cs typeface="Lucida Grande" charset="0"/>
                <a:sym typeface="Lucida Grande" charset="0"/>
              </a:rPr>
              <a:t>ONLY</a:t>
            </a:r>
            <a:r>
              <a:rPr lang="en-US" b="1" dirty="0">
                <a:solidFill>
                  <a:schemeClr val="accent2"/>
                </a:solidFill>
                <a:latin typeface="Lucida Grande" charset="0"/>
                <a:cs typeface="Lucida Grande" charset="0"/>
                <a:sym typeface="Lucida Grande" charset="0"/>
              </a:rPr>
              <a:t> used by ArtG4Main. </a:t>
            </a:r>
          </a:p>
          <a:p>
            <a:r>
              <a:rPr lang="en-US" b="1" dirty="0">
                <a:solidFill>
                  <a:schemeClr val="accent2"/>
                </a:solidFill>
                <a:latin typeface="Lucida Grande" charset="0"/>
                <a:cs typeface="Lucida Grande" charset="0"/>
                <a:sym typeface="Lucida Grande" charset="0"/>
              </a:rPr>
              <a:t>The configuration files says what Services to load</a:t>
            </a:r>
            <a:endParaRPr lang="en-US" b="1" dirty="0">
              <a:solidFill>
                <a:schemeClr val="accent2"/>
              </a:solidFill>
              <a:latin typeface="Lucida Grande" charset="0"/>
              <a:cs typeface="Lucida Grande" charset="0"/>
              <a:sym typeface="Lucida Grande" charset="0"/>
            </a:endParaRPr>
          </a:p>
        </p:txBody>
      </p:sp>
      <p:sp>
        <p:nvSpPr>
          <p:cNvPr id="6" name="Oval 3"/>
          <p:cNvSpPr>
            <a:spLocks/>
          </p:cNvSpPr>
          <p:nvPr/>
        </p:nvSpPr>
        <p:spPr bwMode="auto">
          <a:xfrm>
            <a:off x="337768" y="2989425"/>
            <a:ext cx="2273300" cy="2108200"/>
          </a:xfrm>
          <a:prstGeom prst="ellipse">
            <a:avLst/>
          </a:prstGeom>
          <a:solidFill>
            <a:schemeClr val="accent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Gill Sans" charset="0"/>
              </a:rPr>
              <a:t>ArtG4Main</a:t>
            </a:r>
          </a:p>
          <a:p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Gill Sans" charset="0"/>
              </a:rPr>
              <a:t>Producer</a:t>
            </a:r>
          </a:p>
        </p:txBody>
      </p:sp>
      <p:sp>
        <p:nvSpPr>
          <p:cNvPr id="7" name="Rectangle 4"/>
          <p:cNvSpPr>
            <a:spLocks/>
          </p:cNvSpPr>
          <p:nvPr/>
        </p:nvSpPr>
        <p:spPr bwMode="auto">
          <a:xfrm>
            <a:off x="2801568" y="2616782"/>
            <a:ext cx="3370632" cy="812218"/>
          </a:xfrm>
          <a:prstGeom prst="rect">
            <a:avLst/>
          </a:prstGeom>
          <a:solidFill>
            <a:srgbClr val="FF0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0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Gill Sans" charset="0"/>
              </a:rPr>
              <a:t>GDML_Detector_Service</a:t>
            </a:r>
            <a:endParaRPr lang="en-US" sz="20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0"/>
              <a:cs typeface="Gill Sans" charset="0"/>
            </a:endParaRPr>
          </a:p>
          <a:p>
            <a:r>
              <a:rPr lang="en-US" sz="20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Gill Sans" charset="0"/>
              </a:rPr>
              <a:t>(creates the World and SD’s)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0"/>
              <a:cs typeface="Gill Sans" charset="0"/>
            </a:endParaRPr>
          </a:p>
        </p:txBody>
      </p:sp>
      <p:sp>
        <p:nvSpPr>
          <p:cNvPr id="8" name="Rectangle 6"/>
          <p:cNvSpPr>
            <a:spLocks/>
          </p:cNvSpPr>
          <p:nvPr/>
        </p:nvSpPr>
        <p:spPr bwMode="auto">
          <a:xfrm>
            <a:off x="6553200" y="2616782"/>
            <a:ext cx="2481036" cy="812218"/>
          </a:xfrm>
          <a:prstGeom prst="rect">
            <a:avLst/>
          </a:prstGeom>
          <a:solidFill>
            <a:srgbClr val="FF0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5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Gill Sans" charset="0"/>
              </a:rPr>
              <a:t>MyEventAction</a:t>
            </a:r>
            <a:endParaRPr lang="en-US" sz="25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0"/>
              <a:cs typeface="Gill Sans" charset="0"/>
            </a:endParaRP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2801569" y="4365392"/>
            <a:ext cx="3370632" cy="740008"/>
          </a:xfrm>
          <a:prstGeom prst="rect">
            <a:avLst/>
          </a:prstGeom>
          <a:solidFill>
            <a:srgbClr val="FF0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19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Gill Sans" charset="0"/>
              </a:rPr>
              <a:t>    </a:t>
            </a:r>
            <a:r>
              <a:rPr lang="en-US" sz="1900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Gill Sans" charset="0"/>
              </a:rPr>
              <a:t>SteppingAction</a:t>
            </a:r>
            <a:endParaRPr lang="en-US" sz="19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0"/>
              <a:cs typeface="Gill Sans" charset="0"/>
            </a:endParaRPr>
          </a:p>
        </p:txBody>
      </p:sp>
      <p:sp>
        <p:nvSpPr>
          <p:cNvPr id="10" name="Rectangle 8"/>
          <p:cNvSpPr>
            <a:spLocks/>
          </p:cNvSpPr>
          <p:nvPr/>
        </p:nvSpPr>
        <p:spPr bwMode="auto">
          <a:xfrm>
            <a:off x="6525087" y="4336963"/>
            <a:ext cx="2509149" cy="768438"/>
          </a:xfrm>
          <a:prstGeom prst="rect">
            <a:avLst/>
          </a:prstGeom>
          <a:solidFill>
            <a:srgbClr val="FF0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r>
              <a:rPr lang="en-US" sz="20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  <a:cs typeface="Gill Sans" charset="0"/>
              </a:rPr>
              <a:t>MyPhysicsList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ＭＳ Ｐゴシック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18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Verdana"/>
        <a:ea typeface="ＭＳ Ｐゴシック"/>
        <a:cs typeface="DejaVu Sans"/>
      </a:majorFont>
      <a:minorFont>
        <a:latin typeface="Century Gothic"/>
        <a:ea typeface="ＭＳ Ｐゴシック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DejaVu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87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DejaVu San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50221</TotalTime>
  <Words>2373</Words>
  <Application>Microsoft Office PowerPoint</Application>
  <PresentationFormat>On-screen Show (4:3)</PresentationFormat>
  <Paragraphs>440</Paragraphs>
  <Slides>32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32</vt:i4>
      </vt:variant>
    </vt:vector>
  </HeadingPairs>
  <TitlesOfParts>
    <vt:vector size="47" baseType="lpstr">
      <vt:lpstr>Arial Unicode MS</vt:lpstr>
      <vt:lpstr>MS PGothic</vt:lpstr>
      <vt:lpstr>MS PGothic</vt:lpstr>
      <vt:lpstr>Arial</vt:lpstr>
      <vt:lpstr>Century Gothic</vt:lpstr>
      <vt:lpstr>DejaVu LGC Sans</vt:lpstr>
      <vt:lpstr>DejaVu Sans</vt:lpstr>
      <vt:lpstr>Gill Sans</vt:lpstr>
      <vt:lpstr>Lucida Grande</vt:lpstr>
      <vt:lpstr>Symbol</vt:lpstr>
      <vt:lpstr>Times New Roman</vt:lpstr>
      <vt:lpstr>Verdana</vt:lpstr>
      <vt:lpstr>WenQuanYi Micro Hei</vt:lpstr>
      <vt:lpstr>Wingdings</vt:lpstr>
      <vt:lpstr>Office Theme</vt:lpstr>
      <vt:lpstr>   </vt:lpstr>
      <vt:lpstr>Outline</vt:lpstr>
      <vt:lpstr>Charge </vt:lpstr>
      <vt:lpstr>Motivation</vt:lpstr>
      <vt:lpstr>PowerPoint Presentation</vt:lpstr>
      <vt:lpstr>PowerPoint Presentation</vt:lpstr>
      <vt:lpstr>PowerPoint Presentation</vt:lpstr>
      <vt:lpstr>PowerPoint Presentation</vt:lpstr>
      <vt:lpstr>artg4</vt:lpstr>
      <vt:lpstr>PowerPoint Presentation</vt:lpstr>
      <vt:lpstr>GDML</vt:lpstr>
      <vt:lpstr>Gdml file (1: schema and definitions)</vt:lpstr>
      <vt:lpstr>gdml file (2: materials)</vt:lpstr>
      <vt:lpstr>Gdml(3: solids, logical volumes)</vt:lpstr>
      <vt:lpstr>Gdml (4: placing the physical Volumes)</vt:lpstr>
      <vt:lpstr>Gdml (5: define the world)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tiled PB/scintillator calorimeter</vt:lpstr>
      <vt:lpstr>Example PbF2 Crystal</vt:lpstr>
      <vt:lpstr>Components  </vt:lpstr>
      <vt:lpstr>How to store retrieve the data </vt:lpstr>
      <vt:lpstr>Plan</vt:lpstr>
      <vt:lpstr>Acknowledgement</vt:lpstr>
      <vt:lpstr>backup</vt:lpstr>
      <vt:lpstr>Technical</vt:lpstr>
      <vt:lpstr>Technical (cont.)</vt:lpstr>
      <vt:lpstr>  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asousa</dc:creator>
  <cp:lastModifiedBy>Hans Wenzel</cp:lastModifiedBy>
  <cp:revision>199</cp:revision>
  <cp:lastPrinted>2011-09-29T22:30:16Z</cp:lastPrinted>
  <dcterms:created xsi:type="dcterms:W3CDTF">1601-01-01T00:00:00Z</dcterms:created>
  <dcterms:modified xsi:type="dcterms:W3CDTF">2013-11-21T17:53:05Z</dcterms:modified>
</cp:coreProperties>
</file>