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00"/>
    <a:srgbClr val="996600"/>
    <a:srgbClr val="99FFCC"/>
    <a:srgbClr val="FFCCFF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/>
          <a:r>
            <a:rPr lang="en-US" sz="4000" b="1" dirty="0" smtClean="0"/>
            <a:t>AD/Cryogenics</a:t>
          </a:r>
        </a:p>
        <a:p>
          <a:pPr rtl="0"/>
          <a:r>
            <a:rPr lang="en-US" sz="2000" b="1" dirty="0" smtClean="0"/>
            <a:t>Status 12/6/2013 </a:t>
          </a:r>
          <a:r>
            <a:rPr lang="en-US" sz="2000" b="1" dirty="0" err="1" smtClean="0"/>
            <a:t>J.Makara</a:t>
          </a:r>
          <a:endParaRPr lang="en-US" sz="2000" b="1" dirty="0" smtClean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2761D-EC1B-4BAA-9F5D-D409D752504B}" type="pres">
      <dgm:prSet presAssocID="{8615740E-7470-453A-B39D-9142C33C8CC5}" presName="parentText" presStyleLbl="node1" presStyleIdx="0" presStyleCnt="1" custScaleY="175371" custLinFactNeighborX="33108" custLinFactNeighborY="1069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903"/>
          <a:ext cx="3577142" cy="9224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smtClean="0"/>
            <a:t>AD/Cryogenics</a:t>
          </a:r>
        </a:p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Status 12/6/2013 </a:t>
          </a:r>
          <a:r>
            <a:rPr lang="en-US" sz="2000" b="1" kern="1200" dirty="0" err="1" smtClean="0"/>
            <a:t>J.Makara</a:t>
          </a:r>
          <a:endParaRPr lang="en-US" sz="2000" b="1" kern="1200" dirty="0" smtClean="0"/>
        </a:p>
      </dsp:txBody>
      <dsp:txXfrm>
        <a:off x="45029" y="45932"/>
        <a:ext cx="3487084" cy="8323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microsoft.com/office/2007/relationships/hdphoto" Target="../media/hdphoto2.wd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44" y="306"/>
            <a:ext cx="8991600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849707591"/>
              </p:ext>
            </p:extLst>
          </p:nvPr>
        </p:nvGraphicFramePr>
        <p:xfrm>
          <a:off x="94034" y="76200"/>
          <a:ext cx="3577143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5396836" y="87942"/>
            <a:ext cx="3635440" cy="1692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CMTF: </a:t>
            </a:r>
            <a:r>
              <a:rPr lang="en-US" sz="20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Linde</a:t>
            </a: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SCP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commissioning</a:t>
            </a:r>
            <a:r>
              <a:rPr lang="en-US" sz="2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continued with testing of CC, WVC, and 3kL </a:t>
            </a:r>
            <a:r>
              <a:rPr lang="en-US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Lhe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 </a:t>
            </a:r>
            <a:r>
              <a:rPr lang="en-US" sz="2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dewar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;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shut </a:t>
            </a:r>
            <a:r>
              <a:rPr lang="en-US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down for several weeks for modifications.</a:t>
            </a:r>
            <a:endParaRPr lang="en-US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512648" y="1690300"/>
            <a:ext cx="3999692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NML: 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 ops on Lab-B </a:t>
            </a:r>
            <a:r>
              <a:rPr lang="en-US" sz="200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comprs</a:t>
            </a:r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N/S-FRIGs online.    </a:t>
            </a:r>
          </a:p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CM at 2 K operations.</a:t>
            </a:r>
          </a:p>
          <a:p>
            <a:r>
              <a:rPr lang="en-US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CC2 at 2 K operations.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161381"/>
            <a:ext cx="3898686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Red/Purifier-</a:t>
            </a:r>
            <a:r>
              <a:rPr lang="en-US" sz="2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Comprs</a:t>
            </a:r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online                        to Brown-FRIG and running fine.</a:t>
            </a:r>
          </a:p>
          <a:p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MDB/HTS: at 2K operations.</a:t>
            </a:r>
          </a:p>
          <a:p>
            <a:r>
              <a:rPr lang="en-US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MDB/STC: 2K upgrade in progress</a:t>
            </a:r>
            <a:endParaRPr lang="en-US" sz="20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242828" y="1179079"/>
            <a:ext cx="282481" cy="441811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413536" y="1628585"/>
            <a:ext cx="256357" cy="352615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641197" y="2382798"/>
            <a:ext cx="315338" cy="272534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2107402" y="4114800"/>
            <a:ext cx="367201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4886" y="3318301"/>
            <a:ext cx="5092913" cy="769441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CHL: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-C/CB-1 shut down; Helium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mgmt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(Purifier) online to TF/10kgal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Lhe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dewar</a:t>
            </a:r>
            <a:r>
              <a:rPr lang="en-US" sz="20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2023" y="3810000"/>
            <a:ext cx="1930979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MTA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running fine at 4 K.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9141" y="4087742"/>
            <a:ext cx="6374859" cy="769441"/>
          </a:xfrm>
          <a:prstGeom prst="rect">
            <a:avLst/>
          </a:prstGeom>
          <a:solidFill>
            <a:srgbClr val="99FFCC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</a:rPr>
              <a:t>A0 TEST AREA</a:t>
            </a:r>
            <a:r>
              <a:rPr lang="en-US" dirty="0" smtClean="0">
                <a:solidFill>
                  <a:srgbClr val="00B050"/>
                </a:solidFill>
              </a:rPr>
              <a:t>: </a:t>
            </a:r>
            <a:r>
              <a:rPr lang="en-US" sz="2000" dirty="0" smtClean="0">
                <a:solidFill>
                  <a:srgbClr val="00B050"/>
                </a:solidFill>
              </a:rPr>
              <a:t>South Cave 5-Cell </a:t>
            </a:r>
            <a:r>
              <a:rPr lang="en-US" sz="2000" smtClean="0">
                <a:solidFill>
                  <a:srgbClr val="00B050"/>
                </a:solidFill>
              </a:rPr>
              <a:t>at RT; North </a:t>
            </a:r>
            <a:r>
              <a:rPr lang="en-US" sz="2000" dirty="0" smtClean="0">
                <a:solidFill>
                  <a:srgbClr val="00B050"/>
                </a:solidFill>
              </a:rPr>
              <a:t>Cave vertical test </a:t>
            </a:r>
            <a:r>
              <a:rPr lang="en-US" sz="2000" dirty="0" err="1" smtClean="0">
                <a:solidFill>
                  <a:srgbClr val="00B050"/>
                </a:solidFill>
              </a:rPr>
              <a:t>dewar</a:t>
            </a:r>
            <a:r>
              <a:rPr lang="en-US" sz="2000" dirty="0" smtClean="0">
                <a:solidFill>
                  <a:srgbClr val="00B050"/>
                </a:solidFill>
              </a:rPr>
              <a:t> at RT.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0534" y="5167339"/>
            <a:ext cx="7107070" cy="1384995"/>
          </a:xfrm>
          <a:prstGeom prst="rect">
            <a:avLst/>
          </a:prstGeom>
          <a:solidFill>
            <a:srgbClr val="FFCC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996600"/>
                </a:solidFill>
              </a:rPr>
              <a:t>Muon</a:t>
            </a:r>
            <a:r>
              <a:rPr lang="en-US" sz="2400" b="1" dirty="0" smtClean="0">
                <a:solidFill>
                  <a:srgbClr val="996600"/>
                </a:solidFill>
              </a:rPr>
              <a:t> Campus</a:t>
            </a:r>
            <a:r>
              <a:rPr lang="en-US" sz="2400" dirty="0" smtClean="0">
                <a:solidFill>
                  <a:srgbClr val="996600"/>
                </a:solidFill>
              </a:rPr>
              <a:t>: </a:t>
            </a:r>
            <a:r>
              <a:rPr lang="en-US" sz="2000" dirty="0" smtClean="0">
                <a:solidFill>
                  <a:srgbClr val="996600"/>
                </a:solidFill>
              </a:rPr>
              <a:t>TF (A3 tanks 3&amp;4) and MC subcontracted piping work completed (more TF piping radiography in future; more A0/TF piping  pressure tests in future). A0 </a:t>
            </a:r>
            <a:r>
              <a:rPr lang="en-US" sz="2000" dirty="0" err="1" smtClean="0">
                <a:solidFill>
                  <a:srgbClr val="996600"/>
                </a:solidFill>
              </a:rPr>
              <a:t>Compr</a:t>
            </a:r>
            <a:r>
              <a:rPr lang="en-US" sz="2000" dirty="0" smtClean="0">
                <a:solidFill>
                  <a:srgbClr val="996600"/>
                </a:solidFill>
              </a:rPr>
              <a:t> system retrofit continues; oil removal skid regeneration heating to begin at CMTF. </a:t>
            </a:r>
            <a:endParaRPr lang="en-US" sz="2000" dirty="0">
              <a:solidFill>
                <a:srgbClr val="996600"/>
              </a:solidFill>
            </a:endParaRPr>
          </a:p>
        </p:txBody>
      </p:sp>
      <p:sp>
        <p:nvSpPr>
          <p:cNvPr id="19" name="6-Point Star 18"/>
          <p:cNvSpPr/>
          <p:nvPr/>
        </p:nvSpPr>
        <p:spPr>
          <a:xfrm>
            <a:off x="2733315" y="3973295"/>
            <a:ext cx="304800" cy="304800"/>
          </a:xfrm>
          <a:prstGeom prst="star6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6-Point Star 17"/>
          <p:cNvSpPr/>
          <p:nvPr/>
        </p:nvSpPr>
        <p:spPr>
          <a:xfrm>
            <a:off x="1916902" y="3810000"/>
            <a:ext cx="381000" cy="304800"/>
          </a:xfrm>
          <a:prstGeom prst="star6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103003" y="4482830"/>
            <a:ext cx="375998" cy="682130"/>
          </a:xfrm>
          <a:prstGeom prst="downArrow">
            <a:avLst/>
          </a:prstGeom>
          <a:solidFill>
            <a:srgbClr val="FF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pic>
        <p:nvPicPr>
          <p:cNvPr id="7" name="Picture 2" descr="C:\Users\makara\Desktop\thermometer ho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031" y="3540511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6-Point Star 16"/>
          <p:cNvSpPr/>
          <p:nvPr/>
        </p:nvSpPr>
        <p:spPr>
          <a:xfrm>
            <a:off x="3746456" y="3256819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80" y="1957956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43" y="3440668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405" y="1283824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makara\Desktop\thermometer ho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90" y="3718950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makara\Desktop\thermometer ho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79" y="833958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makara\Desktop\thermometer ho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625" y="2888027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98" y="1443647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makara\Desktop\thermometer hot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4006"/>
            <a:ext cx="366660" cy="737584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925" y="2227884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109" y="2644169"/>
            <a:ext cx="363577" cy="674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</TotalTime>
  <Words>170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  </cp:lastModifiedBy>
  <cp:revision>86</cp:revision>
  <dcterms:created xsi:type="dcterms:W3CDTF">2013-09-14T14:02:30Z</dcterms:created>
  <dcterms:modified xsi:type="dcterms:W3CDTF">2013-12-06T00:53:10Z</dcterms:modified>
</cp:coreProperties>
</file>