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4049" r:id="rId2"/>
  </p:sldMasterIdLst>
  <p:notesMasterIdLst>
    <p:notesMasterId r:id="rId15"/>
  </p:notesMasterIdLst>
  <p:handoutMasterIdLst>
    <p:handoutMasterId r:id="rId16"/>
  </p:handoutMasterIdLst>
  <p:sldIdLst>
    <p:sldId id="256" r:id="rId3"/>
    <p:sldId id="258" r:id="rId4"/>
    <p:sldId id="257" r:id="rId5"/>
    <p:sldId id="279" r:id="rId6"/>
    <p:sldId id="366" r:id="rId7"/>
    <p:sldId id="367" r:id="rId8"/>
    <p:sldId id="368" r:id="rId9"/>
    <p:sldId id="369" r:id="rId10"/>
    <p:sldId id="370" r:id="rId11"/>
    <p:sldId id="371" r:id="rId12"/>
    <p:sldId id="37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50" d="100"/>
          <a:sy n="150" d="100"/>
        </p:scale>
        <p:origin x="-624" y="-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725969-F28A-5B45-81BD-4249DB00ECC9}" type="datetimeFigureOut">
              <a:rPr lang="en-US" smtClean="0"/>
              <a:t>12/6/13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0EA74B-60AA-9446-BCE8-2D7E559A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7748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89E8B9-3152-EB45-ADCF-F80FE96F9BA8}" type="datetimeFigureOut">
              <a:rPr lang="en-US" smtClean="0"/>
              <a:t>12/6/13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2B8F9-5099-7F44-AD13-E00D74EFD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1179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6935"/>
            <a:ext cx="7772400" cy="2089895"/>
          </a:xfrm>
        </p:spPr>
        <p:txBody>
          <a:bodyPr/>
          <a:lstStyle>
            <a:lvl1pPr>
              <a:defRPr>
                <a:solidFill>
                  <a:srgbClr val="17375E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6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8,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Monthly Status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066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8,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Monthly Status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69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8,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Monthly Status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3920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572112157"/>
              </p:ext>
            </p:extLst>
          </p:nvPr>
        </p:nvGraphicFramePr>
        <p:xfrm>
          <a:off x="0" y="978599"/>
          <a:ext cx="9144000" cy="579173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1064307">
                <a:tc rowSpan="2">
                  <a:txBody>
                    <a:bodyPr/>
                    <a:lstStyle/>
                    <a:p>
                      <a:r>
                        <a:rPr lang="en-US" sz="1400" b="1" u="sng" baseline="0" dirty="0" smtClean="0"/>
                        <a:t>Milestone Status (Progress)</a:t>
                      </a:r>
                    </a:p>
                    <a:p>
                      <a:pPr marL="0" indent="0">
                        <a:buFont typeface="Arial"/>
                        <a:buNone/>
                      </a:pPr>
                      <a:endParaRPr lang="en-US" sz="1200" b="0" u="none" dirty="0" smtClean="0"/>
                    </a:p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u="sng" dirty="0" smtClean="0"/>
                        <a:t>Resource Conflicts, Plan Changes</a:t>
                      </a:r>
                      <a:r>
                        <a:rPr lang="en-US" sz="1400" b="1" u="sng" baseline="0" dirty="0" smtClean="0"/>
                        <a:t> and Issues</a:t>
                      </a:r>
                    </a:p>
                    <a:p>
                      <a:pPr marL="0" indent="0">
                        <a:buFont typeface="Arial"/>
                        <a:buNone/>
                      </a:pPr>
                      <a:r>
                        <a:rPr lang="en-US" sz="1200" b="0" u="none" dirty="0" smtClean="0"/>
                        <a:t> </a:t>
                      </a:r>
                      <a:endParaRPr lang="en-US" sz="1200" b="0" u="none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662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sng" baseline="0" dirty="0" smtClean="0"/>
                        <a:t>Late Items</a:t>
                      </a:r>
                    </a:p>
                    <a:p>
                      <a:pPr marL="0" indent="0">
                        <a:buFont typeface="Arial"/>
                        <a:buNone/>
                      </a:pPr>
                      <a:endParaRPr lang="en-US" sz="1200" b="0" u="none" dirty="0" smtClean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80593">
                <a:tc>
                  <a:txBody>
                    <a:bodyPr/>
                    <a:lstStyle/>
                    <a:p>
                      <a:r>
                        <a:rPr lang="en-US" sz="1400" b="1" u="sng" baseline="0" dirty="0" smtClean="0"/>
                        <a:t>Summary of Previous Month</a:t>
                      </a:r>
                    </a:p>
                    <a:p>
                      <a:pPr marL="0" indent="0">
                        <a:buFont typeface="Arial"/>
                        <a:buNone/>
                      </a:pPr>
                      <a:endParaRPr lang="en-US" sz="1200" b="0" u="none" dirty="0" smtClean="0"/>
                    </a:p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400" b="1" u="sng" baseline="0" smtClean="0"/>
                        <a:t>Quarterly </a:t>
                      </a:r>
                      <a:r>
                        <a:rPr lang="en-US" sz="1400" b="1" u="sng" baseline="0" dirty="0" smtClean="0"/>
                        <a:t>Plans</a:t>
                      </a:r>
                    </a:p>
                    <a:p>
                      <a:pPr marL="0" indent="0">
                        <a:buFont typeface="Arial"/>
                        <a:buNone/>
                      </a:pPr>
                      <a:endParaRPr lang="en-US" sz="1200" b="0" u="none" dirty="0" smtClean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80593">
                <a:tc>
                  <a:txBody>
                    <a:bodyPr/>
                    <a:lstStyle/>
                    <a:p>
                      <a:r>
                        <a:rPr lang="en-US" sz="1400" b="1" u="sng" baseline="0" dirty="0" smtClean="0"/>
                        <a:t>Upcoming Work (Next Month)</a:t>
                      </a:r>
                    </a:p>
                    <a:p>
                      <a:pPr marL="0" indent="0">
                        <a:buFont typeface="Arial"/>
                        <a:buNone/>
                      </a:pPr>
                      <a:endParaRPr lang="en-US" sz="1200" b="0" u="none" dirty="0" smtClean="0"/>
                    </a:p>
                    <a:p>
                      <a:pPr marL="171450" indent="-171450">
                        <a:buFont typeface="Arial"/>
                        <a:buChar char="•"/>
                      </a:pPr>
                      <a:endParaRPr lang="en-US" sz="1200" b="0" u="none" dirty="0" smtClean="0"/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 userDrawn="1"/>
        </p:nvSpPr>
        <p:spPr>
          <a:xfrm>
            <a:off x="0" y="82818"/>
            <a:ext cx="83100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573588" algn="l"/>
              </a:tabLst>
            </a:pPr>
            <a:r>
              <a:rPr lang="en-US" sz="2800" dirty="0" smtClean="0">
                <a:solidFill>
                  <a:srgbClr val="000090"/>
                </a:solidFill>
                <a:latin typeface="Arial"/>
              </a:rPr>
              <a:t>Monthly L2 Status Report - </a:t>
            </a:r>
            <a:br>
              <a:rPr lang="en-US" sz="2800" dirty="0" smtClean="0">
                <a:solidFill>
                  <a:srgbClr val="000090"/>
                </a:solidFill>
                <a:latin typeface="Arial"/>
              </a:rPr>
            </a:br>
            <a:r>
              <a:rPr lang="en-US" sz="2000" dirty="0" smtClean="0">
                <a:solidFill>
                  <a:srgbClr val="000090"/>
                </a:solidFill>
                <a:latin typeface="Arial"/>
              </a:rPr>
              <a:t>WBS:  	Presenter:  </a:t>
            </a:r>
            <a:endParaRPr lang="en-US" sz="24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0" y="1223903"/>
            <a:ext cx="4555320" cy="1776041"/>
          </a:xfrm>
        </p:spPr>
        <p:txBody>
          <a:bodyPr>
            <a:noAutofit/>
          </a:bodyPr>
          <a:lstStyle>
            <a:lvl1pPr marL="111125" indent="-111125">
              <a:defRPr sz="1200"/>
            </a:lvl1pPr>
            <a:lvl2pPr marL="230188" indent="-119063"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/>
          </p:nvPr>
        </p:nvSpPr>
        <p:spPr>
          <a:xfrm>
            <a:off x="0" y="3253570"/>
            <a:ext cx="4555320" cy="1605236"/>
          </a:xfrm>
        </p:spPr>
        <p:txBody>
          <a:bodyPr>
            <a:noAutofit/>
          </a:bodyPr>
          <a:lstStyle>
            <a:lvl1pPr marL="111125" indent="-111125">
              <a:defRPr sz="1200"/>
            </a:lvl1pPr>
            <a:lvl2pPr marL="230188" indent="-119063"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/>
          </p:nvPr>
        </p:nvSpPr>
        <p:spPr>
          <a:xfrm>
            <a:off x="0" y="5146692"/>
            <a:ext cx="4555320" cy="1605236"/>
          </a:xfrm>
        </p:spPr>
        <p:txBody>
          <a:bodyPr>
            <a:noAutofit/>
          </a:bodyPr>
          <a:lstStyle>
            <a:lvl1pPr marL="111125" indent="-111125">
              <a:defRPr sz="1200"/>
            </a:lvl1pPr>
            <a:lvl2pPr marL="230188" indent="-119063"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21" name="Text Placeholder 17"/>
          <p:cNvSpPr>
            <a:spLocks noGrp="1"/>
          </p:cNvSpPr>
          <p:nvPr>
            <p:ph type="body" sz="quarter" idx="13"/>
          </p:nvPr>
        </p:nvSpPr>
        <p:spPr>
          <a:xfrm>
            <a:off x="4588680" y="3271973"/>
            <a:ext cx="4555320" cy="3505345"/>
          </a:xfrm>
        </p:spPr>
        <p:txBody>
          <a:bodyPr>
            <a:noAutofit/>
          </a:bodyPr>
          <a:lstStyle>
            <a:lvl1pPr marL="111125" indent="-111125">
              <a:defRPr sz="1200"/>
            </a:lvl1pPr>
            <a:lvl2pPr marL="230188" indent="-119063"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22" name="Text Placeholder 17"/>
          <p:cNvSpPr>
            <a:spLocks noGrp="1"/>
          </p:cNvSpPr>
          <p:nvPr>
            <p:ph type="body" sz="quarter" idx="14"/>
          </p:nvPr>
        </p:nvSpPr>
        <p:spPr>
          <a:xfrm>
            <a:off x="4588680" y="2272963"/>
            <a:ext cx="4555320" cy="726981"/>
          </a:xfrm>
        </p:spPr>
        <p:txBody>
          <a:bodyPr>
            <a:noAutofit/>
          </a:bodyPr>
          <a:lstStyle>
            <a:lvl1pPr marL="111125" indent="-111125">
              <a:defRPr sz="1200"/>
            </a:lvl1pPr>
            <a:lvl2pPr marL="230188" indent="-119063"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23" name="Text Placeholder 17"/>
          <p:cNvSpPr>
            <a:spLocks noGrp="1"/>
          </p:cNvSpPr>
          <p:nvPr>
            <p:ph type="body" sz="quarter" idx="15"/>
          </p:nvPr>
        </p:nvSpPr>
        <p:spPr>
          <a:xfrm>
            <a:off x="4588680" y="1223904"/>
            <a:ext cx="4555320" cy="809800"/>
          </a:xfrm>
        </p:spPr>
        <p:txBody>
          <a:bodyPr>
            <a:noAutofit/>
          </a:bodyPr>
          <a:lstStyle>
            <a:lvl1pPr marL="111125" indent="-111125">
              <a:defRPr sz="1200"/>
            </a:lvl1pPr>
            <a:lvl2pPr marL="230188" indent="-119063"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6" hasCustomPrompt="1"/>
          </p:nvPr>
        </p:nvSpPr>
        <p:spPr>
          <a:xfrm>
            <a:off x="4684803" y="119626"/>
            <a:ext cx="3625206" cy="441717"/>
          </a:xfrm>
        </p:spPr>
        <p:txBody>
          <a:bodyPr anchor="ctr">
            <a:noAutofit/>
          </a:bodyPr>
          <a:lstStyle>
            <a:lvl1pPr marL="0" indent="0">
              <a:buNone/>
              <a:defRPr sz="2800" baseline="0">
                <a:solidFill>
                  <a:srgbClr val="000090"/>
                </a:solidFill>
              </a:defRPr>
            </a:lvl1pPr>
          </a:lstStyle>
          <a:p>
            <a:pPr lvl="0"/>
            <a:r>
              <a:rPr lang="en-US" dirty="0" smtClean="0"/>
              <a:t>1 September 2012</a:t>
            </a:r>
            <a:endParaRPr lang="en-US" dirty="0"/>
          </a:p>
        </p:txBody>
      </p:sp>
      <p:sp>
        <p:nvSpPr>
          <p:cNvPr id="26" name="Text Placeholder 24"/>
          <p:cNvSpPr>
            <a:spLocks noGrp="1"/>
          </p:cNvSpPr>
          <p:nvPr>
            <p:ph type="body" sz="quarter" idx="17" hasCustomPrompt="1"/>
          </p:nvPr>
        </p:nvSpPr>
        <p:spPr>
          <a:xfrm>
            <a:off x="723620" y="579747"/>
            <a:ext cx="3831700" cy="239259"/>
          </a:xfrm>
        </p:spPr>
        <p:txBody>
          <a:bodyPr anchor="ctr">
            <a:noAutofit/>
          </a:bodyPr>
          <a:lstStyle>
            <a:lvl1pPr marL="0" indent="0">
              <a:buNone/>
              <a:defRPr sz="2000" baseline="0">
                <a:solidFill>
                  <a:srgbClr val="000090"/>
                </a:solidFill>
              </a:defRPr>
            </a:lvl1pPr>
          </a:lstStyle>
          <a:p>
            <a:pPr lvl="0"/>
            <a:r>
              <a:rPr lang="en-US" dirty="0" err="1" smtClean="0"/>
              <a:t>x.y</a:t>
            </a:r>
            <a:r>
              <a:rPr lang="en-US" dirty="0" smtClean="0"/>
              <a:t> - Title</a:t>
            </a:r>
            <a:endParaRPr lang="en-US" dirty="0"/>
          </a:p>
        </p:txBody>
      </p:sp>
      <p:sp>
        <p:nvSpPr>
          <p:cNvPr id="27" name="Text Placeholder 24"/>
          <p:cNvSpPr>
            <a:spLocks noGrp="1"/>
          </p:cNvSpPr>
          <p:nvPr>
            <p:ph type="body" sz="quarter" idx="18" hasCustomPrompt="1"/>
          </p:nvPr>
        </p:nvSpPr>
        <p:spPr>
          <a:xfrm>
            <a:off x="5817853" y="561343"/>
            <a:ext cx="2492156" cy="283505"/>
          </a:xfrm>
        </p:spPr>
        <p:txBody>
          <a:bodyPr anchor="ctr">
            <a:noAutofit/>
          </a:bodyPr>
          <a:lstStyle>
            <a:lvl1pPr marL="0" indent="0">
              <a:buNone/>
              <a:defRPr sz="2000" baseline="0">
                <a:solidFill>
                  <a:srgbClr val="000090"/>
                </a:solidFill>
              </a:defRPr>
            </a:lvl1pPr>
          </a:lstStyle>
          <a:p>
            <a:pPr lvl="0"/>
            <a:r>
              <a:rPr lang="en-US" dirty="0" smtClean="0"/>
              <a:t>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6963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5404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latin typeface="Arial"/>
              </a:rPr>
              <a:t>Nov 8, 2013</a:t>
            </a:r>
            <a:endParaRPr lang="en-US"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/>
              </a:rPr>
              <a:t>MAP Monthly Status Report</a:t>
            </a:r>
            <a:endParaRPr lang="en-US"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3C95-1EE9-DC48-A086-9FAA3E32F6B0}" type="slidenum">
              <a:rPr lang="en-US" smtClean="0">
                <a:latin typeface="Arial"/>
              </a:rPr>
              <a:pPr/>
              <a:t>‹#›</a:t>
            </a:fld>
            <a:endParaRPr lang="en-US">
              <a:latin typeface="Arial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6494380"/>
            <a:ext cx="9151934" cy="0"/>
          </a:xfrm>
          <a:prstGeom prst="line">
            <a:avLst/>
          </a:prstGeom>
          <a:ln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5334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latin typeface="Arial"/>
              </a:rPr>
              <a:t>Nov 8, 2013</a:t>
            </a:r>
            <a:endParaRPr lang="en-US"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/>
              </a:rPr>
              <a:t>MAP Monthly Status Report</a:t>
            </a:r>
            <a:endParaRPr lang="en-US"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3C95-1EE9-DC48-A086-9FAA3E32F6B0}" type="slidenum">
              <a:rPr lang="en-US" smtClean="0">
                <a:latin typeface="Arial"/>
              </a:rPr>
              <a:pPr/>
              <a:t>‹#›</a:t>
            </a:fld>
            <a:endParaRPr lang="en-US">
              <a:latin typeface="Arial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6494380"/>
            <a:ext cx="9151934" cy="0"/>
          </a:xfrm>
          <a:prstGeom prst="line">
            <a:avLst/>
          </a:prstGeom>
          <a:ln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53799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latin typeface="Arial"/>
              </a:rPr>
              <a:t>Nov 8, 2013</a:t>
            </a:r>
            <a:endParaRPr lang="en-US">
              <a:latin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/>
              </a:rPr>
              <a:t>MAP Monthly Status Report</a:t>
            </a:r>
            <a:endParaRPr lang="en-US"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3C95-1EE9-DC48-A086-9FAA3E32F6B0}" type="slidenum">
              <a:rPr lang="en-US" smtClean="0">
                <a:latin typeface="Arial"/>
              </a:rPr>
              <a:pPr/>
              <a:t>‹#›</a:t>
            </a:fld>
            <a:endParaRPr lang="en-US">
              <a:latin typeface="Arial"/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494380"/>
            <a:ext cx="9151934" cy="0"/>
          </a:xfrm>
          <a:prstGeom prst="line">
            <a:avLst/>
          </a:prstGeom>
          <a:ln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32384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latin typeface="Arial"/>
              </a:rPr>
              <a:t>Nov 8, 2013</a:t>
            </a:r>
            <a:endParaRPr lang="en-US">
              <a:latin typeface="Arial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/>
              </a:rPr>
              <a:t>MAP Monthly Status Report</a:t>
            </a:r>
            <a:endParaRPr lang="en-US">
              <a:latin typeface="Arial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3C95-1EE9-DC48-A086-9FAA3E32F6B0}" type="slidenum">
              <a:rPr lang="en-US" smtClean="0">
                <a:latin typeface="Arial"/>
              </a:rPr>
              <a:pPr/>
              <a:t>‹#›</a:t>
            </a:fld>
            <a:endParaRPr lang="en-US">
              <a:latin typeface="Arial"/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6494380"/>
            <a:ext cx="9151934" cy="0"/>
          </a:xfrm>
          <a:prstGeom prst="line">
            <a:avLst/>
          </a:prstGeom>
          <a:ln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17522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latin typeface="Arial"/>
              </a:rPr>
              <a:t>Nov 8, 2013</a:t>
            </a:r>
            <a:endParaRPr lang="en-US">
              <a:latin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/>
              </a:rPr>
              <a:t>MAP Monthly Status Report</a:t>
            </a:r>
            <a:endParaRPr lang="en-US">
              <a:latin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3C95-1EE9-DC48-A086-9FAA3E32F6B0}" type="slidenum">
              <a:rPr lang="en-US" smtClean="0">
                <a:latin typeface="Arial"/>
              </a:rPr>
              <a:pPr/>
              <a:t>‹#›</a:t>
            </a:fld>
            <a:endParaRPr lang="en-US">
              <a:latin typeface="Arial"/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6494380"/>
            <a:ext cx="9151934" cy="0"/>
          </a:xfrm>
          <a:prstGeom prst="line">
            <a:avLst/>
          </a:prstGeom>
          <a:ln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62063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latin typeface="Arial"/>
              </a:rPr>
              <a:t>Nov 8, 2013</a:t>
            </a:r>
            <a:endParaRPr lang="en-US">
              <a:latin typeface="Arial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/>
              </a:rPr>
              <a:t>MAP Monthly Status Report</a:t>
            </a:r>
            <a:endParaRPr lang="en-US"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3C95-1EE9-DC48-A086-9FAA3E32F6B0}" type="slidenum">
              <a:rPr lang="en-US" smtClean="0">
                <a:latin typeface="Arial"/>
              </a:rPr>
              <a:pPr/>
              <a:t>‹#›</a:t>
            </a:fld>
            <a:endParaRPr lang="en-US">
              <a:latin typeface="Arial"/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0" y="6494380"/>
            <a:ext cx="9151934" cy="0"/>
          </a:xfrm>
          <a:prstGeom prst="line">
            <a:avLst/>
          </a:prstGeom>
          <a:ln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24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934" y="6556849"/>
            <a:ext cx="1732895" cy="285745"/>
          </a:xfrm>
        </p:spPr>
        <p:txBody>
          <a:bodyPr/>
          <a:lstStyle/>
          <a:p>
            <a:r>
              <a:rPr lang="en-US" smtClean="0"/>
              <a:t>Nov 8,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Monthly Status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8868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latin typeface="Arial"/>
              </a:rPr>
              <a:t>Nov 8, 2013</a:t>
            </a:r>
            <a:endParaRPr lang="en-US">
              <a:latin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/>
              </a:rPr>
              <a:t>MAP Monthly Status Report</a:t>
            </a:r>
            <a:endParaRPr lang="en-US"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3C95-1EE9-DC48-A086-9FAA3E32F6B0}" type="slidenum">
              <a:rPr lang="en-US" smtClean="0">
                <a:latin typeface="Arial"/>
              </a:rPr>
              <a:pPr/>
              <a:t>‹#›</a:t>
            </a:fld>
            <a:endParaRPr lang="en-US">
              <a:latin typeface="Arial"/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494380"/>
            <a:ext cx="9151934" cy="0"/>
          </a:xfrm>
          <a:prstGeom prst="line">
            <a:avLst/>
          </a:prstGeom>
          <a:ln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30285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latin typeface="Arial"/>
              </a:rPr>
              <a:t>Nov 8, 2013</a:t>
            </a:r>
            <a:endParaRPr lang="en-US">
              <a:latin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/>
              </a:rPr>
              <a:t>MAP Monthly Status Report</a:t>
            </a:r>
            <a:endParaRPr lang="en-US"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3C95-1EE9-DC48-A086-9FAA3E32F6B0}" type="slidenum">
              <a:rPr lang="en-US" smtClean="0">
                <a:latin typeface="Arial"/>
              </a:rPr>
              <a:pPr/>
              <a:t>‹#›</a:t>
            </a:fld>
            <a:endParaRPr lang="en-US">
              <a:latin typeface="Arial"/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494380"/>
            <a:ext cx="9151934" cy="0"/>
          </a:xfrm>
          <a:prstGeom prst="line">
            <a:avLst/>
          </a:prstGeom>
          <a:ln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2771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latin typeface="Arial"/>
              </a:rPr>
              <a:t>Nov 8, 2013</a:t>
            </a:r>
            <a:endParaRPr lang="en-US"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/>
              </a:rPr>
              <a:t>MAP Monthly Status Report</a:t>
            </a:r>
            <a:endParaRPr lang="en-US"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3C95-1EE9-DC48-A086-9FAA3E32F6B0}" type="slidenum">
              <a:rPr lang="en-US" smtClean="0">
                <a:latin typeface="Arial"/>
              </a:rPr>
              <a:pPr/>
              <a:t>‹#›</a:t>
            </a:fld>
            <a:endParaRPr lang="en-US">
              <a:latin typeface="Arial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6494380"/>
            <a:ext cx="9151934" cy="0"/>
          </a:xfrm>
          <a:prstGeom prst="line">
            <a:avLst/>
          </a:prstGeom>
          <a:ln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78319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latin typeface="Arial"/>
              </a:rPr>
              <a:t>Nov 8, 2013</a:t>
            </a:r>
            <a:endParaRPr lang="en-US"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/>
              </a:rPr>
              <a:t>MAP Monthly Status Report</a:t>
            </a:r>
            <a:endParaRPr lang="en-US"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3C95-1EE9-DC48-A086-9FAA3E32F6B0}" type="slidenum">
              <a:rPr lang="en-US" smtClean="0">
                <a:latin typeface="Arial"/>
              </a:rPr>
              <a:pPr/>
              <a:t>‹#›</a:t>
            </a:fld>
            <a:endParaRPr lang="en-US">
              <a:latin typeface="Arial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6494380"/>
            <a:ext cx="9151934" cy="0"/>
          </a:xfrm>
          <a:prstGeom prst="line">
            <a:avLst/>
          </a:prstGeom>
          <a:ln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2969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8,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Monthly Status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49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8,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Monthly Status Report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92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8,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Monthly Status Report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279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8,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Monthly Status Report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665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8,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Monthly Status Report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082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8,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Monthly Status Report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859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8,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Monthly Status Report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330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-12700"/>
            <a:ext cx="9152990" cy="98477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228" y="-3192"/>
            <a:ext cx="8281456" cy="987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053" y="990544"/>
            <a:ext cx="8915813" cy="555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228" y="6558965"/>
            <a:ext cx="1732895" cy="2857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17375E"/>
                </a:solidFill>
              </a:defRPr>
            </a:lvl1pPr>
          </a:lstStyle>
          <a:p>
            <a:r>
              <a:rPr lang="en-US" smtClean="0"/>
              <a:t>Nov 8,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32895" y="6547616"/>
            <a:ext cx="5674901" cy="3103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17375E"/>
                </a:solidFill>
              </a:defRPr>
            </a:lvl1pPr>
          </a:lstStyle>
          <a:p>
            <a:r>
              <a:rPr lang="en-US" smtClean="0"/>
              <a:t>MAP Monthly Status Report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07796" y="6547616"/>
            <a:ext cx="1736203" cy="3103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17375E"/>
                </a:solidFill>
              </a:defRPr>
            </a:lvl1pPr>
          </a:lstStyle>
          <a:p>
            <a:fld id="{8A5FAC83-C8C4-8046-B35B-A8982368831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2" descr="C:\Documents and Settings\sgeer\My Documents\MAP\MAP-LOGO.pn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294684" y="-10111"/>
            <a:ext cx="857250" cy="974725"/>
          </a:xfrm>
          <a:prstGeom prst="rect">
            <a:avLst/>
          </a:prstGeom>
          <a:noFill/>
          <a:ln w="50800">
            <a:noFill/>
          </a:ln>
          <a:effectLst/>
        </p:spPr>
      </p:pic>
      <p:sp>
        <p:nvSpPr>
          <p:cNvPr id="11" name="Rectangle 10"/>
          <p:cNvSpPr/>
          <p:nvPr/>
        </p:nvSpPr>
        <p:spPr>
          <a:xfrm>
            <a:off x="0" y="0"/>
            <a:ext cx="1243452" cy="97731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228" y="6547616"/>
            <a:ext cx="9126534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0" y="990544"/>
            <a:ext cx="915299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8450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accent3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881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438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90"/>
                </a:solidFill>
              </a:defRPr>
            </a:lvl1pPr>
          </a:lstStyle>
          <a:p>
            <a:r>
              <a:rPr lang="en-US" smtClean="0">
                <a:latin typeface="Arial"/>
              </a:rPr>
              <a:t>Nov 8, 2013</a:t>
            </a:r>
            <a:endParaRPr lang="en-US" dirty="0"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438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90"/>
                </a:solidFill>
              </a:defRPr>
            </a:lvl1pPr>
          </a:lstStyle>
          <a:p>
            <a:r>
              <a:rPr lang="en-US" smtClean="0">
                <a:latin typeface="Arial"/>
              </a:rPr>
              <a:t>MAP Monthly Status Report</a:t>
            </a:r>
            <a:endParaRPr lang="en-US" dirty="0"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9438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90"/>
                </a:solidFill>
              </a:defRPr>
            </a:lvl1pPr>
          </a:lstStyle>
          <a:p>
            <a:fld id="{95AF3C95-1EE9-DC48-A086-9FAA3E32F6B0}" type="slidenum">
              <a:rPr lang="en-US" smtClean="0">
                <a:latin typeface="Arial"/>
              </a:rPr>
              <a:pPr/>
              <a:t>‹#›</a:t>
            </a:fld>
            <a:endParaRPr lang="en-US" dirty="0">
              <a:latin typeface="Arial"/>
            </a:endParaRPr>
          </a:p>
        </p:txBody>
      </p:sp>
      <p:pic>
        <p:nvPicPr>
          <p:cNvPr id="7" name="Picture 2" descr="C:\Documents and Settings\sgeer\My Documents\MAP\MAP-LOGO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294684" y="-10111"/>
            <a:ext cx="857250" cy="974725"/>
          </a:xfrm>
          <a:prstGeom prst="rect">
            <a:avLst/>
          </a:prstGeom>
          <a:noFill/>
          <a:ln w="50800"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323978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0" r:id="rId1"/>
    <p:sldLayoutId id="2147484051" r:id="rId2"/>
    <p:sldLayoutId id="2147484052" r:id="rId3"/>
    <p:sldLayoutId id="2147484053" r:id="rId4"/>
    <p:sldLayoutId id="2147484054" r:id="rId5"/>
    <p:sldLayoutId id="2147484055" r:id="rId6"/>
    <p:sldLayoutId id="2147484056" r:id="rId7"/>
    <p:sldLayoutId id="2147484057" r:id="rId8"/>
    <p:sldLayoutId id="2147484058" r:id="rId9"/>
    <p:sldLayoutId id="2147484059" r:id="rId10"/>
    <p:sldLayoutId id="2147484060" r:id="rId11"/>
    <p:sldLayoutId id="2147484061" r:id="rId12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00009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Muon</a:t>
            </a:r>
            <a:r>
              <a:rPr lang="en-US" dirty="0" smtClean="0"/>
              <a:t> Accelerator Program</a:t>
            </a:r>
            <a:br>
              <a:rPr lang="en-US" dirty="0" smtClean="0"/>
            </a:br>
            <a:r>
              <a:rPr lang="en-US" dirty="0" smtClean="0"/>
              <a:t>Design &amp; Simulations (WBS 2) Monthly Status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 smtClean="0"/>
              <a:t>Dec 6, 2013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117400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3360" y="1223903"/>
            <a:ext cx="4555320" cy="1776041"/>
          </a:xfrm>
        </p:spPr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evelopments of physics and geometry modules of MARS15 for adequate modeling of heat loads in SC magnets and backgrounds in HF and MC detectors.</a:t>
            </a:r>
          </a:p>
          <a:p>
            <a:r>
              <a:rPr lang="en-US" dirty="0" smtClean="0"/>
              <a:t>Development of MARS model of HF IR with large-aperture magnets, MDI and detector as well as of the entire HF ring.</a:t>
            </a:r>
          </a:p>
          <a:p>
            <a:r>
              <a:rPr lang="en-US" dirty="0" smtClean="0"/>
              <a:t>Design of high-performance systems to suppress radiation load on the HF SC magnets and </a:t>
            </a:r>
            <a:r>
              <a:rPr lang="en-US" smtClean="0"/>
              <a:t>detector.</a:t>
            </a:r>
          </a:p>
          <a:p>
            <a:r>
              <a:rPr lang="en-US" smtClean="0"/>
              <a:t>Development </a:t>
            </a:r>
            <a:r>
              <a:rPr lang="en-US" dirty="0" smtClean="0"/>
              <a:t>of background hit rate reduction techniques.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Thorough optimization of the MDI nozzle configuration to further reduce photon and electron components of background loads </a:t>
            </a:r>
            <a:r>
              <a:rPr lang="en-US" dirty="0"/>
              <a:t>o</a:t>
            </a:r>
            <a:r>
              <a:rPr lang="en-US" dirty="0" smtClean="0"/>
              <a:t>n the HF detector.</a:t>
            </a:r>
          </a:p>
          <a:p>
            <a:r>
              <a:rPr lang="en-US" dirty="0" smtClean="0"/>
              <a:t>Detailed studies of background rejection in 1.5-TeV MC VXD and Tracker detectors using the energy deposition threshold; just a modest 30%-effect was reached for now. The timing rejection remains to be the main way.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Freeze the MDI nozzle parameters and launch first MARS production runs on backgrounds in the HF detector.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Q1 (FY14): Freeze the MDI configuration and launch production MARS runs on backgrounds to feed the HF </a:t>
            </a:r>
            <a:r>
              <a:rPr lang="en-US" smtClean="0"/>
              <a:t>detector studies.</a:t>
            </a:r>
            <a:endParaRPr lang="en-US" dirty="0" smtClean="0"/>
          </a:p>
          <a:p>
            <a:r>
              <a:rPr lang="en-US" dirty="0" smtClean="0"/>
              <a:t>Q2 (FY14): Production runs of background files; documentation of MARS results on the </a:t>
            </a:r>
            <a:r>
              <a:rPr lang="en-US" dirty="0"/>
              <a:t>SC magnet protection system for the entire HF </a:t>
            </a:r>
            <a:r>
              <a:rPr lang="en-US" dirty="0" smtClean="0"/>
              <a:t>ring and backgrounds in the HF detector; start work on MARS model of a multi-</a:t>
            </a:r>
            <a:r>
              <a:rPr lang="en-US" dirty="0" err="1" smtClean="0"/>
              <a:t>TeV</a:t>
            </a:r>
            <a:r>
              <a:rPr lang="en-US" dirty="0" smtClean="0"/>
              <a:t> </a:t>
            </a:r>
            <a:r>
              <a:rPr lang="en-US" dirty="0" err="1" smtClean="0"/>
              <a:t>mumu</a:t>
            </a:r>
            <a:r>
              <a:rPr lang="en-US" dirty="0" smtClean="0"/>
              <a:t> collider.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None.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None.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6</a:t>
            </a:r>
            <a:r>
              <a:rPr lang="en-US" dirty="0" smtClean="0"/>
              <a:t> December 2013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sz="1800" dirty="0"/>
              <a:t>0</a:t>
            </a:r>
            <a:r>
              <a:rPr lang="en-US" sz="1800" smtClean="0"/>
              <a:t>2.06 </a:t>
            </a:r>
            <a:r>
              <a:rPr lang="en-US" sz="1800" dirty="0" smtClean="0"/>
              <a:t>- Machine-Detector Interface</a:t>
            </a:r>
            <a:endParaRPr lang="en-US" sz="180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Nikolai </a:t>
            </a:r>
            <a:r>
              <a:rPr lang="en-US" dirty="0" err="1" smtClean="0"/>
              <a:t>Mokhov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017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1223963"/>
            <a:ext cx="4554538" cy="1776412"/>
          </a:xfrm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endParaRPr lang="en-US" dirty="0" smtClean="0"/>
          </a:p>
        </p:txBody>
      </p:sp>
      <p:sp>
        <p:nvSpPr>
          <p:cNvPr id="15362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4925" y="5170488"/>
            <a:ext cx="4554538" cy="1606550"/>
          </a:xfrm>
        </p:spPr>
        <p:txBody>
          <a:bodyPr/>
          <a:lstStyle/>
          <a:p>
            <a:pPr eaLnBrk="1" hangingPunct="1"/>
            <a:r>
              <a:rPr lang="en-US" dirty="0" smtClean="0"/>
              <a:t>J-B Lagrange – Further optimized design of a Racetrack FFAG ring for </a:t>
            </a:r>
            <a:r>
              <a:rPr lang="en-US" dirty="0" err="1" smtClean="0"/>
              <a:t>nuSTORM</a:t>
            </a:r>
            <a:r>
              <a:rPr lang="en-US" dirty="0" smtClean="0"/>
              <a:t>, with slightly reduced momentum acceptance (±16%) and limited </a:t>
            </a:r>
            <a:r>
              <a:rPr lang="en-US" altLang="en-US" dirty="0" smtClean="0"/>
              <a:t>‘</a:t>
            </a:r>
            <a:r>
              <a:rPr lang="en-US" dirty="0" smtClean="0"/>
              <a:t>orbit scalloping</a:t>
            </a:r>
            <a:r>
              <a:rPr lang="en-US" altLang="en-US" dirty="0" smtClean="0"/>
              <a:t>’</a:t>
            </a:r>
            <a:r>
              <a:rPr lang="en-US" dirty="0" smtClean="0"/>
              <a:t> in the straights. The design has a comparable cost to the separated function magnet FODO ring (current baseline). </a:t>
            </a:r>
          </a:p>
          <a:p>
            <a:pPr eaLnBrk="1" hangingPunct="1"/>
            <a:r>
              <a:rPr lang="en-US" dirty="0" smtClean="0"/>
              <a:t>J. Pasternak – Finalize RDR write-up for IDS-NF decay ring design (IDS-NF Writing workshop, Dec. 11-13)</a:t>
            </a:r>
          </a:p>
        </p:txBody>
      </p:sp>
      <p:sp>
        <p:nvSpPr>
          <p:cNvPr id="1536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0" y="3271837"/>
            <a:ext cx="4554538" cy="1604963"/>
          </a:xfrm>
        </p:spPr>
        <p:txBody>
          <a:bodyPr/>
          <a:lstStyle/>
          <a:p>
            <a:pPr eaLnBrk="1" hangingPunct="1"/>
            <a:r>
              <a:rPr lang="en-US" dirty="0" smtClean="0"/>
              <a:t>A. Liu – Genetic Algorithm optimization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 horn</a:t>
            </a:r>
            <a:r>
              <a:rPr lang="en-US" dirty="0" smtClean="0"/>
              <a:t> carried out for producing the maximum number of </a:t>
            </a:r>
            <a:r>
              <a:rPr lang="en-US" dirty="0" err="1" smtClean="0"/>
              <a:t>pions</a:t>
            </a:r>
            <a:r>
              <a:rPr lang="en-US" dirty="0" smtClean="0"/>
              <a:t> within the larger momentum spread </a:t>
            </a:r>
            <a:r>
              <a:rPr lang="el-GR" dirty="0" smtClean="0"/>
              <a:t>Δ</a:t>
            </a:r>
            <a:r>
              <a:rPr lang="en-US" dirty="0" smtClean="0"/>
              <a:t>p/p = ±0.16 compatible with RFFAG (presented at </a:t>
            </a:r>
            <a:r>
              <a:rPr lang="en-US" dirty="0" err="1" smtClean="0"/>
              <a:t>nuSTORM</a:t>
            </a:r>
            <a:r>
              <a:rPr lang="en-US" dirty="0" smtClean="0"/>
              <a:t> Workshop, Nov. 20-21)</a:t>
            </a:r>
          </a:p>
          <a:p>
            <a:pPr eaLnBrk="1" hangingPunct="1"/>
            <a:r>
              <a:rPr lang="en-US" dirty="0" smtClean="0"/>
              <a:t>J-B Lagrange – Explore 3 Tesla </a:t>
            </a:r>
            <a:r>
              <a:rPr lang="en-US" dirty="0" err="1" smtClean="0"/>
              <a:t>superferric</a:t>
            </a:r>
            <a:r>
              <a:rPr lang="en-US" dirty="0" smtClean="0"/>
              <a:t> type magnets to bring down the cost of a RFFAG ring for </a:t>
            </a:r>
            <a:r>
              <a:rPr lang="en-US" dirty="0" err="1" smtClean="0"/>
              <a:t>nuSTORM</a:t>
            </a:r>
            <a:r>
              <a:rPr lang="en-US" dirty="0" smtClean="0"/>
              <a:t>, and increase straight/circumference ratio as well as better dispersion matching. (</a:t>
            </a:r>
            <a:r>
              <a:rPr lang="en-US" dirty="0" err="1" smtClean="0"/>
              <a:t>nuSTORM</a:t>
            </a:r>
            <a:r>
              <a:rPr lang="en-US" dirty="0" smtClean="0"/>
              <a:t> Workshop, Nov. 20-21)</a:t>
            </a:r>
          </a:p>
        </p:txBody>
      </p:sp>
      <p:sp>
        <p:nvSpPr>
          <p:cNvPr id="1536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589463" y="3271838"/>
            <a:ext cx="4554537" cy="3505200"/>
          </a:xfrm>
        </p:spPr>
        <p:txBody>
          <a:bodyPr/>
          <a:lstStyle/>
          <a:p>
            <a:pPr eaLnBrk="1" hangingPunct="1">
              <a:spcBef>
                <a:spcPts val="700"/>
              </a:spcBef>
            </a:pPr>
            <a:r>
              <a:rPr lang="en-US" dirty="0" smtClean="0"/>
              <a:t>Large acceptance ring design for </a:t>
            </a:r>
            <a:r>
              <a:rPr lang="en-US" dirty="0" err="1" smtClean="0">
                <a:latin typeface="Symbol" pitchFamily="18" charset="2"/>
              </a:rPr>
              <a:t>n</a:t>
            </a:r>
            <a:r>
              <a:rPr lang="en-US" dirty="0" err="1" smtClean="0"/>
              <a:t>STORM</a:t>
            </a:r>
            <a:endParaRPr lang="en-US" dirty="0" smtClean="0"/>
          </a:p>
          <a:p>
            <a:pPr lvl="1" eaLnBrk="1" hangingPunct="1">
              <a:spcBef>
                <a:spcPts val="700"/>
              </a:spcBef>
            </a:pPr>
            <a:r>
              <a:rPr lang="en-US" dirty="0" smtClean="0"/>
              <a:t>Pursue both </a:t>
            </a:r>
            <a:r>
              <a:rPr lang="en-US" altLang="ja-JP" dirty="0" smtClean="0"/>
              <a:t>FODO and FFAG Racetrack designs</a:t>
            </a:r>
          </a:p>
          <a:p>
            <a:pPr lvl="1" eaLnBrk="1" hangingPunct="1">
              <a:spcBef>
                <a:spcPts val="700"/>
              </a:spcBef>
            </a:pPr>
            <a:r>
              <a:rPr lang="en-US" altLang="ja-JP" dirty="0" smtClean="0"/>
              <a:t>Continue lattice optimization and Dynamic Aperture study for both designs</a:t>
            </a:r>
          </a:p>
          <a:p>
            <a:pPr eaLnBrk="1" hangingPunct="1">
              <a:spcBef>
                <a:spcPts val="700"/>
              </a:spcBef>
            </a:pPr>
            <a:r>
              <a:rPr lang="en-US" dirty="0" smtClean="0"/>
              <a:t>Ring design for NF</a:t>
            </a:r>
          </a:p>
          <a:p>
            <a:pPr lvl="1" eaLnBrk="1" hangingPunct="1">
              <a:spcBef>
                <a:spcPts val="700"/>
              </a:spcBef>
            </a:pPr>
            <a:r>
              <a:rPr lang="en-US" dirty="0" smtClean="0"/>
              <a:t>Finalize 10 </a:t>
            </a:r>
            <a:r>
              <a:rPr lang="en-US" dirty="0" err="1" smtClean="0"/>
              <a:t>GeV</a:t>
            </a:r>
            <a:r>
              <a:rPr lang="en-US" dirty="0" smtClean="0"/>
              <a:t> ring design for IDS-NF</a:t>
            </a:r>
          </a:p>
          <a:p>
            <a:pPr lvl="1" eaLnBrk="1" hangingPunct="1">
              <a:spcBef>
                <a:spcPts val="700"/>
              </a:spcBef>
            </a:pPr>
            <a:r>
              <a:rPr lang="en-US" dirty="0" smtClean="0"/>
              <a:t>Finalize injection into the ring for both charge species</a:t>
            </a:r>
          </a:p>
          <a:p>
            <a:pPr lvl="1" eaLnBrk="1" hangingPunct="1">
              <a:spcBef>
                <a:spcPts val="700"/>
              </a:spcBef>
            </a:pPr>
            <a:r>
              <a:rPr lang="en-US" dirty="0" smtClean="0"/>
              <a:t>Adapt 10 </a:t>
            </a:r>
            <a:r>
              <a:rPr lang="en-US" dirty="0" err="1" smtClean="0"/>
              <a:t>GeV</a:t>
            </a:r>
            <a:r>
              <a:rPr lang="en-US" dirty="0" smtClean="0"/>
              <a:t> ring design (IDS-NF) for  5 </a:t>
            </a:r>
            <a:r>
              <a:rPr lang="en-US" dirty="0" err="1" smtClean="0"/>
              <a:t>GeV</a:t>
            </a:r>
            <a:r>
              <a:rPr lang="en-US" dirty="0" smtClean="0"/>
              <a:t> </a:t>
            </a:r>
            <a:r>
              <a:rPr lang="en-US" smtClean="0"/>
              <a:t>nuMAX </a:t>
            </a:r>
            <a:r>
              <a:rPr lang="en-US" dirty="0" smtClean="0"/>
              <a:t>at </a:t>
            </a:r>
            <a:r>
              <a:rPr lang="en-US" dirty="0" err="1" smtClean="0"/>
              <a:t>Fermilab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15365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4589463" y="1223963"/>
            <a:ext cx="4554537" cy="727075"/>
          </a:xfrm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15366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4589463" y="2235200"/>
            <a:ext cx="4554537" cy="809625"/>
          </a:xfrm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15367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4684713" y="119063"/>
            <a:ext cx="3625850" cy="442912"/>
          </a:xfrm>
        </p:spPr>
        <p:txBody>
          <a:bodyPr/>
          <a:lstStyle/>
          <a:p>
            <a:pPr eaLnBrk="1" hangingPunct="1"/>
            <a:r>
              <a:rPr lang="en-US" dirty="0" smtClean="0"/>
              <a:t>6 December 2013</a:t>
            </a:r>
          </a:p>
        </p:txBody>
      </p:sp>
      <p:sp>
        <p:nvSpPr>
          <p:cNvPr id="15368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723900" y="579438"/>
            <a:ext cx="3830638" cy="239712"/>
          </a:xfrm>
        </p:spPr>
        <p:txBody>
          <a:bodyPr/>
          <a:lstStyle/>
          <a:p>
            <a:pPr eaLnBrk="1" hangingPunct="1"/>
            <a:r>
              <a:rPr lang="en-US" smtClean="0"/>
              <a:t>Decay Rings 02 07</a:t>
            </a:r>
          </a:p>
        </p:txBody>
      </p:sp>
      <p:sp>
        <p:nvSpPr>
          <p:cNvPr id="15369" name="Text Placeholder 9"/>
          <p:cNvSpPr>
            <a:spLocks noGrp="1"/>
          </p:cNvSpPr>
          <p:nvPr>
            <p:ph type="body" sz="quarter" idx="18"/>
          </p:nvPr>
        </p:nvSpPr>
        <p:spPr>
          <a:xfrm>
            <a:off x="5818188" y="561975"/>
            <a:ext cx="2492375" cy="282575"/>
          </a:xfrm>
        </p:spPr>
        <p:txBody>
          <a:bodyPr/>
          <a:lstStyle/>
          <a:p>
            <a:pPr eaLnBrk="1" hangingPunct="1"/>
            <a:r>
              <a:rPr lang="en-US" smtClean="0"/>
              <a:t>Alex Bogacz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98789" y="987438"/>
            <a:ext cx="3055749" cy="245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924" y="1232943"/>
            <a:ext cx="4519613" cy="1783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ctangle 16"/>
          <p:cNvSpPr/>
          <p:nvPr/>
        </p:nvSpPr>
        <p:spPr>
          <a:xfrm>
            <a:off x="3949562" y="2626322"/>
            <a:ext cx="604975" cy="27699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1200" dirty="0" smtClean="0"/>
              <a:t>A. Liu </a:t>
            </a:r>
            <a:endParaRPr lang="en-US" sz="1200" dirty="0"/>
          </a:p>
        </p:txBody>
      </p:sp>
      <p:sp>
        <p:nvSpPr>
          <p:cNvPr id="2" name="TextBox 1"/>
          <p:cNvSpPr txBox="1"/>
          <p:nvPr/>
        </p:nvSpPr>
        <p:spPr>
          <a:xfrm>
            <a:off x="2241782" y="-14489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4336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AOB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Issues?</a:t>
            </a:r>
          </a:p>
          <a:p>
            <a:r>
              <a:rPr lang="en-US" dirty="0" smtClean="0"/>
              <a:t>Questions?</a:t>
            </a:r>
          </a:p>
          <a:p>
            <a:r>
              <a:rPr lang="en-US" dirty="0" smtClean="0"/>
              <a:t>Comments?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8,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Monthly Status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562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Introduction</a:t>
            </a:r>
          </a:p>
          <a:p>
            <a:r>
              <a:rPr lang="en-US" sz="2800" dirty="0" smtClean="0"/>
              <a:t>L2 Manager Updates</a:t>
            </a:r>
          </a:p>
          <a:p>
            <a:r>
              <a:rPr lang="en-US" sz="2800" dirty="0" smtClean="0"/>
              <a:t>MAP Collaboration News (Mark Palmer, BNL)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8,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Monthly Status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214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8,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Monthly Status Report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3</a:t>
            </a:fld>
            <a:endParaRPr lang="en-US"/>
          </a:p>
        </p:txBody>
      </p:sp>
      <p:sp>
        <p:nvSpPr>
          <p:cNvPr id="7" name="Content Placeholder 8"/>
          <p:cNvSpPr txBox="1">
            <a:spLocks/>
          </p:cNvSpPr>
          <p:nvPr/>
        </p:nvSpPr>
        <p:spPr>
          <a:xfrm>
            <a:off x="16934" y="1007417"/>
            <a:ext cx="9041880" cy="57151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Upcoming events:</a:t>
            </a:r>
          </a:p>
          <a:p>
            <a:pPr lvl="1"/>
            <a:r>
              <a:rPr lang="en-US" sz="2400" dirty="0" err="1" smtClean="0"/>
              <a:t>MuPAC</a:t>
            </a:r>
            <a:r>
              <a:rPr lang="en-US" sz="2400" dirty="0" smtClean="0"/>
              <a:t> review: Jan 7-9 @ </a:t>
            </a:r>
            <a:r>
              <a:rPr lang="en-US" sz="2400" dirty="0" err="1" smtClean="0"/>
              <a:t>Fermilab</a:t>
            </a:r>
            <a:endParaRPr lang="en-US" sz="2400" dirty="0" smtClean="0"/>
          </a:p>
          <a:p>
            <a:pPr lvl="1"/>
            <a:r>
              <a:rPr lang="en-US" sz="2400" dirty="0" smtClean="0"/>
              <a:t>MAP DOE review: Feb 19-21 @ </a:t>
            </a:r>
            <a:r>
              <a:rPr lang="en-US" sz="2400" dirty="0" err="1" smtClean="0"/>
              <a:t>Fermilab</a:t>
            </a:r>
            <a:endParaRPr lang="en-US" sz="2400" dirty="0" smtClean="0"/>
          </a:p>
          <a:p>
            <a:r>
              <a:rPr lang="en-US" dirty="0" smtClean="0"/>
              <a:t>Notable activities</a:t>
            </a:r>
          </a:p>
          <a:p>
            <a:pPr lvl="1"/>
            <a:r>
              <a:rPr lang="en-US" sz="2400" dirty="0" smtClean="0"/>
              <a:t>Progress on VRF and HPRF cooling channel designs, with first start-to-end presentations in early 2014</a:t>
            </a:r>
          </a:p>
          <a:p>
            <a:pPr lvl="1"/>
            <a:r>
              <a:rPr lang="en-US" sz="2400" dirty="0" smtClean="0"/>
              <a:t>Progress in </a:t>
            </a:r>
            <a:r>
              <a:rPr lang="en-US" sz="2400" dirty="0" err="1" smtClean="0"/>
              <a:t>Muon</a:t>
            </a:r>
            <a:r>
              <a:rPr lang="en-US" sz="2400" dirty="0" smtClean="0"/>
              <a:t> Cooling Advisory Committee (MCAC)</a:t>
            </a:r>
          </a:p>
          <a:p>
            <a:pPr lvl="1"/>
            <a:r>
              <a:rPr lang="en-US" sz="2400" dirty="0" smtClean="0"/>
              <a:t>Progress in MASS</a:t>
            </a:r>
          </a:p>
          <a:p>
            <a:pPr lvl="1"/>
            <a:r>
              <a:rPr lang="en-US" sz="2400" smtClean="0"/>
              <a:t>Concentrated </a:t>
            </a:r>
            <a:r>
              <a:rPr lang="en-US" sz="2400" dirty="0" smtClean="0"/>
              <a:t>focus on Initial Baseline Selection process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833501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22312" y="4406900"/>
            <a:ext cx="8116887" cy="13620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L2 Manager Status </a:t>
            </a:r>
            <a:r>
              <a:rPr lang="en-US" dirty="0" err="1" smtClean="0"/>
              <a:t>reportS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Design &amp; Simulation (WBS 2)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722312" y="2906713"/>
            <a:ext cx="8116887" cy="150018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8,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Monthly Status Report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38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Started working group to look at Proton Driver for entry level (MASS) </a:t>
            </a:r>
            <a:r>
              <a:rPr lang="en-US" smtClean="0"/>
              <a:t>Neutrino Factory</a:t>
            </a:r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Re-visit Accumulator and Compressor rings designs and re-design for lower  than 8 GeV</a:t>
            </a:r>
          </a:p>
          <a:p>
            <a:r>
              <a:rPr lang="en-US" dirty="0" smtClean="0"/>
              <a:t>Space charge and instability calculations to determine limitations on beam power per bunch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Develop Accumulator and Compressor Rings</a:t>
            </a:r>
          </a:p>
          <a:p>
            <a:r>
              <a:rPr lang="en-US" dirty="0" smtClean="0"/>
              <a:t>Understanding limitations of Proton Driver as function of beam energy, beam power and repetition frequency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Acquiring manpower working on other topics to look into Proton Driver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06 December 2013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 smtClean="0"/>
              <a:t>02.01 – Proton Driver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Keith Gollwitzer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733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 smtClean="0"/>
              <a:t>Chicane shielding and energy deposition work</a:t>
            </a:r>
          </a:p>
          <a:p>
            <a:r>
              <a:rPr lang="en-US" b="1" dirty="0" smtClean="0"/>
              <a:t>Short taper for 325 MHz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b="1" dirty="0" smtClean="0"/>
              <a:t>Chicane integration to the new 325 MHz FE</a:t>
            </a:r>
          </a:p>
          <a:p>
            <a:r>
              <a:rPr lang="en-US" b="1" dirty="0" smtClean="0"/>
              <a:t>ICOOL &amp; G4BL simulation of the chicane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b="1" dirty="0" smtClean="0"/>
              <a:t>Continue work on integrating the chicane </a:t>
            </a:r>
          </a:p>
          <a:p>
            <a:r>
              <a:rPr lang="en-US" b="1" dirty="0" smtClean="0"/>
              <a:t>Discretization of rf cavities for the 325 MHz FE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 smtClean="0"/>
              <a:t>Finish-up global optimization </a:t>
            </a:r>
            <a:r>
              <a:rPr lang="en-US" b="1" dirty="0"/>
              <a:t>algorithms </a:t>
            </a:r>
            <a:r>
              <a:rPr lang="en-US" b="1" dirty="0" smtClean="0"/>
              <a:t>to maximize the FE performance.</a:t>
            </a:r>
          </a:p>
          <a:p>
            <a:r>
              <a:rPr lang="en-US" b="1" dirty="0" smtClean="0"/>
              <a:t>Energy deposition to the chicane coils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4579155" y="2272963"/>
            <a:ext cx="4555320" cy="726981"/>
          </a:xfrm>
        </p:spPr>
        <p:txBody>
          <a:bodyPr/>
          <a:lstStyle/>
          <a:p>
            <a:pPr marL="0" indent="0">
              <a:buNone/>
            </a:pPr>
            <a:endParaRPr lang="en-US" b="1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 We </a:t>
            </a:r>
            <a:r>
              <a:rPr lang="en-US" b="1" dirty="0" smtClean="0"/>
              <a:t>restarted the FE meetings on a monthly basis to better evaluate progress </a:t>
            </a:r>
            <a:endParaRPr lang="en-US" b="1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06 December 2013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 smtClean="0"/>
              <a:t>02.02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err="1" smtClean="0"/>
              <a:t>Diktys</a:t>
            </a:r>
            <a:r>
              <a:rPr lang="en-US" dirty="0" smtClean="0"/>
              <a:t> Stratakis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988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1223903"/>
            <a:ext cx="4555320" cy="1517179"/>
          </a:xfrm>
        </p:spPr>
        <p:txBody>
          <a:bodyPr/>
          <a:lstStyle/>
          <a:p>
            <a:r>
              <a:rPr lang="en-US" b="1" dirty="0" smtClean="0">
                <a:solidFill>
                  <a:srgbClr val="008000"/>
                </a:solidFill>
              </a:rPr>
              <a:t>Vacuum RF: Progressing</a:t>
            </a:r>
            <a:endParaRPr lang="en-US" b="1" dirty="0">
              <a:solidFill>
                <a:srgbClr val="008000"/>
              </a:solidFill>
            </a:endParaRPr>
          </a:p>
          <a:p>
            <a:r>
              <a:rPr lang="en-US" b="1" dirty="0" smtClean="0">
                <a:solidFill>
                  <a:srgbClr val="008000"/>
                </a:solidFill>
              </a:rPr>
              <a:t>HCC</a:t>
            </a:r>
            <a:r>
              <a:rPr lang="en-US" b="1" dirty="0">
                <a:solidFill>
                  <a:srgbClr val="008000"/>
                </a:solidFill>
              </a:rPr>
              <a:t>: </a:t>
            </a:r>
            <a:r>
              <a:rPr lang="en-US" b="1" dirty="0" smtClean="0">
                <a:solidFill>
                  <a:srgbClr val="008000"/>
                </a:solidFill>
              </a:rPr>
              <a:t>Progressing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2741083"/>
            <a:ext cx="4555320" cy="2144068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spcBef>
                <a:spcPts val="200"/>
              </a:spcBef>
              <a:buNone/>
            </a:pPr>
            <a:r>
              <a:rPr lang="en-US" sz="1400" b="1" u="sng" dirty="0" smtClean="0"/>
              <a:t>Summary of Previous Month</a:t>
            </a:r>
          </a:p>
          <a:p>
            <a:pPr>
              <a:spcBef>
                <a:spcPts val="200"/>
              </a:spcBef>
            </a:pPr>
            <a:r>
              <a:rPr lang="en-US" b="1" dirty="0" smtClean="0">
                <a:solidFill>
                  <a:srgbClr val="008000"/>
                </a:solidFill>
              </a:rPr>
              <a:t>EPIC: Continuing… (</a:t>
            </a:r>
            <a:r>
              <a:rPr lang="en-US" b="1" dirty="0" err="1" smtClean="0">
                <a:solidFill>
                  <a:srgbClr val="008000"/>
                </a:solidFill>
              </a:rPr>
              <a:t>Morozov</a:t>
            </a:r>
            <a:r>
              <a:rPr lang="en-US" b="1" dirty="0" smtClean="0">
                <a:solidFill>
                  <a:srgbClr val="008000"/>
                </a:solidFill>
              </a:rPr>
              <a:t> et al)</a:t>
            </a:r>
          </a:p>
          <a:p>
            <a:pPr>
              <a:spcBef>
                <a:spcPts val="200"/>
              </a:spcBef>
            </a:pPr>
            <a:r>
              <a:rPr lang="en-US" b="1" dirty="0" smtClean="0">
                <a:solidFill>
                  <a:srgbClr val="008000"/>
                </a:solidFill>
              </a:rPr>
              <a:t>Palmer’s 6-D Bunch merge in G4beamline (Yu)</a:t>
            </a:r>
          </a:p>
          <a:p>
            <a:pPr>
              <a:spcBef>
                <a:spcPts val="200"/>
              </a:spcBef>
            </a:pPr>
            <a:r>
              <a:rPr lang="en-US" b="1" dirty="0" smtClean="0">
                <a:solidFill>
                  <a:srgbClr val="008000"/>
                </a:solidFill>
              </a:rPr>
              <a:t>HCC </a:t>
            </a:r>
            <a:r>
              <a:rPr lang="en-US" b="1" dirty="0" err="1" smtClean="0">
                <a:solidFill>
                  <a:srgbClr val="008000"/>
                </a:solidFill>
              </a:rPr>
              <a:t>Engr</a:t>
            </a:r>
            <a:r>
              <a:rPr lang="en-US" b="1" dirty="0" smtClean="0">
                <a:solidFill>
                  <a:srgbClr val="008000"/>
                </a:solidFill>
              </a:rPr>
              <a:t>: Progress on: conceptual design, dielectric RF cavities, </a:t>
            </a:r>
            <a:r>
              <a:rPr lang="en-US" b="1" smtClean="0">
                <a:solidFill>
                  <a:srgbClr val="008000"/>
                </a:solidFill>
              </a:rPr>
              <a:t>helical solenoid</a:t>
            </a:r>
            <a:endParaRPr lang="en-US" b="1" dirty="0" smtClean="0">
              <a:solidFill>
                <a:srgbClr val="008000"/>
              </a:solidFill>
            </a:endParaRPr>
          </a:p>
          <a:p>
            <a:pPr>
              <a:spcBef>
                <a:spcPts val="200"/>
              </a:spcBef>
            </a:pPr>
            <a:r>
              <a:rPr lang="en-US" b="1" dirty="0" smtClean="0">
                <a:solidFill>
                  <a:srgbClr val="008000"/>
                </a:solidFill>
              </a:rPr>
              <a:t>Physics Processes: Ongoing… (</a:t>
            </a:r>
            <a:r>
              <a:rPr lang="en-US" b="1" dirty="0" err="1" smtClean="0">
                <a:solidFill>
                  <a:srgbClr val="008000"/>
                </a:solidFill>
              </a:rPr>
              <a:t>Snopok</a:t>
            </a:r>
            <a:r>
              <a:rPr lang="en-US" b="1" dirty="0" smtClean="0">
                <a:solidFill>
                  <a:srgbClr val="008000"/>
                </a:solidFill>
              </a:rPr>
              <a:t>, Roberts, et al)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0" y="5157268"/>
            <a:ext cx="4555320" cy="1594659"/>
          </a:xfrm>
        </p:spPr>
        <p:txBody>
          <a:bodyPr/>
          <a:lstStyle/>
          <a:p>
            <a:r>
              <a:rPr lang="en-US" dirty="0" err="1" smtClean="0"/>
              <a:t>Vac</a:t>
            </a:r>
            <a:r>
              <a:rPr lang="en-US" dirty="0" smtClean="0"/>
              <a:t> RF: refine simulations (</a:t>
            </a:r>
            <a:r>
              <a:rPr lang="en-US" dirty="0" err="1" smtClean="0"/>
              <a:t>Stratakis</a:t>
            </a:r>
            <a:r>
              <a:rPr lang="en-US" dirty="0" smtClean="0"/>
              <a:t> et al)</a:t>
            </a:r>
          </a:p>
          <a:p>
            <a:r>
              <a:rPr lang="en-US" dirty="0" smtClean="0"/>
              <a:t>HCC: refine simulations (Yoshikawa, </a:t>
            </a:r>
            <a:r>
              <a:rPr lang="en-US" dirty="0" err="1" smtClean="0"/>
              <a:t>Yonehara</a:t>
            </a:r>
            <a:r>
              <a:rPr lang="en-US" dirty="0" smtClean="0"/>
              <a:t>, et al)</a:t>
            </a:r>
          </a:p>
          <a:p>
            <a:r>
              <a:rPr lang="en-US" dirty="0" smtClean="0"/>
              <a:t>Physics Processes (</a:t>
            </a:r>
            <a:r>
              <a:rPr lang="en-US" dirty="0" err="1" smtClean="0"/>
              <a:t>Snopok</a:t>
            </a:r>
            <a:r>
              <a:rPr lang="en-US" dirty="0" smtClean="0"/>
              <a:t>, Roberts, et al): plasma effects, others, …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6D Baseline </a:t>
            </a:r>
            <a:r>
              <a:rPr lang="en-US" dirty="0" smtClean="0"/>
              <a:t>Selection</a:t>
            </a:r>
          </a:p>
          <a:p>
            <a:pPr lvl="1"/>
            <a:r>
              <a:rPr lang="en-US" dirty="0" smtClean="0"/>
              <a:t>(Basically on hold awaiting the other 6D D&amp;S tasks)</a:t>
            </a:r>
            <a:endParaRPr lang="en-US" dirty="0"/>
          </a:p>
          <a:p>
            <a:r>
              <a:rPr lang="en-US" dirty="0" smtClean="0"/>
              <a:t>Vacuum RF D</a:t>
            </a:r>
            <a:r>
              <a:rPr lang="en-US" dirty="0"/>
              <a:t>&amp;S</a:t>
            </a:r>
          </a:p>
          <a:p>
            <a:r>
              <a:rPr lang="en-US" dirty="0"/>
              <a:t>HCC D&amp;S</a:t>
            </a:r>
          </a:p>
          <a:p>
            <a:r>
              <a:rPr lang="en-US" dirty="0" smtClean="0"/>
              <a:t>Auxiliary </a:t>
            </a:r>
            <a:r>
              <a:rPr lang="en-US" dirty="0"/>
              <a:t>components</a:t>
            </a:r>
          </a:p>
          <a:p>
            <a:r>
              <a:rPr lang="en-US" dirty="0" smtClean="0"/>
              <a:t>Final Cooling D&amp;S (EPIC and high-field)</a:t>
            </a:r>
          </a:p>
          <a:p>
            <a:r>
              <a:rPr lang="en-US" dirty="0" smtClean="0"/>
              <a:t>Missing Physics Processes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4588680" y="2272963"/>
            <a:ext cx="4555320" cy="726981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Missing Physics Processes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4588680" y="1227203"/>
            <a:ext cx="4555320" cy="93862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Need funding for Missing Physics Processes</a:t>
            </a:r>
          </a:p>
          <a:p>
            <a:r>
              <a:rPr lang="en-US" b="1" dirty="0" smtClean="0">
                <a:solidFill>
                  <a:srgbClr val="817E00"/>
                </a:solidFill>
              </a:rPr>
              <a:t>Need engineering study on Vacuum RF channel final stages</a:t>
            </a:r>
            <a:endParaRPr lang="en-US" b="1" dirty="0">
              <a:solidFill>
                <a:srgbClr val="817E00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6 December 2013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 smtClean="0"/>
              <a:t>02.03 Cooling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Tom Roberts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291167" y="1016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9099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sz="1800" dirty="0" smtClean="0"/>
              <a:t>J. S. Berg</a:t>
            </a:r>
            <a:endParaRPr lang="en-US" sz="18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IDS-NF RDR acceleration section: submitted, being edited</a:t>
            </a:r>
          </a:p>
          <a:p>
            <a:r>
              <a:rPr lang="en-US" dirty="0" smtClean="0"/>
              <a:t>5 GeV 325 MHz neutrino factory: first linac design, gradients too high; RLA parameters chosen</a:t>
            </a:r>
            <a:endParaRPr lang="en-US" dirty="0"/>
          </a:p>
          <a:p>
            <a:r>
              <a:rPr lang="en-US" dirty="0" smtClean="0"/>
              <a:t>Higgs factory acceleration chain: not started</a:t>
            </a:r>
          </a:p>
          <a:p>
            <a:r>
              <a:rPr lang="en-US" dirty="0" smtClean="0"/>
              <a:t>Muon collider acceleration: not started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IDS-NF RDR acceleration section incorporated. Need to add additional tables.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Guess acceleration chain for review, RF values</a:t>
            </a:r>
          </a:p>
          <a:p>
            <a:r>
              <a:rPr lang="en-US" dirty="0" smtClean="0"/>
              <a:t>Final edits on IDS-NF RDR acceleration section</a:t>
            </a:r>
          </a:p>
          <a:p>
            <a:r>
              <a:rPr lang="en-US" dirty="0" smtClean="0"/>
              <a:t>Higgs factory FFAGs</a:t>
            </a:r>
          </a:p>
          <a:p>
            <a:r>
              <a:rPr lang="en-US" dirty="0" smtClean="0"/>
              <a:t>Look at SCRF gradients/apertures for 325 MHz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Q1: Finish RDR</a:t>
            </a:r>
          </a:p>
          <a:p>
            <a:r>
              <a:rPr lang="en-US" dirty="0" smtClean="0"/>
              <a:t>Q2: Higgs factory FFAGs</a:t>
            </a:r>
          </a:p>
          <a:p>
            <a:r>
              <a:rPr lang="en-US" dirty="0" smtClean="0"/>
              <a:t>Q2: 5 GeV 325 MHz acceleration for neutrino factory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Interest in looking at a straight 5 GeV linac for a neutrino factory</a:t>
            </a:r>
          </a:p>
          <a:p>
            <a:r>
              <a:rPr lang="en-US" dirty="0" smtClean="0"/>
              <a:t>Need realistic gradients </a:t>
            </a:r>
            <a:r>
              <a:rPr lang="en-US" smtClean="0"/>
              <a:t>&amp; apertures for 325 MHz SCRF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6 Dec 2013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 smtClean="0"/>
              <a:t>02.04 – D&amp;S Acceleration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834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Higgs </a:t>
            </a:r>
            <a:r>
              <a:rPr lang="en-US" dirty="0" smtClean="0"/>
              <a:t>Factory (HF) </a:t>
            </a:r>
            <a:r>
              <a:rPr lang="en-US" dirty="0"/>
              <a:t>design </a:t>
            </a:r>
            <a:r>
              <a:rPr lang="en-US" dirty="0" smtClean="0"/>
              <a:t>including collimation and injection systems – </a:t>
            </a:r>
            <a:r>
              <a:rPr lang="en-US" dirty="0"/>
              <a:t>continued.</a:t>
            </a:r>
            <a:endParaRPr lang="en-US" dirty="0" smtClean="0"/>
          </a:p>
          <a:p>
            <a:r>
              <a:rPr lang="en-US" dirty="0"/>
              <a:t>Comprehensive beam dynamics simulations incl. field errors, magnet misalignments, and </a:t>
            </a:r>
            <a:r>
              <a:rPr lang="en-US" dirty="0" smtClean="0"/>
              <a:t>correction – </a:t>
            </a:r>
            <a:r>
              <a:rPr lang="en-US" dirty="0"/>
              <a:t>on hold.</a:t>
            </a:r>
            <a:endParaRPr lang="en-US" dirty="0" smtClean="0"/>
          </a:p>
          <a:p>
            <a:r>
              <a:rPr lang="en-US" dirty="0"/>
              <a:t>Longitudinal dynamics studies in Higgs Factory with account of beam-beam forces and </a:t>
            </a:r>
            <a:r>
              <a:rPr lang="en-US" dirty="0" smtClean="0"/>
              <a:t>wake-fields – on hold.</a:t>
            </a:r>
          </a:p>
          <a:p>
            <a:r>
              <a:rPr lang="en-US" dirty="0"/>
              <a:t>Development of </a:t>
            </a:r>
            <a:r>
              <a:rPr lang="en-US" dirty="0" smtClean="0"/>
              <a:t>the halo </a:t>
            </a:r>
            <a:r>
              <a:rPr lang="en-US" dirty="0"/>
              <a:t>extraction </a:t>
            </a:r>
            <a:r>
              <a:rPr lang="en-US" dirty="0" smtClean="0"/>
              <a:t>scheme for 3 </a:t>
            </a:r>
            <a:r>
              <a:rPr lang="en-US" dirty="0" err="1" smtClean="0"/>
              <a:t>TeV</a:t>
            </a:r>
            <a:r>
              <a:rPr lang="en-US" dirty="0" smtClean="0"/>
              <a:t> collider – not started yet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Work on the </a:t>
            </a:r>
            <a:r>
              <a:rPr lang="en-US" dirty="0"/>
              <a:t>new version of the HF collider </a:t>
            </a:r>
            <a:r>
              <a:rPr lang="en-US" dirty="0" smtClean="0"/>
              <a:t>lattice was slow due to other tasks of higher priority</a:t>
            </a:r>
            <a:r>
              <a:rPr lang="en-US" dirty="0" smtClean="0">
                <a:sym typeface="Symbol"/>
              </a:rPr>
              <a:t>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Completion of the new version of the </a:t>
            </a:r>
            <a:r>
              <a:rPr lang="en-US" dirty="0"/>
              <a:t>HF collider </a:t>
            </a:r>
            <a:r>
              <a:rPr lang="en-US" dirty="0" smtClean="0"/>
              <a:t>lattice.</a:t>
            </a:r>
          </a:p>
          <a:p>
            <a:r>
              <a:rPr lang="en-US" dirty="0" smtClean="0"/>
              <a:t>Incorporation of the quadruplet Final Focus into the 3TeV </a:t>
            </a:r>
            <a:r>
              <a:rPr lang="en-US" dirty="0" err="1" smtClean="0"/>
              <a:t>muon</a:t>
            </a:r>
            <a:r>
              <a:rPr lang="en-US" dirty="0" smtClean="0"/>
              <a:t> </a:t>
            </a:r>
            <a:r>
              <a:rPr lang="en-US" dirty="0"/>
              <a:t>collider lattice.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Design of a new version of the HF collider lattice. </a:t>
            </a:r>
            <a:endParaRPr lang="en-US" dirty="0" smtClean="0"/>
          </a:p>
          <a:p>
            <a:r>
              <a:rPr lang="en-US" dirty="0" smtClean="0"/>
              <a:t>Beam </a:t>
            </a:r>
            <a:r>
              <a:rPr lang="en-US" dirty="0"/>
              <a:t>dynamics </a:t>
            </a:r>
            <a:r>
              <a:rPr lang="en-US" dirty="0" smtClean="0"/>
              <a:t>simulations for HF</a:t>
            </a:r>
          </a:p>
          <a:p>
            <a:r>
              <a:rPr lang="en-US" dirty="0" smtClean="0"/>
              <a:t>Design </a:t>
            </a:r>
            <a:r>
              <a:rPr lang="en-US" dirty="0"/>
              <a:t>of a new version of the 3TeV </a:t>
            </a:r>
            <a:r>
              <a:rPr lang="en-US" dirty="0" err="1"/>
              <a:t>muon</a:t>
            </a:r>
            <a:r>
              <a:rPr lang="en-US" dirty="0"/>
              <a:t> collider lattice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All of the studiers were mostly occupied with other tasks or on vacations.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6 December 2013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smtClean="0"/>
              <a:t>02 05 Collider </a:t>
            </a:r>
            <a:r>
              <a:rPr lang="en-US" dirty="0" smtClean="0"/>
              <a:t>Ring Design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Y. </a:t>
            </a:r>
            <a:r>
              <a:rPr lang="en-US" dirty="0" err="1" smtClean="0"/>
              <a:t>Alexahin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864815"/>
      </p:ext>
    </p:extLst>
  </p:cSld>
  <p:clrMapOvr>
    <a:masterClrMapping/>
  </p:clrMapOvr>
</p:sld>
</file>

<file path=ppt/theme/theme1.xml><?xml version="1.0" encoding="utf-8"?>
<a:theme xmlns:a="http://schemas.openxmlformats.org/drawingml/2006/main" name="2012_DOE_Review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3_MAP_L2_Managers_MonthlyReport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2012_DOE_Review_Template.potx</Template>
  <TotalTime>10929</TotalTime>
  <Words>1257</Words>
  <Application>Microsoft Macintosh PowerPoint</Application>
  <PresentationFormat>On-screen Show (4:3)</PresentationFormat>
  <Paragraphs>136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2012_DOE_Review_Template</vt:lpstr>
      <vt:lpstr>3_MAP_L2_Managers_MonthlyReport_Template</vt:lpstr>
      <vt:lpstr>Muon Accelerator Program Design &amp; Simulations (WBS 2) Monthly Status Review</vt:lpstr>
      <vt:lpstr>Outline</vt:lpstr>
      <vt:lpstr>Introduction</vt:lpstr>
      <vt:lpstr>L2 Manager Status reportS: Design &amp; Simulation (WBS 2)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AOB</vt:lpstr>
    </vt:vector>
  </TitlesOfParts>
  <Company>Fermilab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Palmer</dc:creator>
  <cp:lastModifiedBy>Robert</cp:lastModifiedBy>
  <cp:revision>143</cp:revision>
  <dcterms:created xsi:type="dcterms:W3CDTF">2012-06-15T14:46:19Z</dcterms:created>
  <dcterms:modified xsi:type="dcterms:W3CDTF">2013-12-06T15:04:04Z</dcterms:modified>
</cp:coreProperties>
</file>