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4049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57" r:id="rId5"/>
    <p:sldId id="279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62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12/6/13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  <a:latin typeface="Arial"/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  <a:latin typeface="Arial"/>
              </a:rPr>
            </a:br>
            <a:r>
              <a:rPr lang="en-US" sz="2000" dirty="0" smtClean="0">
                <a:solidFill>
                  <a:srgbClr val="000090"/>
                </a:solidFill>
                <a:latin typeface="Arial"/>
              </a:rPr>
              <a:t>WBS:  	Presenter:  </a:t>
            </a:r>
            <a:endParaRPr lang="en-US" sz="24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Nov 8, 2013</a:t>
            </a:r>
            <a:endParaRPr lang="en-US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MAP Monthly Status Report</a:t>
            </a:r>
            <a:endParaRPr lang="en-US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>
              <a:latin typeface="Aria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28" y="-3192"/>
            <a:ext cx="8281456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Nov 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MAP Monthly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smtClean="0">
                <a:latin typeface="Arial"/>
              </a:rPr>
              <a:t>Nov 8, 2013</a:t>
            </a:r>
            <a:endParaRPr lang="en-US" dirty="0"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smtClean="0">
                <a:latin typeface="Arial"/>
              </a:rPr>
              <a:t>MAP Monthly Status Report</a:t>
            </a:r>
            <a:endParaRPr lang="en-US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Accelerator Program</a:t>
            </a:r>
            <a:br>
              <a:rPr lang="en-US" dirty="0" smtClean="0"/>
            </a:br>
            <a:r>
              <a:rPr lang="en-US" dirty="0" smtClean="0"/>
              <a:t>Design &amp; Simulations (WBS 2) Monthly Status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Dec 6, 2013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360" y="1223903"/>
            <a:ext cx="4555320" cy="1776041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evelopments of physics and geometry modules of MARS15 for adequate modeling of heat loads in SC magnets and backgrounds in HF and MC detectors.</a:t>
            </a:r>
          </a:p>
          <a:p>
            <a:r>
              <a:rPr lang="en-US" dirty="0" smtClean="0"/>
              <a:t>Development of MARS model of HF IR with large-aperture magnets, MDI and detector as well as of the entire HF ring.</a:t>
            </a:r>
          </a:p>
          <a:p>
            <a:r>
              <a:rPr lang="en-US" dirty="0" smtClean="0"/>
              <a:t>Design of high-performance systems to suppress radiation load on the HF SC magnets and </a:t>
            </a:r>
            <a:r>
              <a:rPr lang="en-US" smtClean="0"/>
              <a:t>detector.</a:t>
            </a:r>
          </a:p>
          <a:p>
            <a:r>
              <a:rPr lang="en-US" smtClean="0"/>
              <a:t>Development </a:t>
            </a:r>
            <a:r>
              <a:rPr lang="en-US" dirty="0" smtClean="0"/>
              <a:t>of background hit rate reduction techniques.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Thorough optimization of the MDI nozzle configuration to further reduce photon and electron components of background loads </a:t>
            </a:r>
            <a:r>
              <a:rPr lang="en-US" dirty="0"/>
              <a:t>o</a:t>
            </a:r>
            <a:r>
              <a:rPr lang="en-US" dirty="0" smtClean="0"/>
              <a:t>n the HF detector.</a:t>
            </a:r>
          </a:p>
          <a:p>
            <a:r>
              <a:rPr lang="en-US" dirty="0" smtClean="0"/>
              <a:t>Detailed studies of background rejection in 1.5-TeV MC VXD and Tracker detectors using the energy deposition threshold; just a modest 30%-effect was reached for now. The timing rejection remains to be the main way.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Freeze the MDI nozzle parameters and launch first MARS production runs on backgrounds in the HF detector.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Q1 (FY14): Freeze the MDI configuration and launch production MARS runs on backgrounds to feed the HF </a:t>
            </a:r>
            <a:r>
              <a:rPr lang="en-US" smtClean="0"/>
              <a:t>detector studies.</a:t>
            </a:r>
            <a:endParaRPr lang="en-US" dirty="0" smtClean="0"/>
          </a:p>
          <a:p>
            <a:r>
              <a:rPr lang="en-US" dirty="0" smtClean="0"/>
              <a:t>Q2 (FY14): Production runs of background files; documentation of MARS results on the </a:t>
            </a:r>
            <a:r>
              <a:rPr lang="en-US" dirty="0"/>
              <a:t>SC magnet protection system for the entire HF </a:t>
            </a:r>
            <a:r>
              <a:rPr lang="en-US" dirty="0" smtClean="0"/>
              <a:t>ring and backgrounds in the HF detector; start work on MARS model of a multi-</a:t>
            </a:r>
            <a:r>
              <a:rPr lang="en-US" dirty="0" err="1" smtClean="0"/>
              <a:t>TeV</a:t>
            </a:r>
            <a:r>
              <a:rPr lang="en-US" dirty="0" smtClean="0"/>
              <a:t> </a:t>
            </a:r>
            <a:r>
              <a:rPr lang="en-US" dirty="0" err="1" smtClean="0"/>
              <a:t>mumu</a:t>
            </a:r>
            <a:r>
              <a:rPr lang="en-US" dirty="0" smtClean="0"/>
              <a:t> collider.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None.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None.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December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/>
              <a:t>0</a:t>
            </a:r>
            <a:r>
              <a:rPr lang="en-US" sz="1800" smtClean="0"/>
              <a:t>2.06 </a:t>
            </a:r>
            <a:r>
              <a:rPr lang="en-US" sz="1800" dirty="0" smtClean="0"/>
              <a:t>- Machine-Detector Interface</a:t>
            </a:r>
            <a:endParaRPr lang="en-US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Nikolai </a:t>
            </a:r>
            <a:r>
              <a:rPr lang="en-US" dirty="0" err="1" smtClean="0"/>
              <a:t>Mokhov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17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23963"/>
            <a:ext cx="4554538" cy="177641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1536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925" y="5170488"/>
            <a:ext cx="4554538" cy="1606550"/>
          </a:xfrm>
        </p:spPr>
        <p:txBody>
          <a:bodyPr/>
          <a:lstStyle/>
          <a:p>
            <a:pPr eaLnBrk="1" hangingPunct="1"/>
            <a:r>
              <a:rPr lang="en-US" dirty="0" smtClean="0"/>
              <a:t>J-B Lagrange – Further optimized design of a Racetrack FFAG ring for </a:t>
            </a:r>
            <a:r>
              <a:rPr lang="en-US" dirty="0" err="1" smtClean="0"/>
              <a:t>nuSTORM</a:t>
            </a:r>
            <a:r>
              <a:rPr lang="en-US" dirty="0" smtClean="0"/>
              <a:t>, with slightly reduced momentum acceptance (±16%) and limited </a:t>
            </a:r>
            <a:r>
              <a:rPr lang="en-US" altLang="en-US" dirty="0" smtClean="0"/>
              <a:t>‘</a:t>
            </a:r>
            <a:r>
              <a:rPr lang="en-US" dirty="0" smtClean="0"/>
              <a:t>orbit scalloping</a:t>
            </a:r>
            <a:r>
              <a:rPr lang="en-US" altLang="en-US" dirty="0" smtClean="0"/>
              <a:t>’</a:t>
            </a:r>
            <a:r>
              <a:rPr lang="en-US" dirty="0" smtClean="0"/>
              <a:t> in the straights. The design has a comparable cost to the separated function magnet FODO ring (current baseline). </a:t>
            </a:r>
          </a:p>
          <a:p>
            <a:pPr eaLnBrk="1" hangingPunct="1"/>
            <a:r>
              <a:rPr lang="en-US" dirty="0" smtClean="0"/>
              <a:t>J. Pasternak – Finalize RDR write-up for IDS-NF decay ring design (IDS-NF Writing workshop, Dec. 11-13)</a:t>
            </a: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3271837"/>
            <a:ext cx="4554538" cy="1604963"/>
          </a:xfrm>
        </p:spPr>
        <p:txBody>
          <a:bodyPr/>
          <a:lstStyle/>
          <a:p>
            <a:pPr eaLnBrk="1" hangingPunct="1"/>
            <a:r>
              <a:rPr lang="en-US" dirty="0" smtClean="0"/>
              <a:t>A. Liu – Genetic Algorithm optimization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horn</a:t>
            </a:r>
            <a:r>
              <a:rPr lang="en-US" dirty="0" smtClean="0"/>
              <a:t> carried out for producing the maximum number of </a:t>
            </a:r>
            <a:r>
              <a:rPr lang="en-US" dirty="0" err="1" smtClean="0"/>
              <a:t>pions</a:t>
            </a:r>
            <a:r>
              <a:rPr lang="en-US" dirty="0" smtClean="0"/>
              <a:t> within the larger momentum spread </a:t>
            </a:r>
            <a:r>
              <a:rPr lang="el-GR" dirty="0" smtClean="0"/>
              <a:t>Δ</a:t>
            </a:r>
            <a:r>
              <a:rPr lang="en-US" dirty="0" smtClean="0"/>
              <a:t>p/p = ±0.16 compatible with RFFAG (presented at </a:t>
            </a:r>
            <a:r>
              <a:rPr lang="en-US" dirty="0" err="1" smtClean="0"/>
              <a:t>nuSTORM</a:t>
            </a:r>
            <a:r>
              <a:rPr lang="en-US" dirty="0" smtClean="0"/>
              <a:t> Workshop, Nov. 20-21)</a:t>
            </a:r>
          </a:p>
          <a:p>
            <a:pPr eaLnBrk="1" hangingPunct="1"/>
            <a:r>
              <a:rPr lang="en-US" dirty="0" smtClean="0"/>
              <a:t>J-B Lagrange – Explore 3 Tesla </a:t>
            </a:r>
            <a:r>
              <a:rPr lang="en-US" dirty="0" err="1" smtClean="0"/>
              <a:t>superferric</a:t>
            </a:r>
            <a:r>
              <a:rPr lang="en-US" dirty="0" smtClean="0"/>
              <a:t> type magnets to bring down the cost of a RFFAG ring for </a:t>
            </a:r>
            <a:r>
              <a:rPr lang="en-US" dirty="0" err="1" smtClean="0"/>
              <a:t>nuSTORM</a:t>
            </a:r>
            <a:r>
              <a:rPr lang="en-US" dirty="0" smtClean="0"/>
              <a:t>, and increase straight/circumference ratio as well as better dispersion matching. (</a:t>
            </a:r>
            <a:r>
              <a:rPr lang="en-US" dirty="0" err="1" smtClean="0"/>
              <a:t>nuSTORM</a:t>
            </a:r>
            <a:r>
              <a:rPr lang="en-US" dirty="0" smtClean="0"/>
              <a:t> Workshop, Nov. 20-21)</a:t>
            </a:r>
          </a:p>
        </p:txBody>
      </p:sp>
      <p:sp>
        <p:nvSpPr>
          <p:cNvPr id="1536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89463" y="3271838"/>
            <a:ext cx="4554537" cy="3505200"/>
          </a:xfrm>
        </p:spPr>
        <p:txBody>
          <a:bodyPr/>
          <a:lstStyle/>
          <a:p>
            <a:pPr eaLnBrk="1" hangingPunct="1">
              <a:spcBef>
                <a:spcPts val="700"/>
              </a:spcBef>
            </a:pPr>
            <a:r>
              <a:rPr lang="en-US" dirty="0" smtClean="0"/>
              <a:t>Large acceptance ring design for </a:t>
            </a:r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dirty="0" err="1" smtClean="0"/>
              <a:t>STORM</a:t>
            </a:r>
            <a:endParaRPr lang="en-US" dirty="0" smtClean="0"/>
          </a:p>
          <a:p>
            <a:pPr lvl="1" eaLnBrk="1" hangingPunct="1">
              <a:spcBef>
                <a:spcPts val="700"/>
              </a:spcBef>
            </a:pPr>
            <a:r>
              <a:rPr lang="en-US" dirty="0" smtClean="0"/>
              <a:t>Pursue both </a:t>
            </a:r>
            <a:r>
              <a:rPr lang="en-US" altLang="ja-JP" dirty="0" smtClean="0"/>
              <a:t>FODO and FFAG Racetrack designs</a:t>
            </a:r>
          </a:p>
          <a:p>
            <a:pPr lvl="1" eaLnBrk="1" hangingPunct="1">
              <a:spcBef>
                <a:spcPts val="700"/>
              </a:spcBef>
            </a:pPr>
            <a:r>
              <a:rPr lang="en-US" altLang="ja-JP" dirty="0" smtClean="0"/>
              <a:t>Continue lattice optimization and Dynamic Aperture study for both designs</a:t>
            </a:r>
          </a:p>
          <a:p>
            <a:pPr eaLnBrk="1" hangingPunct="1">
              <a:spcBef>
                <a:spcPts val="700"/>
              </a:spcBef>
            </a:pPr>
            <a:r>
              <a:rPr lang="en-US" dirty="0" smtClean="0"/>
              <a:t>Ring design for NF</a:t>
            </a:r>
          </a:p>
          <a:p>
            <a:pPr lvl="1" eaLnBrk="1" hangingPunct="1">
              <a:spcBef>
                <a:spcPts val="700"/>
              </a:spcBef>
            </a:pPr>
            <a:r>
              <a:rPr lang="en-US" dirty="0" smtClean="0"/>
              <a:t>Finalize 10 </a:t>
            </a:r>
            <a:r>
              <a:rPr lang="en-US" dirty="0" err="1" smtClean="0"/>
              <a:t>GeV</a:t>
            </a:r>
            <a:r>
              <a:rPr lang="en-US" dirty="0" smtClean="0"/>
              <a:t> ring design for IDS-NF</a:t>
            </a:r>
          </a:p>
          <a:p>
            <a:pPr lvl="1" eaLnBrk="1" hangingPunct="1">
              <a:spcBef>
                <a:spcPts val="700"/>
              </a:spcBef>
            </a:pPr>
            <a:r>
              <a:rPr lang="en-US" dirty="0" smtClean="0"/>
              <a:t>Finalize injection into the ring for both charge species</a:t>
            </a:r>
          </a:p>
          <a:p>
            <a:pPr lvl="1" eaLnBrk="1" hangingPunct="1">
              <a:spcBef>
                <a:spcPts val="700"/>
              </a:spcBef>
            </a:pPr>
            <a:r>
              <a:rPr lang="en-US" dirty="0" smtClean="0"/>
              <a:t>Adapt 10 </a:t>
            </a:r>
            <a:r>
              <a:rPr lang="en-US" dirty="0" err="1" smtClean="0"/>
              <a:t>GeV</a:t>
            </a:r>
            <a:r>
              <a:rPr lang="en-US" dirty="0" smtClean="0"/>
              <a:t> ring design (IDS-NF) for  5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r>
              <a:rPr lang="en-US" smtClean="0"/>
              <a:t>nuMAX </a:t>
            </a:r>
            <a:r>
              <a:rPr lang="en-US" dirty="0" smtClean="0"/>
              <a:t>at </a:t>
            </a:r>
            <a:r>
              <a:rPr lang="en-US" dirty="0" err="1" smtClean="0"/>
              <a:t>Fermilab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5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89463" y="1223963"/>
            <a:ext cx="4554537" cy="72707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89463" y="2235200"/>
            <a:ext cx="4554537" cy="80962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5367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684713" y="119063"/>
            <a:ext cx="3625850" cy="442912"/>
          </a:xfrm>
        </p:spPr>
        <p:txBody>
          <a:bodyPr/>
          <a:lstStyle/>
          <a:p>
            <a:pPr eaLnBrk="1" hangingPunct="1"/>
            <a:r>
              <a:rPr lang="en-US" dirty="0" smtClean="0"/>
              <a:t>6 December 2013</a:t>
            </a:r>
          </a:p>
        </p:txBody>
      </p:sp>
      <p:sp>
        <p:nvSpPr>
          <p:cNvPr id="1536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23900" y="579438"/>
            <a:ext cx="3830638" cy="239712"/>
          </a:xfrm>
        </p:spPr>
        <p:txBody>
          <a:bodyPr/>
          <a:lstStyle/>
          <a:p>
            <a:pPr eaLnBrk="1" hangingPunct="1"/>
            <a:r>
              <a:rPr lang="en-US" smtClean="0"/>
              <a:t>Decay Rings 02 07</a:t>
            </a:r>
          </a:p>
        </p:txBody>
      </p:sp>
      <p:sp>
        <p:nvSpPr>
          <p:cNvPr id="15369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5818188" y="561975"/>
            <a:ext cx="2492375" cy="282575"/>
          </a:xfrm>
        </p:spPr>
        <p:txBody>
          <a:bodyPr/>
          <a:lstStyle/>
          <a:p>
            <a:pPr eaLnBrk="1" hangingPunct="1"/>
            <a:r>
              <a:rPr lang="en-US" smtClean="0"/>
              <a:t>Alex Bogacz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8789" y="987438"/>
            <a:ext cx="3055749" cy="24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4" y="1232943"/>
            <a:ext cx="4519613" cy="178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3949562" y="2626322"/>
            <a:ext cx="604975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A. Liu 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2241782" y="-1448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33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Issues?</a:t>
            </a:r>
          </a:p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6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L2 Manager Updates</a:t>
            </a:r>
          </a:p>
          <a:p>
            <a:r>
              <a:rPr lang="en-US" sz="2800" dirty="0" smtClean="0"/>
              <a:t>MAP Collaboration News (Mark Palmer, BNL)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1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16934" y="1007417"/>
            <a:ext cx="9041880" cy="5715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Upcoming events:</a:t>
            </a:r>
          </a:p>
          <a:p>
            <a:pPr lvl="1"/>
            <a:r>
              <a:rPr lang="en-US" sz="2400" dirty="0" err="1" smtClean="0"/>
              <a:t>MuPAC</a:t>
            </a:r>
            <a:r>
              <a:rPr lang="en-US" sz="2400" dirty="0" smtClean="0"/>
              <a:t> review: Jan 7-9 @ </a:t>
            </a:r>
            <a:r>
              <a:rPr lang="en-US" sz="2400" dirty="0" err="1" smtClean="0"/>
              <a:t>Fermilab</a:t>
            </a:r>
            <a:endParaRPr lang="en-US" sz="2400" dirty="0" smtClean="0"/>
          </a:p>
          <a:p>
            <a:pPr lvl="1"/>
            <a:r>
              <a:rPr lang="en-US" sz="2400" dirty="0" smtClean="0"/>
              <a:t>MAP DOE review: Feb 19-21 @ </a:t>
            </a:r>
            <a:r>
              <a:rPr lang="en-US" sz="2400" dirty="0" err="1" smtClean="0"/>
              <a:t>Fermilab</a:t>
            </a:r>
            <a:endParaRPr lang="en-US" sz="2400" dirty="0" smtClean="0"/>
          </a:p>
          <a:p>
            <a:r>
              <a:rPr lang="en-US" dirty="0" smtClean="0"/>
              <a:t>Notable activities</a:t>
            </a:r>
          </a:p>
          <a:p>
            <a:pPr lvl="1"/>
            <a:r>
              <a:rPr lang="en-US" sz="2400" dirty="0" smtClean="0"/>
              <a:t>Progress on VRF and HPRF cooling channel designs, with first start-to-end presentations in early 2014</a:t>
            </a:r>
          </a:p>
          <a:p>
            <a:pPr lvl="1"/>
            <a:r>
              <a:rPr lang="en-US" sz="2400" dirty="0" smtClean="0"/>
              <a:t>Progress in </a:t>
            </a:r>
            <a:r>
              <a:rPr lang="en-US" sz="2400" dirty="0" err="1" smtClean="0"/>
              <a:t>Muon</a:t>
            </a:r>
            <a:r>
              <a:rPr lang="en-US" sz="2400" dirty="0" smtClean="0"/>
              <a:t> Cooling Advisory Committee (MCAC)</a:t>
            </a:r>
          </a:p>
          <a:p>
            <a:pPr lvl="1"/>
            <a:r>
              <a:rPr lang="en-US" sz="2400" dirty="0" smtClean="0"/>
              <a:t>Progress in MASS</a:t>
            </a:r>
          </a:p>
          <a:p>
            <a:pPr lvl="1"/>
            <a:r>
              <a:rPr lang="en-US" sz="2400" smtClean="0"/>
              <a:t>Concentrated </a:t>
            </a:r>
            <a:r>
              <a:rPr lang="en-US" sz="2400" dirty="0" smtClean="0"/>
              <a:t>focus on Initial Baseline Selection process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335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116887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L2 Manager Status </a:t>
            </a:r>
            <a:r>
              <a:rPr lang="en-US" dirty="0" err="1" smtClean="0"/>
              <a:t>reportS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Design &amp; Simulation (WBS 2)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116887" cy="150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Monthly Status Report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Started working group to look at Proton Driver for entry level (MASS) </a:t>
            </a:r>
            <a:r>
              <a:rPr lang="en-US" smtClean="0"/>
              <a:t>Neutrino Factory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Re-visit Accumulator and Compressor rings designs and re-design for lower  than 8 GeV</a:t>
            </a:r>
          </a:p>
          <a:p>
            <a:r>
              <a:rPr lang="en-US" dirty="0" smtClean="0"/>
              <a:t>Space charge and instability calculations to determine limitations on beam power per bunch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Develop Accumulator and Compressor Rings</a:t>
            </a:r>
          </a:p>
          <a:p>
            <a:r>
              <a:rPr lang="en-US" dirty="0" smtClean="0"/>
              <a:t>Understanding limitations of Proton Driver as function of beam energy, beam power and repetition frequency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Acquiring manpower working on other topics to look into Proton Driver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06 December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02.01 – Proton Driver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Keith Gollwitzer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3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Chicane shielding and energy deposition work</a:t>
            </a:r>
          </a:p>
          <a:p>
            <a:r>
              <a:rPr lang="en-US" b="1" dirty="0" smtClean="0"/>
              <a:t>Short taper for 325 MHz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Chicane integration to the new 325 MHz FE</a:t>
            </a:r>
          </a:p>
          <a:p>
            <a:r>
              <a:rPr lang="en-US" b="1" dirty="0" smtClean="0"/>
              <a:t>ICOOL &amp; G4BL simulation of the chicane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smtClean="0"/>
              <a:t>Continue work on integrating the chicane </a:t>
            </a:r>
          </a:p>
          <a:p>
            <a:r>
              <a:rPr lang="en-US" b="1" dirty="0" smtClean="0"/>
              <a:t>Discretization of rf cavities for the 325 MHz FE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Finish-up global optimization </a:t>
            </a:r>
            <a:r>
              <a:rPr lang="en-US" b="1" dirty="0"/>
              <a:t>algorithms </a:t>
            </a:r>
            <a:r>
              <a:rPr lang="en-US" b="1" dirty="0" smtClean="0"/>
              <a:t>to maximize the FE performance.</a:t>
            </a:r>
          </a:p>
          <a:p>
            <a:r>
              <a:rPr lang="en-US" b="1" dirty="0" smtClean="0"/>
              <a:t>Energy deposition to the chicane coils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9155" y="2272963"/>
            <a:ext cx="4555320" cy="726981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 We </a:t>
            </a:r>
            <a:r>
              <a:rPr lang="en-US" b="1" dirty="0" smtClean="0"/>
              <a:t>restarted the FE meetings on a monthly basis to better evaluate progress 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06 December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02.02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Diktys</a:t>
            </a:r>
            <a:r>
              <a:rPr lang="en-US" dirty="0" smtClean="0"/>
              <a:t> Stratakis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88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517179"/>
          </a:xfrm>
        </p:spPr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Vacuum RF: Progressing</a:t>
            </a:r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HCC</a:t>
            </a:r>
            <a:r>
              <a:rPr lang="en-US" b="1" dirty="0">
                <a:solidFill>
                  <a:srgbClr val="008000"/>
                </a:solidFill>
              </a:rPr>
              <a:t>: </a:t>
            </a:r>
            <a:r>
              <a:rPr lang="en-US" b="1" dirty="0" smtClean="0">
                <a:solidFill>
                  <a:srgbClr val="008000"/>
                </a:solidFill>
              </a:rPr>
              <a:t>Progressing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2741083"/>
            <a:ext cx="4555320" cy="214406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1400" b="1" u="sng" dirty="0" smtClean="0"/>
              <a:t>Summary of Previous Month</a:t>
            </a:r>
          </a:p>
          <a:p>
            <a:pPr>
              <a:spcBef>
                <a:spcPts val="200"/>
              </a:spcBef>
            </a:pPr>
            <a:r>
              <a:rPr lang="en-US" b="1" dirty="0" smtClean="0">
                <a:solidFill>
                  <a:srgbClr val="008000"/>
                </a:solidFill>
              </a:rPr>
              <a:t>EPIC: Continuing… (</a:t>
            </a:r>
            <a:r>
              <a:rPr lang="en-US" b="1" dirty="0" err="1" smtClean="0">
                <a:solidFill>
                  <a:srgbClr val="008000"/>
                </a:solidFill>
              </a:rPr>
              <a:t>Morozov</a:t>
            </a:r>
            <a:r>
              <a:rPr lang="en-US" b="1" dirty="0" smtClean="0">
                <a:solidFill>
                  <a:srgbClr val="008000"/>
                </a:solidFill>
              </a:rPr>
              <a:t> et al)</a:t>
            </a:r>
          </a:p>
          <a:p>
            <a:pPr>
              <a:spcBef>
                <a:spcPts val="200"/>
              </a:spcBef>
            </a:pPr>
            <a:r>
              <a:rPr lang="en-US" b="1" dirty="0" smtClean="0">
                <a:solidFill>
                  <a:srgbClr val="008000"/>
                </a:solidFill>
              </a:rPr>
              <a:t>Palmer’s 6-D Bunch merge in G4beamline (Yu)</a:t>
            </a:r>
          </a:p>
          <a:p>
            <a:pPr>
              <a:spcBef>
                <a:spcPts val="200"/>
              </a:spcBef>
            </a:pPr>
            <a:r>
              <a:rPr lang="en-US" b="1" dirty="0" smtClean="0">
                <a:solidFill>
                  <a:srgbClr val="008000"/>
                </a:solidFill>
              </a:rPr>
              <a:t>HCC </a:t>
            </a:r>
            <a:r>
              <a:rPr lang="en-US" b="1" dirty="0" err="1" smtClean="0">
                <a:solidFill>
                  <a:srgbClr val="008000"/>
                </a:solidFill>
              </a:rPr>
              <a:t>Engr</a:t>
            </a:r>
            <a:r>
              <a:rPr lang="en-US" b="1" dirty="0" smtClean="0">
                <a:solidFill>
                  <a:srgbClr val="008000"/>
                </a:solidFill>
              </a:rPr>
              <a:t>: Progress on: conceptual design, dielectric RF cavities, </a:t>
            </a:r>
            <a:r>
              <a:rPr lang="en-US" b="1" smtClean="0">
                <a:solidFill>
                  <a:srgbClr val="008000"/>
                </a:solidFill>
              </a:rPr>
              <a:t>helical solenoid</a:t>
            </a:r>
            <a:endParaRPr lang="en-US" b="1" dirty="0" smtClean="0">
              <a:solidFill>
                <a:srgbClr val="008000"/>
              </a:solidFill>
            </a:endParaRPr>
          </a:p>
          <a:p>
            <a:pPr>
              <a:spcBef>
                <a:spcPts val="200"/>
              </a:spcBef>
            </a:pPr>
            <a:r>
              <a:rPr lang="en-US" b="1" dirty="0" smtClean="0">
                <a:solidFill>
                  <a:srgbClr val="008000"/>
                </a:solidFill>
              </a:rPr>
              <a:t>Physics Processes: Ongoing… (</a:t>
            </a:r>
            <a:r>
              <a:rPr lang="en-US" b="1" dirty="0" err="1" smtClean="0">
                <a:solidFill>
                  <a:srgbClr val="008000"/>
                </a:solidFill>
              </a:rPr>
              <a:t>Snopok</a:t>
            </a:r>
            <a:r>
              <a:rPr lang="en-US" b="1" dirty="0" smtClean="0">
                <a:solidFill>
                  <a:srgbClr val="008000"/>
                </a:solidFill>
              </a:rPr>
              <a:t>, Roberts, et al)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5157268"/>
            <a:ext cx="4555320" cy="1594659"/>
          </a:xfrm>
        </p:spPr>
        <p:txBody>
          <a:bodyPr/>
          <a:lstStyle/>
          <a:p>
            <a:r>
              <a:rPr lang="en-US" dirty="0" err="1" smtClean="0"/>
              <a:t>Vac</a:t>
            </a:r>
            <a:r>
              <a:rPr lang="en-US" dirty="0" smtClean="0"/>
              <a:t> RF: refine simulations (</a:t>
            </a:r>
            <a:r>
              <a:rPr lang="en-US" dirty="0" err="1" smtClean="0"/>
              <a:t>Stratakis</a:t>
            </a:r>
            <a:r>
              <a:rPr lang="en-US" dirty="0" smtClean="0"/>
              <a:t> et al)</a:t>
            </a:r>
          </a:p>
          <a:p>
            <a:r>
              <a:rPr lang="en-US" dirty="0" smtClean="0"/>
              <a:t>HCC: refine simulations (Yoshikawa, </a:t>
            </a:r>
            <a:r>
              <a:rPr lang="en-US" dirty="0" err="1" smtClean="0"/>
              <a:t>Yonehara</a:t>
            </a:r>
            <a:r>
              <a:rPr lang="en-US" dirty="0" smtClean="0"/>
              <a:t>, et al)</a:t>
            </a:r>
          </a:p>
          <a:p>
            <a:r>
              <a:rPr lang="en-US" dirty="0" smtClean="0"/>
              <a:t>Physics Processes (</a:t>
            </a:r>
            <a:r>
              <a:rPr lang="en-US" dirty="0" err="1" smtClean="0"/>
              <a:t>Snopok</a:t>
            </a:r>
            <a:r>
              <a:rPr lang="en-US" dirty="0" smtClean="0"/>
              <a:t>, Roberts, et al): plasma effects, others, 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6D Baseline </a:t>
            </a: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(Basically on hold awaiting the other 6D D&amp;S tasks)</a:t>
            </a:r>
            <a:endParaRPr lang="en-US" dirty="0"/>
          </a:p>
          <a:p>
            <a:r>
              <a:rPr lang="en-US" dirty="0" smtClean="0"/>
              <a:t>Vacuum RF D</a:t>
            </a:r>
            <a:r>
              <a:rPr lang="en-US" dirty="0"/>
              <a:t>&amp;S</a:t>
            </a:r>
          </a:p>
          <a:p>
            <a:r>
              <a:rPr lang="en-US" dirty="0"/>
              <a:t>HCC D&amp;S</a:t>
            </a:r>
          </a:p>
          <a:p>
            <a:r>
              <a:rPr lang="en-US" dirty="0" smtClean="0"/>
              <a:t>Auxiliary </a:t>
            </a:r>
            <a:r>
              <a:rPr lang="en-US" dirty="0"/>
              <a:t>components</a:t>
            </a:r>
          </a:p>
          <a:p>
            <a:r>
              <a:rPr lang="en-US" dirty="0" smtClean="0"/>
              <a:t>Final Cooling D&amp;S (EPIC and high-field)</a:t>
            </a:r>
          </a:p>
          <a:p>
            <a:r>
              <a:rPr lang="en-US" dirty="0" smtClean="0"/>
              <a:t>Missing Physics Processes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Missing Physics Processes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88680" y="1227203"/>
            <a:ext cx="4555320" cy="93862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Need funding for Missing Physics Processes</a:t>
            </a:r>
          </a:p>
          <a:p>
            <a:r>
              <a:rPr lang="en-US" b="1" dirty="0" smtClean="0">
                <a:solidFill>
                  <a:srgbClr val="817E00"/>
                </a:solidFill>
              </a:rPr>
              <a:t>Need engineering study on Vacuum RF channel final stages</a:t>
            </a:r>
            <a:endParaRPr lang="en-US" b="1" dirty="0">
              <a:solidFill>
                <a:srgbClr val="817E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6 December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02.03 Cooling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Tom Roberts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91167" y="1016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0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800" dirty="0" smtClean="0"/>
              <a:t>J. S. Berg</a:t>
            </a:r>
            <a:endParaRPr lang="en-US" sz="1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IDS-NF RDR acceleration section: submitted, being edited</a:t>
            </a:r>
          </a:p>
          <a:p>
            <a:r>
              <a:rPr lang="en-US" dirty="0" smtClean="0"/>
              <a:t>5 GeV 325 MHz neutrino factory: first linac design, gradients too high; RLA parameters chosen</a:t>
            </a:r>
            <a:endParaRPr lang="en-US" dirty="0"/>
          </a:p>
          <a:p>
            <a:r>
              <a:rPr lang="en-US" dirty="0" smtClean="0"/>
              <a:t>Higgs factory acceleration chain: not started</a:t>
            </a:r>
          </a:p>
          <a:p>
            <a:r>
              <a:rPr lang="en-US" dirty="0" smtClean="0"/>
              <a:t>Muon collider acceleration: not started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IDS-NF RDR acceleration section incorporated. Need to add additional tables.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Guess acceleration chain for review, RF values</a:t>
            </a:r>
          </a:p>
          <a:p>
            <a:r>
              <a:rPr lang="en-US" dirty="0" smtClean="0"/>
              <a:t>Final edits on IDS-NF RDR acceleration section</a:t>
            </a:r>
          </a:p>
          <a:p>
            <a:r>
              <a:rPr lang="en-US" dirty="0" smtClean="0"/>
              <a:t>Higgs factory FFAGs</a:t>
            </a:r>
          </a:p>
          <a:p>
            <a:r>
              <a:rPr lang="en-US" dirty="0" smtClean="0"/>
              <a:t>Look at SCRF gradients/apertures for 325 MHz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Q1: Finish RDR</a:t>
            </a:r>
          </a:p>
          <a:p>
            <a:r>
              <a:rPr lang="en-US" dirty="0" smtClean="0"/>
              <a:t>Q2: Higgs factory FFAGs</a:t>
            </a:r>
          </a:p>
          <a:p>
            <a:r>
              <a:rPr lang="en-US" dirty="0" smtClean="0"/>
              <a:t>Q2: 5 GeV 325 MHz acceleration for neutrino factory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Interest in looking at a straight 5 GeV linac for a neutrino factory</a:t>
            </a:r>
          </a:p>
          <a:p>
            <a:r>
              <a:rPr lang="en-US" dirty="0" smtClean="0"/>
              <a:t>Need realistic gradients </a:t>
            </a:r>
            <a:r>
              <a:rPr lang="en-US" smtClean="0"/>
              <a:t>&amp; apertures for 325 MHz SCRF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6 Dec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02.04 – D&amp;S Acceleration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34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Higgs </a:t>
            </a:r>
            <a:r>
              <a:rPr lang="en-US" dirty="0" smtClean="0"/>
              <a:t>Factory (HF) </a:t>
            </a:r>
            <a:r>
              <a:rPr lang="en-US" dirty="0"/>
              <a:t>design </a:t>
            </a:r>
            <a:r>
              <a:rPr lang="en-US" dirty="0" smtClean="0"/>
              <a:t>including collimation and injection systems – </a:t>
            </a:r>
            <a:r>
              <a:rPr lang="en-US" dirty="0"/>
              <a:t>continued.</a:t>
            </a:r>
            <a:endParaRPr lang="en-US" dirty="0" smtClean="0"/>
          </a:p>
          <a:p>
            <a:r>
              <a:rPr lang="en-US" dirty="0"/>
              <a:t>Comprehensive beam dynamics simulations incl. field errors, magnet misalignments, and </a:t>
            </a:r>
            <a:r>
              <a:rPr lang="en-US" dirty="0" smtClean="0"/>
              <a:t>correction – </a:t>
            </a:r>
            <a:r>
              <a:rPr lang="en-US" dirty="0"/>
              <a:t>on hold.</a:t>
            </a:r>
            <a:endParaRPr lang="en-US" dirty="0" smtClean="0"/>
          </a:p>
          <a:p>
            <a:r>
              <a:rPr lang="en-US" dirty="0"/>
              <a:t>Longitudinal dynamics studies in Higgs Factory with account of beam-beam forces and </a:t>
            </a:r>
            <a:r>
              <a:rPr lang="en-US" dirty="0" smtClean="0"/>
              <a:t>wake-fields – on hold.</a:t>
            </a:r>
          </a:p>
          <a:p>
            <a:r>
              <a:rPr lang="en-US" dirty="0"/>
              <a:t>Development of </a:t>
            </a:r>
            <a:r>
              <a:rPr lang="en-US" dirty="0" smtClean="0"/>
              <a:t>the halo </a:t>
            </a:r>
            <a:r>
              <a:rPr lang="en-US" dirty="0"/>
              <a:t>extraction </a:t>
            </a:r>
            <a:r>
              <a:rPr lang="en-US" dirty="0" smtClean="0"/>
              <a:t>scheme for 3 </a:t>
            </a:r>
            <a:r>
              <a:rPr lang="en-US" dirty="0" err="1" smtClean="0"/>
              <a:t>TeV</a:t>
            </a:r>
            <a:r>
              <a:rPr lang="en-US" dirty="0" smtClean="0"/>
              <a:t> collider – not started yet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Work on the </a:t>
            </a:r>
            <a:r>
              <a:rPr lang="en-US" dirty="0"/>
              <a:t>new version of the HF collider </a:t>
            </a:r>
            <a:r>
              <a:rPr lang="en-US" dirty="0" smtClean="0"/>
              <a:t>lattice was slow due to other tasks of higher priority</a:t>
            </a:r>
            <a:r>
              <a:rPr lang="en-US" dirty="0" smtClean="0">
                <a:sym typeface="Symbol"/>
              </a:rPr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Completion of the new version of the </a:t>
            </a:r>
            <a:r>
              <a:rPr lang="en-US" dirty="0"/>
              <a:t>HF collider </a:t>
            </a:r>
            <a:r>
              <a:rPr lang="en-US" dirty="0" smtClean="0"/>
              <a:t>lattice.</a:t>
            </a:r>
          </a:p>
          <a:p>
            <a:r>
              <a:rPr lang="en-US" dirty="0" smtClean="0"/>
              <a:t>Incorporation of the quadruplet Final Focus into the 3TeV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/>
              <a:t>collider lattice.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Design of a new version of the HF collider lattice. </a:t>
            </a:r>
            <a:endParaRPr lang="en-US" dirty="0" smtClean="0"/>
          </a:p>
          <a:p>
            <a:r>
              <a:rPr lang="en-US" dirty="0" smtClean="0"/>
              <a:t>Beam </a:t>
            </a:r>
            <a:r>
              <a:rPr lang="en-US" dirty="0"/>
              <a:t>dynamics </a:t>
            </a:r>
            <a:r>
              <a:rPr lang="en-US" dirty="0" smtClean="0"/>
              <a:t>simulations for HF</a:t>
            </a:r>
          </a:p>
          <a:p>
            <a:r>
              <a:rPr lang="en-US" dirty="0" smtClean="0"/>
              <a:t>Design </a:t>
            </a:r>
            <a:r>
              <a:rPr lang="en-US" dirty="0"/>
              <a:t>of a new version of the 3TeV </a:t>
            </a:r>
            <a:r>
              <a:rPr lang="en-US" dirty="0" err="1"/>
              <a:t>muon</a:t>
            </a:r>
            <a:r>
              <a:rPr lang="en-US" dirty="0"/>
              <a:t> collider lattice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All of the studiers were mostly occupied with other tasks or on vacations.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6 December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02 05 Collider </a:t>
            </a:r>
            <a:r>
              <a:rPr lang="en-US" dirty="0" smtClean="0"/>
              <a:t>Ring Design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Y. </a:t>
            </a:r>
            <a:r>
              <a:rPr lang="en-US" dirty="0" err="1" smtClean="0"/>
              <a:t>Alexahin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64815"/>
      </p:ext>
    </p:extLst>
  </p:cSld>
  <p:clrMapOvr>
    <a:masterClrMapping/>
  </p:clrMapOvr>
</p:sld>
</file>

<file path=ppt/theme/theme1.xml><?xml version="1.0" encoding="utf-8"?>
<a:theme xmlns:a="http://schemas.openxmlformats.org/drawingml/2006/main" name="2012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2012_DOE_Review_Template.potx</Template>
  <TotalTime>10929</TotalTime>
  <Words>1257</Words>
  <Application>Microsoft Macintosh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2012_DOE_Review_Template</vt:lpstr>
      <vt:lpstr>3_MAP_L2_Managers_MonthlyReport_Template</vt:lpstr>
      <vt:lpstr>Muon Accelerator Program Design &amp; Simulations (WBS 2) Monthly Status Review</vt:lpstr>
      <vt:lpstr>Outline</vt:lpstr>
      <vt:lpstr>Introduction</vt:lpstr>
      <vt:lpstr>L2 Manager Status reportS: Design &amp; Simulation (WBS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AOB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Robert</cp:lastModifiedBy>
  <cp:revision>143</cp:revision>
  <dcterms:created xsi:type="dcterms:W3CDTF">2012-06-15T14:46:19Z</dcterms:created>
  <dcterms:modified xsi:type="dcterms:W3CDTF">2013-12-06T15:04:04Z</dcterms:modified>
</cp:coreProperties>
</file>