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64" r:id="rId3"/>
    <p:sldId id="265" r:id="rId4"/>
    <p:sldId id="266" r:id="rId5"/>
    <p:sldId id="307" r:id="rId6"/>
    <p:sldId id="308" r:id="rId7"/>
    <p:sldId id="263" r:id="rId8"/>
    <p:sldId id="309" r:id="rId9"/>
    <p:sldId id="303" r:id="rId10"/>
    <p:sldId id="311" r:id="rId11"/>
    <p:sldId id="31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13" autoAdjust="0"/>
  </p:normalViewPr>
  <p:slideViewPr>
    <p:cSldViewPr snapToGrid="0" snapToObjects="1">
      <p:cViewPr varScale="1">
        <p:scale>
          <a:sx n="60" d="100"/>
          <a:sy n="60" d="100"/>
        </p:scale>
        <p:origin x="-14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08C5-A32F-3C41-BAA0-EEB218506FD3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9E0D8-5555-DE4B-9648-682075868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9F0F-6C05-0040-8204-889F74859342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20CD-7DB0-D545-BD09-FE8BD4915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72112157"/>
              </p:ext>
            </p:extLst>
          </p:nvPr>
        </p:nvGraphicFramePr>
        <p:xfrm>
          <a:off x="0" y="978599"/>
          <a:ext cx="9144000" cy="5791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4307"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Milestone Status (Progress)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Resource Conflicts, Plan Changes</a:t>
                      </a:r>
                      <a:r>
                        <a:rPr lang="en-US" sz="1400" b="1" u="sng" baseline="0" dirty="0" smtClean="0"/>
                        <a:t> and Issues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u="none" dirty="0" smtClean="0"/>
                        <a:t> </a:t>
                      </a:r>
                      <a:endParaRPr lang="en-US" sz="1200" b="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Late Items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Summary of Previous Month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u="sng" baseline="0" smtClean="0"/>
                        <a:t>Quarterly </a:t>
                      </a:r>
                      <a:r>
                        <a:rPr lang="en-US" sz="1400" b="1" u="sng" baseline="0" dirty="0" smtClean="0"/>
                        <a:t>Plans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Upcoming Work (Next Month)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="0" u="none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0" y="82818"/>
            <a:ext cx="831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3588" algn="l"/>
              </a:tabLst>
            </a:pPr>
            <a:r>
              <a:rPr lang="en-US" sz="2800" dirty="0" smtClean="0">
                <a:solidFill>
                  <a:srgbClr val="000090"/>
                </a:solidFill>
              </a:rPr>
              <a:t>Monthly L2 Status Report -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WBS:  	Presenter:  </a:t>
            </a:r>
            <a:endParaRPr lang="en-US" sz="2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223903"/>
            <a:ext cx="4555320" cy="177604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0" y="3253570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0" y="5146692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88680" y="3271973"/>
            <a:ext cx="4555320" cy="3505345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8680" y="2272963"/>
            <a:ext cx="4555320" cy="72698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84803" y="119626"/>
            <a:ext cx="3625206" cy="441717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1 September 2012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3620" y="579747"/>
            <a:ext cx="3831700" cy="239259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r>
              <a:rPr lang="en-US" dirty="0" smtClean="0"/>
              <a:t> - Title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817853" y="561343"/>
            <a:ext cx="2492156" cy="283505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CE61-5EEF-054B-8CE6-1FACAEA84158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ECA3-1A4A-9349-913F-46D59F6C7FE8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3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76DA-49D0-5448-8589-B7EEB1133536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6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Monthly Report: NCRF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66090075"/>
              </p:ext>
            </p:extLst>
          </p:nvPr>
        </p:nvGraphicFramePr>
        <p:xfrm>
          <a:off x="0" y="978599"/>
          <a:ext cx="9144000" cy="67049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4307"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Milestone Status (Progress)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Resource Conflicts, Plan Changes</a:t>
                      </a:r>
                      <a:r>
                        <a:rPr lang="en-US" sz="1400" b="1" u="sng" baseline="0" dirty="0" smtClean="0"/>
                        <a:t> and Issues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u="none" dirty="0" smtClean="0"/>
                        <a:t> </a:t>
                      </a:r>
                      <a:endParaRPr lang="en-US" sz="1200" b="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Late Items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3777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Summary of Previous Month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Quarterly Plans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Upcoming Work (Next Month)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="0" u="none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0" y="82818"/>
            <a:ext cx="831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3588" algn="l"/>
              </a:tabLst>
            </a:pPr>
            <a:r>
              <a:rPr lang="en-US" sz="2800" dirty="0" smtClean="0">
                <a:solidFill>
                  <a:srgbClr val="000090"/>
                </a:solidFill>
              </a:rPr>
              <a:t>Monthly L2 Status Report -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WBS:  	Presenter: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223903"/>
            <a:ext cx="4555320" cy="177604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0" y="3253570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0" y="6206836"/>
            <a:ext cx="4588680" cy="545092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88680" y="3271973"/>
            <a:ext cx="4555320" cy="3505345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8680" y="2272963"/>
            <a:ext cx="4555320" cy="72698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84803" y="119626"/>
            <a:ext cx="3625206" cy="441717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1 September 2012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3620" y="579747"/>
            <a:ext cx="3831700" cy="239259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r>
              <a:rPr lang="en-US" dirty="0" smtClean="0"/>
              <a:t> - Title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817853" y="561343"/>
            <a:ext cx="2492156" cy="283505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920-CAB2-C64D-8B79-D3BB49394B68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C1FE-F7FB-2A48-85D7-CDDAA29E36CE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9CE-5E6A-8042-8721-5F3998D61E7B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Friday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1D6-957B-2949-94AF-786CD7ED917D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5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61D-DAD9-AD46-B8C3-AFD71D34C3E8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Friday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E42A-818B-684C-B6EB-4CD61C9C314E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C960-C0E3-D04D-AFEA-6E1579116133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E877982C-E10B-0645-AD5D-B45CF301C158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MAP Bi-Weekly Planning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0"/>
                </a:solidFill>
              </a:defRPr>
            </a:lvl1pPr>
          </a:lstStyle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39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E877982C-E10B-0645-AD5D-B45CF301C158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MAP Bi-Weekly Planning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0"/>
                </a:solidFill>
              </a:defRPr>
            </a:lvl1pPr>
          </a:lstStyle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391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Technology Development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MAP Friday Meeting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Harold Kirk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Brookhaven National Laboratory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December 13, 2013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 descr="MAP_MTA_2013_102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5269" r="7689" b="19022"/>
          <a:stretch/>
        </p:blipFill>
        <p:spPr>
          <a:xfrm>
            <a:off x="118533" y="13207"/>
            <a:ext cx="8955898" cy="6523059"/>
          </a:xfrm>
          <a:prstGeom prst="rect">
            <a:avLst/>
          </a:prstGeom>
        </p:spPr>
      </p:pic>
      <p:pic>
        <p:nvPicPr>
          <p:cNvPr id="5" name="Picture 4" descr="map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38" y="33855"/>
            <a:ext cx="9357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3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323" y="1338682"/>
            <a:ext cx="6928088" cy="4114024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TD Highlights</a:t>
            </a:r>
          </a:p>
          <a:p>
            <a:r>
              <a:rPr lang="en-US" dirty="0" smtClean="0"/>
              <a:t>L2 Summary reports</a:t>
            </a:r>
          </a:p>
          <a:p>
            <a:r>
              <a:rPr lang="en-US" dirty="0" smtClean="0"/>
              <a:t>Topical Report –</a:t>
            </a:r>
            <a:r>
              <a:rPr lang="en-US" i="1" dirty="0" smtClean="0"/>
              <a:t> </a:t>
            </a:r>
            <a:r>
              <a:rPr lang="en-US" i="1" dirty="0"/>
              <a:t>Recent MARS15 </a:t>
            </a:r>
            <a:r>
              <a:rPr lang="en-US" i="1" dirty="0" smtClean="0"/>
              <a:t>Developments</a:t>
            </a:r>
            <a:r>
              <a:rPr lang="en-US" i="1" dirty="0" smtClean="0"/>
              <a:t>, </a:t>
            </a:r>
            <a:r>
              <a:rPr lang="en-US" i="1" dirty="0" smtClean="0"/>
              <a:t>Nikolai Mokhov, FNAL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Harold Kirk, BNL | 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22" y="0"/>
            <a:ext cx="7296362" cy="12284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Technology Development Highlights for </a:t>
            </a:r>
            <a:r>
              <a:rPr lang="en-US" dirty="0" smtClean="0">
                <a:solidFill>
                  <a:srgbClr val="C00000"/>
                </a:solidFill>
              </a:rPr>
              <a:t>Nov</a:t>
            </a:r>
            <a:r>
              <a:rPr lang="en-US" dirty="0" smtClean="0">
                <a:solidFill>
                  <a:srgbClr val="C00000"/>
                </a:solidFill>
              </a:rPr>
              <a:t>ember</a:t>
            </a:r>
            <a:r>
              <a:rPr lang="en-US" dirty="0" smtClean="0">
                <a:solidFill>
                  <a:srgbClr val="C00000"/>
                </a:solidFill>
              </a:rPr>
              <a:t>, 2013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Studies</a:t>
            </a:r>
          </a:p>
          <a:p>
            <a:pPr lvl="1"/>
            <a:r>
              <a:rPr lang="en-US" dirty="0" smtClean="0"/>
              <a:t>“Patch Ring” approach chosen for 805MHz </a:t>
            </a:r>
            <a:r>
              <a:rPr lang="en-US" dirty="0" smtClean="0"/>
              <a:t>Modular Cavity  </a:t>
            </a:r>
            <a:r>
              <a:rPr lang="en-US" dirty="0" smtClean="0"/>
              <a:t>repair</a:t>
            </a:r>
            <a:endParaRPr lang="en-US" dirty="0" smtClean="0"/>
          </a:p>
          <a:p>
            <a:pPr lvl="1"/>
            <a:r>
              <a:rPr lang="en-US" dirty="0" smtClean="0"/>
              <a:t>Mechanical Assembly of 201 MHz Cavity</a:t>
            </a:r>
          </a:p>
          <a:p>
            <a:pPr lvl="1"/>
            <a:r>
              <a:rPr lang="en-US" dirty="0" smtClean="0"/>
              <a:t>Testing of Cu onto </a:t>
            </a:r>
            <a:r>
              <a:rPr lang="en-US" dirty="0" err="1" smtClean="0"/>
              <a:t>Nb</a:t>
            </a:r>
            <a:r>
              <a:rPr lang="en-US" dirty="0" smtClean="0"/>
              <a:t> electroforming started</a:t>
            </a:r>
            <a:endParaRPr lang="en-US" dirty="0" smtClean="0"/>
          </a:p>
          <a:p>
            <a:r>
              <a:rPr lang="en-US" dirty="0" smtClean="0"/>
              <a:t>Targets</a:t>
            </a:r>
            <a:endParaRPr lang="en-US" dirty="0" smtClean="0"/>
          </a:p>
          <a:p>
            <a:pPr lvl="1"/>
            <a:r>
              <a:rPr lang="en-US" dirty="0" smtClean="0"/>
              <a:t>New short taper (5m) coil design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Numerous abstracts to IPAC2014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Harold Kirk, BNL | 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Modular cavity (collaboration with SLAC)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 Developed the plan for fixing the damaged region</a:t>
            </a:r>
          </a:p>
          <a:p>
            <a:pPr marL="400050" lvl="2" indent="-114300">
              <a:spcBef>
                <a:spcPts val="0"/>
              </a:spcBef>
            </a:pPr>
            <a:r>
              <a:rPr lang="en-US" sz="1100" dirty="0" smtClean="0"/>
              <a:t>Braze a copper “patch ring”; braze test at Fermilab in progress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201 MHz MICE prototype cavity</a:t>
            </a:r>
            <a:endParaRPr lang="en-US" sz="11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Significant progress in the single cavity-vessel assembly:</a:t>
            </a:r>
          </a:p>
          <a:p>
            <a:pPr marL="400050" lvl="2" indent="-114300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Installed: water cooling connection; cavity support struts , six tuner arms and </a:t>
            </a:r>
            <a:r>
              <a:rPr lang="en-US" sz="1100" u="sng" dirty="0" smtClean="0">
                <a:solidFill>
                  <a:schemeClr val="tx2"/>
                </a:solidFill>
              </a:rPr>
              <a:t>actuators  (issues) 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Tuner transfer function measurements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Coupler fabrication continues at LBNL: delay in </a:t>
            </a:r>
            <a:r>
              <a:rPr lang="en-US" sz="1100" dirty="0" err="1" smtClean="0">
                <a:solidFill>
                  <a:schemeClr val="tx2"/>
                </a:solidFill>
              </a:rPr>
              <a:t>TiN</a:t>
            </a:r>
            <a:r>
              <a:rPr lang="en-US" sz="1100" dirty="0" smtClean="0">
                <a:solidFill>
                  <a:schemeClr val="tx2"/>
                </a:solidFill>
              </a:rPr>
              <a:t> coating</a:t>
            </a:r>
          </a:p>
          <a:p>
            <a:pPr lvl="1">
              <a:spcBef>
                <a:spcPts val="0"/>
              </a:spcBef>
              <a:buNone/>
            </a:pPr>
            <a:endParaRPr 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215163"/>
            <a:ext cx="4555320" cy="16052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/>
              <a:t>Modular cavity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Fabrication at SLAC continues, delays in fixing the damaged region</a:t>
            </a:r>
            <a:endParaRPr lang="en-US" sz="1050" u="sng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Copper plating quality un-acceptable, plan to braze a copper ring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Good progress in the single cavity installation at MTA, Fermilab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Accessory components  (cavity support struts, tuner arms and water cooling line connections) installed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Issue with the actuator installation: measurements done and Allan </a:t>
            </a:r>
            <a:r>
              <a:rPr lang="en-US" sz="1100" dirty="0" err="1" smtClean="0">
                <a:solidFill>
                  <a:schemeClr val="tx2"/>
                </a:solidFill>
              </a:rPr>
              <a:t>DeMello</a:t>
            </a:r>
            <a:r>
              <a:rPr lang="en-US" sz="1100" dirty="0" smtClean="0">
                <a:solidFill>
                  <a:schemeClr val="tx2"/>
                </a:solidFill>
              </a:rPr>
              <a:t> from LBNL will be at Fermilab on Monday to assist with the installation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Tuner measurements  at Fermilab completed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Fabrication the 201-MHz coupler continues at LBNL, delay in </a:t>
            </a:r>
            <a:r>
              <a:rPr lang="en-US" sz="1100" dirty="0" err="1" smtClean="0">
                <a:solidFill>
                  <a:schemeClr val="tx2"/>
                </a:solidFill>
              </a:rPr>
              <a:t>TiN</a:t>
            </a:r>
            <a:r>
              <a:rPr lang="en-US" sz="1100" dirty="0" smtClean="0">
                <a:solidFill>
                  <a:schemeClr val="tx2"/>
                </a:solidFill>
              </a:rPr>
              <a:t> coating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Continue the fabrication of the modular cavity with the proposed fix, and low power RF measurement of the cavity at SLAC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Continue the 201 MHz installation at MTA, Fermilab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Oversight of the 201-MHz cavity coupler fabrication at LBNL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TiN</a:t>
            </a:r>
            <a:r>
              <a:rPr lang="en-US" dirty="0" smtClean="0">
                <a:solidFill>
                  <a:schemeClr val="tx2"/>
                </a:solidFill>
              </a:rPr>
              <a:t>-coating on the copper areas of the RF windows at LBNL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Oversight of the CC cryostat fabrication at LBNL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Continue MP simulation studies of the MuCool/MICE 201 MHz cavities with MICE magnetic field map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Continue the modular cavity fabrication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u="sng" dirty="0" smtClean="0"/>
              <a:t>EP of the remaining MICE cavities at LBNL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Development of the modular cavity testing plan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Data analysis of previous 805 MHz testing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MP simulation studies of the MICE cavity and coupler with external magnetic fields and explore other possible solutions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Fabrication of two 201 MHz RF couplers for the first MICE prototype cavity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Support MTA RF testing programs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Support and participate RF design studies of MAP D&amp;S.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PO of Be plates for the modular cavity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Delay in modular cavity fabrication at SLAC due to bad copper plating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Delay in the 201 MHz coupler fabrication due to </a:t>
            </a:r>
            <a:r>
              <a:rPr lang="en-US" sz="1100" dirty="0" err="1" smtClean="0"/>
              <a:t>TiN</a:t>
            </a:r>
            <a:r>
              <a:rPr lang="en-US" sz="1100" dirty="0" smtClean="0"/>
              <a:t> coating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endParaRPr lang="en-US" sz="11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The modular cavity fabrication at SLAC and repair plan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Oversight of the fabrication of RF couplers for the MICE prototype cavity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Delay in </a:t>
            </a:r>
            <a:r>
              <a:rPr lang="en-US" sz="1100" dirty="0" err="1" smtClean="0"/>
              <a:t>TiN</a:t>
            </a:r>
            <a:r>
              <a:rPr lang="en-US" sz="1100" dirty="0" smtClean="0"/>
              <a:t> coating on the coupler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0" y="119626"/>
            <a:ext cx="3661809" cy="441717"/>
          </a:xfrm>
        </p:spPr>
        <p:txBody>
          <a:bodyPr/>
          <a:lstStyle/>
          <a:p>
            <a:r>
              <a:rPr lang="en-US" dirty="0" smtClean="0"/>
              <a:t>December 13, 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03 01: Normal Conducting 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Derun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ctuator gap.tiff"/>
          <p:cNvPicPr>
            <a:picLocks noChangeAspect="1"/>
          </p:cNvPicPr>
          <p:nvPr/>
        </p:nvPicPr>
        <p:blipFill>
          <a:blip r:embed="rId2"/>
          <a:srcRect l="46186" t="53803" r="2324" b="4358"/>
          <a:stretch>
            <a:fillRect/>
          </a:stretch>
        </p:blipFill>
        <p:spPr>
          <a:xfrm>
            <a:off x="762000" y="3918204"/>
            <a:ext cx="3813048" cy="2330196"/>
          </a:xfrm>
          <a:prstGeom prst="rect">
            <a:avLst/>
          </a:prstGeom>
        </p:spPr>
      </p:pic>
      <p:pic>
        <p:nvPicPr>
          <p:cNvPr id="14" name="Picture 13" descr="yt5_96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990600"/>
            <a:ext cx="33528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905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Modular Cavity and MICE Coupler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Monthly Report: NCRF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7725" y="5162550"/>
            <a:ext cx="3962400" cy="107721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38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Measurements: </a:t>
            </a:r>
          </a:p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 = 201.17 MHz with copper windows</a:t>
            </a:r>
          </a:p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Tuning range: 300 kHz @ 100 PSI (Pull); </a:t>
            </a:r>
            <a:b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400 kHz @ 100 PSI (Push)</a:t>
            </a:r>
          </a:p>
        </p:txBody>
      </p:sp>
      <p:pic>
        <p:nvPicPr>
          <p:cNvPr id="13" name="Picture 12" descr="i4_14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90600"/>
            <a:ext cx="3810000" cy="28457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0" y="5867400"/>
            <a:ext cx="8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1/8 gap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Work continues for welding the beam tubes onto the 500MHz cavities (Research Instruments)</a:t>
            </a:r>
          </a:p>
          <a:p>
            <a:r>
              <a:rPr lang="en-US" dirty="0" smtClean="0"/>
              <a:t>Work started on establishing a viable technique for electroforming Cu on </a:t>
            </a:r>
            <a:r>
              <a:rPr lang="en-US" dirty="0" err="1" smtClean="0"/>
              <a:t>Nb</a:t>
            </a:r>
            <a:r>
              <a:rPr lang="en-US" dirty="0" smtClean="0"/>
              <a:t> coupons at </a:t>
            </a:r>
            <a:r>
              <a:rPr lang="en-US" dirty="0" err="1" smtClean="0"/>
              <a:t>Epner</a:t>
            </a:r>
            <a:r>
              <a:rPr lang="en-US" dirty="0" smtClean="0"/>
              <a:t> Technologies.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Continued work by Research Instruments toward welding of the 500 MHz SRF cavity</a:t>
            </a:r>
          </a:p>
          <a:p>
            <a:r>
              <a:rPr lang="en-US" dirty="0" smtClean="0"/>
              <a:t>Continue studies of techniques for electroforming Cu on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Testing of 500 MHz explosion-bonded cavities expected in late summer.  </a:t>
            </a:r>
          </a:p>
          <a:p>
            <a:r>
              <a:rPr lang="en-US" dirty="0" smtClean="0"/>
              <a:t>Preparation of Cu </a:t>
            </a:r>
            <a:r>
              <a:rPr lang="en-US" dirty="0"/>
              <a:t>on </a:t>
            </a:r>
            <a:r>
              <a:rPr lang="en-US" dirty="0" err="1" smtClean="0"/>
              <a:t>Nb</a:t>
            </a:r>
            <a:r>
              <a:rPr lang="en-US" dirty="0" smtClean="0"/>
              <a:t> electroformed 1.3GHz </a:t>
            </a:r>
            <a:r>
              <a:rPr lang="en-US" dirty="0"/>
              <a:t>cavity </a:t>
            </a:r>
            <a:r>
              <a:rPr lang="en-US" dirty="0" smtClean="0"/>
              <a:t>by end of FY13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Instruments shipment of 500 MHz </a:t>
            </a:r>
            <a:r>
              <a:rPr lang="en-US" dirty="0" smtClean="0"/>
              <a:t>cavities</a:t>
            </a:r>
          </a:p>
          <a:p>
            <a:r>
              <a:rPr lang="en-US" dirty="0" smtClean="0"/>
              <a:t>Electroforming Cu on </a:t>
            </a:r>
            <a:r>
              <a:rPr lang="en-US" dirty="0"/>
              <a:t>1.3GHz </a:t>
            </a:r>
            <a:r>
              <a:rPr lang="en-US" dirty="0" err="1" smtClean="0"/>
              <a:t>Nb</a:t>
            </a:r>
            <a:r>
              <a:rPr lang="en-US" dirty="0" smtClean="0"/>
              <a:t> cavity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December 13, 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3.2 – Superconducting 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Don </a:t>
            </a:r>
            <a:r>
              <a:rPr lang="en-US" dirty="0" err="1" smtClean="0"/>
              <a:t>Hartill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338" y="1303338"/>
            <a:ext cx="4556125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208338"/>
            <a:ext cx="4554538" cy="2528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smtClean="0"/>
              <a:t>Ding: Particle production optimization for 3 </a:t>
            </a:r>
            <a:r>
              <a:rPr lang="en-US" sz="1400" dirty="0" err="1" smtClean="0"/>
              <a:t>GeV</a:t>
            </a:r>
            <a:r>
              <a:rPr lang="en-US" sz="1400" dirty="0" smtClean="0"/>
              <a:t> beam with C target largely complete</a:t>
            </a:r>
          </a:p>
          <a:p>
            <a:pPr>
              <a:lnSpc>
                <a:spcPct val="80000"/>
              </a:lnSpc>
            </a:pPr>
            <a:r>
              <a:rPr lang="en-US" sz="1400" dirty="0" err="1" smtClean="0"/>
              <a:t>Weggel</a:t>
            </a:r>
            <a:r>
              <a:rPr lang="en-US" sz="1400" dirty="0" smtClean="0"/>
              <a:t>: New target coil designs for more uniform field at target + short taper.   Next: field maps for Ding, </a:t>
            </a:r>
            <a:r>
              <a:rPr lang="en-US" sz="1400" dirty="0" err="1" smtClean="0"/>
              <a:t>Sayed</a:t>
            </a:r>
            <a:r>
              <a:rPr lang="en-US" sz="1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400" dirty="0" err="1" smtClean="0"/>
              <a:t>Souchlas</a:t>
            </a:r>
            <a:r>
              <a:rPr lang="en-US" sz="1400" dirty="0" smtClean="0"/>
              <a:t>: Tidied up loose ends in energy deposition studies at 8 </a:t>
            </a:r>
            <a:r>
              <a:rPr lang="en-US" sz="1400" dirty="0" err="1" smtClean="0"/>
              <a:t>GeV</a:t>
            </a:r>
            <a:r>
              <a:rPr lang="en-US" sz="1400" dirty="0" smtClean="0"/>
              <a:t>.  Next: 3 </a:t>
            </a:r>
            <a:r>
              <a:rPr lang="en-US" sz="1400" dirty="0" err="1" smtClean="0"/>
              <a:t>GeV</a:t>
            </a:r>
            <a:r>
              <a:rPr lang="en-US" sz="1400" dirty="0" smtClean="0"/>
              <a:t> studies, including chicane.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Zhan: ANSYS-FLUENT code modifications for free jets seem to be working well.  Next: apply to MERIT configuration.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3338" y="6321425"/>
            <a:ext cx="4556125" cy="45561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638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89463" y="3271838"/>
            <a:ext cx="4554537" cy="3505200"/>
          </a:xfrm>
        </p:spPr>
        <p:txBody>
          <a:bodyPr/>
          <a:lstStyle/>
          <a:p>
            <a:r>
              <a:rPr lang="en-US" sz="1400" dirty="0" smtClean="0"/>
              <a:t>Extend target system conceptual design up to start of </a:t>
            </a:r>
            <a:r>
              <a:rPr lang="en-US" sz="1400" dirty="0" err="1" smtClean="0"/>
              <a:t>buncher</a:t>
            </a:r>
            <a:r>
              <a:rPr lang="en-US" sz="1400" dirty="0" smtClean="0"/>
              <a:t> (including chicane in decay/drift region).</a:t>
            </a:r>
            <a:endParaRPr lang="en-US" sz="1400" dirty="0"/>
          </a:p>
          <a:p>
            <a:r>
              <a:rPr lang="en-US" sz="1400" dirty="0" smtClean="0"/>
              <a:t>Begin studies of Staging Scenarios </a:t>
            </a:r>
            <a:r>
              <a:rPr lang="en-US" sz="1400" smtClean="0"/>
              <a:t>that start </a:t>
            </a:r>
            <a:r>
              <a:rPr lang="en-US" sz="1400" dirty="0" smtClean="0"/>
              <a:t>with </a:t>
            </a:r>
            <a:r>
              <a:rPr lang="en-US" sz="1400" smtClean="0"/>
              <a:t>a   3-GeV </a:t>
            </a:r>
            <a:r>
              <a:rPr lang="en-US" sz="1400" dirty="0" smtClean="0"/>
              <a:t>beam @ 1MW.  </a:t>
            </a:r>
            <a:r>
              <a:rPr lang="en-US" sz="1400" i="1" dirty="0" smtClean="0"/>
              <a:t>Need more coordination with Proton Driver team to specify possible multiple beams on target.</a:t>
            </a:r>
          </a:p>
        </p:txBody>
      </p:sp>
      <p:sp>
        <p:nvSpPr>
          <p:cNvPr id="1638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89463" y="2273300"/>
            <a:ext cx="4554537" cy="72707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1639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9463" y="1223963"/>
            <a:ext cx="4554537" cy="809625"/>
          </a:xfrm>
        </p:spPr>
        <p:txBody>
          <a:bodyPr/>
          <a:lstStyle/>
          <a:p>
            <a:endParaRPr lang="en-US" sz="1400" dirty="0" smtClean="0"/>
          </a:p>
        </p:txBody>
      </p:sp>
      <p:sp>
        <p:nvSpPr>
          <p:cNvPr id="1639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84713" y="119063"/>
            <a:ext cx="3625850" cy="442912"/>
          </a:xfrm>
        </p:spPr>
        <p:txBody>
          <a:bodyPr/>
          <a:lstStyle/>
          <a:p>
            <a:r>
              <a:rPr lang="en-US" dirty="0" smtClean="0"/>
              <a:t>December 13, 2013</a:t>
            </a:r>
          </a:p>
        </p:txBody>
      </p:sp>
      <p:sp>
        <p:nvSpPr>
          <p:cNvPr id="1639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3900" y="579438"/>
            <a:ext cx="3830638" cy="239712"/>
          </a:xfrm>
        </p:spPr>
        <p:txBody>
          <a:bodyPr/>
          <a:lstStyle/>
          <a:p>
            <a:r>
              <a:rPr lang="en-US" smtClean="0"/>
              <a:t>03.04  Targets and Absorbers</a:t>
            </a:r>
          </a:p>
        </p:txBody>
      </p:sp>
      <p:sp>
        <p:nvSpPr>
          <p:cNvPr id="16393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818188" y="561975"/>
            <a:ext cx="2492375" cy="282575"/>
          </a:xfrm>
        </p:spPr>
        <p:txBody>
          <a:bodyPr/>
          <a:lstStyle/>
          <a:p>
            <a:r>
              <a:rPr lang="en-US" smtClean="0"/>
              <a:t>Kirk McDonald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201-MHz vacuum RF: initial mechanical assembly done</a:t>
            </a:r>
          </a:p>
          <a:p>
            <a:r>
              <a:rPr lang="en-US" dirty="0"/>
              <a:t>805-MHz vacuum RF: ASC run close to completion; modular cavity ETA delayed</a:t>
            </a:r>
          </a:p>
          <a:p>
            <a:r>
              <a:rPr lang="en-US" dirty="0"/>
              <a:t>Infrastructure: installation prep in hall continuing</a:t>
            </a:r>
          </a:p>
          <a:p>
            <a:r>
              <a:rPr lang="en-US" dirty="0"/>
              <a:t>Data analysis:</a:t>
            </a:r>
          </a:p>
          <a:p>
            <a:pPr lvl="1"/>
            <a:r>
              <a:rPr lang="en-US" dirty="0"/>
              <a:t>HPRF beam test PRL published, data analysis continuing (M. Chung, B. Freemire, A. </a:t>
            </a:r>
            <a:r>
              <a:rPr lang="en-US" dirty="0" err="1"/>
              <a:t>Tollestrup</a:t>
            </a:r>
            <a:r>
              <a:rPr lang="en-US" dirty="0"/>
              <a:t>, K. </a:t>
            </a:r>
            <a:r>
              <a:rPr lang="en-US" dirty="0" err="1"/>
              <a:t>Yonehara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all-season cavity data under review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US" sz="700" dirty="0">
                <a:solidFill>
                  <a:prstClr val="black"/>
                </a:solidFill>
              </a:rPr>
              <a:t>All-season cavity: running in solenoid, operating points established: ~30 MV/m @ B=0, ~20-22 MV/m in B=1-5T (A. Moretti, D. Peterson, YT)</a:t>
            </a:r>
          </a:p>
          <a:p>
            <a:pPr lvl="0"/>
            <a:r>
              <a:rPr lang="en-US" sz="700" dirty="0">
                <a:solidFill>
                  <a:prstClr val="black"/>
                </a:solidFill>
              </a:rPr>
              <a:t>Modular cavity: progress on repair plan, instrumentation (D. Bowring, M. Chung, YT)</a:t>
            </a:r>
          </a:p>
          <a:p>
            <a:pPr lvl="0"/>
            <a:r>
              <a:rPr lang="en-US" sz="700" dirty="0">
                <a:solidFill>
                  <a:prstClr val="black"/>
                </a:solidFill>
              </a:rPr>
              <a:t>201-MHz Single-Cavity Module: progress on instrumentation (L. </a:t>
            </a:r>
            <a:r>
              <a:rPr lang="en-US" sz="700" dirty="0" err="1">
                <a:solidFill>
                  <a:prstClr val="black"/>
                </a:solidFill>
              </a:rPr>
              <a:t>Somaschini</a:t>
            </a:r>
            <a:r>
              <a:rPr lang="en-US" sz="700" dirty="0">
                <a:solidFill>
                  <a:prstClr val="black"/>
                </a:solidFill>
              </a:rPr>
              <a:t>, D. Peterson, R. </a:t>
            </a:r>
            <a:r>
              <a:rPr lang="en-US" sz="700" dirty="0" err="1">
                <a:solidFill>
                  <a:prstClr val="black"/>
                </a:solidFill>
              </a:rPr>
              <a:t>Pasquinelli</a:t>
            </a:r>
            <a:r>
              <a:rPr lang="en-US" sz="700" dirty="0">
                <a:solidFill>
                  <a:prstClr val="black"/>
                </a:solidFill>
              </a:rPr>
              <a:t>, M. Chung, A. Moretti, P. Lane, P. Snopok, YT); new struts built (R. Schultz), cavity/actuators installed in/on vessel, tuner response measured (L. </a:t>
            </a:r>
            <a:r>
              <a:rPr lang="en-US" sz="700" dirty="0" err="1">
                <a:solidFill>
                  <a:prstClr val="black"/>
                </a:solidFill>
              </a:rPr>
              <a:t>Somaschini</a:t>
            </a:r>
            <a:r>
              <a:rPr lang="en-US" sz="700" dirty="0">
                <a:solidFill>
                  <a:prstClr val="black"/>
                </a:solidFill>
              </a:rPr>
              <a:t>, D. Peterson, R. </a:t>
            </a:r>
            <a:r>
              <a:rPr lang="en-US" sz="700" dirty="0" err="1">
                <a:solidFill>
                  <a:prstClr val="black"/>
                </a:solidFill>
              </a:rPr>
              <a:t>Pasquinelli</a:t>
            </a:r>
            <a:r>
              <a:rPr lang="en-US" sz="700" dirty="0">
                <a:solidFill>
                  <a:prstClr val="black"/>
                </a:solidFill>
              </a:rPr>
              <a:t>, R. Schultz)</a:t>
            </a:r>
          </a:p>
          <a:p>
            <a:pPr lvl="0"/>
            <a:r>
              <a:rPr lang="en-US" sz="700" dirty="0">
                <a:solidFill>
                  <a:prstClr val="black"/>
                </a:solidFill>
              </a:rPr>
              <a:t>DL-HPRF: material test </a:t>
            </a:r>
            <a:r>
              <a:rPr lang="en-US" sz="700" dirty="0" err="1">
                <a:solidFill>
                  <a:prstClr val="black"/>
                </a:solidFill>
              </a:rPr>
              <a:t>config</a:t>
            </a:r>
            <a:r>
              <a:rPr lang="en-US" sz="700" dirty="0">
                <a:solidFill>
                  <a:prstClr val="black"/>
                </a:solidFill>
              </a:rPr>
              <a:t> designed (A. Moretti), draft plan for next year (B. Freemire, K. </a:t>
            </a:r>
            <a:r>
              <a:rPr lang="en-US" sz="700" dirty="0" err="1">
                <a:solidFill>
                  <a:prstClr val="black"/>
                </a:solidFill>
              </a:rPr>
              <a:t>Yonehara</a:t>
            </a:r>
            <a:r>
              <a:rPr lang="en-US" sz="700" dirty="0">
                <a:solidFill>
                  <a:prstClr val="black"/>
                </a:solidFill>
              </a:rPr>
              <a:t>, A. </a:t>
            </a:r>
            <a:r>
              <a:rPr lang="en-US" sz="700" dirty="0" err="1">
                <a:solidFill>
                  <a:prstClr val="black"/>
                </a:solidFill>
              </a:rPr>
              <a:t>Tollestrup</a:t>
            </a:r>
            <a:r>
              <a:rPr lang="en-US" sz="7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700" dirty="0">
                <a:solidFill>
                  <a:prstClr val="black"/>
                </a:solidFill>
              </a:rPr>
              <a:t>Hall: old MICE prototype removed, services for new cavity installed, crane installation plan advanced (R. Schultz, R. </a:t>
            </a:r>
            <a:r>
              <a:rPr lang="en-US" sz="700" dirty="0" err="1">
                <a:solidFill>
                  <a:prstClr val="black"/>
                </a:solidFill>
              </a:rPr>
              <a:t>Pasquinelli</a:t>
            </a:r>
            <a:r>
              <a:rPr lang="en-US" sz="700" dirty="0">
                <a:solidFill>
                  <a:prstClr val="black"/>
                </a:solidFill>
              </a:rPr>
              <a:t>, YT)</a:t>
            </a:r>
          </a:p>
          <a:p>
            <a:pPr lvl="0"/>
            <a:r>
              <a:rPr lang="en-US" sz="700" dirty="0">
                <a:solidFill>
                  <a:prstClr val="black"/>
                </a:solidFill>
              </a:rPr>
              <a:t>IPAC 2014: 10 MTA abstracts submitted (D. Bowring, M. Chung, B. Freemire, P. Lane, A. Moretti, R. </a:t>
            </a:r>
            <a:r>
              <a:rPr lang="en-US" sz="700" dirty="0" err="1">
                <a:solidFill>
                  <a:prstClr val="black"/>
                </a:solidFill>
              </a:rPr>
              <a:t>Pasquinelli</a:t>
            </a:r>
            <a:r>
              <a:rPr lang="en-US" sz="700" dirty="0">
                <a:solidFill>
                  <a:prstClr val="black"/>
                </a:solidFill>
              </a:rPr>
              <a:t>, L. </a:t>
            </a:r>
            <a:r>
              <a:rPr lang="en-US" sz="700" dirty="0" err="1">
                <a:solidFill>
                  <a:prstClr val="black"/>
                </a:solidFill>
              </a:rPr>
              <a:t>Somaschini</a:t>
            </a:r>
            <a:r>
              <a:rPr lang="en-US" sz="700" dirty="0">
                <a:solidFill>
                  <a:prstClr val="black"/>
                </a:solidFill>
              </a:rPr>
              <a:t>, YT)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analysis/publication</a:t>
            </a:r>
          </a:p>
          <a:p>
            <a:pPr lvl="1"/>
            <a:r>
              <a:rPr lang="en-US" dirty="0"/>
              <a:t>all-season cavity</a:t>
            </a:r>
          </a:p>
          <a:p>
            <a:pPr lvl="1"/>
            <a:r>
              <a:rPr lang="en-US" dirty="0"/>
              <a:t>HPRF beam test</a:t>
            </a:r>
          </a:p>
          <a:p>
            <a:pPr lvl="1"/>
            <a:r>
              <a:rPr lang="en-US" dirty="0"/>
              <a:t>magnetic insulation</a:t>
            </a:r>
          </a:p>
          <a:p>
            <a:pPr lvl="1"/>
            <a:r>
              <a:rPr lang="en-US" dirty="0"/>
              <a:t>Be-Cu buttons</a:t>
            </a:r>
          </a:p>
          <a:p>
            <a:r>
              <a:rPr lang="en-US" dirty="0"/>
              <a:t>Current program</a:t>
            </a:r>
          </a:p>
          <a:p>
            <a:pPr lvl="1"/>
            <a:r>
              <a:rPr lang="en-US" dirty="0"/>
              <a:t>ASC</a:t>
            </a:r>
          </a:p>
          <a:p>
            <a:pPr lvl="1"/>
            <a:r>
              <a:rPr lang="en-US" dirty="0"/>
              <a:t>DL-HPRF</a:t>
            </a:r>
          </a:p>
          <a:p>
            <a:r>
              <a:rPr lang="en-US" dirty="0"/>
              <a:t>Next on the list</a:t>
            </a:r>
          </a:p>
          <a:p>
            <a:pPr lvl="1"/>
            <a:r>
              <a:rPr lang="en-US" dirty="0"/>
              <a:t>Grid windows on pillbox cavity?</a:t>
            </a:r>
          </a:p>
          <a:p>
            <a:pPr lvl="1"/>
            <a:r>
              <a:rPr lang="en-US" dirty="0"/>
              <a:t>201-MHz Single-Cavity Module</a:t>
            </a:r>
          </a:p>
          <a:p>
            <a:pPr lvl="1"/>
            <a:r>
              <a:rPr lang="en-US" dirty="0"/>
              <a:t>New 805-MHz modular cavity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 err="1"/>
              <a:t>Beamline</a:t>
            </a:r>
            <a:r>
              <a:rPr lang="en-US" dirty="0"/>
              <a:t> commissioning?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Single-Cavity Module installation, commissioning</a:t>
            </a:r>
          </a:p>
          <a:p>
            <a:r>
              <a:rPr lang="en-US" dirty="0"/>
              <a:t>Pillbox with grid windows</a:t>
            </a:r>
          </a:p>
          <a:p>
            <a:r>
              <a:rPr lang="en-US" dirty="0" err="1"/>
              <a:t>Beamline</a:t>
            </a:r>
            <a:r>
              <a:rPr lang="en-US" dirty="0"/>
              <a:t> commissioning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ASC run, hall infrastructure work, MICE cavity assembly, modular cavity prep in parallel</a:t>
            </a:r>
          </a:p>
          <a:p>
            <a:r>
              <a:rPr lang="en-US" dirty="0"/>
              <a:t>Design/drafting backlog</a:t>
            </a:r>
          </a:p>
          <a:p>
            <a:r>
              <a:rPr lang="en-US" dirty="0"/>
              <a:t>Too much progress to fit into this template with legible fonts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December 13,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3.5 – </a:t>
            </a:r>
            <a:r>
              <a:rPr lang="en-US" dirty="0" err="1" smtClean="0"/>
              <a:t>MuCool</a:t>
            </a:r>
            <a:r>
              <a:rPr lang="en-US" dirty="0" smtClean="0"/>
              <a:t> Test Area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Yağmur</a:t>
            </a:r>
            <a:r>
              <a:rPr lang="en-US" dirty="0" smtClean="0"/>
              <a:t> Torun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805-MHz all-season </a:t>
            </a:r>
            <a:r>
              <a:rPr lang="en-US" dirty="0" smtClean="0"/>
              <a:t>cavity: complete run, inspect surface</a:t>
            </a:r>
          </a:p>
          <a:p>
            <a:r>
              <a:rPr lang="en-US" dirty="0" smtClean="0"/>
              <a:t>DL-HPRF cavity: finalize material test </a:t>
            </a:r>
            <a:r>
              <a:rPr lang="en-US" dirty="0" err="1" smtClean="0"/>
              <a:t>config</a:t>
            </a:r>
            <a:r>
              <a:rPr lang="en-US" dirty="0" smtClean="0"/>
              <a:t> design, fab parts</a:t>
            </a:r>
          </a:p>
          <a:p>
            <a:r>
              <a:rPr lang="en-US" dirty="0" smtClean="0"/>
              <a:t>Old pillbox cavity: install/run with grid windows?</a:t>
            </a:r>
            <a:endParaRPr lang="en-US" dirty="0"/>
          </a:p>
          <a:p>
            <a:r>
              <a:rPr lang="en-US" dirty="0" smtClean="0"/>
              <a:t>201-MHz Single-Cavity module: instrumentation tests</a:t>
            </a:r>
          </a:p>
          <a:p>
            <a:r>
              <a:rPr lang="en-US" dirty="0" smtClean="0"/>
              <a:t>Modular cavity: instrumentation and inspection setup</a:t>
            </a:r>
          </a:p>
          <a:p>
            <a:r>
              <a:rPr lang="en-US" dirty="0" smtClean="0"/>
              <a:t>Hall infrastructure: overhead crane installation</a:t>
            </a:r>
          </a:p>
          <a:p>
            <a:r>
              <a:rPr lang="en-US" dirty="0" smtClean="0"/>
              <a:t>Planning: detailed schedule for next year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273418" y="1343358"/>
            <a:ext cx="186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coustic sensor prototypes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41127" y="5741063"/>
            <a:ext cx="2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Making space in MTA Hall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8933" y="21174"/>
            <a:ext cx="492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MuCool</a:t>
            </a:r>
            <a:r>
              <a:rPr lang="en-US" sz="2400" dirty="0" smtClean="0">
                <a:solidFill>
                  <a:srgbClr val="000090"/>
                </a:solidFill>
              </a:rPr>
              <a:t> Test Area − Nov-Dec 2013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2858" y="923555"/>
            <a:ext cx="49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MICE Single-Cavity Module Assembly in Lab-6</a:t>
            </a:r>
            <a:endParaRPr lang="en-US" dirty="0"/>
          </a:p>
        </p:txBody>
      </p:sp>
      <p:pic>
        <p:nvPicPr>
          <p:cNvPr id="2" name="Picture 1" descr="yt5_9637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90" y="1476454"/>
            <a:ext cx="1371600" cy="2057400"/>
          </a:xfrm>
          <a:prstGeom prst="rect">
            <a:avLst/>
          </a:prstGeom>
        </p:spPr>
      </p:pic>
      <p:pic>
        <p:nvPicPr>
          <p:cNvPr id="3" name="Picture 2" descr="yt5_9645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23" y="1476454"/>
            <a:ext cx="1371600" cy="2057400"/>
          </a:xfrm>
          <a:prstGeom prst="rect">
            <a:avLst/>
          </a:prstGeom>
        </p:spPr>
      </p:pic>
      <p:pic>
        <p:nvPicPr>
          <p:cNvPr id="4" name="Picture 3" descr="yt5_9626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3" y="1476454"/>
            <a:ext cx="1371600" cy="2057400"/>
          </a:xfrm>
          <a:prstGeom prst="rect">
            <a:avLst/>
          </a:prstGeom>
        </p:spPr>
      </p:pic>
      <p:pic>
        <p:nvPicPr>
          <p:cNvPr id="5" name="Picture 4" descr="i4_1470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9"/>
          <a:stretch/>
        </p:blipFill>
        <p:spPr>
          <a:xfrm>
            <a:off x="7244622" y="1997154"/>
            <a:ext cx="1874520" cy="1536700"/>
          </a:xfrm>
          <a:prstGeom prst="rect">
            <a:avLst/>
          </a:prstGeom>
        </p:spPr>
      </p:pic>
      <p:pic>
        <p:nvPicPr>
          <p:cNvPr id="6" name="Picture 5" descr="i4_1458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26" y="4074585"/>
            <a:ext cx="1536700" cy="2057400"/>
          </a:xfrm>
          <a:prstGeom prst="rect">
            <a:avLst/>
          </a:prstGeom>
        </p:spPr>
      </p:pic>
      <p:pic>
        <p:nvPicPr>
          <p:cNvPr id="7" name="Picture 6" descr="i4_1367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94" y="1476454"/>
            <a:ext cx="1536700" cy="2057400"/>
          </a:xfrm>
          <a:prstGeom prst="rect">
            <a:avLst/>
          </a:prstGeom>
        </p:spPr>
      </p:pic>
      <p:pic>
        <p:nvPicPr>
          <p:cNvPr id="8" name="Picture 7" descr="i4_1433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6" y="4074585"/>
            <a:ext cx="2057400" cy="1536700"/>
          </a:xfrm>
          <a:prstGeom prst="rect">
            <a:avLst/>
          </a:prstGeom>
        </p:spPr>
      </p:pic>
      <p:pic>
        <p:nvPicPr>
          <p:cNvPr id="9" name="Picture 8" descr="yt5_9608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8" y="4074585"/>
            <a:ext cx="2971800" cy="1981200"/>
          </a:xfrm>
          <a:prstGeom prst="rect">
            <a:avLst/>
          </a:prstGeom>
        </p:spPr>
      </p:pic>
      <p:pic>
        <p:nvPicPr>
          <p:cNvPr id="13" name="Picture 12" descr="PRLabs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271"/>
          <a:stretch/>
        </p:blipFill>
        <p:spPr>
          <a:xfrm rot="16200000">
            <a:off x="-1974681" y="3451127"/>
            <a:ext cx="5384799" cy="14447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51592" y="3610744"/>
            <a:ext cx="293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generation in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_L2_Managers_MonthlyRepor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P_L2_Managers_MonthlyRepor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MAP_L2_Managers_MonthlyReport_Template.potx</Template>
  <TotalTime>13417</TotalTime>
  <Words>1208</Words>
  <Application>Microsoft Office PowerPoint</Application>
  <PresentationFormat>On-screen Show (4:3)</PresentationFormat>
  <Paragraphs>137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MAP_L2_Managers_MonthlyReport_Template</vt:lpstr>
      <vt:lpstr>1_MAP_L2_Managers_MonthlyReport_Template</vt:lpstr>
      <vt:lpstr>Technology Development MAP Friday Meeting</vt:lpstr>
      <vt:lpstr>Outline</vt:lpstr>
      <vt:lpstr>Technology Development Highlights for November, 2013</vt:lpstr>
      <vt:lpstr>PowerPoint Presentation</vt:lpstr>
      <vt:lpstr>Modular Cavity and MICE Coupler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Harold Kirk</cp:lastModifiedBy>
  <cp:revision>150</cp:revision>
  <dcterms:created xsi:type="dcterms:W3CDTF">2012-09-01T16:43:44Z</dcterms:created>
  <dcterms:modified xsi:type="dcterms:W3CDTF">2013-12-13T16:55:32Z</dcterms:modified>
</cp:coreProperties>
</file>