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29"/>
  </p:notesMasterIdLst>
  <p:sldIdLst>
    <p:sldId id="256" r:id="rId2"/>
    <p:sldId id="301" r:id="rId3"/>
    <p:sldId id="262" r:id="rId4"/>
    <p:sldId id="265" r:id="rId5"/>
    <p:sldId id="264" r:id="rId6"/>
    <p:sldId id="275" r:id="rId7"/>
    <p:sldId id="287" r:id="rId8"/>
    <p:sldId id="288" r:id="rId9"/>
    <p:sldId id="289" r:id="rId10"/>
    <p:sldId id="286" r:id="rId11"/>
    <p:sldId id="302" r:id="rId12"/>
    <p:sldId id="294" r:id="rId13"/>
    <p:sldId id="290" r:id="rId14"/>
    <p:sldId id="297" r:id="rId15"/>
    <p:sldId id="303" r:id="rId16"/>
    <p:sldId id="271" r:id="rId17"/>
    <p:sldId id="272" r:id="rId18"/>
    <p:sldId id="292" r:id="rId19"/>
    <p:sldId id="293" r:id="rId20"/>
    <p:sldId id="269" r:id="rId21"/>
    <p:sldId id="259" r:id="rId22"/>
    <p:sldId id="298" r:id="rId23"/>
    <p:sldId id="299" r:id="rId24"/>
    <p:sldId id="296" r:id="rId25"/>
    <p:sldId id="266" r:id="rId26"/>
    <p:sldId id="285" r:id="rId27"/>
    <p:sldId id="30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n Liu" initials="ZL" lastIdx="1" clrIdx="0">
    <p:extLst>
      <p:ext uri="{19B8F6BF-5375-455C-9EA6-DF929625EA0E}">
        <p15:presenceInfo xmlns:p15="http://schemas.microsoft.com/office/powerpoint/2012/main" userId="6a365599ec8ff7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1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C383A-2B06-4CC7-A47F-228664E05FE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5EB6F-143B-470D-BF13-7B3D614A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2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5EB6F-143B-470D-BF13-7B3D614A9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3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5EB6F-143B-470D-BF13-7B3D614A9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4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0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0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761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2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660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1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12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9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9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3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2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3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0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3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0EABC8-7328-4CF1-9B3D-1868300A8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5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arxiv.org/abs/arXiv:1407.260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8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17" Type="http://schemas.openxmlformats.org/officeDocument/2006/relationships/image" Target="../media/image72.wmf"/><Relationship Id="rId2" Type="http://schemas.openxmlformats.org/officeDocument/2006/relationships/image" Target="../media/image57.wmf"/><Relationship Id="rId16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5" Type="http://schemas.openxmlformats.org/officeDocument/2006/relationships/image" Target="../media/image7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Relationship Id="rId14" Type="http://schemas.openxmlformats.org/officeDocument/2006/relationships/image" Target="../media/image6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xiv.org/abs/arXiv:1308.5874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xiv.org/abs/arXiv:1403.5465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40172" y="973215"/>
                <a:ext cx="7164549" cy="1627563"/>
              </a:xfrm>
            </p:spPr>
            <p:txBody>
              <a:bodyPr/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@ 100 </a:t>
                </a:r>
                <a:r>
                  <a:rPr lang="en-US" dirty="0" err="1" smtClean="0"/>
                  <a:t>TeV</a:t>
                </a:r>
                <a:r>
                  <a:rPr lang="en-US" dirty="0" smtClean="0"/>
                  <a:t> Collider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40172" y="973215"/>
                <a:ext cx="7164549" cy="1627563"/>
              </a:xfrm>
              <a:blipFill rotWithShape="0">
                <a:blip r:embed="rId2"/>
                <a:stretch>
                  <a:fillRect b="-2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0172" y="2610885"/>
                <a:ext cx="7079762" cy="175723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dirty="0" smtClean="0"/>
                  <a:t>Zhen Liu (PITT PACC, University of Pittsburgh)</a:t>
                </a:r>
              </a:p>
              <a:p>
                <a:pPr algn="l"/>
                <a:r>
                  <a:rPr lang="en-US" dirty="0" smtClean="0"/>
                  <a:t>Study with Tao Han, Paul </a:t>
                </a:r>
                <a:r>
                  <a:rPr lang="en-US" dirty="0" err="1" smtClean="0"/>
                  <a:t>Langacker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Lian</a:t>
                </a:r>
                <a:r>
                  <a:rPr lang="en-US" dirty="0" smtClean="0"/>
                  <a:t>-Tao Wang, to appear</a:t>
                </a:r>
              </a:p>
              <a:p>
                <a:pPr algn="l"/>
                <a:r>
                  <a:rPr lang="en-US" sz="1600" dirty="0" smtClean="0"/>
                  <a:t>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 smtClean="0"/>
                  <a:t> at the LHC and ILC, see our Snowmass work </a:t>
                </a:r>
                <a:r>
                  <a:rPr lang="en-US" sz="1600" dirty="0" smtClean="0">
                    <a:solidFill>
                      <a:srgbClr val="1CADE4"/>
                    </a:solidFill>
                  </a:rPr>
                  <a:t>arXiv:1308.2738</a:t>
                </a:r>
              </a:p>
              <a:p>
                <a:pPr algn="l"/>
                <a:endParaRPr lang="en-US" dirty="0" smtClean="0"/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0172" y="2610885"/>
                <a:ext cx="7079762" cy="1757238"/>
              </a:xfrm>
              <a:blipFill rotWithShape="0">
                <a:blip r:embed="rId3"/>
                <a:stretch>
                  <a:fillRect l="-689" t="-2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title-sli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698" y="3799161"/>
            <a:ext cx="4003792" cy="300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88" y="4185638"/>
            <a:ext cx="1577916" cy="1550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6" y="4219072"/>
            <a:ext cx="3209524" cy="90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7" y="5901431"/>
            <a:ext cx="3220653" cy="830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6718" y="175541"/>
            <a:ext cx="7512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Next steps in the Energy Frontier </a:t>
            </a:r>
          </a:p>
          <a:p>
            <a:r>
              <a:rPr lang="en-US" sz="2800" dirty="0" smtClean="0">
                <a:solidFill>
                  <a:schemeClr val="accent4"/>
                </a:solidFill>
              </a:rPr>
              <a:t>---- Hadron Colliders</a:t>
            </a:r>
          </a:p>
          <a:p>
            <a:r>
              <a:rPr lang="en-US" sz="2800" dirty="0" smtClean="0">
                <a:solidFill>
                  <a:schemeClr val="accent4"/>
                </a:solidFill>
              </a:rPr>
              <a:t>Workshop at LPC@FNAL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895"/>
            <a:ext cx="6347713" cy="6332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(Electro)Weak Radiation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858382" cy="365125"/>
          </a:xfrm>
        </p:spPr>
        <p:txBody>
          <a:bodyPr/>
          <a:lstStyle/>
          <a:p>
            <a:r>
              <a:rPr lang="en-US" dirty="0" smtClean="0"/>
              <a:t>8/27/14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10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91"/>
          <a:stretch/>
        </p:blipFill>
        <p:spPr>
          <a:xfrm>
            <a:off x="-246888" y="3132342"/>
            <a:ext cx="7329140" cy="2871012"/>
          </a:xfrm>
        </p:spPr>
      </p:pic>
      <p:sp>
        <p:nvSpPr>
          <p:cNvPr id="9" name="TextBox 8"/>
          <p:cNvSpPr txBox="1"/>
          <p:nvPr/>
        </p:nvSpPr>
        <p:spPr>
          <a:xfrm>
            <a:off x="109728" y="870693"/>
            <a:ext cx="592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TeV</a:t>
            </a:r>
            <a:r>
              <a:rPr lang="en-US" dirty="0" smtClean="0"/>
              <a:t> Collider is also the Arena of EW Radiation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208" y="1219846"/>
            <a:ext cx="79369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Specifically, EW ISR/FSR for DY process:</a:t>
            </a:r>
          </a:p>
          <a:p>
            <a:r>
              <a:rPr lang="en-US" sz="1600" dirty="0"/>
              <a:t>Photons probe electric charge</a:t>
            </a:r>
          </a:p>
          <a:p>
            <a:r>
              <a:rPr lang="en-US" sz="1600" dirty="0">
                <a:solidFill>
                  <a:srgbClr val="1CADE4"/>
                </a:solidFill>
              </a:rPr>
              <a:t>W bosons </a:t>
            </a:r>
            <a:r>
              <a:rPr lang="en-US" sz="1600" dirty="0"/>
              <a:t>probe chiral-L charge</a:t>
            </a:r>
          </a:p>
          <a:p>
            <a:r>
              <a:rPr lang="en-US" sz="1600" dirty="0"/>
              <a:t>Z bosons probe Weak </a:t>
            </a:r>
            <a:r>
              <a:rPr lang="en-US" sz="1600" dirty="0" smtClean="0"/>
              <a:t>charge</a:t>
            </a:r>
          </a:p>
          <a:p>
            <a:r>
              <a:rPr lang="en-US" sz="1600" dirty="0" smtClean="0"/>
              <a:t>(Higgs bosons probe the </a:t>
            </a:r>
            <a:r>
              <a:rPr lang="en-US" sz="1600" dirty="0" err="1" smtClean="0"/>
              <a:t>Yukawas</a:t>
            </a:r>
            <a:r>
              <a:rPr lang="en-US" sz="1600" dirty="0" smtClean="0"/>
              <a:t>, since assuming family universality, ignored here.)</a:t>
            </a:r>
            <a:endParaRPr lang="en-US" sz="1600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502869"/>
                <a:ext cx="8843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What can we learn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? Ratio of the process with EW ISR/FSR to corresponding DY process to demonstrate the Maximal(</a:t>
                </a:r>
                <a:r>
                  <a:rPr lang="en-US" dirty="0" err="1" smtClean="0"/>
                  <a:t>bkg</a:t>
                </a:r>
                <a:r>
                  <a:rPr lang="en-US" dirty="0" smtClean="0"/>
                  <a:t> free) information on could extract for Z’.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02869"/>
                <a:ext cx="884352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551" t="-6604" r="-1103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85216" y="3156453"/>
            <a:ext cx="1965960" cy="2803276"/>
          </a:xfrm>
          <a:prstGeom prst="rect">
            <a:avLst/>
          </a:prstGeom>
          <a:noFill/>
          <a:ln w="57150"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5216" y="6003354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88136" y="6003354"/>
            <a:ext cx="103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ISR+FSR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18980" y="5996712"/>
            <a:ext cx="56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FSR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85908" y="3152521"/>
            <a:ext cx="2927924" cy="2803276"/>
          </a:xfrm>
          <a:prstGeom prst="rect">
            <a:avLst/>
          </a:prstGeom>
          <a:noFill/>
          <a:ln w="57150"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88920" y="6003354"/>
            <a:ext cx="2020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 smtClean="0"/>
              <a:t>FSR W a bit tricky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88683" y="5996712"/>
            <a:ext cx="202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Large statistics</a:t>
            </a:r>
          </a:p>
          <a:p>
            <a:r>
              <a:rPr lang="en-US" dirty="0" smtClean="0"/>
              <a:t>Huge background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16984" y="3639695"/>
            <a:ext cx="1836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 interesting option (to extract more information) is to use kinematics to differentiate ISR and FSR, especially for Z, and W (for light jets) 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5548564" y="3152521"/>
            <a:ext cx="1408750" cy="2803276"/>
          </a:xfrm>
          <a:prstGeom prst="rect">
            <a:avLst/>
          </a:prstGeom>
          <a:noFill/>
          <a:ln w="57150"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2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895"/>
            <a:ext cx="6347713" cy="6332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(Electro)Weak Radiation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858382" cy="365125"/>
          </a:xfrm>
        </p:spPr>
        <p:txBody>
          <a:bodyPr/>
          <a:lstStyle/>
          <a:p>
            <a:r>
              <a:rPr lang="en-US" smtClean="0"/>
              <a:t>8/27/14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11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91"/>
          <a:stretch/>
        </p:blipFill>
        <p:spPr>
          <a:xfrm>
            <a:off x="5646420" y="0"/>
            <a:ext cx="3613085" cy="1415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2" y="4455697"/>
            <a:ext cx="6995160" cy="23584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8560" y="4863638"/>
            <a:ext cx="2075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A. Hook and A. Katz, </a:t>
            </a:r>
            <a:r>
              <a:rPr lang="en-US" sz="1100" b="1" dirty="0">
                <a:hlinkClick r:id="rId4"/>
              </a:rPr>
              <a:t>arXiv:1407.2607</a:t>
            </a:r>
            <a:r>
              <a:rPr lang="en-US" sz="1100" b="1" dirty="0"/>
              <a:t> </a:t>
            </a:r>
            <a:endParaRPr lang="en-US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0" t="1939" r="24200" b="25187"/>
          <a:stretch/>
        </p:blipFill>
        <p:spPr>
          <a:xfrm>
            <a:off x="55466" y="719780"/>
            <a:ext cx="3404192" cy="23265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97573" y="1636973"/>
            <a:ext cx="4873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Left: Transverse mass distribution of the </a:t>
            </a:r>
            <a:r>
              <a:rPr lang="en-US" sz="1200" dirty="0" err="1" smtClean="0"/>
              <a:t>lepton+MET</a:t>
            </a:r>
            <a:r>
              <a:rPr lang="en-US" sz="1200" dirty="0" smtClean="0"/>
              <a:t> system.</a:t>
            </a:r>
          </a:p>
          <a:p>
            <a:r>
              <a:rPr lang="en-US" sz="1200" dirty="0" err="1" smtClean="0"/>
              <a:t>Dipleton</a:t>
            </a:r>
            <a:r>
              <a:rPr lang="en-US" sz="1200" dirty="0" smtClean="0"/>
              <a:t> golden channel with ISR W;</a:t>
            </a:r>
          </a:p>
          <a:p>
            <a:r>
              <a:rPr lang="en-US" sz="1200" dirty="0" smtClean="0"/>
              <a:t>ISR </a:t>
            </a:r>
            <a:r>
              <a:rPr lang="en-US" sz="1200" dirty="0" err="1" smtClean="0"/>
              <a:t>hadronic</a:t>
            </a:r>
            <a:r>
              <a:rPr lang="en-US" sz="1200" dirty="0" smtClean="0"/>
              <a:t> W tagging could be very challenging, as it is in the </a:t>
            </a:r>
            <a:r>
              <a:rPr lang="en-US" sz="1200" dirty="0" err="1" smtClean="0"/>
              <a:t>hadronic</a:t>
            </a:r>
            <a:r>
              <a:rPr lang="en-US" sz="1200" dirty="0" smtClean="0"/>
              <a:t> activity rich region.</a:t>
            </a:r>
          </a:p>
          <a:p>
            <a:r>
              <a:rPr lang="en-US" sz="1200" dirty="0" smtClean="0"/>
              <a:t>We thus choose the </a:t>
            </a:r>
            <a:r>
              <a:rPr lang="en-US" sz="1200" dirty="0" err="1" smtClean="0"/>
              <a:t>leptonic</a:t>
            </a:r>
            <a:r>
              <a:rPr lang="en-US" sz="1200" dirty="0" smtClean="0"/>
              <a:t> W and pay the price of statistically being limited.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199" b="38595"/>
          <a:stretch/>
        </p:blipFill>
        <p:spPr>
          <a:xfrm>
            <a:off x="832104" y="3046335"/>
            <a:ext cx="6492240" cy="1336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46904" y="4724334"/>
                <a:ext cx="2286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Use weak radiation to “see” invisible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904" y="4724334"/>
                <a:ext cx="2286000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1600" t="-4167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97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33" y="138520"/>
            <a:ext cx="6934201" cy="1320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Hadronic</a:t>
            </a:r>
            <a:r>
              <a:rPr lang="en-US" dirty="0" smtClean="0"/>
              <a:t> Cross Sections:</a:t>
            </a:r>
            <a:br>
              <a:rPr lang="en-US" dirty="0" smtClean="0"/>
            </a:br>
            <a:r>
              <a:rPr lang="en-US" dirty="0" smtClean="0"/>
              <a:t>Crucial for coupling determination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 r="11658" b="23604"/>
          <a:stretch/>
        </p:blipFill>
        <p:spPr>
          <a:xfrm>
            <a:off x="475072" y="2714983"/>
            <a:ext cx="6580062" cy="380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6914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 b-tagging, top tagging, see also talk by B. </a:t>
            </a:r>
            <a:r>
              <a:rPr lang="en-US" sz="1400" dirty="0" err="1" smtClean="0"/>
              <a:t>Tweedie</a:t>
            </a:r>
            <a:r>
              <a:rPr lang="en-US" sz="1400" dirty="0"/>
              <a:t> and </a:t>
            </a:r>
            <a:r>
              <a:rPr lang="en-US" sz="1400" dirty="0" smtClean="0"/>
              <a:t>S. </a:t>
            </a:r>
            <a:r>
              <a:rPr lang="en-US" sz="1400" dirty="0" err="1"/>
              <a:t>Chekanov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8852" y="1558775"/>
            <a:ext cx="688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 (6) </a:t>
            </a:r>
            <a:r>
              <a:rPr lang="en-US" dirty="0" smtClean="0"/>
              <a:t>Parameters: </a:t>
            </a:r>
            <a:r>
              <a:rPr lang="en-US" dirty="0" smtClean="0">
                <a:solidFill>
                  <a:srgbClr val="FF0000"/>
                </a:solidFill>
              </a:rPr>
              <a:t>mass, (total width,)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5 couplings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0933" y="1220221"/>
                <a:ext cx="92290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Assuming flavor universality, negligible mixing with Z,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smtClean="0"/>
                  <a:t>charge commutes with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600" dirty="0" smtClean="0"/>
                  <a:t> charge</a:t>
                </a:r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33" y="1220221"/>
                <a:ext cx="9229015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396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5072" y="1901812"/>
                <a:ext cx="81568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Mass, total width through </a:t>
                </a:r>
                <a:r>
                  <a:rPr lang="en-US" sz="1400" dirty="0" err="1" smtClean="0"/>
                  <a:t>dilepton</a:t>
                </a:r>
                <a:r>
                  <a:rPr lang="en-US" sz="1400" dirty="0" smtClean="0"/>
                  <a:t> invariant mass fit;</a:t>
                </a:r>
              </a:p>
              <a:p>
                <a:r>
                  <a:rPr lang="en-US" sz="1400" dirty="0" smtClean="0"/>
                  <a:t>Need at least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5</a:t>
                </a:r>
                <a:r>
                  <a:rPr lang="en-US" sz="1400" dirty="0" smtClean="0"/>
                  <a:t> linearly independent observables to fully determine the 5 couplings: </a:t>
                </a:r>
              </a:p>
              <a:p>
                <a:r>
                  <a:rPr lang="en-US" sz="1400" dirty="0" err="1" smtClean="0"/>
                  <a:t>dilepton</a:t>
                </a:r>
                <a:r>
                  <a:rPr lang="en-US" sz="1400" dirty="0" smtClean="0"/>
                  <a:t> rate, </a:t>
                </a:r>
                <a:r>
                  <a:rPr lang="en-US" sz="1400" dirty="0" err="1" smtClean="0"/>
                  <a:t>dipleton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</m:sSub>
                  </m:oMath>
                </a14:m>
                <a:r>
                  <a:rPr lang="en-US" sz="1400" dirty="0" smtClean="0"/>
                  <a:t>, (limited info from) </a:t>
                </a:r>
                <a:r>
                  <a:rPr lang="en-US" sz="1400" dirty="0" err="1" smtClean="0"/>
                  <a:t>dilepton</a:t>
                </a:r>
                <a:r>
                  <a:rPr lang="en-US" sz="1400" dirty="0" smtClean="0"/>
                  <a:t> ISR W, Rapidity Distribution,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need more!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72" y="1901812"/>
                <a:ext cx="8156864" cy="738664"/>
              </a:xfrm>
              <a:prstGeom prst="rect">
                <a:avLst/>
              </a:prstGeom>
              <a:blipFill rotWithShape="0">
                <a:blip r:embed="rId4"/>
                <a:stretch>
                  <a:fillRect l="-224" t="-2479"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049390" y="2541021"/>
            <a:ext cx="214447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Hadronic</a:t>
            </a:r>
            <a:r>
              <a:rPr lang="en-US" sz="1400" dirty="0" smtClean="0"/>
              <a:t> difficult,</a:t>
            </a:r>
          </a:p>
          <a:p>
            <a:r>
              <a:rPr lang="en-US" sz="1400" dirty="0" smtClean="0"/>
              <a:t>mainly use hard jet </a:t>
            </a:r>
            <a:r>
              <a:rPr lang="en-US" sz="1400" dirty="0" err="1" smtClean="0"/>
              <a:t>pT</a:t>
            </a:r>
            <a:r>
              <a:rPr lang="en-US" sz="1400" dirty="0" smtClean="0"/>
              <a:t> cut (3 </a:t>
            </a:r>
            <a:r>
              <a:rPr lang="en-US" sz="1400" dirty="0" err="1" smtClean="0"/>
              <a:t>TeV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Invariant mass cut</a:t>
            </a:r>
          </a:p>
          <a:p>
            <a:endParaRPr lang="en-US" dirty="0"/>
          </a:p>
          <a:p>
            <a:r>
              <a:rPr lang="en-US" sz="1400" dirty="0" smtClean="0"/>
              <a:t>Assume “reasonable” b-tagging, fake rate</a:t>
            </a:r>
          </a:p>
          <a:p>
            <a:r>
              <a:rPr lang="en-US" sz="1400" dirty="0" smtClean="0"/>
              <a:t>(high demand on detector design, tagging development)</a:t>
            </a:r>
            <a:r>
              <a:rPr lang="en-US" dirty="0" smtClean="0"/>
              <a:t> </a:t>
            </a:r>
            <a:endParaRPr lang="en-US" dirty="0"/>
          </a:p>
          <a:p>
            <a:endParaRPr lang="en-US" sz="2000" dirty="0"/>
          </a:p>
          <a:p>
            <a:r>
              <a:rPr lang="en-US" sz="1400" dirty="0" smtClean="0"/>
              <a:t>Rely on b-tagging to reject QCD background for heavy flavor channels.</a:t>
            </a:r>
          </a:p>
          <a:p>
            <a:endParaRPr lang="en-US" sz="1400" dirty="0"/>
          </a:p>
          <a:p>
            <a:r>
              <a:rPr lang="en-US" sz="1400" dirty="0" smtClean="0"/>
              <a:t>Possible improvement:</a:t>
            </a:r>
          </a:p>
          <a:p>
            <a:r>
              <a:rPr lang="en-US" sz="1400" dirty="0" smtClean="0"/>
              <a:t>Singlet dipole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24052" y="6519446"/>
                <a:ext cx="40233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10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sz="1600" dirty="0" err="1" smtClean="0">
                    <a:solidFill>
                      <a:srgbClr val="FF0000"/>
                    </a:solidFill>
                  </a:rPr>
                  <a:t>Hadronic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 modes useful</a:t>
                </a:r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052" y="6519446"/>
                <a:ext cx="4023360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758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77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5" b="1094"/>
          <a:stretch/>
        </p:blipFill>
        <p:spPr>
          <a:xfrm>
            <a:off x="-14899" y="3544416"/>
            <a:ext cx="9158899" cy="286207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13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" b="51433"/>
          <a:stretch/>
        </p:blipFill>
        <p:spPr>
          <a:xfrm>
            <a:off x="-14900" y="650398"/>
            <a:ext cx="9158899" cy="2852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898" y="6488668"/>
            <a:ext cx="7239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Instead of Hypothesis Test, Coupling fitting, e.g. emphasized in Ian Low’s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296" y="0"/>
                <a:ext cx="800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Determination of 5 Couplings through previous mentioned observables</a:t>
                </a:r>
              </a:p>
              <a:p>
                <a:r>
                  <a:rPr lang="en-US" dirty="0" smtClean="0"/>
                  <a:t>68% C.L. contour at 100 </a:t>
                </a:r>
                <a:r>
                  <a:rPr lang="en-US" dirty="0" err="1" smtClean="0"/>
                  <a:t>TeV</a:t>
                </a:r>
                <a:r>
                  <a:rPr lang="en-US" dirty="0" smtClean="0"/>
                  <a:t> 10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" y="0"/>
                <a:ext cx="800100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86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832796" y="3072384"/>
            <a:ext cx="36118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CADE4"/>
                </a:solidFill>
              </a:rPr>
              <a:t>Demonstrating Diagnosis Power!</a:t>
            </a:r>
          </a:p>
          <a:p>
            <a:r>
              <a:rPr lang="en-US" dirty="0" smtClean="0">
                <a:solidFill>
                  <a:srgbClr val="1CADE4"/>
                </a:solidFill>
              </a:rPr>
              <a:t>See further, understand better.</a:t>
            </a:r>
            <a:endParaRPr lang="en-US" dirty="0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Presents of Z-Z’ Mixing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1" t="2737" r="18099" b="31448"/>
          <a:stretch/>
        </p:blipFill>
        <p:spPr>
          <a:xfrm>
            <a:off x="609599" y="3966002"/>
            <a:ext cx="4572552" cy="2159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151" y="1325880"/>
            <a:ext cx="3828729" cy="890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32572" y="2359152"/>
                <a:ext cx="37783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1200" dirty="0" smtClean="0"/>
                  <a:t> inspired models</a:t>
                </a:r>
              </a:p>
              <a:p>
                <a:r>
                  <a:rPr lang="en-US" sz="1200" dirty="0" smtClean="0"/>
                  <a:t>SM-like Higgs carries both SM charges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(1)′</m:t>
                    </m:r>
                  </m:oMath>
                </a14:m>
                <a:r>
                  <a:rPr lang="en-US" sz="1200" dirty="0" smtClean="0"/>
                  <a:t> charge</a:t>
                </a:r>
              </a:p>
              <a:p>
                <a:r>
                  <a:rPr lang="en-US" sz="1200" dirty="0" smtClean="0"/>
                  <a:t>--mediating the mass mixing between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200" dirty="0" smtClean="0"/>
                  <a:t>-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572" y="2359152"/>
                <a:ext cx="3778308" cy="830997"/>
              </a:xfrm>
              <a:prstGeom prst="rect">
                <a:avLst/>
              </a:prstGeom>
              <a:blipFill rotWithShape="0">
                <a:blip r:embed="rId5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>
            <a:grpSpLocks/>
          </p:cNvGrpSpPr>
          <p:nvPr/>
        </p:nvGrpSpPr>
        <p:grpSpPr bwMode="auto">
          <a:xfrm rot="19206591" flipH="1">
            <a:off x="653034" y="2313717"/>
            <a:ext cx="724398" cy="0"/>
            <a:chOff x="1392" y="1488"/>
            <a:chExt cx="1584" cy="0"/>
          </a:xfrm>
        </p:grpSpPr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6" name="Freeform 15"/>
          <p:cNvSpPr>
            <a:spLocks/>
          </p:cNvSpPr>
          <p:nvPr/>
        </p:nvSpPr>
        <p:spPr bwMode="auto">
          <a:xfrm>
            <a:off x="1293139" y="1996883"/>
            <a:ext cx="794639" cy="87094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rot="18900000">
            <a:off x="1945619" y="1726146"/>
            <a:ext cx="794639" cy="87094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2700000" flipH="1">
            <a:off x="2008683" y="2294690"/>
            <a:ext cx="794639" cy="87094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 rot="2648030">
            <a:off x="663508" y="1822853"/>
            <a:ext cx="724398" cy="0"/>
            <a:chOff x="1392" y="1488"/>
            <a:chExt cx="1584" cy="0"/>
          </a:xfrm>
        </p:grpSpPr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 rot="19206591" flipH="1">
            <a:off x="2840296" y="2350724"/>
            <a:ext cx="819752" cy="0"/>
            <a:chOff x="1392" y="1488"/>
            <a:chExt cx="1584" cy="0"/>
          </a:xfrm>
        </p:grpSpPr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5" name="Freeform 24"/>
          <p:cNvSpPr>
            <a:spLocks/>
          </p:cNvSpPr>
          <p:nvPr/>
        </p:nvSpPr>
        <p:spPr bwMode="auto">
          <a:xfrm>
            <a:off x="3551572" y="1993580"/>
            <a:ext cx="899238" cy="98946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 rot="2700000" flipH="1">
            <a:off x="4374387" y="2308186"/>
            <a:ext cx="809103" cy="65291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111"/>
          <p:cNvSpPr>
            <a:spLocks noChangeShapeType="1"/>
          </p:cNvSpPr>
          <p:nvPr/>
        </p:nvSpPr>
        <p:spPr bwMode="auto">
          <a:xfrm rot="18900000" flipH="1">
            <a:off x="4326768" y="1767403"/>
            <a:ext cx="835952" cy="457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 rot="2648030">
            <a:off x="2873806" y="1790706"/>
            <a:ext cx="819752" cy="0"/>
            <a:chOff x="1392" y="1488"/>
            <a:chExt cx="1584" cy="0"/>
          </a:xfrm>
        </p:grpSpPr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232572" y="3966002"/>
            <a:ext cx="36005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simplicity, assume other Higgs bosons are heavier and not considered.</a:t>
            </a:r>
          </a:p>
          <a:p>
            <a:r>
              <a:rPr lang="en-US" sz="1200" dirty="0"/>
              <a:t>In case of mass mixing, goldstone equivalence theorem applies and </a:t>
            </a:r>
            <a:r>
              <a:rPr lang="en-US" sz="1200" dirty="0" smtClean="0"/>
              <a:t>WW and </a:t>
            </a:r>
            <a:r>
              <a:rPr lang="en-US" sz="1200" dirty="0" err="1" smtClean="0"/>
              <a:t>Zh</a:t>
            </a:r>
            <a:r>
              <a:rPr lang="en-US" sz="1200" dirty="0" smtClean="0"/>
              <a:t> decay Branching fractions are equal.</a:t>
            </a:r>
            <a:endParaRPr lang="en-US" sz="1200" dirty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 t="901" r="9172" b="20943"/>
          <a:stretch/>
        </p:blipFill>
        <p:spPr>
          <a:xfrm>
            <a:off x="609599" y="1325880"/>
            <a:ext cx="4478487" cy="2568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Content Placeholder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 t="64268" r="9172" b="20943"/>
          <a:stretch/>
        </p:blipFill>
        <p:spPr>
          <a:xfrm>
            <a:off x="609599" y="3408308"/>
            <a:ext cx="4478483" cy="486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732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47713" cy="1320800"/>
          </a:xfrm>
        </p:spPr>
        <p:txBody>
          <a:bodyPr/>
          <a:lstStyle/>
          <a:p>
            <a:r>
              <a:rPr lang="en-US" dirty="0" smtClean="0"/>
              <a:t>WW—</a:t>
            </a:r>
            <a:r>
              <a:rPr lang="en-US" dirty="0" err="1" smtClean="0"/>
              <a:t>semileptonic</a:t>
            </a:r>
            <a:r>
              <a:rPr lang="en-US" dirty="0" smtClean="0"/>
              <a:t> mode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15</a:t>
            </a:fld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3438395"/>
            <a:ext cx="826008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Zh</a:t>
            </a:r>
            <a:r>
              <a:rPr lang="en-US" dirty="0" smtClean="0"/>
              <a:t>—Invisible, </a:t>
            </a:r>
            <a:r>
              <a:rPr lang="en-US" dirty="0" err="1" smtClean="0"/>
              <a:t>leptonic</a:t>
            </a:r>
            <a:r>
              <a:rPr lang="en-US" dirty="0" smtClean="0"/>
              <a:t> Z+ </a:t>
            </a:r>
            <a:r>
              <a:rPr lang="en-US" dirty="0" err="1" smtClean="0"/>
              <a:t>hadronic</a:t>
            </a:r>
            <a:r>
              <a:rPr lang="en-US" dirty="0" smtClean="0"/>
              <a:t> 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14998" y="607531"/>
                <a:ext cx="474670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Lepton to kill QCD background</a:t>
                </a:r>
              </a:p>
              <a:p>
                <a:r>
                  <a:rPr lang="en-US" sz="1400" dirty="0" err="1" smtClean="0"/>
                  <a:t>Semilepton</a:t>
                </a:r>
                <a:r>
                  <a:rPr lang="en-US" sz="1400" dirty="0" smtClean="0"/>
                  <a:t> mode provide full information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 smtClean="0"/>
                  <a:t> mass reconstruction through clustered transverse mass distribution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Main background </a:t>
                </a:r>
                <a:r>
                  <a:rPr lang="en-US" sz="1400" dirty="0" err="1" smtClean="0"/>
                  <a:t>W+j</a:t>
                </a:r>
                <a:endParaRPr lang="en-US" sz="1400" dirty="0" smtClean="0"/>
              </a:p>
              <a:p>
                <a:r>
                  <a:rPr lang="en-US" sz="1400" dirty="0" smtClean="0"/>
                  <a:t>Require </a:t>
                </a:r>
              </a:p>
              <a:p>
                <a:r>
                  <a:rPr lang="en-US" sz="1400" dirty="0" smtClean="0"/>
                  <a:t>Hard (&gt;3 </a:t>
                </a:r>
                <a:r>
                  <a:rPr lang="en-US" sz="1400" dirty="0" err="1" smtClean="0"/>
                  <a:t>TeV</a:t>
                </a:r>
                <a:r>
                  <a:rPr lang="en-US" sz="1400" dirty="0" smtClean="0"/>
                  <a:t>) leading jet</a:t>
                </a:r>
              </a:p>
              <a:p>
                <a:r>
                  <a:rPr lang="en-US" sz="1400" dirty="0" smtClean="0"/>
                  <a:t>MET (&gt;1 </a:t>
                </a:r>
                <a:r>
                  <a:rPr lang="en-US" sz="1400" dirty="0" err="1" smtClean="0"/>
                  <a:t>TeV</a:t>
                </a:r>
                <a:r>
                  <a:rPr lang="en-US" sz="1400" dirty="0" smtClean="0"/>
                  <a:t>)</a:t>
                </a:r>
              </a:p>
              <a:p>
                <a:r>
                  <a:rPr lang="en-US" sz="1400" dirty="0" smtClean="0"/>
                  <a:t>Possible improvement: </a:t>
                </a:r>
                <a:r>
                  <a:rPr lang="en-US" sz="1400" dirty="0" err="1" smtClean="0"/>
                  <a:t>hardonic</a:t>
                </a:r>
                <a:r>
                  <a:rPr lang="en-US" sz="1400" dirty="0" smtClean="0"/>
                  <a:t> W-tagging</a:t>
                </a:r>
                <a:endParaRPr lang="en-US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998" y="607531"/>
                <a:ext cx="4746705" cy="2246769"/>
              </a:xfrm>
              <a:prstGeom prst="rect">
                <a:avLst/>
              </a:prstGeom>
              <a:blipFill rotWithShape="0">
                <a:blip r:embed="rId2"/>
                <a:stretch>
                  <a:fillRect l="-386" t="-815" b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531"/>
            <a:ext cx="4332133" cy="29448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3431"/>
            <a:ext cx="4061830" cy="28336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06" y="4011367"/>
            <a:ext cx="4085474" cy="28057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328744" y="4469639"/>
            <a:ext cx="2733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Boosted </a:t>
            </a:r>
            <a:r>
              <a:rPr lang="en-US" sz="1200" dirty="0" err="1" smtClean="0"/>
              <a:t>Hadronic</a:t>
            </a:r>
            <a:r>
              <a:rPr lang="en-US" sz="1200" dirty="0" smtClean="0"/>
              <a:t> Higgs:</a:t>
            </a:r>
          </a:p>
          <a:p>
            <a:r>
              <a:rPr lang="en-US" sz="1200" dirty="0" smtClean="0"/>
              <a:t>Challenging and lots of potential. Here we conservatively view it as a “jet”</a:t>
            </a:r>
          </a:p>
          <a:p>
            <a:r>
              <a:rPr lang="en-US" sz="1200" dirty="0" smtClean="0"/>
              <a:t>Main background </a:t>
            </a:r>
            <a:r>
              <a:rPr lang="en-US" sz="1200" dirty="0" err="1" smtClean="0"/>
              <a:t>Z+j</a:t>
            </a:r>
            <a:endParaRPr lang="en-US" sz="1200" dirty="0" smtClean="0"/>
          </a:p>
          <a:p>
            <a:r>
              <a:rPr lang="en-US" sz="1200" dirty="0" smtClean="0"/>
              <a:t>Require MET (&gt;2 </a:t>
            </a:r>
            <a:r>
              <a:rPr lang="en-US" sz="1200" dirty="0" err="1" smtClean="0"/>
              <a:t>TeV</a:t>
            </a:r>
            <a:r>
              <a:rPr lang="en-US" sz="1200" dirty="0" smtClean="0"/>
              <a:t>)</a:t>
            </a:r>
          </a:p>
          <a:p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444676" y="4547985"/>
            <a:ext cx="2190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Typically separation between leptons, </a:t>
            </a:r>
          </a:p>
          <a:p>
            <a:r>
              <a:rPr lang="en-US" sz="1400" dirty="0" smtClean="0"/>
              <a:t>R=0.04</a:t>
            </a:r>
          </a:p>
        </p:txBody>
      </p:sp>
    </p:spTree>
    <p:extLst>
      <p:ext uri="{BB962C8B-B14F-4D97-AF65-F5344CB8AC3E}">
        <p14:creationId xmlns:p14="http://schemas.microsoft.com/office/powerpoint/2010/main" val="32857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6963" y="102810"/>
                <a:ext cx="6347713" cy="1320800"/>
              </a:xfrm>
            </p:spPr>
            <p:txBody>
              <a:bodyPr/>
              <a:lstStyle/>
              <a:p>
                <a:r>
                  <a:rPr lang="en-US" dirty="0" smtClean="0"/>
                  <a:t>Summary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&amp;</m:t>
                    </m:r>
                  </m:oMath>
                </a14:m>
                <a:r>
                  <a:rPr lang="en-US" dirty="0" smtClean="0"/>
                  <a:t> Outlook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6963" y="102810"/>
                <a:ext cx="6347713" cy="1320800"/>
              </a:xfrm>
              <a:blipFill rotWithShape="0">
                <a:blip r:embed="rId2"/>
                <a:stretch>
                  <a:fillRect l="-2978" t="-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19" y="955233"/>
                <a:ext cx="5681473" cy="465003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100 </a:t>
                </a:r>
                <a:r>
                  <a:rPr lang="en-US" dirty="0" err="1" smtClean="0"/>
                  <a:t>TeV</a:t>
                </a:r>
                <a:r>
                  <a:rPr lang="en-US" dirty="0" smtClean="0"/>
                  <a:t> Collider Discovery ~30 </a:t>
                </a:r>
                <a:r>
                  <a:rPr lang="en-US" dirty="0" err="1" smtClean="0"/>
                  <a:t>TeV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sz="1600" dirty="0" smtClean="0"/>
                  <a:t>(1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 smtClean="0"/>
                  <a:t> through </a:t>
                </a:r>
                <a:r>
                  <a:rPr lang="en-US" sz="1600" dirty="0" err="1" smtClean="0"/>
                  <a:t>dileptons</a:t>
                </a:r>
                <a:r>
                  <a:rPr lang="en-US" sz="1600" dirty="0" smtClean="0"/>
                  <a:t>)</a:t>
                </a:r>
                <a:endParaRPr lang="en-US" dirty="0" smtClean="0"/>
              </a:p>
              <a:p>
                <a:r>
                  <a:rPr lang="en-US" dirty="0" err="1" smtClean="0"/>
                  <a:t>Dilepton</a:t>
                </a:r>
                <a:r>
                  <a:rPr lang="en-US" dirty="0" smtClean="0"/>
                  <a:t> observables:</a:t>
                </a:r>
              </a:p>
              <a:p>
                <a:pPr lvl="1" indent="-342900"/>
                <a:r>
                  <a:rPr lang="en-US" sz="1800" dirty="0"/>
                  <a:t>Mass, </a:t>
                </a:r>
                <a:r>
                  <a:rPr lang="en-US" sz="1800" dirty="0" smtClean="0"/>
                  <a:t>Width</a:t>
                </a:r>
                <a:endParaRPr lang="en-US" sz="1800" dirty="0"/>
              </a:p>
              <a:p>
                <a:pPr lvl="1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</m:sSub>
                  </m:oMath>
                </a14:m>
                <a:endParaRPr lang="en-US" sz="1800" b="0" dirty="0" smtClean="0"/>
              </a:p>
              <a:p>
                <a:pPr lvl="1" indent="-342900"/>
                <a:r>
                  <a:rPr lang="en-US" sz="1800" dirty="0" smtClean="0"/>
                  <a:t>Weak Radiation</a:t>
                </a:r>
              </a:p>
              <a:p>
                <a:r>
                  <a:rPr lang="en-US" dirty="0" err="1" smtClean="0"/>
                  <a:t>Hadronic</a:t>
                </a:r>
                <a:r>
                  <a:rPr lang="en-US" dirty="0" smtClean="0"/>
                  <a:t> cross sections</a:t>
                </a:r>
              </a:p>
              <a:p>
                <a:r>
                  <a:rPr lang="en-US" dirty="0" smtClean="0"/>
                  <a:t>Coupling Fit @ 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(</a:t>
                </a:r>
                <a:r>
                  <a:rPr lang="en-US" sz="1600" dirty="0" smtClean="0"/>
                  <a:t>minimal assumptions/model dependence</a:t>
                </a:r>
                <a:r>
                  <a:rPr lang="en-US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mixing induced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decays</a:t>
                </a:r>
              </a:p>
              <a:p>
                <a:r>
                  <a:rPr lang="en-US" dirty="0" smtClean="0"/>
                  <a:t>More to explore: </a:t>
                </a:r>
                <a:r>
                  <a:rPr lang="en-US" dirty="0" err="1" smtClean="0"/>
                  <a:t>Hadronic</a:t>
                </a:r>
                <a:r>
                  <a:rPr lang="en-US" dirty="0" smtClean="0"/>
                  <a:t> W-tagger, Z-tagger, Higgs-tagger, Jet with weak radiation, lepton with weak radiation, tau-tagging and polarization</a:t>
                </a:r>
              </a:p>
              <a:p>
                <a:pPr marL="57150" indent="0">
                  <a:buNone/>
                </a:pPr>
                <a:endParaRPr lang="en-US" sz="2400" dirty="0" smtClean="0"/>
              </a:p>
              <a:p>
                <a:pPr lvl="1"/>
                <a:endParaRPr lang="en-US" sz="220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19" y="955233"/>
                <a:ext cx="5681473" cy="4650039"/>
              </a:xfrm>
              <a:blipFill rotWithShape="0">
                <a:blip r:embed="rId3"/>
                <a:stretch>
                  <a:fillRect l="-214" t="-1442"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38492" y="9552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03627" y="955233"/>
            <a:ext cx="4440373" cy="4147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marL="57150" indent="0">
              <a:buFont typeface="Wingdings 3" charset="2"/>
              <a:buNone/>
            </a:pPr>
            <a:endParaRPr lang="en-US" sz="2400" dirty="0"/>
          </a:p>
          <a:p>
            <a:pPr marL="57150" indent="0">
              <a:buFont typeface="Wingdings 3" charset="2"/>
              <a:buNone/>
            </a:pPr>
            <a:endParaRPr lang="en-US" sz="2400" dirty="0" smtClean="0"/>
          </a:p>
          <a:p>
            <a:pPr lvl="1"/>
            <a:endParaRPr lang="en-US" sz="2200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58" y="1324565"/>
            <a:ext cx="3810000" cy="285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1772" y="5579698"/>
            <a:ext cx="7050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CADE4"/>
                </a:solidFill>
              </a:rPr>
              <a:t>The future </a:t>
            </a:r>
            <a:r>
              <a:rPr lang="en-US" dirty="0">
                <a:solidFill>
                  <a:srgbClr val="1CADE4"/>
                </a:solidFill>
              </a:rPr>
              <a:t>c</a:t>
            </a:r>
            <a:r>
              <a:rPr lang="en-US" dirty="0" smtClean="0">
                <a:solidFill>
                  <a:srgbClr val="1CADE4"/>
                </a:solidFill>
              </a:rPr>
              <a:t>ollider </a:t>
            </a:r>
            <a:r>
              <a:rPr lang="en-US" b="1" dirty="0" smtClean="0">
                <a:solidFill>
                  <a:srgbClr val="1CADE4"/>
                </a:solidFill>
              </a:rPr>
              <a:t>IS</a:t>
            </a:r>
            <a:r>
              <a:rPr lang="en-US" dirty="0" smtClean="0">
                <a:solidFill>
                  <a:srgbClr val="1CADE4"/>
                </a:solidFill>
              </a:rPr>
              <a:t> </a:t>
            </a:r>
            <a:r>
              <a:rPr lang="en-US" dirty="0">
                <a:solidFill>
                  <a:srgbClr val="1CADE4"/>
                </a:solidFill>
              </a:rPr>
              <a:t>the </a:t>
            </a:r>
            <a:r>
              <a:rPr lang="en-US" dirty="0" smtClean="0">
                <a:solidFill>
                  <a:srgbClr val="1CADE4"/>
                </a:solidFill>
              </a:rPr>
              <a:t>intellectual Olympics of Human being,</a:t>
            </a:r>
          </a:p>
          <a:p>
            <a:r>
              <a:rPr lang="en-US" dirty="0">
                <a:solidFill>
                  <a:srgbClr val="1CADE4"/>
                </a:solidFill>
              </a:rPr>
              <a:t>e</a:t>
            </a:r>
            <a:r>
              <a:rPr lang="en-US" dirty="0" smtClean="0">
                <a:solidFill>
                  <a:srgbClr val="1CADE4"/>
                </a:solidFill>
              </a:rPr>
              <a:t>xperimentally, theoretically, and even world peace-wise.</a:t>
            </a:r>
          </a:p>
          <a:p>
            <a:r>
              <a:rPr lang="en-US" dirty="0" smtClean="0">
                <a:solidFill>
                  <a:srgbClr val="1CADE4"/>
                </a:solidFill>
              </a:rPr>
              <a:t>Absolutely INSPIRING!</a:t>
            </a:r>
          </a:p>
        </p:txBody>
      </p:sp>
    </p:spTree>
    <p:extLst>
      <p:ext uri="{BB962C8B-B14F-4D97-AF65-F5344CB8AC3E}">
        <p14:creationId xmlns:p14="http://schemas.microsoft.com/office/powerpoint/2010/main" val="242526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13" y="106825"/>
            <a:ext cx="4569687" cy="618251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4694705" cy="6182519"/>
          </a:xfrm>
        </p:spPr>
      </p:pic>
    </p:spTree>
    <p:extLst>
      <p:ext uri="{BB962C8B-B14F-4D97-AF65-F5344CB8AC3E}">
        <p14:creationId xmlns:p14="http://schemas.microsoft.com/office/powerpoint/2010/main" val="13700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100 </a:t>
            </a:r>
            <a:r>
              <a:rPr lang="en-US" sz="5400" dirty="0" err="1" smtClean="0"/>
              <a:t>TeV</a:t>
            </a:r>
            <a:r>
              <a:rPr lang="en-US" sz="5400" dirty="0" smtClean="0"/>
              <a:t> Collider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2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67275" y="2123553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See Further</a:t>
            </a:r>
          </a:p>
          <a:p>
            <a:r>
              <a:rPr lang="en-US" dirty="0" smtClean="0"/>
              <a:t>Understand Deeper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83455" y="4718318"/>
                <a:ext cx="65075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See many talks in this workshop from different perspectives</a:t>
                </a:r>
              </a:p>
              <a:p>
                <a:r>
                  <a:rPr lang="en-US" sz="1400" dirty="0" smtClean="0"/>
                  <a:t>We p</a:t>
                </a:r>
                <a:r>
                  <a:rPr lang="en-US" sz="1400" b="0" dirty="0" smtClean="0"/>
                  <a:t>ick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 smtClean="0"/>
                  <a:t> for our study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455" y="4718318"/>
                <a:ext cx="6507500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81" t="-3488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96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62" y="232011"/>
            <a:ext cx="9235537" cy="66259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21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" y="2404478"/>
            <a:ext cx="5961081" cy="4453522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58" y="1"/>
            <a:ext cx="3738742" cy="284732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Leptonic</a:t>
            </a:r>
            <a:r>
              <a:rPr lang="en-US" dirty="0" smtClean="0"/>
              <a:t> mode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Dimuon</a:t>
            </a:r>
            <a:r>
              <a:rPr lang="en-US" dirty="0" smtClean="0"/>
              <a:t> final state)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64072" y="3439236"/>
            <a:ext cx="3179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percentage of events with the quark (anti-quark) direction opposite to (same as) the boost direction.</a:t>
            </a:r>
          </a:p>
          <a:p>
            <a:r>
              <a:rPr lang="en-US" dirty="0" smtClean="0"/>
              <a:t>As a function of rapidity;</a:t>
            </a:r>
          </a:p>
          <a:p>
            <a:r>
              <a:rPr lang="en-US" dirty="0" smtClean="0"/>
              <a:t>As a function of </a:t>
            </a:r>
            <a:r>
              <a:rPr lang="en-US" dirty="0" err="1" smtClean="0"/>
              <a:t>partonic</a:t>
            </a:r>
            <a:r>
              <a:rPr lang="en-US" dirty="0" smtClean="0"/>
              <a:t> center of mass energy.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36759" y="5718412"/>
            <a:ext cx="2706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Correction: the y-axis should be</a:t>
            </a:r>
          </a:p>
          <a:p>
            <a:r>
              <a:rPr lang="en-US" dirty="0" smtClean="0"/>
              <a:t>\epsilon^{q_{FB}}_{PDF}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1" y="75756"/>
            <a:ext cx="5644271" cy="539235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668"/>
            <a:ext cx="9079992" cy="429822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183" y="618900"/>
            <a:ext cx="6347713" cy="1320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24</a:t>
            </a:fld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8100" y="2017713"/>
            <a:ext cx="1882775" cy="0"/>
            <a:chOff x="1392" y="1488"/>
            <a:chExt cx="1584" cy="0"/>
          </a:xfrm>
        </p:grpSpPr>
        <p:sp>
          <p:nvSpPr>
            <p:cNvPr id="72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 rot="720000">
            <a:off x="123680" y="1697560"/>
            <a:ext cx="1882775" cy="0"/>
            <a:chOff x="1392" y="1488"/>
            <a:chExt cx="1584" cy="0"/>
          </a:xfrm>
        </p:grpSpPr>
        <p:sp>
          <p:nvSpPr>
            <p:cNvPr id="70" name="Line 7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 rot="20880000" flipV="1">
            <a:off x="103354" y="2325671"/>
            <a:ext cx="1882775" cy="0"/>
            <a:chOff x="1392" y="1488"/>
            <a:chExt cx="1584" cy="0"/>
          </a:xfrm>
        </p:grpSpPr>
        <p:sp>
          <p:nvSpPr>
            <p:cNvPr id="68" name="Line 10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Line 11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14300" y="41910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5F5F5F"/>
                </a:solidFill>
              </a:rPr>
              <a:t>Real Particles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247900" y="49530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5F5F5F"/>
                </a:solidFill>
              </a:rPr>
              <a:t>Anti Particles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247901" y="2019300"/>
            <a:ext cx="1882776" cy="0"/>
            <a:chOff x="816" y="3168"/>
            <a:chExt cx="1186" cy="0"/>
          </a:xfrm>
        </p:grpSpPr>
        <p:sp>
          <p:nvSpPr>
            <p:cNvPr id="66" name="Line 15"/>
            <p:cNvSpPr>
              <a:spLocks noChangeShapeType="1"/>
            </p:cNvSpPr>
            <p:nvPr/>
          </p:nvSpPr>
          <p:spPr bwMode="auto">
            <a:xfrm flipH="1">
              <a:off x="1355" y="3168"/>
              <a:ext cx="6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 flipH="1">
              <a:off x="816" y="3168"/>
              <a:ext cx="11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 rot="19206591" flipH="1">
            <a:off x="882877" y="5685507"/>
            <a:ext cx="1882775" cy="0"/>
            <a:chOff x="1392" y="1488"/>
            <a:chExt cx="1584" cy="0"/>
          </a:xfrm>
        </p:grpSpPr>
        <p:sp>
          <p:nvSpPr>
            <p:cNvPr id="64" name="Line 1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Line 1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 rot="720000" flipH="1" flipV="1">
            <a:off x="2247735" y="2400283"/>
            <a:ext cx="1882775" cy="0"/>
            <a:chOff x="1392" y="1488"/>
            <a:chExt cx="1584" cy="0"/>
          </a:xfrm>
        </p:grpSpPr>
        <p:sp>
          <p:nvSpPr>
            <p:cNvPr id="62" name="Line 21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Line 22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4694238" y="57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5F5F5F"/>
                </a:solidFill>
              </a:rPr>
              <a:t>Bosons	</a:t>
            </a: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544763" y="4915197"/>
            <a:ext cx="2065337" cy="173038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16200000">
            <a:off x="5480050" y="2271713"/>
            <a:ext cx="2065337" cy="173038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rot="2700000" flipH="1">
            <a:off x="4349367" y="5659204"/>
            <a:ext cx="2065338" cy="173038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7124700" y="57150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5F5F5F"/>
                </a:solidFill>
              </a:rPr>
              <a:t>Particles	</a:t>
            </a: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781300"/>
            <a:ext cx="33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2781300"/>
            <a:ext cx="33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2781300"/>
            <a:ext cx="35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04900"/>
            <a:ext cx="3302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600200"/>
            <a:ext cx="3048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600200"/>
            <a:ext cx="3556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619250"/>
            <a:ext cx="3302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171700"/>
            <a:ext cx="3302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171700"/>
            <a:ext cx="3810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171700"/>
            <a:ext cx="3556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Line 109"/>
          <p:cNvSpPr>
            <a:spLocks noChangeShapeType="1"/>
          </p:cNvSpPr>
          <p:nvPr/>
        </p:nvSpPr>
        <p:spPr bwMode="auto">
          <a:xfrm>
            <a:off x="4610100" y="3467100"/>
            <a:ext cx="18827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Line 110"/>
          <p:cNvSpPr>
            <a:spLocks noChangeShapeType="1"/>
          </p:cNvSpPr>
          <p:nvPr/>
        </p:nvSpPr>
        <p:spPr bwMode="auto">
          <a:xfrm rot="2700000">
            <a:off x="4583112" y="3494088"/>
            <a:ext cx="18827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111"/>
          <p:cNvSpPr>
            <a:spLocks noChangeShapeType="1"/>
          </p:cNvSpPr>
          <p:nvPr/>
        </p:nvSpPr>
        <p:spPr bwMode="auto">
          <a:xfrm rot="18900000" flipH="1">
            <a:off x="4314923" y="4407623"/>
            <a:ext cx="18827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181100"/>
            <a:ext cx="25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136900"/>
            <a:ext cx="4826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3136900"/>
            <a:ext cx="508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>
            <a:grpSpLocks noChangeAspect="1"/>
          </p:cNvGrpSpPr>
          <p:nvPr/>
        </p:nvGrpSpPr>
        <p:grpSpPr bwMode="auto">
          <a:xfrm>
            <a:off x="4229099" y="1028690"/>
            <a:ext cx="2366960" cy="315912"/>
            <a:chOff x="804" y="3206"/>
            <a:chExt cx="2344" cy="314"/>
          </a:xfrm>
        </p:grpSpPr>
        <p:sp>
          <p:nvSpPr>
            <p:cNvPr id="55" name="Freeform 54"/>
            <p:cNvSpPr>
              <a:spLocks noChangeAspect="1"/>
            </p:cNvSpPr>
            <p:nvPr/>
          </p:nvSpPr>
          <p:spPr bwMode="auto">
            <a:xfrm>
              <a:off x="804" y="3218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 55"/>
            <p:cNvSpPr>
              <a:spLocks noChangeAspect="1"/>
            </p:cNvSpPr>
            <p:nvPr/>
          </p:nvSpPr>
          <p:spPr bwMode="auto">
            <a:xfrm>
              <a:off x="1136" y="3216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56"/>
            <p:cNvSpPr>
              <a:spLocks noChangeAspect="1"/>
            </p:cNvSpPr>
            <p:nvPr/>
          </p:nvSpPr>
          <p:spPr bwMode="auto">
            <a:xfrm>
              <a:off x="1468" y="3214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57"/>
            <p:cNvSpPr>
              <a:spLocks noChangeAspect="1"/>
            </p:cNvSpPr>
            <p:nvPr/>
          </p:nvSpPr>
          <p:spPr bwMode="auto">
            <a:xfrm>
              <a:off x="1800" y="3212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58"/>
            <p:cNvSpPr>
              <a:spLocks noChangeAspect="1"/>
            </p:cNvSpPr>
            <p:nvPr/>
          </p:nvSpPr>
          <p:spPr bwMode="auto">
            <a:xfrm>
              <a:off x="2132" y="3210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59"/>
            <p:cNvSpPr>
              <a:spLocks noChangeAspect="1"/>
            </p:cNvSpPr>
            <p:nvPr/>
          </p:nvSpPr>
          <p:spPr bwMode="auto">
            <a:xfrm>
              <a:off x="2464" y="3208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60"/>
            <p:cNvSpPr>
              <a:spLocks noChangeAspect="1"/>
            </p:cNvSpPr>
            <p:nvPr/>
          </p:nvSpPr>
          <p:spPr bwMode="auto">
            <a:xfrm>
              <a:off x="2796" y="3206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25" y="4152900"/>
            <a:ext cx="6127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4152900"/>
            <a:ext cx="6127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7277105" y="4991100"/>
            <a:ext cx="990601" cy="990600"/>
            <a:chOff x="3312" y="3120"/>
            <a:chExt cx="624" cy="624"/>
          </a:xfrm>
        </p:grpSpPr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3312" y="3120"/>
              <a:ext cx="624" cy="624"/>
              <a:chOff x="3312" y="3120"/>
              <a:chExt cx="864" cy="912"/>
            </a:xfrm>
          </p:grpSpPr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3312" y="3168"/>
                <a:ext cx="816" cy="8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3744" y="3120"/>
                <a:ext cx="432" cy="9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0" name="Line 140"/>
            <p:cNvSpPr>
              <a:spLocks noChangeShapeType="1"/>
            </p:cNvSpPr>
            <p:nvPr/>
          </p:nvSpPr>
          <p:spPr bwMode="auto">
            <a:xfrm flipH="1">
              <a:off x="3600" y="315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Line 141"/>
            <p:cNvSpPr>
              <a:spLocks noChangeShapeType="1"/>
            </p:cNvSpPr>
            <p:nvPr/>
          </p:nvSpPr>
          <p:spPr bwMode="auto">
            <a:xfrm flipH="1">
              <a:off x="3600" y="371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Line 142"/>
            <p:cNvSpPr>
              <a:spLocks noChangeShapeType="1"/>
            </p:cNvSpPr>
            <p:nvPr/>
          </p:nvSpPr>
          <p:spPr bwMode="auto">
            <a:xfrm>
              <a:off x="3560" y="370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7277107" y="3848100"/>
            <a:ext cx="990601" cy="990600"/>
            <a:chOff x="4560" y="2544"/>
            <a:chExt cx="624" cy="624"/>
          </a:xfrm>
        </p:grpSpPr>
        <p:grpSp>
          <p:nvGrpSpPr>
            <p:cNvPr id="43" name="Group 42"/>
            <p:cNvGrpSpPr>
              <a:grpSpLocks/>
            </p:cNvGrpSpPr>
            <p:nvPr/>
          </p:nvGrpSpPr>
          <p:grpSpPr bwMode="auto">
            <a:xfrm flipV="1">
              <a:off x="4560" y="2544"/>
              <a:ext cx="624" cy="624"/>
              <a:chOff x="3312" y="3120"/>
              <a:chExt cx="864" cy="912"/>
            </a:xfrm>
          </p:grpSpPr>
          <p:sp>
            <p:nvSpPr>
              <p:cNvPr id="47" name="Oval 46"/>
              <p:cNvSpPr>
                <a:spLocks noChangeArrowheads="1"/>
              </p:cNvSpPr>
              <p:nvPr/>
            </p:nvSpPr>
            <p:spPr bwMode="auto">
              <a:xfrm>
                <a:off x="3312" y="3168"/>
                <a:ext cx="816" cy="8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3744" y="3120"/>
                <a:ext cx="432" cy="9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4" name="Line 149"/>
            <p:cNvSpPr>
              <a:spLocks noChangeShapeType="1"/>
            </p:cNvSpPr>
            <p:nvPr/>
          </p:nvSpPr>
          <p:spPr bwMode="auto">
            <a:xfrm flipH="1" flipV="1">
              <a:off x="4848" y="31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Line 150"/>
            <p:cNvSpPr>
              <a:spLocks noChangeShapeType="1"/>
            </p:cNvSpPr>
            <p:nvPr/>
          </p:nvSpPr>
          <p:spPr bwMode="auto">
            <a:xfrm flipH="1" flipV="1">
              <a:off x="4848" y="257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Line 151"/>
            <p:cNvSpPr>
              <a:spLocks noChangeShapeType="1"/>
            </p:cNvSpPr>
            <p:nvPr/>
          </p:nvSpPr>
          <p:spPr bwMode="auto">
            <a:xfrm flipV="1">
              <a:off x="4848" y="257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079500"/>
            <a:ext cx="3048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700832" y="3998224"/>
            <a:ext cx="1882775" cy="0"/>
            <a:chOff x="1392" y="1488"/>
            <a:chExt cx="1584" cy="0"/>
          </a:xfrm>
        </p:grpSpPr>
        <p:sp>
          <p:nvSpPr>
            <p:cNvPr id="75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700832" y="4152900"/>
            <a:ext cx="1882775" cy="0"/>
            <a:chOff x="1392" y="1488"/>
            <a:chExt cx="1584" cy="0"/>
          </a:xfrm>
        </p:grpSpPr>
        <p:sp>
          <p:nvSpPr>
            <p:cNvPr id="84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713232" y="4275592"/>
            <a:ext cx="1882775" cy="0"/>
            <a:chOff x="1392" y="1488"/>
            <a:chExt cx="1584" cy="0"/>
          </a:xfrm>
        </p:grpSpPr>
        <p:sp>
          <p:nvSpPr>
            <p:cNvPr id="87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89" name="Group 88"/>
          <p:cNvGrpSpPr>
            <a:grpSpLocks/>
          </p:cNvGrpSpPr>
          <p:nvPr/>
        </p:nvGrpSpPr>
        <p:grpSpPr bwMode="auto">
          <a:xfrm rot="2648030">
            <a:off x="922040" y="4419450"/>
            <a:ext cx="1882775" cy="0"/>
            <a:chOff x="1392" y="1488"/>
            <a:chExt cx="1584" cy="0"/>
          </a:xfrm>
        </p:grpSpPr>
        <p:sp>
          <p:nvSpPr>
            <p:cNvPr id="90" name="Line 7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16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25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498"/>
            <a:ext cx="9144000" cy="602950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41" y="6489387"/>
            <a:ext cx="2009524" cy="28571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3282" y="322997"/>
            <a:ext cx="6347713" cy="1320800"/>
          </a:xfrm>
        </p:spPr>
        <p:txBody>
          <a:bodyPr/>
          <a:lstStyle/>
          <a:p>
            <a:r>
              <a:rPr lang="en-US" dirty="0" smtClean="0"/>
              <a:t>Current Limits (before LHC)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40"/>
            <a:ext cx="8229600" cy="690440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76" y="6616564"/>
            <a:ext cx="2009524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2" y="2189634"/>
            <a:ext cx="9028588" cy="273664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569"/>
            <a:ext cx="9144000" cy="689856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840094" cy="365125"/>
          </a:xfrm>
        </p:spPr>
        <p:txBody>
          <a:bodyPr/>
          <a:lstStyle/>
          <a:p>
            <a:r>
              <a:rPr lang="en-US" smtClean="0"/>
              <a:t>8/27/14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94944" y="2011680"/>
            <a:ext cx="7461504" cy="9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1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2" y="-5356"/>
            <a:ext cx="8898340" cy="6863356"/>
          </a:xfrm>
        </p:spPr>
      </p:pic>
    </p:spTree>
    <p:extLst>
      <p:ext uri="{BB962C8B-B14F-4D97-AF65-F5344CB8AC3E}">
        <p14:creationId xmlns:p14="http://schemas.microsoft.com/office/powerpoint/2010/main" val="2982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6347713" cy="1320800"/>
              </a:xfrm>
            </p:spPr>
            <p:txBody>
              <a:bodyPr/>
              <a:lstStyle/>
              <a:p>
                <a:r>
                  <a:rPr lang="en-US" dirty="0" smtClean="0"/>
                  <a:t>Additional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1)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6347713" cy="1320800"/>
              </a:xfrm>
              <a:blipFill rotWithShape="0">
                <a:blip r:embed="rId3"/>
                <a:stretch>
                  <a:fillRect l="-2882" t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93" y="756856"/>
            <a:ext cx="3893868" cy="144629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27919" y="2741629"/>
            <a:ext cx="688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 (6) </a:t>
            </a:r>
            <a:r>
              <a:rPr lang="en-US" dirty="0" smtClean="0"/>
              <a:t>Parameters: </a:t>
            </a:r>
            <a:r>
              <a:rPr lang="en-US" dirty="0" smtClean="0">
                <a:solidFill>
                  <a:srgbClr val="FF0000"/>
                </a:solidFill>
              </a:rPr>
              <a:t>mass, (total width,)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5 couplings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403075"/>
                <a:ext cx="92290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Assuming flavor universality, negligible mixing with Z,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smtClean="0"/>
                  <a:t>charge commutes with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600" dirty="0" smtClean="0"/>
                  <a:t> charge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03075"/>
                <a:ext cx="9229015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330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2" y="3095355"/>
            <a:ext cx="5479791" cy="463807"/>
          </a:xfrm>
          <a:prstGeom prst="rect">
            <a:avLst/>
          </a:prstGeom>
        </p:spPr>
      </p:pic>
      <p:pic>
        <p:nvPicPr>
          <p:cNvPr id="11" name="Content Placeholder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 t="900" r="9172" b="34987"/>
          <a:stretch/>
        </p:blipFill>
        <p:spPr>
          <a:xfrm>
            <a:off x="553948" y="3559162"/>
            <a:ext cx="6281929" cy="2955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06"/>
          <a:stretch/>
        </p:blipFill>
        <p:spPr>
          <a:xfrm>
            <a:off x="6957314" y="4167003"/>
            <a:ext cx="1184132" cy="467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7" r="2446"/>
          <a:stretch/>
        </p:blipFill>
        <p:spPr>
          <a:xfrm>
            <a:off x="6993890" y="4634928"/>
            <a:ext cx="1147556" cy="46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32" y="768096"/>
            <a:ext cx="5567509" cy="340931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/>
          <a:stretch/>
        </p:blipFill>
        <p:spPr>
          <a:xfrm>
            <a:off x="-217404" y="911337"/>
            <a:ext cx="4604239" cy="31668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6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963" y="-21744"/>
            <a:ext cx="6347713" cy="1320800"/>
          </a:xfrm>
        </p:spPr>
        <p:txBody>
          <a:bodyPr/>
          <a:lstStyle/>
          <a:p>
            <a:r>
              <a:rPr lang="en-US" dirty="0" smtClean="0"/>
              <a:t>LHC Limits and Projections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" y="3391094"/>
            <a:ext cx="9144000" cy="32495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60650" y="6557981"/>
            <a:ext cx="5164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6699CC"/>
                </a:solidFill>
                <a:latin typeface="arial" panose="020B0604020202020204" pitchFamily="34" charset="0"/>
                <a:hlinkClick r:id="rId5"/>
              </a:rPr>
              <a:t>D. Hayden, C. Willis, and R. </a:t>
            </a:r>
            <a:r>
              <a:rPr lang="en-US" sz="1400" dirty="0" smtClean="0">
                <a:solidFill>
                  <a:srgbClr val="6699CC"/>
                </a:solidFill>
                <a:latin typeface="arial" panose="020B0604020202020204" pitchFamily="34" charset="0"/>
                <a:hlinkClick r:id="rId5"/>
              </a:rPr>
              <a:t>Brock arXiv:1308.5874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20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76" y="538316"/>
            <a:ext cx="4992624" cy="320067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2" y="3483864"/>
            <a:ext cx="5234747" cy="337413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37689" y="3554327"/>
            <a:ext cx="2885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Production Rate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45632" y="609600"/>
            <a:ext cx="336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Dilepton</a:t>
            </a:r>
            <a:r>
              <a:rPr lang="en-US" dirty="0" smtClean="0"/>
              <a:t> Production Rate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1050" y="188684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129396" y="609600"/>
                <a:ext cx="4502182" cy="6845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at 100 </a:t>
                </a:r>
                <a:r>
                  <a:rPr lang="en-US" dirty="0" err="1" smtClean="0"/>
                  <a:t>TeV</a:t>
                </a:r>
                <a:r>
                  <a:rPr lang="en-US" dirty="0" smtClean="0"/>
                  <a:t> </a:t>
                </a:r>
                <a:r>
                  <a:rPr lang="en-US" dirty="0" smtClean="0"/>
                  <a:t>Collider</a:t>
                </a:r>
                <a:endParaRPr lang="en-US" dirty="0"/>
              </a:p>
            </p:txBody>
          </p:sp>
        </mc:Choice>
        <mc:Fallback>
          <p:sp>
            <p:nvSpPr>
              <p:cNvPr id="1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96" y="609600"/>
                <a:ext cx="4502182" cy="684554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-12089" y="2419532"/>
                <a:ext cx="4695741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 smtClean="0"/>
                  <a:t> mass for a same cross section approximately scales with collider energy.</a:t>
                </a:r>
              </a:p>
              <a:p>
                <a:r>
                  <a:rPr lang="en-US" sz="1600" dirty="0" smtClean="0"/>
                  <a:t>Total rate 10~100 fb for 10 </a:t>
                </a:r>
                <a:r>
                  <a:rPr lang="en-US" sz="1600" dirty="0" err="1" smtClean="0"/>
                  <a:t>TeV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 smtClean="0"/>
                  <a:t>.</a:t>
                </a:r>
              </a:p>
              <a:p>
                <a:r>
                  <a:rPr lang="en-US" sz="1600" dirty="0" err="1" smtClean="0"/>
                  <a:t>Dilepton</a:t>
                </a:r>
                <a:r>
                  <a:rPr lang="en-US" sz="1600" dirty="0" smtClean="0"/>
                  <a:t> rate 0.5~5 fb for 10 </a:t>
                </a:r>
                <a:r>
                  <a:rPr lang="en-US" sz="1600" dirty="0" err="1" smtClean="0"/>
                  <a:t>TeV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089" y="2419532"/>
                <a:ext cx="4695741" cy="1354217"/>
              </a:xfrm>
              <a:prstGeom prst="rect">
                <a:avLst/>
              </a:prstGeom>
              <a:blipFill rotWithShape="0">
                <a:blip r:embed="rId5"/>
                <a:stretch>
                  <a:fillRect l="-649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27615" y="3808506"/>
                <a:ext cx="3374136" cy="108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100 </a:t>
                </a:r>
                <a:r>
                  <a:rPr lang="en-US" sz="1600" dirty="0" err="1" smtClean="0"/>
                  <a:t>TeV</a:t>
                </a:r>
                <a:r>
                  <a:rPr lang="en-US" sz="1600" dirty="0" smtClean="0"/>
                  <a:t> @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1600" dirty="0" smtClean="0"/>
              </a:p>
              <a:p>
                <a:r>
                  <a:rPr lang="en-US" sz="1600" dirty="0" smtClean="0"/>
                  <a:t>Discovery reach: 24~28 </a:t>
                </a:r>
                <a:r>
                  <a:rPr lang="en-US" sz="1600" dirty="0" err="1" smtClean="0"/>
                  <a:t>TeV</a:t>
                </a:r>
                <a:endParaRPr lang="en-US" sz="1600" dirty="0" smtClean="0"/>
              </a:p>
              <a:p>
                <a:r>
                  <a:rPr lang="en-US" sz="1600" dirty="0" smtClean="0"/>
                  <a:t>Exclusion reach: 29~34 </a:t>
                </a:r>
                <a:r>
                  <a:rPr lang="en-US" sz="1600" dirty="0" err="1" smtClean="0"/>
                  <a:t>TeV</a:t>
                </a:r>
                <a:endParaRPr lang="en-US" sz="1600" dirty="0" smtClean="0"/>
              </a:p>
              <a:p>
                <a:r>
                  <a:rPr lang="en-US" sz="1400" dirty="0"/>
                  <a:t> </a:t>
                </a:r>
                <a:r>
                  <a:rPr lang="en-US" sz="1400" dirty="0" smtClean="0"/>
                  <a:t>see also T. Rizzo, </a:t>
                </a:r>
                <a:r>
                  <a:rPr lang="en-US" sz="1400" b="1" dirty="0">
                    <a:hlinkClick r:id="rId6"/>
                  </a:rPr>
                  <a:t>arXiv:1403.5465</a:t>
                </a:r>
                <a:endParaRPr lang="en-US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615" y="3808506"/>
                <a:ext cx="3374136" cy="1083566"/>
              </a:xfrm>
              <a:prstGeom prst="rect">
                <a:avLst/>
              </a:prstGeom>
              <a:blipFill rotWithShape="0">
                <a:blip r:embed="rId7"/>
                <a:stretch>
                  <a:fillRect l="-1085" t="-2247" b="-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53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09" y="2050083"/>
            <a:ext cx="4724291" cy="3078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Dilepton</a:t>
            </a:r>
            <a:r>
              <a:rPr lang="en-US" dirty="0"/>
              <a:t> </a:t>
            </a:r>
            <a:r>
              <a:rPr lang="en-US" dirty="0" smtClean="0"/>
              <a:t>Golden Channel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Zhen Liu     Next Steps in the Energy Frontier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8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" y="2050083"/>
            <a:ext cx="4659913" cy="3095514"/>
          </a:xfrm>
        </p:spPr>
      </p:pic>
      <p:sp>
        <p:nvSpPr>
          <p:cNvPr id="10" name="TextBox 9"/>
          <p:cNvSpPr txBox="1"/>
          <p:nvPr/>
        </p:nvSpPr>
        <p:spPr>
          <a:xfrm>
            <a:off x="496187" y="6334780"/>
            <a:ext cx="699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Study done with MG5+Pythia6+Delphes3, </a:t>
            </a:r>
          </a:p>
          <a:p>
            <a:r>
              <a:rPr lang="en-US" sz="1400" dirty="0" smtClean="0"/>
              <a:t>with the Snowmass 100 </a:t>
            </a:r>
            <a:r>
              <a:rPr lang="en-US" sz="1400" dirty="0" err="1" smtClean="0"/>
              <a:t>TeV</a:t>
            </a:r>
            <a:r>
              <a:rPr lang="en-US" sz="1400" dirty="0" smtClean="0"/>
              <a:t> collider </a:t>
            </a:r>
            <a:r>
              <a:rPr lang="en-US" sz="1400" dirty="0" err="1" smtClean="0"/>
              <a:t>delphes</a:t>
            </a:r>
            <a:r>
              <a:rPr lang="en-US" sz="1400" dirty="0" smtClean="0"/>
              <a:t> card.</a:t>
            </a:r>
            <a:endParaRPr lang="en-US" sz="1400" dirty="0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 t="900" r="9172" b="90815"/>
          <a:stretch/>
        </p:blipFill>
        <p:spPr>
          <a:xfrm>
            <a:off x="419066" y="5167335"/>
            <a:ext cx="6281929" cy="381902"/>
          </a:xfrm>
          <a:prstGeom prst="rect">
            <a:avLst/>
          </a:prstGeom>
        </p:spPr>
      </p:pic>
      <p:pic>
        <p:nvPicPr>
          <p:cNvPr id="12" name="Content Placeholder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t="78661" r="9055" b="13054"/>
          <a:stretch/>
        </p:blipFill>
        <p:spPr>
          <a:xfrm>
            <a:off x="430018" y="5529336"/>
            <a:ext cx="6281929" cy="3819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99794" y="1349377"/>
            <a:ext cx="5753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 </a:t>
            </a:r>
            <a:r>
              <a:rPr lang="en-US" dirty="0">
                <a:solidFill>
                  <a:srgbClr val="FF0000"/>
                </a:solidFill>
              </a:rPr>
              <a:t>(6) </a:t>
            </a:r>
            <a:r>
              <a:rPr lang="en-US" dirty="0"/>
              <a:t>Parameters: </a:t>
            </a:r>
            <a:r>
              <a:rPr lang="en-US" dirty="0">
                <a:solidFill>
                  <a:srgbClr val="FF0000"/>
                </a:solidFill>
              </a:rPr>
              <a:t>mass, (total width,)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5 couplings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69645" y="5720287"/>
            <a:ext cx="39114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Require good knowledge on lepton energy resolution. This can be viewed as the width fit with lepton energy spread subtracted; errors on lepton energy resolution propagate almost fully into width determination.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599" y="5836583"/>
                <a:ext cx="27265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 smtClean="0"/>
                  <a:t> widths are narrow, 0.5~3%</a:t>
                </a:r>
                <a:endParaRPr lang="en-US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5836583"/>
                <a:ext cx="2726533" cy="307777"/>
              </a:xfrm>
              <a:prstGeom prst="rect">
                <a:avLst/>
              </a:prstGeom>
              <a:blipFill rotWithShape="0">
                <a:blip r:embed="rId5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04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" y="175976"/>
            <a:ext cx="6605017" cy="1320800"/>
          </a:xfrm>
        </p:spPr>
        <p:txBody>
          <a:bodyPr/>
          <a:lstStyle/>
          <a:p>
            <a:r>
              <a:rPr lang="en-US" dirty="0" smtClean="0"/>
              <a:t>Forward-Backward Asymmetry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 Liu     Next Steps in the Energy Frontier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BC8-7328-4CF1-9B3D-1868300A8E2B}" type="slidenum">
              <a:rPr lang="en-US" smtClean="0"/>
              <a:t>9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4459062" cy="3136392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4860" r="15942" b="39853"/>
          <a:stretch/>
        </p:blipFill>
        <p:spPr>
          <a:xfrm>
            <a:off x="446499" y="5670022"/>
            <a:ext cx="5642891" cy="11879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8119" y="5093417"/>
                <a:ext cx="87721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Extra information to resolve the signs of the couplings by 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</m:sSub>
                  </m:oMath>
                </a14:m>
                <a:r>
                  <a:rPr lang="en-US" sz="1600" dirty="0" smtClean="0"/>
                  <a:t> before and after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600" dirty="0" smtClean="0"/>
                  <a:t> peak. This reveals constructive/destructive interferences with the SM.</a:t>
                </a:r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" y="5093417"/>
                <a:ext cx="8772145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347" t="-4211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4" y="836376"/>
            <a:ext cx="4410015" cy="7228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26471" y="815049"/>
            <a:ext cx="42175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Many systematics cancelled;</a:t>
            </a:r>
          </a:p>
          <a:p>
            <a:r>
              <a:rPr lang="en-US" sz="1400" dirty="0" smtClean="0"/>
              <a:t>A good example of ratio observable.</a:t>
            </a:r>
          </a:p>
          <a:p>
            <a:r>
              <a:rPr lang="en-US" sz="1400" dirty="0" smtClean="0"/>
              <a:t>Also emphasized in D. Curtin’s talk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84191" y="1935816"/>
                <a:ext cx="4559809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/>
                  <a:t>Choose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400" dirty="0" smtClean="0"/>
                  <a:t> boosting direction as positive, usually the valence quark direction. Contaminated with sea quark initial state contributions and cases with sea quark more energetic than the valence quark, especially for lighter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 smtClean="0"/>
                  <a:t> in the central region.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/>
                  <a:t>May make use of the rapidity distribution of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 smtClean="0"/>
                  <a:t> to extract the relative strength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400" dirty="0" smtClean="0"/>
                  <a:t> to up- and down-type quarks; need precise knowledge about the PDF.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191" y="1935816"/>
                <a:ext cx="4559809" cy="2523768"/>
              </a:xfrm>
              <a:prstGeom prst="rect">
                <a:avLst/>
              </a:prstGeom>
              <a:blipFill rotWithShape="0">
                <a:blip r:embed="rId7"/>
                <a:stretch>
                  <a:fillRect l="-134" t="-725" r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09" y="1689653"/>
            <a:ext cx="4436005" cy="33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4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2018</TotalTime>
  <Words>1120</Words>
  <Application>Microsoft Office PowerPoint</Application>
  <PresentationFormat>On-screen Show (4:3)</PresentationFormat>
  <Paragraphs>226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</vt:lpstr>
      <vt:lpstr>Calibri</vt:lpstr>
      <vt:lpstr>Cambria Math</vt:lpstr>
      <vt:lpstr>Times</vt:lpstr>
      <vt:lpstr>Trebuchet MS</vt:lpstr>
      <vt:lpstr>Wingdings</vt:lpstr>
      <vt:lpstr>Wingdings 3</vt:lpstr>
      <vt:lpstr>Facet</vt:lpstr>
      <vt:lpstr>Z^′ @ 100 TeV Collider</vt:lpstr>
      <vt:lpstr>100 TeV Collider</vt:lpstr>
      <vt:lpstr>PowerPoint Presentation</vt:lpstr>
      <vt:lpstr>PowerPoint Presentation</vt:lpstr>
      <vt:lpstr>Additional U(1)′</vt:lpstr>
      <vt:lpstr>LHC Limits and Projections</vt:lpstr>
      <vt:lpstr>PowerPoint Presentation</vt:lpstr>
      <vt:lpstr>Dilepton Golden Channel</vt:lpstr>
      <vt:lpstr>Forward-Backward Asymmetry</vt:lpstr>
      <vt:lpstr>(Electro)Weak Radiation</vt:lpstr>
      <vt:lpstr>(Electro)Weak Radiation</vt:lpstr>
      <vt:lpstr>Hadronic Cross Sections: Crucial for coupling determination</vt:lpstr>
      <vt:lpstr>PowerPoint Presentation</vt:lpstr>
      <vt:lpstr>In Presents of Z-Z’ Mixing</vt:lpstr>
      <vt:lpstr>WW—semileptonic mode</vt:lpstr>
      <vt:lpstr>Summary &amp; Outlook</vt:lpstr>
      <vt:lpstr>Thank You!</vt:lpstr>
      <vt:lpstr>Backup</vt:lpstr>
      <vt:lpstr>PowerPoint Presentation</vt:lpstr>
      <vt:lpstr>Backup </vt:lpstr>
      <vt:lpstr>Leptonic mode (Dimuon final state)</vt:lpstr>
      <vt:lpstr>PowerPoint Presentation</vt:lpstr>
      <vt:lpstr>PowerPoint Presentation</vt:lpstr>
      <vt:lpstr>PowerPoint Presentation</vt:lpstr>
      <vt:lpstr>Current Limits (before LHC)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Z’ Models -@ LHC and ILC</dc:title>
  <dc:creator>Zhen</dc:creator>
  <cp:lastModifiedBy>Zhen Liu</cp:lastModifiedBy>
  <cp:revision>92</cp:revision>
  <dcterms:created xsi:type="dcterms:W3CDTF">2013-05-20T16:22:04Z</dcterms:created>
  <dcterms:modified xsi:type="dcterms:W3CDTF">2014-08-28T23:09:39Z</dcterms:modified>
</cp:coreProperties>
</file>