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</p:sldMasterIdLst>
  <p:notesMasterIdLst>
    <p:notesMasterId r:id="rId30"/>
  </p:notesMasterIdLst>
  <p:handoutMasterIdLst>
    <p:handoutMasterId r:id="rId31"/>
  </p:handoutMasterIdLst>
  <p:sldIdLst>
    <p:sldId id="259" r:id="rId2"/>
    <p:sldId id="336" r:id="rId3"/>
    <p:sldId id="445" r:id="rId4"/>
    <p:sldId id="454" r:id="rId5"/>
    <p:sldId id="446" r:id="rId6"/>
    <p:sldId id="455" r:id="rId7"/>
    <p:sldId id="482" r:id="rId8"/>
    <p:sldId id="456" r:id="rId9"/>
    <p:sldId id="457" r:id="rId10"/>
    <p:sldId id="458" r:id="rId11"/>
    <p:sldId id="447" r:id="rId12"/>
    <p:sldId id="448" r:id="rId13"/>
    <p:sldId id="481" r:id="rId14"/>
    <p:sldId id="453" r:id="rId15"/>
    <p:sldId id="443" r:id="rId16"/>
    <p:sldId id="361" r:id="rId17"/>
    <p:sldId id="461" r:id="rId18"/>
    <p:sldId id="462" r:id="rId19"/>
    <p:sldId id="488" r:id="rId20"/>
    <p:sldId id="494" r:id="rId21"/>
    <p:sldId id="464" r:id="rId22"/>
    <p:sldId id="465" r:id="rId23"/>
    <p:sldId id="466" r:id="rId24"/>
    <p:sldId id="468" r:id="rId25"/>
    <p:sldId id="469" r:id="rId26"/>
    <p:sldId id="470" r:id="rId27"/>
    <p:sldId id="471" r:id="rId28"/>
    <p:sldId id="37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101C"/>
    <a:srgbClr val="181818"/>
    <a:srgbClr val="2ECFD1"/>
    <a:srgbClr val="B139FF"/>
    <a:srgbClr val="1C1C1C"/>
    <a:srgbClr val="0EA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44" y="-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2FC22D-7AE3-814C-9115-F7B785D5B874}" type="doc">
      <dgm:prSet loTypeId="urn:microsoft.com/office/officeart/2005/8/layout/bList2" loCatId="" qsTypeId="urn:microsoft.com/office/officeart/2005/8/quickstyle/simple4" qsCatId="simple" csTypeId="urn:microsoft.com/office/officeart/2005/8/colors/accent1_2" csCatId="accent1" phldr="1"/>
      <dgm:spPr/>
    </dgm:pt>
    <dgm:pt modelId="{7D685305-0F19-5A49-8DDF-2EC8987A0567}">
      <dgm:prSet phldrT="[Text]"/>
      <dgm:spPr/>
      <dgm:t>
        <a:bodyPr/>
        <a:lstStyle/>
        <a:p>
          <a:r>
            <a:rPr lang="en-US" dirty="0" smtClean="0"/>
            <a:t>Muon Ionization </a:t>
          </a:r>
          <a:br>
            <a:rPr lang="en-US" dirty="0" smtClean="0"/>
          </a:br>
          <a:r>
            <a:rPr lang="en-US" dirty="0" smtClean="0"/>
            <a:t>6-Dimensional Cooling Channel</a:t>
          </a:r>
          <a:endParaRPr lang="en-US" dirty="0"/>
        </a:p>
      </dgm:t>
    </dgm:pt>
    <dgm:pt modelId="{B07F8E7C-B3BD-C24E-ADE4-EAF7B2B0DE0D}" type="parTrans" cxnId="{E935183D-9E28-3F43-860E-16A2C4270BEE}">
      <dgm:prSet/>
      <dgm:spPr/>
      <dgm:t>
        <a:bodyPr/>
        <a:lstStyle/>
        <a:p>
          <a:endParaRPr lang="en-US"/>
        </a:p>
      </dgm:t>
    </dgm:pt>
    <dgm:pt modelId="{ACF19BB7-BA56-3C4D-B56E-CBE964FDA4DD}" type="sibTrans" cxnId="{E935183D-9E28-3F43-860E-16A2C4270BEE}">
      <dgm:prSet/>
      <dgm:spPr/>
      <dgm:t>
        <a:bodyPr/>
        <a:lstStyle/>
        <a:p>
          <a:endParaRPr lang="en-US"/>
        </a:p>
      </dgm:t>
    </dgm:pt>
    <dgm:pt modelId="{ACDDD841-B0BB-CB40-91EC-13F497269057}">
      <dgm:prSet phldrT="[Text]"/>
      <dgm:spPr/>
      <dgm:t>
        <a:bodyPr/>
        <a:lstStyle/>
        <a:p>
          <a:r>
            <a:rPr lang="en-US" dirty="0" smtClean="0"/>
            <a:t>Acceleration to the TeV Energy Scale for Muon Colliders </a:t>
          </a:r>
          <a:endParaRPr lang="en-US" dirty="0"/>
        </a:p>
      </dgm:t>
    </dgm:pt>
    <dgm:pt modelId="{7EF1EA40-B2F4-B74F-A2C8-26F13D9E6BB1}" type="parTrans" cxnId="{36DF3276-4620-424E-BB7D-2AC3C8A4233B}">
      <dgm:prSet/>
      <dgm:spPr/>
      <dgm:t>
        <a:bodyPr/>
        <a:lstStyle/>
        <a:p>
          <a:endParaRPr lang="en-US"/>
        </a:p>
      </dgm:t>
    </dgm:pt>
    <dgm:pt modelId="{FEBBFF64-F633-B749-8642-BCB29790D6A6}" type="sibTrans" cxnId="{36DF3276-4620-424E-BB7D-2AC3C8A4233B}">
      <dgm:prSet/>
      <dgm:spPr/>
      <dgm:t>
        <a:bodyPr/>
        <a:lstStyle/>
        <a:p>
          <a:endParaRPr lang="en-US"/>
        </a:p>
      </dgm:t>
    </dgm:pt>
    <dgm:pt modelId="{9AD35DF3-1569-574C-8BCA-0CD43497B66D}">
      <dgm:prSet phldrT="[Text]"/>
      <dgm:spPr/>
      <dgm:t>
        <a:bodyPr/>
        <a:lstStyle/>
        <a:p>
          <a:r>
            <a:rPr lang="en-US" dirty="0" smtClean="0"/>
            <a:t>Muon Collider Magnet Needs</a:t>
          </a:r>
          <a:endParaRPr lang="en-US" dirty="0"/>
        </a:p>
      </dgm:t>
    </dgm:pt>
    <dgm:pt modelId="{22C730AF-D184-174D-8A8E-7ACBAE0FE191}" type="parTrans" cxnId="{8C71693E-4A19-0E4C-9C5B-164A1D6A812E}">
      <dgm:prSet/>
      <dgm:spPr/>
      <dgm:t>
        <a:bodyPr/>
        <a:lstStyle/>
        <a:p>
          <a:endParaRPr lang="en-US"/>
        </a:p>
      </dgm:t>
    </dgm:pt>
    <dgm:pt modelId="{8C4BF6FD-3F8C-E445-85D9-0014BA1BB1C3}" type="sibTrans" cxnId="{8C71693E-4A19-0E4C-9C5B-164A1D6A812E}">
      <dgm:prSet/>
      <dgm:spPr/>
      <dgm:t>
        <a:bodyPr/>
        <a:lstStyle/>
        <a:p>
          <a:endParaRPr lang="en-US"/>
        </a:p>
      </dgm:t>
    </dgm:pt>
    <dgm:pt modelId="{7D79BC84-9B77-0F4C-B244-F5C317C31621}">
      <dgm:prSet phldrT="[Text]"/>
      <dgm:spPr/>
      <dgm:t>
        <a:bodyPr/>
        <a:lstStyle/>
        <a:p>
          <a:r>
            <a:rPr lang="en-US" dirty="0" smtClean="0"/>
            <a:t>Muon Ionization Final Cooling Channel</a:t>
          </a:r>
          <a:endParaRPr lang="en-US" dirty="0"/>
        </a:p>
      </dgm:t>
    </dgm:pt>
    <dgm:pt modelId="{D5FF83F7-F793-D340-911C-BC43AB2D9768}" type="parTrans" cxnId="{D24DA5DA-701F-5649-99E8-04F6170593A4}">
      <dgm:prSet/>
      <dgm:spPr/>
      <dgm:t>
        <a:bodyPr/>
        <a:lstStyle/>
        <a:p>
          <a:endParaRPr lang="en-US"/>
        </a:p>
      </dgm:t>
    </dgm:pt>
    <dgm:pt modelId="{BA48819D-F30A-1042-BF19-D158A73DAAF4}" type="sibTrans" cxnId="{D24DA5DA-701F-5649-99E8-04F6170593A4}">
      <dgm:prSet/>
      <dgm:spPr/>
      <dgm:t>
        <a:bodyPr/>
        <a:lstStyle/>
        <a:p>
          <a:endParaRPr lang="en-US"/>
        </a:p>
      </dgm:t>
    </dgm:pt>
    <dgm:pt modelId="{5C93551D-78C8-4E43-A56E-688764AC8822}">
      <dgm:prSet phldrT="[Text]"/>
      <dgm:spPr/>
      <dgm:t>
        <a:bodyPr/>
        <a:lstStyle/>
        <a:p>
          <a:r>
            <a:rPr lang="en-US" dirty="0" smtClean="0"/>
            <a:t>HTS Magnet Development</a:t>
          </a:r>
        </a:p>
      </dgm:t>
    </dgm:pt>
    <dgm:pt modelId="{DD5BEC56-BA14-2246-A68C-5A41BF120BD0}" type="parTrans" cxnId="{D778A92A-9E4D-D641-9465-D34078DFE38D}">
      <dgm:prSet/>
      <dgm:spPr/>
      <dgm:t>
        <a:bodyPr/>
        <a:lstStyle/>
        <a:p>
          <a:endParaRPr lang="en-US"/>
        </a:p>
      </dgm:t>
    </dgm:pt>
    <dgm:pt modelId="{23F66417-77EF-9644-BD4C-EF15B8B1932C}" type="sibTrans" cxnId="{D778A92A-9E4D-D641-9465-D34078DFE38D}">
      <dgm:prSet/>
      <dgm:spPr/>
      <dgm:t>
        <a:bodyPr/>
        <a:lstStyle/>
        <a:p>
          <a:endParaRPr lang="en-US"/>
        </a:p>
      </dgm:t>
    </dgm:pt>
    <dgm:pt modelId="{9E79510F-F43F-AB4B-B8B1-A6AFF3E6829A}">
      <dgm:prSet phldrT="[Text]"/>
      <dgm:spPr/>
      <dgm:t>
        <a:bodyPr/>
        <a:lstStyle/>
        <a:p>
          <a:r>
            <a:rPr lang="en-US" dirty="0" smtClean="0"/>
            <a:t>Capture Solenoid for Simultaneous mu+ &amp; mu- Beams</a:t>
          </a:r>
          <a:endParaRPr lang="en-US" dirty="0"/>
        </a:p>
      </dgm:t>
    </dgm:pt>
    <dgm:pt modelId="{BFC24F36-0BC0-B743-8C33-0C256DECCC5C}" type="parTrans" cxnId="{2A101F75-A4EF-EA44-82ED-45E507D2860C}">
      <dgm:prSet/>
      <dgm:spPr/>
      <dgm:t>
        <a:bodyPr/>
        <a:lstStyle/>
        <a:p>
          <a:endParaRPr lang="en-US"/>
        </a:p>
      </dgm:t>
    </dgm:pt>
    <dgm:pt modelId="{F0DEB29B-93B1-BE49-A6C1-8E00EA4EF622}" type="sibTrans" cxnId="{2A101F75-A4EF-EA44-82ED-45E507D2860C}">
      <dgm:prSet/>
      <dgm:spPr/>
      <dgm:t>
        <a:bodyPr/>
        <a:lstStyle/>
        <a:p>
          <a:endParaRPr lang="en-US"/>
        </a:p>
      </dgm:t>
    </dgm:pt>
    <dgm:pt modelId="{37361077-AD2A-7046-869A-539CE847ED30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High field (15-20T)</a:t>
          </a:r>
          <a:endParaRPr lang="en-US" sz="1400" dirty="0">
            <a:solidFill>
              <a:srgbClr val="FF0000"/>
            </a:solidFill>
          </a:endParaRPr>
        </a:p>
      </dgm:t>
    </dgm:pt>
    <dgm:pt modelId="{3D8158A2-D323-7540-AFF3-43E73840F272}" type="parTrans" cxnId="{10AB2E92-B8F0-9C44-B3FE-9B565C3EB6E0}">
      <dgm:prSet/>
      <dgm:spPr/>
      <dgm:t>
        <a:bodyPr/>
        <a:lstStyle/>
        <a:p>
          <a:endParaRPr lang="en-US"/>
        </a:p>
      </dgm:t>
    </dgm:pt>
    <dgm:pt modelId="{C53D4960-260F-1B49-AE40-D8A2F66DCAE8}" type="sibTrans" cxnId="{10AB2E92-B8F0-9C44-B3FE-9B565C3EB6E0}">
      <dgm:prSet/>
      <dgm:spPr/>
      <dgm:t>
        <a:bodyPr/>
        <a:lstStyle/>
        <a:p>
          <a:endParaRPr lang="en-US"/>
        </a:p>
      </dgm:t>
    </dgm:pt>
    <dgm:pt modelId="{AF053E16-16CD-B844-AFEA-D5786117650D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Large bore (meter-scale)</a:t>
          </a:r>
          <a:endParaRPr lang="en-US" sz="1400" dirty="0">
            <a:solidFill>
              <a:srgbClr val="FF0000"/>
            </a:solidFill>
          </a:endParaRPr>
        </a:p>
      </dgm:t>
    </dgm:pt>
    <dgm:pt modelId="{45C70C33-C6BB-694C-A853-FA9597224CEF}" type="parTrans" cxnId="{E885B08A-2B99-034D-9A95-DEEC42125FC7}">
      <dgm:prSet/>
      <dgm:spPr/>
      <dgm:t>
        <a:bodyPr/>
        <a:lstStyle/>
        <a:p>
          <a:endParaRPr lang="en-US"/>
        </a:p>
      </dgm:t>
    </dgm:pt>
    <dgm:pt modelId="{15ABCE6A-8FE2-3445-AFEB-1943F6CD8809}" type="sibTrans" cxnId="{E885B08A-2B99-034D-9A95-DEEC42125FC7}">
      <dgm:prSet/>
      <dgm:spPr/>
      <dgm:t>
        <a:bodyPr/>
        <a:lstStyle/>
        <a:p>
          <a:endParaRPr lang="en-US"/>
        </a:p>
      </dgm:t>
    </dgm:pt>
    <dgm:pt modelId="{84511AC9-F17D-FC41-824D-898EED1D194B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Intense radiation environment – NC or HTS insert coil</a:t>
          </a:r>
          <a:endParaRPr lang="en-US" sz="1300" dirty="0">
            <a:solidFill>
              <a:srgbClr val="FF0000"/>
            </a:solidFill>
          </a:endParaRPr>
        </a:p>
      </dgm:t>
    </dgm:pt>
    <dgm:pt modelId="{225E1ECB-95F8-3644-953E-642D1306B088}" type="parTrans" cxnId="{37934D9F-78EA-2845-9C23-A0EE7AB2796E}">
      <dgm:prSet/>
      <dgm:spPr/>
      <dgm:t>
        <a:bodyPr/>
        <a:lstStyle/>
        <a:p>
          <a:endParaRPr lang="en-US"/>
        </a:p>
      </dgm:t>
    </dgm:pt>
    <dgm:pt modelId="{35D41CCD-CBE1-FE4E-917F-11982697E07A}" type="sibTrans" cxnId="{37934D9F-78EA-2845-9C23-A0EE7AB2796E}">
      <dgm:prSet/>
      <dgm:spPr/>
      <dgm:t>
        <a:bodyPr/>
        <a:lstStyle/>
        <a:p>
          <a:endParaRPr lang="en-US"/>
        </a:p>
      </dgm:t>
    </dgm:pt>
    <dgm:pt modelId="{562C0427-917A-204F-AD1A-575CA100F7EC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32AE14F0-04A4-F248-AE75-3855887D0E73}" type="parTrans" cxnId="{BC1C945D-E914-C249-91ED-E6FF4BA95F2C}">
      <dgm:prSet/>
      <dgm:spPr/>
      <dgm:t>
        <a:bodyPr/>
        <a:lstStyle/>
        <a:p>
          <a:endParaRPr lang="en-US"/>
        </a:p>
      </dgm:t>
    </dgm:pt>
    <dgm:pt modelId="{3328025E-B4E9-2B4A-B3E5-74DDC70B3770}" type="sibTrans" cxnId="{BC1C945D-E914-C249-91ED-E6FF4BA95F2C}">
      <dgm:prSet/>
      <dgm:spPr/>
      <dgm:t>
        <a:bodyPr/>
        <a:lstStyle/>
        <a:p>
          <a:endParaRPr lang="en-US"/>
        </a:p>
      </dgm:t>
    </dgm:pt>
    <dgm:pt modelId="{8A067EBC-CF24-1A47-8DAA-69E6490C3367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C5BF6070-7A5A-4E46-AC8A-D13CE3398D69}" type="parTrans" cxnId="{34607707-C6AA-9541-ABEA-2BE4CAB3EADE}">
      <dgm:prSet/>
      <dgm:spPr/>
      <dgm:t>
        <a:bodyPr/>
        <a:lstStyle/>
        <a:p>
          <a:endParaRPr lang="en-US"/>
        </a:p>
      </dgm:t>
    </dgm:pt>
    <dgm:pt modelId="{1AF6E13F-F5D9-4849-BF80-3F95D87AA278}" type="sibTrans" cxnId="{34607707-C6AA-9541-ABEA-2BE4CAB3EADE}">
      <dgm:prSet/>
      <dgm:spPr/>
      <dgm:t>
        <a:bodyPr/>
        <a:lstStyle/>
        <a:p>
          <a:endParaRPr lang="en-US"/>
        </a:p>
      </dgm:t>
    </dgm:pt>
    <dgm:pt modelId="{9B7922A8-4702-964D-86A6-32AD77BC2A84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Solenoid-based cooling channel (LH</a:t>
          </a:r>
          <a:r>
            <a:rPr lang="en-US" sz="1400" baseline="-25000" dirty="0" smtClean="0">
              <a:solidFill>
                <a:srgbClr val="FF0000"/>
              </a:solidFill>
            </a:rPr>
            <a:t>2</a:t>
          </a:r>
          <a:r>
            <a:rPr lang="en-US" sz="1400" baseline="0" dirty="0" smtClean="0">
              <a:solidFill>
                <a:srgbClr val="FF0000"/>
              </a:solidFill>
            </a:rPr>
            <a:t>/</a:t>
          </a:r>
          <a:r>
            <a:rPr lang="en-US" sz="1400" baseline="0" dirty="0" err="1" smtClean="0">
              <a:solidFill>
                <a:srgbClr val="FF0000"/>
              </a:solidFill>
            </a:rPr>
            <a:t>LiH</a:t>
          </a:r>
          <a:r>
            <a:rPr lang="en-US" sz="1400" baseline="0" dirty="0" smtClean="0">
              <a:solidFill>
                <a:srgbClr val="FF0000"/>
              </a:solidFill>
            </a:rPr>
            <a:t> absorbers)</a:t>
          </a:r>
          <a:endParaRPr lang="en-US" sz="1400" dirty="0">
            <a:solidFill>
              <a:srgbClr val="FF0000"/>
            </a:solidFill>
          </a:endParaRPr>
        </a:p>
      </dgm:t>
    </dgm:pt>
    <dgm:pt modelId="{9124975A-E779-D34F-A70F-B7D2B3747A7E}" type="parTrans" cxnId="{77C9620A-4401-6F42-8BAC-4505356612E5}">
      <dgm:prSet/>
      <dgm:spPr/>
      <dgm:t>
        <a:bodyPr/>
        <a:lstStyle/>
        <a:p>
          <a:endParaRPr lang="en-US"/>
        </a:p>
      </dgm:t>
    </dgm:pt>
    <dgm:pt modelId="{DACA9B3E-ECCF-C84E-B5CF-4B64EE0DE5D6}" type="sibTrans" cxnId="{77C9620A-4401-6F42-8BAC-4505356612E5}">
      <dgm:prSet/>
      <dgm:spPr/>
      <dgm:t>
        <a:bodyPr/>
        <a:lstStyle/>
        <a:p>
          <a:endParaRPr lang="en-US"/>
        </a:p>
      </dgm:t>
    </dgm:pt>
    <dgm:pt modelId="{A0FD6C32-8A2D-B14F-AD04-F960FB81973C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RF cavities integral to focusing channel</a:t>
          </a:r>
          <a:endParaRPr lang="en-US" sz="1400" dirty="0">
            <a:solidFill>
              <a:srgbClr val="FF0000"/>
            </a:solidFill>
          </a:endParaRPr>
        </a:p>
      </dgm:t>
    </dgm:pt>
    <dgm:pt modelId="{733A99A2-B37C-544E-935A-FB5FE3F8C9AF}" type="parTrans" cxnId="{7CDFB103-C2ED-3241-9B1C-7BB9BC6330B1}">
      <dgm:prSet/>
      <dgm:spPr/>
      <dgm:t>
        <a:bodyPr/>
        <a:lstStyle/>
        <a:p>
          <a:endParaRPr lang="en-US"/>
        </a:p>
      </dgm:t>
    </dgm:pt>
    <dgm:pt modelId="{402DDB12-665C-5A4F-A56C-CD99C6A85B9F}" type="sibTrans" cxnId="{7CDFB103-C2ED-3241-9B1C-7BB9BC6330B1}">
      <dgm:prSet/>
      <dgm:spPr/>
      <dgm:t>
        <a:bodyPr/>
        <a:lstStyle/>
        <a:p>
          <a:endParaRPr lang="en-US"/>
        </a:p>
      </dgm:t>
    </dgm:pt>
    <dgm:pt modelId="{1D650062-1C37-BC45-A88E-1EE617034F55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Fields ranging from LTS to HTS conductor regime</a:t>
          </a:r>
          <a:endParaRPr lang="en-US" sz="1400" dirty="0">
            <a:solidFill>
              <a:srgbClr val="FF0000"/>
            </a:solidFill>
          </a:endParaRPr>
        </a:p>
      </dgm:t>
    </dgm:pt>
    <dgm:pt modelId="{48FD0BDF-A2F7-B549-B6C4-1506A60E111C}" type="parTrans" cxnId="{550AF672-AB53-BD4F-ABC6-C3F532C01BE3}">
      <dgm:prSet/>
      <dgm:spPr/>
      <dgm:t>
        <a:bodyPr/>
        <a:lstStyle/>
        <a:p>
          <a:endParaRPr lang="en-US"/>
        </a:p>
      </dgm:t>
    </dgm:pt>
    <dgm:pt modelId="{C90641A4-8B19-674C-9A95-72A436D1B44C}" type="sibTrans" cxnId="{550AF672-AB53-BD4F-ABC6-C3F532C01BE3}">
      <dgm:prSet/>
      <dgm:spPr/>
      <dgm:t>
        <a:bodyPr/>
        <a:lstStyle/>
        <a:p>
          <a:endParaRPr lang="en-US"/>
        </a:p>
      </dgm:t>
    </dgm:pt>
    <dgm:pt modelId="{A66EB37C-0665-BF4F-8AC0-A255E8CDB582}">
      <dgm:prSet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C725A01F-EEF8-B944-8624-A50BB5468475}" type="parTrans" cxnId="{BFB2D4A8-A1BB-064D-9F71-0E6804BF35C4}">
      <dgm:prSet/>
      <dgm:spPr/>
      <dgm:t>
        <a:bodyPr/>
        <a:lstStyle/>
        <a:p>
          <a:endParaRPr lang="en-US"/>
        </a:p>
      </dgm:t>
    </dgm:pt>
    <dgm:pt modelId="{84D6E765-0A9C-1243-85D0-FE702AC9CBBF}" type="sibTrans" cxnId="{BFB2D4A8-A1BB-064D-9F71-0E6804BF35C4}">
      <dgm:prSet/>
      <dgm:spPr/>
      <dgm:t>
        <a:bodyPr/>
        <a:lstStyle/>
        <a:p>
          <a:endParaRPr lang="en-US"/>
        </a:p>
      </dgm:t>
    </dgm:pt>
    <dgm:pt modelId="{EF4EB097-7264-EE4A-A81D-DE46A982F45C}">
      <dgm:prSet custT="1"/>
      <dgm:spPr/>
      <dgm:t>
        <a:bodyPr/>
        <a:lstStyle/>
        <a:p>
          <a:r>
            <a:rPr lang="en-US" sz="1400" dirty="0" err="1" smtClean="0">
              <a:solidFill>
                <a:srgbClr val="FF0000"/>
              </a:solidFill>
            </a:rPr>
            <a:t>Emittance</a:t>
          </a:r>
          <a:r>
            <a:rPr lang="en-US" sz="1400" dirty="0" smtClean="0">
              <a:solidFill>
                <a:srgbClr val="FF0000"/>
              </a:solidFill>
            </a:rPr>
            <a:t> exchange channel for TeV-scale colliders (trade increased longitudinal beam </a:t>
          </a:r>
          <a:r>
            <a:rPr lang="en-US" sz="1400" dirty="0" err="1" smtClean="0">
              <a:solidFill>
                <a:srgbClr val="FF0000"/>
              </a:solidFill>
            </a:rPr>
            <a:t>emittance</a:t>
          </a:r>
          <a:r>
            <a:rPr lang="en-US" sz="1400" dirty="0" smtClean="0">
              <a:solidFill>
                <a:srgbClr val="FF0000"/>
              </a:solidFill>
            </a:rPr>
            <a:t> for smaller transverse </a:t>
          </a:r>
          <a:r>
            <a:rPr lang="en-US" sz="1400" dirty="0" err="1" smtClean="0">
              <a:solidFill>
                <a:srgbClr val="FF0000"/>
              </a:solidFill>
            </a:rPr>
            <a:t>emittance</a:t>
          </a:r>
          <a:endParaRPr lang="en-US" sz="1400" dirty="0">
            <a:solidFill>
              <a:srgbClr val="FF0000"/>
            </a:solidFill>
          </a:endParaRPr>
        </a:p>
      </dgm:t>
    </dgm:pt>
    <dgm:pt modelId="{BBDF2206-6528-FD4D-B4CC-D4FD74AA0667}" type="parTrans" cxnId="{05B84EEA-0372-174F-8338-E401A37EB42B}">
      <dgm:prSet/>
      <dgm:spPr/>
      <dgm:t>
        <a:bodyPr/>
        <a:lstStyle/>
        <a:p>
          <a:endParaRPr lang="en-US"/>
        </a:p>
      </dgm:t>
    </dgm:pt>
    <dgm:pt modelId="{9C0E49D8-E999-5347-ABE8-1D6EA7BF9B47}" type="sibTrans" cxnId="{05B84EEA-0372-174F-8338-E401A37EB42B}">
      <dgm:prSet/>
      <dgm:spPr/>
      <dgm:t>
        <a:bodyPr/>
        <a:lstStyle/>
        <a:p>
          <a:endParaRPr lang="en-US"/>
        </a:p>
      </dgm:t>
    </dgm:pt>
    <dgm:pt modelId="{5087268C-8A6B-2E4E-81F3-CB251E3FFFF4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Baseline:  30T class HTS solenoids with a&gt;25mm</a:t>
          </a:r>
          <a:endParaRPr lang="en-US" sz="1400" dirty="0">
            <a:solidFill>
              <a:srgbClr val="FF0000"/>
            </a:solidFill>
          </a:endParaRPr>
        </a:p>
      </dgm:t>
    </dgm:pt>
    <dgm:pt modelId="{E31B738C-CE1E-C242-9B8B-DF743E0AFB5C}" type="parTrans" cxnId="{576CEFF2-94E1-EA44-AE4F-ACB457BD3F78}">
      <dgm:prSet/>
      <dgm:spPr/>
      <dgm:t>
        <a:bodyPr/>
        <a:lstStyle/>
        <a:p>
          <a:endParaRPr lang="en-US"/>
        </a:p>
      </dgm:t>
    </dgm:pt>
    <dgm:pt modelId="{D1D88EF0-56D1-1E4C-AEEA-8DD82F914F83}" type="sibTrans" cxnId="{576CEFF2-94E1-EA44-AE4F-ACB457BD3F78}">
      <dgm:prSet/>
      <dgm:spPr/>
      <dgm:t>
        <a:bodyPr/>
        <a:lstStyle/>
        <a:p>
          <a:endParaRPr lang="en-US"/>
        </a:p>
      </dgm:t>
    </dgm:pt>
    <dgm:pt modelId="{67C797C8-64F7-8C44-A542-CCD12E80F4D8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A274EED1-DACA-5E48-8E86-61FBD3199F2C}" type="parTrans" cxnId="{65B67383-8167-1447-81D4-07FB3005D2EA}">
      <dgm:prSet/>
      <dgm:spPr/>
      <dgm:t>
        <a:bodyPr/>
        <a:lstStyle/>
        <a:p>
          <a:endParaRPr lang="en-US"/>
        </a:p>
      </dgm:t>
    </dgm:pt>
    <dgm:pt modelId="{FD6F950E-2B89-C64F-811D-C989F06A5D72}" type="sibTrans" cxnId="{65B67383-8167-1447-81D4-07FB3005D2EA}">
      <dgm:prSet/>
      <dgm:spPr/>
      <dgm:t>
        <a:bodyPr/>
        <a:lstStyle/>
        <a:p>
          <a:endParaRPr lang="en-US"/>
        </a:p>
      </dgm:t>
    </dgm:pt>
    <dgm:pt modelId="{A64A0718-4359-204E-9651-7D05B4739B43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Present baseline based on the use of Rapid Cycling Synchrotrons</a:t>
          </a:r>
          <a:endParaRPr lang="en-US" sz="1400" dirty="0">
            <a:solidFill>
              <a:srgbClr val="FF0000"/>
            </a:solidFill>
          </a:endParaRPr>
        </a:p>
      </dgm:t>
    </dgm:pt>
    <dgm:pt modelId="{E10F1798-B242-1444-866E-54FC0F8A0E66}" type="parTrans" cxnId="{4DDCB560-1C19-2E4E-A68A-E05E32AB1572}">
      <dgm:prSet/>
      <dgm:spPr/>
      <dgm:t>
        <a:bodyPr/>
        <a:lstStyle/>
        <a:p>
          <a:endParaRPr lang="en-US"/>
        </a:p>
      </dgm:t>
    </dgm:pt>
    <dgm:pt modelId="{711FCABC-297F-B94B-8F48-DBB742413DBA}" type="sibTrans" cxnId="{4DDCB560-1C19-2E4E-A68A-E05E32AB1572}">
      <dgm:prSet/>
      <dgm:spPr/>
      <dgm:t>
        <a:bodyPr/>
        <a:lstStyle/>
        <a:p>
          <a:endParaRPr lang="en-US"/>
        </a:p>
      </dgm:t>
    </dgm:pt>
    <dgm:pt modelId="{9B036814-3696-8440-8414-78C8ABB5CCC8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Requires magnets capable of ~400Hz operation with &gt;1.5T peak fields</a:t>
          </a:r>
          <a:endParaRPr lang="en-US" sz="1400" dirty="0">
            <a:solidFill>
              <a:srgbClr val="FF0000"/>
            </a:solidFill>
          </a:endParaRPr>
        </a:p>
      </dgm:t>
    </dgm:pt>
    <dgm:pt modelId="{EB3EA659-767F-8D46-B67B-15A7562D8970}" type="parTrans" cxnId="{0E509EF1-2A79-E64E-87BC-459D49D9E4DA}">
      <dgm:prSet/>
      <dgm:spPr/>
      <dgm:t>
        <a:bodyPr/>
        <a:lstStyle/>
        <a:p>
          <a:endParaRPr lang="en-US"/>
        </a:p>
      </dgm:t>
    </dgm:pt>
    <dgm:pt modelId="{CDC088E6-7DF9-914D-BDD8-B0ACE5D89C1B}" type="sibTrans" cxnId="{0E509EF1-2A79-E64E-87BC-459D49D9E4DA}">
      <dgm:prSet/>
      <dgm:spPr/>
      <dgm:t>
        <a:bodyPr/>
        <a:lstStyle/>
        <a:p>
          <a:endParaRPr lang="en-US"/>
        </a:p>
      </dgm:t>
    </dgm:pt>
    <dgm:pt modelId="{D8105F94-C6C0-D241-AD16-CC44FCC65DD6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/>
            <a:t>Characteristics:</a:t>
          </a:r>
          <a:endParaRPr lang="en-US" sz="1400" dirty="0"/>
        </a:p>
      </dgm:t>
    </dgm:pt>
    <dgm:pt modelId="{F3B4DB31-30E6-D94C-9A12-F21AB9C5217F}" type="parTrans" cxnId="{478CD576-5030-1F41-9077-96093CB51140}">
      <dgm:prSet/>
      <dgm:spPr/>
      <dgm:t>
        <a:bodyPr/>
        <a:lstStyle/>
        <a:p>
          <a:endParaRPr lang="en-US"/>
        </a:p>
      </dgm:t>
    </dgm:pt>
    <dgm:pt modelId="{D182B4DA-A623-994D-99AE-6FA137353E52}" type="sibTrans" cxnId="{478CD576-5030-1F41-9077-96093CB51140}">
      <dgm:prSet/>
      <dgm:spPr/>
      <dgm:t>
        <a:bodyPr/>
        <a:lstStyle/>
        <a:p>
          <a:endParaRPr lang="en-US"/>
        </a:p>
      </dgm:t>
    </dgm:pt>
    <dgm:pt modelId="{8B57C0AB-3572-5648-BA24-BED8C0F7E7B0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Decaying muon beams mean that luminosity is inversely proportional to circumference</a:t>
          </a:r>
          <a:endParaRPr lang="en-US" sz="1400" dirty="0">
            <a:solidFill>
              <a:srgbClr val="FF0000"/>
            </a:solidFill>
          </a:endParaRPr>
        </a:p>
      </dgm:t>
    </dgm:pt>
    <dgm:pt modelId="{787D8F98-D8EB-7A4A-8D8F-621114D8AD43}" type="parTrans" cxnId="{DE094BF5-46AF-5043-92A7-70E68A37D244}">
      <dgm:prSet/>
      <dgm:spPr/>
      <dgm:t>
        <a:bodyPr/>
        <a:lstStyle/>
        <a:p>
          <a:endParaRPr lang="en-US"/>
        </a:p>
      </dgm:t>
    </dgm:pt>
    <dgm:pt modelId="{B7484420-287A-6646-8ECE-9B7AABB8DCB4}" type="sibTrans" cxnId="{DE094BF5-46AF-5043-92A7-70E68A37D244}">
      <dgm:prSet/>
      <dgm:spPr/>
      <dgm:t>
        <a:bodyPr/>
        <a:lstStyle/>
        <a:p>
          <a:endParaRPr lang="en-US"/>
        </a:p>
      </dgm:t>
    </dgm:pt>
    <dgm:pt modelId="{2EB3CE0A-AB23-BB42-BF8F-F98E1B87A661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10T dipole </a:t>
          </a:r>
          <a:r>
            <a:rPr lang="en-US" sz="1400" dirty="0" smtClean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400" dirty="0" smtClean="0">
              <a:solidFill>
                <a:srgbClr val="FF0000"/>
              </a:solidFill>
              <a:latin typeface="+mn-lt"/>
              <a:cs typeface="Wingdings 3" charset="2"/>
            </a:rPr>
            <a:t> 15-20T dipoles improves luminosity</a:t>
          </a:r>
          <a:endParaRPr lang="en-US" sz="1400" dirty="0">
            <a:solidFill>
              <a:srgbClr val="FF0000"/>
            </a:solidFill>
          </a:endParaRPr>
        </a:p>
      </dgm:t>
    </dgm:pt>
    <dgm:pt modelId="{86D5B9D1-70A7-BD4F-9B62-B77D34CAB61C}" type="parTrans" cxnId="{C93BE8DB-7690-9D4D-8B5F-B11946932415}">
      <dgm:prSet/>
      <dgm:spPr/>
      <dgm:t>
        <a:bodyPr/>
        <a:lstStyle/>
        <a:p>
          <a:endParaRPr lang="en-US"/>
        </a:p>
      </dgm:t>
    </dgm:pt>
    <dgm:pt modelId="{17BC1A76-6CF2-9C43-817B-33E9CACD77D2}" type="sibTrans" cxnId="{C93BE8DB-7690-9D4D-8B5F-B11946932415}">
      <dgm:prSet/>
      <dgm:spPr/>
      <dgm:t>
        <a:bodyPr/>
        <a:lstStyle/>
        <a:p>
          <a:endParaRPr lang="en-US"/>
        </a:p>
      </dgm:t>
    </dgm:pt>
    <dgm:pt modelId="{25DCC08B-6344-2041-AFE0-C461CB0D509E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Radiation environment</a:t>
          </a:r>
          <a:endParaRPr lang="en-US" sz="1400" dirty="0">
            <a:solidFill>
              <a:srgbClr val="FF0000"/>
            </a:solidFill>
          </a:endParaRPr>
        </a:p>
      </dgm:t>
    </dgm:pt>
    <dgm:pt modelId="{9C8DE72B-1538-9C48-852E-92095B6794E2}" type="parTrans" cxnId="{52064993-9A36-644B-98ED-DA95606E7423}">
      <dgm:prSet/>
      <dgm:spPr/>
      <dgm:t>
        <a:bodyPr/>
        <a:lstStyle/>
        <a:p>
          <a:endParaRPr lang="en-US"/>
        </a:p>
      </dgm:t>
    </dgm:pt>
    <dgm:pt modelId="{2C88AD35-E6E7-7443-9F0B-7A4303EBC61F}" type="sibTrans" cxnId="{52064993-9A36-644B-98ED-DA95606E7423}">
      <dgm:prSet/>
      <dgm:spPr/>
      <dgm:t>
        <a:bodyPr/>
        <a:lstStyle/>
        <a:p>
          <a:endParaRPr lang="en-US"/>
        </a:p>
      </dgm:t>
    </dgm:pt>
    <dgm:pt modelId="{E7AD54E9-9435-9F40-817F-DC845BEEC60D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Challenging IR magnets</a:t>
          </a:r>
          <a:endParaRPr lang="en-US" sz="1400" dirty="0">
            <a:solidFill>
              <a:srgbClr val="FF0000"/>
            </a:solidFill>
          </a:endParaRPr>
        </a:p>
      </dgm:t>
    </dgm:pt>
    <dgm:pt modelId="{D6B2608E-3277-3B40-AF8C-9D40EE14B1F1}" type="parTrans" cxnId="{7A27DE5A-5238-D84B-B482-54AA3FFA836B}">
      <dgm:prSet/>
      <dgm:spPr/>
      <dgm:t>
        <a:bodyPr/>
        <a:lstStyle/>
        <a:p>
          <a:endParaRPr lang="en-US"/>
        </a:p>
      </dgm:t>
    </dgm:pt>
    <dgm:pt modelId="{791F266F-1110-D74D-93E2-7D1716E1623A}" type="sibTrans" cxnId="{7A27DE5A-5238-D84B-B482-54AA3FFA836B}">
      <dgm:prSet/>
      <dgm:spPr/>
      <dgm:t>
        <a:bodyPr/>
        <a:lstStyle/>
        <a:p>
          <a:endParaRPr lang="en-US"/>
        </a:p>
      </dgm:t>
    </dgm:pt>
    <dgm:pt modelId="{911C804E-4785-FB47-A8C2-6DA9E392DFA3}">
      <dgm:prSet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0E5A44B3-03A4-AA40-B1E3-104EC882431A}" type="parTrans" cxnId="{A202786D-74B4-774E-92D4-58AFA56E9873}">
      <dgm:prSet/>
      <dgm:spPr/>
      <dgm:t>
        <a:bodyPr/>
        <a:lstStyle/>
        <a:p>
          <a:endParaRPr lang="en-US"/>
        </a:p>
      </dgm:t>
    </dgm:pt>
    <dgm:pt modelId="{E0046D2D-AFDF-FC40-9904-87A46D776DAD}" type="sibTrans" cxnId="{A202786D-74B4-774E-92D4-58AFA56E9873}">
      <dgm:prSet/>
      <dgm:spPr/>
      <dgm:t>
        <a:bodyPr/>
        <a:lstStyle/>
        <a:p>
          <a:endParaRPr lang="en-US"/>
        </a:p>
      </dgm:t>
    </dgm:pt>
    <dgm:pt modelId="{C979710A-FD01-F44A-93C9-E21A855D0C00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A MC (w/decaying beams) obtains the greatest performance enhancement of any HEP collider from HTS magnet technology</a:t>
          </a:r>
          <a:endParaRPr lang="en-US" sz="1400" dirty="0"/>
        </a:p>
      </dgm:t>
    </dgm:pt>
    <dgm:pt modelId="{F11277A9-CD91-7B41-8631-F61F654081E7}" type="parTrans" cxnId="{C1E887E4-2B91-7E4D-9C3D-C04A349A724B}">
      <dgm:prSet/>
      <dgm:spPr/>
      <dgm:t>
        <a:bodyPr/>
        <a:lstStyle/>
        <a:p>
          <a:endParaRPr lang="en-US"/>
        </a:p>
      </dgm:t>
    </dgm:pt>
    <dgm:pt modelId="{85AB2DE4-8D35-2446-8A88-68D647468819}" type="sibTrans" cxnId="{C1E887E4-2B91-7E4D-9C3D-C04A349A724B}">
      <dgm:prSet/>
      <dgm:spPr/>
      <dgm:t>
        <a:bodyPr/>
        <a:lstStyle/>
        <a:p>
          <a:endParaRPr lang="en-US"/>
        </a:p>
      </dgm:t>
    </dgm:pt>
    <dgm:pt modelId="{EC199336-9D0E-D840-81D5-D07439FBD782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High quality HTS cables and magnets must be a priority</a:t>
          </a:r>
          <a:endParaRPr lang="en-US" sz="1400" dirty="0">
            <a:solidFill>
              <a:srgbClr val="FF0000"/>
            </a:solidFill>
          </a:endParaRPr>
        </a:p>
      </dgm:t>
    </dgm:pt>
    <dgm:pt modelId="{DAA158BE-B8A6-C64C-A612-CE0855E3F1E5}" type="parTrans" cxnId="{FA793F8A-CFD4-0145-B820-670A749A81FF}">
      <dgm:prSet/>
      <dgm:spPr/>
      <dgm:t>
        <a:bodyPr/>
        <a:lstStyle/>
        <a:p>
          <a:endParaRPr lang="en-US"/>
        </a:p>
      </dgm:t>
    </dgm:pt>
    <dgm:pt modelId="{593BD0AF-7DFB-D142-AF79-C132C1D81811}" type="sibTrans" cxnId="{FA793F8A-CFD4-0145-B820-670A749A81FF}">
      <dgm:prSet/>
      <dgm:spPr/>
      <dgm:t>
        <a:bodyPr/>
        <a:lstStyle/>
        <a:p>
          <a:endParaRPr lang="en-US"/>
        </a:p>
      </dgm:t>
    </dgm:pt>
    <dgm:pt modelId="{3756F15B-B85C-7342-9517-E00055646181}" type="pres">
      <dgm:prSet presAssocID="{6C2FC22D-7AE3-814C-9115-F7B785D5B874}" presName="diagram" presStyleCnt="0">
        <dgm:presLayoutVars>
          <dgm:dir/>
          <dgm:animLvl val="lvl"/>
          <dgm:resizeHandles val="exact"/>
        </dgm:presLayoutVars>
      </dgm:prSet>
      <dgm:spPr/>
    </dgm:pt>
    <dgm:pt modelId="{90F8C39D-9996-1347-A3F2-3CD921863371}" type="pres">
      <dgm:prSet presAssocID="{9E79510F-F43F-AB4B-B8B1-A6AFF3E6829A}" presName="compNode" presStyleCnt="0"/>
      <dgm:spPr/>
    </dgm:pt>
    <dgm:pt modelId="{6223B885-1CAE-3F42-A190-1254A4611730}" type="pres">
      <dgm:prSet presAssocID="{9E79510F-F43F-AB4B-B8B1-A6AFF3E6829A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21435-EC70-4A49-880B-10C9F42E9256}" type="pres">
      <dgm:prSet presAssocID="{9E79510F-F43F-AB4B-B8B1-A6AFF3E6829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132C4-4143-4B45-9BED-CD5C127EFA5F}" type="pres">
      <dgm:prSet presAssocID="{9E79510F-F43F-AB4B-B8B1-A6AFF3E6829A}" presName="parentRect" presStyleLbl="alignNode1" presStyleIdx="0" presStyleCnt="6"/>
      <dgm:spPr/>
      <dgm:t>
        <a:bodyPr/>
        <a:lstStyle/>
        <a:p>
          <a:endParaRPr lang="en-US"/>
        </a:p>
      </dgm:t>
    </dgm:pt>
    <dgm:pt modelId="{89EE3DB8-2059-7943-8EC1-2610A875C7BC}" type="pres">
      <dgm:prSet presAssocID="{9E79510F-F43F-AB4B-B8B1-A6AFF3E6829A}" presName="adorn" presStyleLbl="fgAccFollow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DA8CCF-4F89-1E42-834B-BD9E83E91A73}" type="pres">
      <dgm:prSet presAssocID="{F0DEB29B-93B1-BE49-A6C1-8E00EA4EF6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867D88F-2F50-E941-880B-08F8ADFBFFFE}" type="pres">
      <dgm:prSet presAssocID="{7D685305-0F19-5A49-8DDF-2EC8987A0567}" presName="compNode" presStyleCnt="0"/>
      <dgm:spPr/>
    </dgm:pt>
    <dgm:pt modelId="{A9AC153D-A071-304C-94B8-9C10B020132E}" type="pres">
      <dgm:prSet presAssocID="{7D685305-0F19-5A49-8DDF-2EC8987A0567}" presName="childRect" presStyleLbl="bgAcc1" presStyleIdx="1" presStyleCnt="6" custLinFactNeighborX="-4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2390F-E40C-EF44-9444-06B24F1DDCA8}" type="pres">
      <dgm:prSet presAssocID="{7D685305-0F19-5A49-8DDF-2EC8987A056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8ECFF-388A-964C-B44C-A79413EFEB65}" type="pres">
      <dgm:prSet presAssocID="{7D685305-0F19-5A49-8DDF-2EC8987A0567}" presName="parentRect" presStyleLbl="alignNode1" presStyleIdx="1" presStyleCnt="6" custLinFactNeighborX="-4970"/>
      <dgm:spPr/>
      <dgm:t>
        <a:bodyPr/>
        <a:lstStyle/>
        <a:p>
          <a:endParaRPr lang="en-US"/>
        </a:p>
      </dgm:t>
    </dgm:pt>
    <dgm:pt modelId="{7C3EF4CF-D3B9-E240-A214-62658991D691}" type="pres">
      <dgm:prSet presAssocID="{7D685305-0F19-5A49-8DDF-2EC8987A0567}" presName="adorn" presStyleLbl="fgAccFollowNode1" presStyleIdx="1" presStyleCnt="6" custLinFactNeighborX="-141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59FE37B-F85A-F041-87C3-23A73C186647}" type="pres">
      <dgm:prSet presAssocID="{ACF19BB7-BA56-3C4D-B56E-CBE964FDA4D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74E2A38-8C88-5142-BEF3-89D15A3B8993}" type="pres">
      <dgm:prSet presAssocID="{7D79BC84-9B77-0F4C-B244-F5C317C31621}" presName="compNode" presStyleCnt="0"/>
      <dgm:spPr/>
    </dgm:pt>
    <dgm:pt modelId="{2958C570-28DD-7E48-A24C-B359589A05B4}" type="pres">
      <dgm:prSet presAssocID="{7D79BC84-9B77-0F4C-B244-F5C317C31621}" presName="childRect" presStyleLbl="bgAcc1" presStyleIdx="2" presStyleCnt="6" custLinFactNeighborX="-99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0B936-745D-754B-AD00-F980EC9769C2}" type="pres">
      <dgm:prSet presAssocID="{7D79BC84-9B77-0F4C-B244-F5C317C3162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E7CBD-9942-EA43-9C97-03007FCD5294}" type="pres">
      <dgm:prSet presAssocID="{7D79BC84-9B77-0F4C-B244-F5C317C31621}" presName="parentRect" presStyleLbl="alignNode1" presStyleIdx="2" presStyleCnt="6" custLinFactNeighborX="-9940"/>
      <dgm:spPr/>
      <dgm:t>
        <a:bodyPr/>
        <a:lstStyle/>
        <a:p>
          <a:endParaRPr lang="en-US"/>
        </a:p>
      </dgm:t>
    </dgm:pt>
    <dgm:pt modelId="{CDA94FC6-E076-4B46-B117-3FFFB228B5F1}" type="pres">
      <dgm:prSet presAssocID="{7D79BC84-9B77-0F4C-B244-F5C317C31621}" presName="adorn" presStyleLbl="fgAccFollowNode1" presStyleIdx="2" presStyleCnt="6" custLinFactNeighborX="-283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B3F2EB-0E50-CF4A-9B71-9B3CDA2BA611}" type="pres">
      <dgm:prSet presAssocID="{BA48819D-F30A-1042-BF19-D158A73DAA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E541A5-8268-F44C-A90E-36D9720B64A7}" type="pres">
      <dgm:prSet presAssocID="{ACDDD841-B0BB-CB40-91EC-13F497269057}" presName="compNode" presStyleCnt="0"/>
      <dgm:spPr/>
    </dgm:pt>
    <dgm:pt modelId="{CD14B982-2E31-3944-959E-29F0C2C19850}" type="pres">
      <dgm:prSet presAssocID="{ACDDD841-B0BB-CB40-91EC-13F497269057}" presName="childRect" presStyleLbl="bgAcc1" presStyleIdx="3" presStyleCnt="6" custLinFactNeighborY="-21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994C8-7BF8-4D4A-B500-A5E09E6A18F7}" type="pres">
      <dgm:prSet presAssocID="{ACDDD841-B0BB-CB40-91EC-13F497269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5384E-FE39-6841-AF22-25ABE6FAB5C0}" type="pres">
      <dgm:prSet presAssocID="{ACDDD841-B0BB-CB40-91EC-13F497269057}" presName="parentRect" presStyleLbl="alignNode1" presStyleIdx="3" presStyleCnt="6" custLinFactNeighborY="-51084"/>
      <dgm:spPr/>
      <dgm:t>
        <a:bodyPr/>
        <a:lstStyle/>
        <a:p>
          <a:endParaRPr lang="en-US"/>
        </a:p>
      </dgm:t>
    </dgm:pt>
    <dgm:pt modelId="{59463ECE-F2DF-8344-845B-983E8A0FA358}" type="pres">
      <dgm:prSet presAssocID="{ACDDD841-B0BB-CB40-91EC-13F497269057}" presName="adorn" presStyleLbl="fgAccFollowNode1" presStyleIdx="3" presStyleCnt="6" custLinFactNeighborY="-4682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C5E4CED-89C9-F148-891B-E0FB587E5262}" type="pres">
      <dgm:prSet presAssocID="{FEBBFF64-F633-B749-8642-BCB29790D6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33E6C7-2DFF-9B44-A761-5D6AC3A73DB0}" type="pres">
      <dgm:prSet presAssocID="{9AD35DF3-1569-574C-8BCA-0CD43497B66D}" presName="compNode" presStyleCnt="0"/>
      <dgm:spPr/>
    </dgm:pt>
    <dgm:pt modelId="{5EC22E73-C890-844A-A05C-F35BCFFE1E53}" type="pres">
      <dgm:prSet presAssocID="{9AD35DF3-1569-574C-8BCA-0CD43497B66D}" presName="childRect" presStyleLbl="bgAcc1" presStyleIdx="4" presStyleCnt="6" custLinFactNeighborX="-4970" custLinFactNeighborY="-21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8D345-7008-A841-A596-C28902C0192F}" type="pres">
      <dgm:prSet presAssocID="{9AD35DF3-1569-574C-8BCA-0CD43497B66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CFBE-11BF-6E40-B7D3-010AE419C6A2}" type="pres">
      <dgm:prSet presAssocID="{9AD35DF3-1569-574C-8BCA-0CD43497B66D}" presName="parentRect" presStyleLbl="alignNode1" presStyleIdx="4" presStyleCnt="6" custLinFactNeighborX="-4970" custLinFactNeighborY="-49536"/>
      <dgm:spPr/>
      <dgm:t>
        <a:bodyPr/>
        <a:lstStyle/>
        <a:p>
          <a:endParaRPr lang="en-US"/>
        </a:p>
      </dgm:t>
    </dgm:pt>
    <dgm:pt modelId="{95EA379E-F2F7-B241-AA2C-52B68BA8D987}" type="pres">
      <dgm:prSet presAssocID="{9AD35DF3-1569-574C-8BCA-0CD43497B66D}" presName="adorn" presStyleLbl="fgAccFollowNode1" presStyleIdx="4" presStyleCnt="6" custLinFactNeighborX="-14190" custLinFactNeighborY="-4540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DEA39EE-F920-7E4C-8D6C-3BC390F89B08}" type="pres">
      <dgm:prSet presAssocID="{8C4BF6FD-3F8C-E445-85D9-0014BA1BB1C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FE6C8ED-0B98-FE40-8CFE-E7A994FE19CD}" type="pres">
      <dgm:prSet presAssocID="{5C93551D-78C8-4E43-A56E-688764AC8822}" presName="compNode" presStyleCnt="0"/>
      <dgm:spPr/>
    </dgm:pt>
    <dgm:pt modelId="{05D1B317-9D17-7548-9FBC-8C5694E1718B}" type="pres">
      <dgm:prSet presAssocID="{5C93551D-78C8-4E43-A56E-688764AC8822}" presName="childRect" presStyleLbl="bgAcc1" presStyleIdx="5" presStyleCnt="6" custLinFactNeighborX="-9940" custLinFactNeighborY="-21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DABE3-F358-D44E-8F42-CE4B59B4A1FD}" type="pres">
      <dgm:prSet presAssocID="{5C93551D-78C8-4E43-A56E-688764AC882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C607C-6ABC-1541-AF0D-B5B4304A0930}" type="pres">
      <dgm:prSet presAssocID="{5C93551D-78C8-4E43-A56E-688764AC8822}" presName="parentRect" presStyleLbl="alignNode1" presStyleIdx="5" presStyleCnt="6" custLinFactNeighborX="-9940" custLinFactNeighborY="-49536"/>
      <dgm:spPr/>
      <dgm:t>
        <a:bodyPr/>
        <a:lstStyle/>
        <a:p>
          <a:endParaRPr lang="en-US"/>
        </a:p>
      </dgm:t>
    </dgm:pt>
    <dgm:pt modelId="{AE6579CE-82CB-B84E-AF43-A20364FAF1F1}" type="pres">
      <dgm:prSet presAssocID="{5C93551D-78C8-4E43-A56E-688764AC8822}" presName="adorn" presStyleLbl="fgAccFollowNode1" presStyleIdx="5" presStyleCnt="6" custLinFactNeighborX="-28380" custLinFactNeighborY="-4540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FA793F8A-CFD4-0145-B820-670A749A81FF}" srcId="{911C804E-4785-FB47-A8C2-6DA9E392DFA3}" destId="{EC199336-9D0E-D840-81D5-D07439FBD782}" srcOrd="1" destOrd="0" parTransId="{DAA158BE-B8A6-C64C-A612-CE0855E3F1E5}" sibTransId="{593BD0AF-7DFB-D142-AF79-C132C1D81811}"/>
    <dgm:cxn modelId="{90FD8624-EA66-924F-A5E1-8FC49FB23DD5}" type="presOf" srcId="{7D79BC84-9B77-0F4C-B244-F5C317C31621}" destId="{F2FE7CBD-9942-EA43-9C97-03007FCD5294}" srcOrd="1" destOrd="0" presId="urn:microsoft.com/office/officeart/2005/8/layout/bList2"/>
    <dgm:cxn modelId="{37934D9F-78EA-2845-9C23-A0EE7AB2796E}" srcId="{562C0427-917A-204F-AD1A-575CA100F7EC}" destId="{84511AC9-F17D-FC41-824D-898EED1D194B}" srcOrd="2" destOrd="0" parTransId="{225E1ECB-95F8-3644-953E-642D1306B088}" sibTransId="{35D41CCD-CBE1-FE4E-917F-11982697E07A}"/>
    <dgm:cxn modelId="{5A5C9C1A-FA39-304B-A360-6DB93D6C146B}" type="presOf" srcId="{FEBBFF64-F633-B749-8642-BCB29790D6A6}" destId="{CC5E4CED-89C9-F148-891B-E0FB587E5262}" srcOrd="0" destOrd="0" presId="urn:microsoft.com/office/officeart/2005/8/layout/bList2"/>
    <dgm:cxn modelId="{B0153064-0CBD-974D-B701-F185346EDACD}" type="presOf" srcId="{1D650062-1C37-BC45-A88E-1EE617034F55}" destId="{A9AC153D-A071-304C-94B8-9C10B020132E}" srcOrd="0" destOrd="3" presId="urn:microsoft.com/office/officeart/2005/8/layout/bList2"/>
    <dgm:cxn modelId="{C93BE8DB-7690-9D4D-8B5F-B11946932415}" srcId="{D8105F94-C6C0-D241-AD16-CC44FCC65DD6}" destId="{2EB3CE0A-AB23-BB42-BF8F-F98E1B87A661}" srcOrd="1" destOrd="0" parTransId="{86D5B9D1-70A7-BD4F-9B62-B77D34CAB61C}" sibTransId="{17BC1A76-6CF2-9C43-817B-33E9CACD77D2}"/>
    <dgm:cxn modelId="{303F892B-E8C8-8E47-8ACB-A48103A8EAFB}" type="presOf" srcId="{37361077-AD2A-7046-869A-539CE847ED30}" destId="{6223B885-1CAE-3F42-A190-1254A4611730}" srcOrd="0" destOrd="1" presId="urn:microsoft.com/office/officeart/2005/8/layout/bList2"/>
    <dgm:cxn modelId="{20CE3D4B-E587-FE4F-8899-45304445F993}" type="presOf" srcId="{6C2FC22D-7AE3-814C-9115-F7B785D5B874}" destId="{3756F15B-B85C-7342-9517-E00055646181}" srcOrd="0" destOrd="0" presId="urn:microsoft.com/office/officeart/2005/8/layout/bList2"/>
    <dgm:cxn modelId="{7A27DE5A-5238-D84B-B482-54AA3FFA836B}" srcId="{D8105F94-C6C0-D241-AD16-CC44FCC65DD6}" destId="{E7AD54E9-9435-9F40-817F-DC845BEEC60D}" srcOrd="3" destOrd="0" parTransId="{D6B2608E-3277-3B40-AF8C-9D40EE14B1F1}" sibTransId="{791F266F-1110-D74D-93E2-7D1716E1623A}"/>
    <dgm:cxn modelId="{550AF672-AB53-BD4F-ABC6-C3F532C01BE3}" srcId="{8A067EBC-CF24-1A47-8DAA-69E6490C3367}" destId="{1D650062-1C37-BC45-A88E-1EE617034F55}" srcOrd="2" destOrd="0" parTransId="{48FD0BDF-A2F7-B549-B6C4-1506A60E111C}" sibTransId="{C90641A4-8B19-674C-9A95-72A436D1B44C}"/>
    <dgm:cxn modelId="{6350D5C6-3F25-6043-B6F2-B9323D9DBA3E}" type="presOf" srcId="{9AD35DF3-1569-574C-8BCA-0CD43497B66D}" destId="{CCF0CFBE-11BF-6E40-B7D3-010AE419C6A2}" srcOrd="1" destOrd="0" presId="urn:microsoft.com/office/officeart/2005/8/layout/bList2"/>
    <dgm:cxn modelId="{05B84EEA-0372-174F-8338-E401A37EB42B}" srcId="{A66EB37C-0665-BF4F-8AC0-A255E8CDB582}" destId="{EF4EB097-7264-EE4A-A81D-DE46A982F45C}" srcOrd="0" destOrd="0" parTransId="{BBDF2206-6528-FD4D-B4CC-D4FD74AA0667}" sibTransId="{9C0E49D8-E999-5347-ABE8-1D6EA7BF9B47}"/>
    <dgm:cxn modelId="{31F786EF-9ADB-E645-AA7C-A74D29759A7A}" type="presOf" srcId="{911C804E-4785-FB47-A8C2-6DA9E392DFA3}" destId="{05D1B317-9D17-7548-9FBC-8C5694E1718B}" srcOrd="0" destOrd="0" presId="urn:microsoft.com/office/officeart/2005/8/layout/bList2"/>
    <dgm:cxn modelId="{B35DB80B-95FF-564C-B46E-ACC1C212AD62}" type="presOf" srcId="{C979710A-FD01-F44A-93C9-E21A855D0C00}" destId="{05D1B317-9D17-7548-9FBC-8C5694E1718B}" srcOrd="0" destOrd="1" presId="urn:microsoft.com/office/officeart/2005/8/layout/bList2"/>
    <dgm:cxn modelId="{6BA39724-95F5-5241-909F-F520578E554D}" type="presOf" srcId="{7D79BC84-9B77-0F4C-B244-F5C317C31621}" destId="{88D0B936-745D-754B-AD00-F980EC9769C2}" srcOrd="0" destOrd="0" presId="urn:microsoft.com/office/officeart/2005/8/layout/bList2"/>
    <dgm:cxn modelId="{576CEFF2-94E1-EA44-AE4F-ACB457BD3F78}" srcId="{A66EB37C-0665-BF4F-8AC0-A255E8CDB582}" destId="{5087268C-8A6B-2E4E-81F3-CB251E3FFFF4}" srcOrd="1" destOrd="0" parTransId="{E31B738C-CE1E-C242-9B8B-DF743E0AFB5C}" sibTransId="{D1D88EF0-56D1-1E4C-AEEA-8DD82F914F83}"/>
    <dgm:cxn modelId="{1A9DE8FC-57B9-504E-9EEF-1EB23B9BB84B}" type="presOf" srcId="{2EB3CE0A-AB23-BB42-BF8F-F98E1B87A661}" destId="{5EC22E73-C890-844A-A05C-F35BCFFE1E53}" srcOrd="0" destOrd="2" presId="urn:microsoft.com/office/officeart/2005/8/layout/bList2"/>
    <dgm:cxn modelId="{96BEBA77-4339-7543-8EC8-2B8BD0BCF9F6}" type="presOf" srcId="{5C93551D-78C8-4E43-A56E-688764AC8822}" destId="{8A4C607C-6ABC-1541-AF0D-B5B4304A0930}" srcOrd="1" destOrd="0" presId="urn:microsoft.com/office/officeart/2005/8/layout/bList2"/>
    <dgm:cxn modelId="{D0F27832-D51A-DE44-89C5-EF77D2466494}" type="presOf" srcId="{84511AC9-F17D-FC41-824D-898EED1D194B}" destId="{6223B885-1CAE-3F42-A190-1254A4611730}" srcOrd="0" destOrd="3" presId="urn:microsoft.com/office/officeart/2005/8/layout/bList2"/>
    <dgm:cxn modelId="{D24DA5DA-701F-5649-99E8-04F6170593A4}" srcId="{6C2FC22D-7AE3-814C-9115-F7B785D5B874}" destId="{7D79BC84-9B77-0F4C-B244-F5C317C31621}" srcOrd="2" destOrd="0" parTransId="{D5FF83F7-F793-D340-911C-BC43AB2D9768}" sibTransId="{BA48819D-F30A-1042-BF19-D158A73DAAF4}"/>
    <dgm:cxn modelId="{DAE915D2-A2C1-8A48-AF6B-63DDC7833026}" type="presOf" srcId="{8C4BF6FD-3F8C-E445-85D9-0014BA1BB1C3}" destId="{8DEA39EE-F920-7E4C-8D6C-3BC390F89B08}" srcOrd="0" destOrd="0" presId="urn:microsoft.com/office/officeart/2005/8/layout/bList2"/>
    <dgm:cxn modelId="{DC390345-6181-3D4D-BCEB-A06ABAF9E352}" type="presOf" srcId="{D8105F94-C6C0-D241-AD16-CC44FCC65DD6}" destId="{5EC22E73-C890-844A-A05C-F35BCFFE1E53}" srcOrd="0" destOrd="0" presId="urn:microsoft.com/office/officeart/2005/8/layout/bList2"/>
    <dgm:cxn modelId="{F8C51773-8529-3845-9FD6-A26C11EC5C94}" type="presOf" srcId="{9E79510F-F43F-AB4B-B8B1-A6AFF3E6829A}" destId="{229132C4-4143-4B45-9BED-CD5C127EFA5F}" srcOrd="1" destOrd="0" presId="urn:microsoft.com/office/officeart/2005/8/layout/bList2"/>
    <dgm:cxn modelId="{42AB5AF9-F6EC-6F4B-8F74-379CED5B3B1F}" type="presOf" srcId="{BA48819D-F30A-1042-BF19-D158A73DAAF4}" destId="{DFB3F2EB-0E50-CF4A-9B71-9B3CDA2BA611}" srcOrd="0" destOrd="0" presId="urn:microsoft.com/office/officeart/2005/8/layout/bList2"/>
    <dgm:cxn modelId="{EBFACDF3-091C-8B4B-AFC3-775BC8D98D87}" type="presOf" srcId="{ACDDD841-B0BB-CB40-91EC-13F497269057}" destId="{6EB5384E-FE39-6841-AF22-25ABE6FAB5C0}" srcOrd="1" destOrd="0" presId="urn:microsoft.com/office/officeart/2005/8/layout/bList2"/>
    <dgm:cxn modelId="{BC1C945D-E914-C249-91ED-E6FF4BA95F2C}" srcId="{9E79510F-F43F-AB4B-B8B1-A6AFF3E6829A}" destId="{562C0427-917A-204F-AD1A-575CA100F7EC}" srcOrd="0" destOrd="0" parTransId="{32AE14F0-04A4-F248-AE75-3855887D0E73}" sibTransId="{3328025E-B4E9-2B4A-B3E5-74DDC70B3770}"/>
    <dgm:cxn modelId="{77C9620A-4401-6F42-8BAC-4505356612E5}" srcId="{8A067EBC-CF24-1A47-8DAA-69E6490C3367}" destId="{9B7922A8-4702-964D-86A6-32AD77BC2A84}" srcOrd="0" destOrd="0" parTransId="{9124975A-E779-D34F-A70F-B7D2B3747A7E}" sibTransId="{DACA9B3E-ECCF-C84E-B5CF-4B64EE0DE5D6}"/>
    <dgm:cxn modelId="{E1D87BA2-1DEA-F440-8D6B-7A56DCD19BCA}" type="presOf" srcId="{9AD35DF3-1569-574C-8BCA-0CD43497B66D}" destId="{D7E8D345-7008-A841-A596-C28902C0192F}" srcOrd="0" destOrd="0" presId="urn:microsoft.com/office/officeart/2005/8/layout/bList2"/>
    <dgm:cxn modelId="{34607707-C6AA-9541-ABEA-2BE4CAB3EADE}" srcId="{7D685305-0F19-5A49-8DDF-2EC8987A0567}" destId="{8A067EBC-CF24-1A47-8DAA-69E6490C3367}" srcOrd="0" destOrd="0" parTransId="{C5BF6070-7A5A-4E46-AC8A-D13CE3398D69}" sibTransId="{1AF6E13F-F5D9-4849-BF80-3F95D87AA278}"/>
    <dgm:cxn modelId="{D778A92A-9E4D-D641-9465-D34078DFE38D}" srcId="{6C2FC22D-7AE3-814C-9115-F7B785D5B874}" destId="{5C93551D-78C8-4E43-A56E-688764AC8822}" srcOrd="5" destOrd="0" parTransId="{DD5BEC56-BA14-2246-A68C-5A41BF120BD0}" sibTransId="{23F66417-77EF-9644-BD4C-EF15B8B1932C}"/>
    <dgm:cxn modelId="{B605BEA7-6227-8848-A343-E209BC5408C1}" type="presOf" srcId="{9B7922A8-4702-964D-86A6-32AD77BC2A84}" destId="{A9AC153D-A071-304C-94B8-9C10B020132E}" srcOrd="0" destOrd="1" presId="urn:microsoft.com/office/officeart/2005/8/layout/bList2"/>
    <dgm:cxn modelId="{2DD89EA5-E83F-8448-9E43-653560AA7AA0}" type="presOf" srcId="{5C93551D-78C8-4E43-A56E-688764AC8822}" destId="{DDBDABE3-F358-D44E-8F42-CE4B59B4A1FD}" srcOrd="0" destOrd="0" presId="urn:microsoft.com/office/officeart/2005/8/layout/bList2"/>
    <dgm:cxn modelId="{D3419E24-A8A3-4B4C-85BE-D4E33609B3DD}" type="presOf" srcId="{67C797C8-64F7-8C44-A542-CCD12E80F4D8}" destId="{CD14B982-2E31-3944-959E-29F0C2C19850}" srcOrd="0" destOrd="0" presId="urn:microsoft.com/office/officeart/2005/8/layout/bList2"/>
    <dgm:cxn modelId="{67944526-85E6-AB46-871B-865F43DC7080}" type="presOf" srcId="{F0DEB29B-93B1-BE49-A6C1-8E00EA4EF622}" destId="{92DA8CCF-4F89-1E42-834B-BD9E83E91A73}" srcOrd="0" destOrd="0" presId="urn:microsoft.com/office/officeart/2005/8/layout/bList2"/>
    <dgm:cxn modelId="{68D3B8A2-8039-6943-9551-188EB5A4E6A0}" type="presOf" srcId="{E7AD54E9-9435-9F40-817F-DC845BEEC60D}" destId="{5EC22E73-C890-844A-A05C-F35BCFFE1E53}" srcOrd="0" destOrd="4" presId="urn:microsoft.com/office/officeart/2005/8/layout/bList2"/>
    <dgm:cxn modelId="{83B0907C-26DC-684D-B22C-6805B5E297E7}" type="presOf" srcId="{ACF19BB7-BA56-3C4D-B56E-CBE964FDA4DD}" destId="{459FE37B-F85A-F041-87C3-23A73C186647}" srcOrd="0" destOrd="0" presId="urn:microsoft.com/office/officeart/2005/8/layout/bList2"/>
    <dgm:cxn modelId="{10AB2E92-B8F0-9C44-B3FE-9B565C3EB6E0}" srcId="{562C0427-917A-204F-AD1A-575CA100F7EC}" destId="{37361077-AD2A-7046-869A-539CE847ED30}" srcOrd="0" destOrd="0" parTransId="{3D8158A2-D323-7540-AFF3-43E73840F272}" sibTransId="{C53D4960-260F-1B49-AE40-D8A2F66DCAE8}"/>
    <dgm:cxn modelId="{478CD576-5030-1F41-9077-96093CB51140}" srcId="{9AD35DF3-1569-574C-8BCA-0CD43497B66D}" destId="{D8105F94-C6C0-D241-AD16-CC44FCC65DD6}" srcOrd="0" destOrd="0" parTransId="{F3B4DB31-30E6-D94C-9A12-F21AB9C5217F}" sibTransId="{D182B4DA-A623-994D-99AE-6FA137353E52}"/>
    <dgm:cxn modelId="{A202786D-74B4-774E-92D4-58AFA56E9873}" srcId="{5C93551D-78C8-4E43-A56E-688764AC8822}" destId="{911C804E-4785-FB47-A8C2-6DA9E392DFA3}" srcOrd="0" destOrd="0" parTransId="{0E5A44B3-03A4-AA40-B1E3-104EC882431A}" sibTransId="{E0046D2D-AFDF-FC40-9904-87A46D776DAD}"/>
    <dgm:cxn modelId="{4DDCB560-1C19-2E4E-A68A-E05E32AB1572}" srcId="{67C797C8-64F7-8C44-A542-CCD12E80F4D8}" destId="{A64A0718-4359-204E-9651-7D05B4739B43}" srcOrd="0" destOrd="0" parTransId="{E10F1798-B242-1444-866E-54FC0F8A0E66}" sibTransId="{711FCABC-297F-B94B-8F48-DBB742413DBA}"/>
    <dgm:cxn modelId="{7CDFB103-C2ED-3241-9B1C-7BB9BC6330B1}" srcId="{8A067EBC-CF24-1A47-8DAA-69E6490C3367}" destId="{A0FD6C32-8A2D-B14F-AD04-F960FB81973C}" srcOrd="1" destOrd="0" parTransId="{733A99A2-B37C-544E-935A-FB5FE3F8C9AF}" sibTransId="{402DDB12-665C-5A4F-A56C-CD99C6A85B9F}"/>
    <dgm:cxn modelId="{BFB2D4A8-A1BB-064D-9F71-0E6804BF35C4}" srcId="{7D79BC84-9B77-0F4C-B244-F5C317C31621}" destId="{A66EB37C-0665-BF4F-8AC0-A255E8CDB582}" srcOrd="0" destOrd="0" parTransId="{C725A01F-EEF8-B944-8624-A50BB5468475}" sibTransId="{84D6E765-0A9C-1243-85D0-FE702AC9CBBF}"/>
    <dgm:cxn modelId="{28017554-27DE-384D-AF5C-7D73C02E2118}" type="presOf" srcId="{9B036814-3696-8440-8414-78C8ABB5CCC8}" destId="{CD14B982-2E31-3944-959E-29F0C2C19850}" srcOrd="0" destOrd="2" presId="urn:microsoft.com/office/officeart/2005/8/layout/bList2"/>
    <dgm:cxn modelId="{2EBF2B19-DC8B-E94C-B794-257F02118028}" type="presOf" srcId="{A66EB37C-0665-BF4F-8AC0-A255E8CDB582}" destId="{2958C570-28DD-7E48-A24C-B359589A05B4}" srcOrd="0" destOrd="0" presId="urn:microsoft.com/office/officeart/2005/8/layout/bList2"/>
    <dgm:cxn modelId="{36DF3276-4620-424E-BB7D-2AC3C8A4233B}" srcId="{6C2FC22D-7AE3-814C-9115-F7B785D5B874}" destId="{ACDDD841-B0BB-CB40-91EC-13F497269057}" srcOrd="3" destOrd="0" parTransId="{7EF1EA40-B2F4-B74F-A2C8-26F13D9E6BB1}" sibTransId="{FEBBFF64-F633-B749-8642-BCB29790D6A6}"/>
    <dgm:cxn modelId="{0B0D8F6B-8DF7-154A-9332-87F3E12D2FE4}" type="presOf" srcId="{A64A0718-4359-204E-9651-7D05B4739B43}" destId="{CD14B982-2E31-3944-959E-29F0C2C19850}" srcOrd="0" destOrd="1" presId="urn:microsoft.com/office/officeart/2005/8/layout/bList2"/>
    <dgm:cxn modelId="{8C71693E-4A19-0E4C-9C5B-164A1D6A812E}" srcId="{6C2FC22D-7AE3-814C-9115-F7B785D5B874}" destId="{9AD35DF3-1569-574C-8BCA-0CD43497B66D}" srcOrd="4" destOrd="0" parTransId="{22C730AF-D184-174D-8A8E-7ACBAE0FE191}" sibTransId="{8C4BF6FD-3F8C-E445-85D9-0014BA1BB1C3}"/>
    <dgm:cxn modelId="{359AB2A8-6351-064E-A660-43236024F567}" type="presOf" srcId="{25DCC08B-6344-2041-AFE0-C461CB0D509E}" destId="{5EC22E73-C890-844A-A05C-F35BCFFE1E53}" srcOrd="0" destOrd="3" presId="urn:microsoft.com/office/officeart/2005/8/layout/bList2"/>
    <dgm:cxn modelId="{DE094BF5-46AF-5043-92A7-70E68A37D244}" srcId="{D8105F94-C6C0-D241-AD16-CC44FCC65DD6}" destId="{8B57C0AB-3572-5648-BA24-BED8C0F7E7B0}" srcOrd="0" destOrd="0" parTransId="{787D8F98-D8EB-7A4A-8D8F-621114D8AD43}" sibTransId="{B7484420-287A-6646-8ECE-9B7AABB8DCB4}"/>
    <dgm:cxn modelId="{65B67383-8167-1447-81D4-07FB3005D2EA}" srcId="{ACDDD841-B0BB-CB40-91EC-13F497269057}" destId="{67C797C8-64F7-8C44-A542-CCD12E80F4D8}" srcOrd="0" destOrd="0" parTransId="{A274EED1-DACA-5E48-8E86-61FBD3199F2C}" sibTransId="{FD6F950E-2B89-C64F-811D-C989F06A5D72}"/>
    <dgm:cxn modelId="{E885B08A-2B99-034D-9A95-DEEC42125FC7}" srcId="{562C0427-917A-204F-AD1A-575CA100F7EC}" destId="{AF053E16-16CD-B844-AFEA-D5786117650D}" srcOrd="1" destOrd="0" parTransId="{45C70C33-C6BB-694C-A853-FA9597224CEF}" sibTransId="{15ABCE6A-8FE2-3445-AFEB-1943F6CD8809}"/>
    <dgm:cxn modelId="{67D6A167-7F21-0947-AC15-021D0CC9BD8B}" type="presOf" srcId="{EF4EB097-7264-EE4A-A81D-DE46A982F45C}" destId="{2958C570-28DD-7E48-A24C-B359589A05B4}" srcOrd="0" destOrd="1" presId="urn:microsoft.com/office/officeart/2005/8/layout/bList2"/>
    <dgm:cxn modelId="{FCB8148C-C601-374B-B590-59B280B2D107}" type="presOf" srcId="{EC199336-9D0E-D840-81D5-D07439FBD782}" destId="{05D1B317-9D17-7548-9FBC-8C5694E1718B}" srcOrd="0" destOrd="2" presId="urn:microsoft.com/office/officeart/2005/8/layout/bList2"/>
    <dgm:cxn modelId="{D769C6FB-BA53-4F4A-A56B-D11A9011BADD}" type="presOf" srcId="{7D685305-0F19-5A49-8DDF-2EC8987A0567}" destId="{B518ECFF-388A-964C-B44C-A79413EFEB65}" srcOrd="1" destOrd="0" presId="urn:microsoft.com/office/officeart/2005/8/layout/bList2"/>
    <dgm:cxn modelId="{970CCE3B-6DC1-534F-8717-37B2A4B65C84}" type="presOf" srcId="{ACDDD841-B0BB-CB40-91EC-13F497269057}" destId="{973994C8-7BF8-4D4A-B500-A5E09E6A18F7}" srcOrd="0" destOrd="0" presId="urn:microsoft.com/office/officeart/2005/8/layout/bList2"/>
    <dgm:cxn modelId="{6C9AF194-B595-6248-A0E4-F5E6B07D94DB}" type="presOf" srcId="{7D685305-0F19-5A49-8DDF-2EC8987A0567}" destId="{ACE2390F-E40C-EF44-9444-06B24F1DDCA8}" srcOrd="0" destOrd="0" presId="urn:microsoft.com/office/officeart/2005/8/layout/bList2"/>
    <dgm:cxn modelId="{E957FD6A-9CB8-2F4E-B4D9-7D42790EC4CB}" type="presOf" srcId="{9E79510F-F43F-AB4B-B8B1-A6AFF3E6829A}" destId="{44421435-EC70-4A49-880B-10C9F42E9256}" srcOrd="0" destOrd="0" presId="urn:microsoft.com/office/officeart/2005/8/layout/bList2"/>
    <dgm:cxn modelId="{E935183D-9E28-3F43-860E-16A2C4270BEE}" srcId="{6C2FC22D-7AE3-814C-9115-F7B785D5B874}" destId="{7D685305-0F19-5A49-8DDF-2EC8987A0567}" srcOrd="1" destOrd="0" parTransId="{B07F8E7C-B3BD-C24E-ADE4-EAF7B2B0DE0D}" sibTransId="{ACF19BB7-BA56-3C4D-B56E-CBE964FDA4DD}"/>
    <dgm:cxn modelId="{52064993-9A36-644B-98ED-DA95606E7423}" srcId="{D8105F94-C6C0-D241-AD16-CC44FCC65DD6}" destId="{25DCC08B-6344-2041-AFE0-C461CB0D509E}" srcOrd="2" destOrd="0" parTransId="{9C8DE72B-1538-9C48-852E-92095B6794E2}" sibTransId="{2C88AD35-E6E7-7443-9F0B-7A4303EBC61F}"/>
    <dgm:cxn modelId="{C1E887E4-2B91-7E4D-9C3D-C04A349A724B}" srcId="{911C804E-4785-FB47-A8C2-6DA9E392DFA3}" destId="{C979710A-FD01-F44A-93C9-E21A855D0C00}" srcOrd="0" destOrd="0" parTransId="{F11277A9-CD91-7B41-8631-F61F654081E7}" sibTransId="{85AB2DE4-8D35-2446-8A88-68D647468819}"/>
    <dgm:cxn modelId="{6A62799A-F34D-614D-B1F0-0FDC8566A5D5}" type="presOf" srcId="{8B57C0AB-3572-5648-BA24-BED8C0F7E7B0}" destId="{5EC22E73-C890-844A-A05C-F35BCFFE1E53}" srcOrd="0" destOrd="1" presId="urn:microsoft.com/office/officeart/2005/8/layout/bList2"/>
    <dgm:cxn modelId="{97B06CDC-85A7-DC47-A265-1D554BE51166}" type="presOf" srcId="{8A067EBC-CF24-1A47-8DAA-69E6490C3367}" destId="{A9AC153D-A071-304C-94B8-9C10B020132E}" srcOrd="0" destOrd="0" presId="urn:microsoft.com/office/officeart/2005/8/layout/bList2"/>
    <dgm:cxn modelId="{C642F075-905A-054F-858C-4AEE1A6A777C}" type="presOf" srcId="{5087268C-8A6B-2E4E-81F3-CB251E3FFFF4}" destId="{2958C570-28DD-7E48-A24C-B359589A05B4}" srcOrd="0" destOrd="2" presId="urn:microsoft.com/office/officeart/2005/8/layout/bList2"/>
    <dgm:cxn modelId="{C7C285A8-3000-3941-97B9-C409288AAA16}" type="presOf" srcId="{AF053E16-16CD-B844-AFEA-D5786117650D}" destId="{6223B885-1CAE-3F42-A190-1254A4611730}" srcOrd="0" destOrd="2" presId="urn:microsoft.com/office/officeart/2005/8/layout/bList2"/>
    <dgm:cxn modelId="{9EAF56A4-5D3F-BC4A-9CB1-F24FB8FC8C67}" type="presOf" srcId="{A0FD6C32-8A2D-B14F-AD04-F960FB81973C}" destId="{A9AC153D-A071-304C-94B8-9C10B020132E}" srcOrd="0" destOrd="2" presId="urn:microsoft.com/office/officeart/2005/8/layout/bList2"/>
    <dgm:cxn modelId="{18208A1D-D4AE-1348-8D4A-FB3E72AC24E1}" type="presOf" srcId="{562C0427-917A-204F-AD1A-575CA100F7EC}" destId="{6223B885-1CAE-3F42-A190-1254A4611730}" srcOrd="0" destOrd="0" presId="urn:microsoft.com/office/officeart/2005/8/layout/bList2"/>
    <dgm:cxn modelId="{2A101F75-A4EF-EA44-82ED-45E507D2860C}" srcId="{6C2FC22D-7AE3-814C-9115-F7B785D5B874}" destId="{9E79510F-F43F-AB4B-B8B1-A6AFF3E6829A}" srcOrd="0" destOrd="0" parTransId="{BFC24F36-0BC0-B743-8C33-0C256DECCC5C}" sibTransId="{F0DEB29B-93B1-BE49-A6C1-8E00EA4EF622}"/>
    <dgm:cxn modelId="{0E509EF1-2A79-E64E-87BC-459D49D9E4DA}" srcId="{67C797C8-64F7-8C44-A542-CCD12E80F4D8}" destId="{9B036814-3696-8440-8414-78C8ABB5CCC8}" srcOrd="1" destOrd="0" parTransId="{EB3EA659-767F-8D46-B67B-15A7562D8970}" sibTransId="{CDC088E6-7DF9-914D-BDD8-B0ACE5D89C1B}"/>
    <dgm:cxn modelId="{70892D26-D8BB-A940-B6B7-3659926BB9B9}" type="presParOf" srcId="{3756F15B-B85C-7342-9517-E00055646181}" destId="{90F8C39D-9996-1347-A3F2-3CD921863371}" srcOrd="0" destOrd="0" presId="urn:microsoft.com/office/officeart/2005/8/layout/bList2"/>
    <dgm:cxn modelId="{B5FF007E-CBE3-2E4C-A5F6-3C53AB4026DC}" type="presParOf" srcId="{90F8C39D-9996-1347-A3F2-3CD921863371}" destId="{6223B885-1CAE-3F42-A190-1254A4611730}" srcOrd="0" destOrd="0" presId="urn:microsoft.com/office/officeart/2005/8/layout/bList2"/>
    <dgm:cxn modelId="{BC824BB4-5290-C841-8DB3-52597CD915CC}" type="presParOf" srcId="{90F8C39D-9996-1347-A3F2-3CD921863371}" destId="{44421435-EC70-4A49-880B-10C9F42E9256}" srcOrd="1" destOrd="0" presId="urn:microsoft.com/office/officeart/2005/8/layout/bList2"/>
    <dgm:cxn modelId="{9AAACB3B-45E8-ED47-BEF1-F799BC7761AC}" type="presParOf" srcId="{90F8C39D-9996-1347-A3F2-3CD921863371}" destId="{229132C4-4143-4B45-9BED-CD5C127EFA5F}" srcOrd="2" destOrd="0" presId="urn:microsoft.com/office/officeart/2005/8/layout/bList2"/>
    <dgm:cxn modelId="{A1469555-0203-3745-9D00-A540CB54F163}" type="presParOf" srcId="{90F8C39D-9996-1347-A3F2-3CD921863371}" destId="{89EE3DB8-2059-7943-8EC1-2610A875C7BC}" srcOrd="3" destOrd="0" presId="urn:microsoft.com/office/officeart/2005/8/layout/bList2"/>
    <dgm:cxn modelId="{A4142C07-9292-D44B-82A2-126F3EBAF0D1}" type="presParOf" srcId="{3756F15B-B85C-7342-9517-E00055646181}" destId="{92DA8CCF-4F89-1E42-834B-BD9E83E91A73}" srcOrd="1" destOrd="0" presId="urn:microsoft.com/office/officeart/2005/8/layout/bList2"/>
    <dgm:cxn modelId="{4D8539B9-DC3C-FF4A-AB42-5AA3A4D8F431}" type="presParOf" srcId="{3756F15B-B85C-7342-9517-E00055646181}" destId="{A867D88F-2F50-E941-880B-08F8ADFBFFFE}" srcOrd="2" destOrd="0" presId="urn:microsoft.com/office/officeart/2005/8/layout/bList2"/>
    <dgm:cxn modelId="{B3E0C6CE-36AA-F74D-83EB-EA39848C6CCA}" type="presParOf" srcId="{A867D88F-2F50-E941-880B-08F8ADFBFFFE}" destId="{A9AC153D-A071-304C-94B8-9C10B020132E}" srcOrd="0" destOrd="0" presId="urn:microsoft.com/office/officeart/2005/8/layout/bList2"/>
    <dgm:cxn modelId="{0698C736-E503-FA43-A596-6485F3AC945B}" type="presParOf" srcId="{A867D88F-2F50-E941-880B-08F8ADFBFFFE}" destId="{ACE2390F-E40C-EF44-9444-06B24F1DDCA8}" srcOrd="1" destOrd="0" presId="urn:microsoft.com/office/officeart/2005/8/layout/bList2"/>
    <dgm:cxn modelId="{D63A2D0A-D4C7-C24F-91B5-2F774E86D326}" type="presParOf" srcId="{A867D88F-2F50-E941-880B-08F8ADFBFFFE}" destId="{B518ECFF-388A-964C-B44C-A79413EFEB65}" srcOrd="2" destOrd="0" presId="urn:microsoft.com/office/officeart/2005/8/layout/bList2"/>
    <dgm:cxn modelId="{BC249FA4-9432-5948-99AE-FF3334B568D8}" type="presParOf" srcId="{A867D88F-2F50-E941-880B-08F8ADFBFFFE}" destId="{7C3EF4CF-D3B9-E240-A214-62658991D691}" srcOrd="3" destOrd="0" presId="urn:microsoft.com/office/officeart/2005/8/layout/bList2"/>
    <dgm:cxn modelId="{3CA093E0-A8AE-A342-B09B-09336BED0DA3}" type="presParOf" srcId="{3756F15B-B85C-7342-9517-E00055646181}" destId="{459FE37B-F85A-F041-87C3-23A73C186647}" srcOrd="3" destOrd="0" presId="urn:microsoft.com/office/officeart/2005/8/layout/bList2"/>
    <dgm:cxn modelId="{43AF7199-2128-CC47-AB3B-2B3FBC6556B7}" type="presParOf" srcId="{3756F15B-B85C-7342-9517-E00055646181}" destId="{C74E2A38-8C88-5142-BEF3-89D15A3B8993}" srcOrd="4" destOrd="0" presId="urn:microsoft.com/office/officeart/2005/8/layout/bList2"/>
    <dgm:cxn modelId="{579BCEC6-22C9-EE49-A075-EE3F90B26896}" type="presParOf" srcId="{C74E2A38-8C88-5142-BEF3-89D15A3B8993}" destId="{2958C570-28DD-7E48-A24C-B359589A05B4}" srcOrd="0" destOrd="0" presId="urn:microsoft.com/office/officeart/2005/8/layout/bList2"/>
    <dgm:cxn modelId="{C3F33F3D-891B-9A42-8C87-F18FD10B5A66}" type="presParOf" srcId="{C74E2A38-8C88-5142-BEF3-89D15A3B8993}" destId="{88D0B936-745D-754B-AD00-F980EC9769C2}" srcOrd="1" destOrd="0" presId="urn:microsoft.com/office/officeart/2005/8/layout/bList2"/>
    <dgm:cxn modelId="{C12C7C9E-F376-BA40-ABE8-3912280CE821}" type="presParOf" srcId="{C74E2A38-8C88-5142-BEF3-89D15A3B8993}" destId="{F2FE7CBD-9942-EA43-9C97-03007FCD5294}" srcOrd="2" destOrd="0" presId="urn:microsoft.com/office/officeart/2005/8/layout/bList2"/>
    <dgm:cxn modelId="{3CCDA96E-568E-F94F-A6BF-DD9B92D52BBC}" type="presParOf" srcId="{C74E2A38-8C88-5142-BEF3-89D15A3B8993}" destId="{CDA94FC6-E076-4B46-B117-3FFFB228B5F1}" srcOrd="3" destOrd="0" presId="urn:microsoft.com/office/officeart/2005/8/layout/bList2"/>
    <dgm:cxn modelId="{EB3DAD6B-1058-E840-810A-D92EB0697F27}" type="presParOf" srcId="{3756F15B-B85C-7342-9517-E00055646181}" destId="{DFB3F2EB-0E50-CF4A-9B71-9B3CDA2BA611}" srcOrd="5" destOrd="0" presId="urn:microsoft.com/office/officeart/2005/8/layout/bList2"/>
    <dgm:cxn modelId="{1EF7D241-9F94-8E49-A0C5-F60F0A9F782E}" type="presParOf" srcId="{3756F15B-B85C-7342-9517-E00055646181}" destId="{CDE541A5-8268-F44C-A90E-36D9720B64A7}" srcOrd="6" destOrd="0" presId="urn:microsoft.com/office/officeart/2005/8/layout/bList2"/>
    <dgm:cxn modelId="{CA7E6BDD-D0F1-7046-BE7A-933D31F16AAD}" type="presParOf" srcId="{CDE541A5-8268-F44C-A90E-36D9720B64A7}" destId="{CD14B982-2E31-3944-959E-29F0C2C19850}" srcOrd="0" destOrd="0" presId="urn:microsoft.com/office/officeart/2005/8/layout/bList2"/>
    <dgm:cxn modelId="{3EE5F0EE-45D7-AC44-9054-FB254BAF0548}" type="presParOf" srcId="{CDE541A5-8268-F44C-A90E-36D9720B64A7}" destId="{973994C8-7BF8-4D4A-B500-A5E09E6A18F7}" srcOrd="1" destOrd="0" presId="urn:microsoft.com/office/officeart/2005/8/layout/bList2"/>
    <dgm:cxn modelId="{95B9C1F4-BEAB-274A-A214-E6936C3682A6}" type="presParOf" srcId="{CDE541A5-8268-F44C-A90E-36D9720B64A7}" destId="{6EB5384E-FE39-6841-AF22-25ABE6FAB5C0}" srcOrd="2" destOrd="0" presId="urn:microsoft.com/office/officeart/2005/8/layout/bList2"/>
    <dgm:cxn modelId="{E14E3545-FBB3-A14B-9CE3-53C69A60781C}" type="presParOf" srcId="{CDE541A5-8268-F44C-A90E-36D9720B64A7}" destId="{59463ECE-F2DF-8344-845B-983E8A0FA358}" srcOrd="3" destOrd="0" presId="urn:microsoft.com/office/officeart/2005/8/layout/bList2"/>
    <dgm:cxn modelId="{0F705DED-E923-A943-89D3-E8189B7A02B7}" type="presParOf" srcId="{3756F15B-B85C-7342-9517-E00055646181}" destId="{CC5E4CED-89C9-F148-891B-E0FB587E5262}" srcOrd="7" destOrd="0" presId="urn:microsoft.com/office/officeart/2005/8/layout/bList2"/>
    <dgm:cxn modelId="{61D44DB3-F06D-114B-89E3-474FC7683727}" type="presParOf" srcId="{3756F15B-B85C-7342-9517-E00055646181}" destId="{AA33E6C7-2DFF-9B44-A761-5D6AC3A73DB0}" srcOrd="8" destOrd="0" presId="urn:microsoft.com/office/officeart/2005/8/layout/bList2"/>
    <dgm:cxn modelId="{BA9C7DF4-FC3E-FC4C-9CAA-AFD029538A10}" type="presParOf" srcId="{AA33E6C7-2DFF-9B44-A761-5D6AC3A73DB0}" destId="{5EC22E73-C890-844A-A05C-F35BCFFE1E53}" srcOrd="0" destOrd="0" presId="urn:microsoft.com/office/officeart/2005/8/layout/bList2"/>
    <dgm:cxn modelId="{6B22A765-F505-904F-A73F-4893BFF5BCC2}" type="presParOf" srcId="{AA33E6C7-2DFF-9B44-A761-5D6AC3A73DB0}" destId="{D7E8D345-7008-A841-A596-C28902C0192F}" srcOrd="1" destOrd="0" presId="urn:microsoft.com/office/officeart/2005/8/layout/bList2"/>
    <dgm:cxn modelId="{AA976485-6FCE-D64B-AC01-B20CD198D296}" type="presParOf" srcId="{AA33E6C7-2DFF-9B44-A761-5D6AC3A73DB0}" destId="{CCF0CFBE-11BF-6E40-B7D3-010AE419C6A2}" srcOrd="2" destOrd="0" presId="urn:microsoft.com/office/officeart/2005/8/layout/bList2"/>
    <dgm:cxn modelId="{076A367E-1FB8-7248-8740-090FF2B9A003}" type="presParOf" srcId="{AA33E6C7-2DFF-9B44-A761-5D6AC3A73DB0}" destId="{95EA379E-F2F7-B241-AA2C-52B68BA8D987}" srcOrd="3" destOrd="0" presId="urn:microsoft.com/office/officeart/2005/8/layout/bList2"/>
    <dgm:cxn modelId="{8C2AC013-184D-6745-AB7E-A4C8EE92FA5B}" type="presParOf" srcId="{3756F15B-B85C-7342-9517-E00055646181}" destId="{8DEA39EE-F920-7E4C-8D6C-3BC390F89B08}" srcOrd="9" destOrd="0" presId="urn:microsoft.com/office/officeart/2005/8/layout/bList2"/>
    <dgm:cxn modelId="{5642D98D-B5B8-B646-B0A3-E590309B6662}" type="presParOf" srcId="{3756F15B-B85C-7342-9517-E00055646181}" destId="{8FE6C8ED-0B98-FE40-8CFE-E7A994FE19CD}" srcOrd="10" destOrd="0" presId="urn:microsoft.com/office/officeart/2005/8/layout/bList2"/>
    <dgm:cxn modelId="{08C5DE16-D373-D840-9995-549B9F79B567}" type="presParOf" srcId="{8FE6C8ED-0B98-FE40-8CFE-E7A994FE19CD}" destId="{05D1B317-9D17-7548-9FBC-8C5694E1718B}" srcOrd="0" destOrd="0" presId="urn:microsoft.com/office/officeart/2005/8/layout/bList2"/>
    <dgm:cxn modelId="{24C2F248-1AA3-DE41-BCD0-0569A66D98B5}" type="presParOf" srcId="{8FE6C8ED-0B98-FE40-8CFE-E7A994FE19CD}" destId="{DDBDABE3-F358-D44E-8F42-CE4B59B4A1FD}" srcOrd="1" destOrd="0" presId="urn:microsoft.com/office/officeart/2005/8/layout/bList2"/>
    <dgm:cxn modelId="{70DA1E24-2DC1-D846-808B-FCE33C7A190D}" type="presParOf" srcId="{8FE6C8ED-0B98-FE40-8CFE-E7A994FE19CD}" destId="{8A4C607C-6ABC-1541-AF0D-B5B4304A0930}" srcOrd="2" destOrd="0" presId="urn:microsoft.com/office/officeart/2005/8/layout/bList2"/>
    <dgm:cxn modelId="{5F7DAA90-2154-B843-9FA7-B1455F62F710}" type="presParOf" srcId="{8FE6C8ED-0B98-FE40-8CFE-E7A994FE19CD}" destId="{AE6579CE-82CB-B84E-AF43-A20364FAF1F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3B885-1CAE-3F42-A190-1254A4611730}">
      <dsp:nvSpPr>
        <dsp:cNvPr id="0" name=""/>
        <dsp:cNvSpPr/>
      </dsp:nvSpPr>
      <dsp:spPr>
        <a:xfrm>
          <a:off x="364125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High field (15-20T)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Large bore (meter-scale)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Intense radiation environment – NC or HTS insert coil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408842" y="47879"/>
        <a:ext cx="2467141" cy="1863712"/>
      </dsp:txXfrm>
    </dsp:sp>
    <dsp:sp modelId="{229132C4-4143-4B45-9BED-CD5C127EFA5F}">
      <dsp:nvSpPr>
        <dsp:cNvPr id="0" name=""/>
        <dsp:cNvSpPr/>
      </dsp:nvSpPr>
      <dsp:spPr>
        <a:xfrm>
          <a:off x="364125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Capture Solenoid for Simultaneous mu+ &amp; mu- Beams</a:t>
          </a:r>
          <a:endParaRPr lang="en-US" sz="1600" kern="1200" dirty="0"/>
        </a:p>
      </dsp:txBody>
      <dsp:txXfrm>
        <a:off x="364125" y="1911592"/>
        <a:ext cx="1800405" cy="820624"/>
      </dsp:txXfrm>
    </dsp:sp>
    <dsp:sp modelId="{89EE3DB8-2059-7943-8EC1-2610A875C7BC}">
      <dsp:nvSpPr>
        <dsp:cNvPr id="0" name=""/>
        <dsp:cNvSpPr/>
      </dsp:nvSpPr>
      <dsp:spPr>
        <a:xfrm>
          <a:off x="2236852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C153D-A071-304C-94B8-9C10B020132E}">
      <dsp:nvSpPr>
        <dsp:cNvPr id="0" name=""/>
        <dsp:cNvSpPr/>
      </dsp:nvSpPr>
      <dsp:spPr>
        <a:xfrm>
          <a:off x="3226273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Solenoid-based cooling channel (LH</a:t>
          </a:r>
          <a:r>
            <a:rPr lang="en-US" sz="1400" kern="1200" baseline="-25000" dirty="0" smtClean="0">
              <a:solidFill>
                <a:srgbClr val="FF0000"/>
              </a:solidFill>
            </a:rPr>
            <a:t>2</a:t>
          </a:r>
          <a:r>
            <a:rPr lang="en-US" sz="1400" kern="1200" baseline="0" dirty="0" smtClean="0">
              <a:solidFill>
                <a:srgbClr val="FF0000"/>
              </a:solidFill>
            </a:rPr>
            <a:t>/</a:t>
          </a:r>
          <a:r>
            <a:rPr lang="en-US" sz="1400" kern="1200" baseline="0" dirty="0" err="1" smtClean="0">
              <a:solidFill>
                <a:srgbClr val="FF0000"/>
              </a:solidFill>
            </a:rPr>
            <a:t>LiH</a:t>
          </a:r>
          <a:r>
            <a:rPr lang="en-US" sz="1400" kern="1200" baseline="0" dirty="0" smtClean="0">
              <a:solidFill>
                <a:srgbClr val="FF0000"/>
              </a:solidFill>
            </a:rPr>
            <a:t> absorbers)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RF cavities integral to focusing channel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Fields ranging from LTS to HTS conductor regime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3270990" y="47879"/>
        <a:ext cx="2467141" cy="1863712"/>
      </dsp:txXfrm>
    </dsp:sp>
    <dsp:sp modelId="{B518ECFF-388A-964C-B44C-A79413EFEB65}">
      <dsp:nvSpPr>
        <dsp:cNvPr id="0" name=""/>
        <dsp:cNvSpPr/>
      </dsp:nvSpPr>
      <dsp:spPr>
        <a:xfrm>
          <a:off x="3226273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Ionization </a:t>
          </a:r>
          <a:br>
            <a:rPr lang="en-US" sz="1600" kern="1200" dirty="0" smtClean="0"/>
          </a:br>
          <a:r>
            <a:rPr lang="en-US" sz="1600" kern="1200" dirty="0" smtClean="0"/>
            <a:t>6-Dimensional Cooling Channel</a:t>
          </a:r>
          <a:endParaRPr lang="en-US" sz="1600" kern="1200" dirty="0"/>
        </a:p>
      </dsp:txBody>
      <dsp:txXfrm>
        <a:off x="3226273" y="1911592"/>
        <a:ext cx="1800405" cy="820624"/>
      </dsp:txXfrm>
    </dsp:sp>
    <dsp:sp modelId="{7C3EF4CF-D3B9-E240-A214-62658991D691}">
      <dsp:nvSpPr>
        <dsp:cNvPr id="0" name=""/>
        <dsp:cNvSpPr/>
      </dsp:nvSpPr>
      <dsp:spPr>
        <a:xfrm>
          <a:off x="5099090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8C570-28DD-7E48-A24C-B359589A05B4}">
      <dsp:nvSpPr>
        <dsp:cNvPr id="0" name=""/>
        <dsp:cNvSpPr/>
      </dsp:nvSpPr>
      <dsp:spPr>
        <a:xfrm>
          <a:off x="6088422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r>
            <a:rPr lang="en-US" sz="1400" kern="1200" dirty="0" smtClean="0">
              <a:solidFill>
                <a:srgbClr val="FF0000"/>
              </a:solidFill>
            </a:rPr>
            <a:t> exchange channel for TeV-scale colliders (trade increased longitudinal beam </a:t>
          </a: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r>
            <a:rPr lang="en-US" sz="1400" kern="1200" dirty="0" smtClean="0">
              <a:solidFill>
                <a:srgbClr val="FF0000"/>
              </a:solidFill>
            </a:rPr>
            <a:t> for smaller transverse </a:t>
          </a: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Baseline:  30T class HTS solenoids with a&gt;25mm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6133139" y="47879"/>
        <a:ext cx="2467141" cy="1863712"/>
      </dsp:txXfrm>
    </dsp:sp>
    <dsp:sp modelId="{F2FE7CBD-9942-EA43-9C97-03007FCD5294}">
      <dsp:nvSpPr>
        <dsp:cNvPr id="0" name=""/>
        <dsp:cNvSpPr/>
      </dsp:nvSpPr>
      <dsp:spPr>
        <a:xfrm>
          <a:off x="6088422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Ionization Final Cooling Channel</a:t>
          </a:r>
          <a:endParaRPr lang="en-US" sz="1600" kern="1200" dirty="0"/>
        </a:p>
      </dsp:txBody>
      <dsp:txXfrm>
        <a:off x="6088422" y="1911592"/>
        <a:ext cx="1800405" cy="820624"/>
      </dsp:txXfrm>
    </dsp:sp>
    <dsp:sp modelId="{CDA94FC6-E076-4B46-B117-3FFFB228B5F1}">
      <dsp:nvSpPr>
        <dsp:cNvPr id="0" name=""/>
        <dsp:cNvSpPr/>
      </dsp:nvSpPr>
      <dsp:spPr>
        <a:xfrm>
          <a:off x="7961327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4B982-2E31-3944-959E-29F0C2C19850}">
      <dsp:nvSpPr>
        <dsp:cNvPr id="0" name=""/>
        <dsp:cNvSpPr/>
      </dsp:nvSpPr>
      <dsp:spPr>
        <a:xfrm>
          <a:off x="364125" y="2961114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Present baseline based on the use of Rapid Cycling Synchrotrons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Requires magnets capable of ~400Hz operation with &gt;1.5T peak fields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408842" y="3005831"/>
        <a:ext cx="2467141" cy="1863712"/>
      </dsp:txXfrm>
    </dsp:sp>
    <dsp:sp modelId="{6EB5384E-FE39-6841-AF22-25ABE6FAB5C0}">
      <dsp:nvSpPr>
        <dsp:cNvPr id="0" name=""/>
        <dsp:cNvSpPr/>
      </dsp:nvSpPr>
      <dsp:spPr>
        <a:xfrm>
          <a:off x="364125" y="4869141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Acceleration to the TeV Energy Scale for Muon Colliders </a:t>
          </a:r>
          <a:endParaRPr lang="en-US" sz="1600" kern="1200" dirty="0"/>
        </a:p>
      </dsp:txBody>
      <dsp:txXfrm>
        <a:off x="364125" y="4869141"/>
        <a:ext cx="1800405" cy="820624"/>
      </dsp:txXfrm>
    </dsp:sp>
    <dsp:sp modelId="{59463ECE-F2DF-8344-845B-983E8A0FA358}">
      <dsp:nvSpPr>
        <dsp:cNvPr id="0" name=""/>
        <dsp:cNvSpPr/>
      </dsp:nvSpPr>
      <dsp:spPr>
        <a:xfrm>
          <a:off x="2236852" y="4999689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22E73-C890-844A-A05C-F35BCFFE1E53}">
      <dsp:nvSpPr>
        <dsp:cNvPr id="0" name=""/>
        <dsp:cNvSpPr/>
      </dsp:nvSpPr>
      <dsp:spPr>
        <a:xfrm>
          <a:off x="3226273" y="2973805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Decaying muon beams mean that luminosity is inversely proportional to circumference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10T dipole </a:t>
          </a:r>
          <a:r>
            <a:rPr lang="en-US" sz="1400" kern="1200" dirty="0" smtClean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400" kern="1200" dirty="0" smtClean="0">
              <a:solidFill>
                <a:srgbClr val="FF0000"/>
              </a:solidFill>
              <a:latin typeface="+mn-lt"/>
              <a:cs typeface="Wingdings 3" charset="2"/>
            </a:rPr>
            <a:t> 15-20T dipoles improves luminosity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Radiation environment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Challenging IR magnets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3270990" y="3018522"/>
        <a:ext cx="2467141" cy="1863712"/>
      </dsp:txXfrm>
    </dsp:sp>
    <dsp:sp modelId="{CCF0CFBE-11BF-6E40-B7D3-010AE419C6A2}">
      <dsp:nvSpPr>
        <dsp:cNvPr id="0" name=""/>
        <dsp:cNvSpPr/>
      </dsp:nvSpPr>
      <dsp:spPr>
        <a:xfrm>
          <a:off x="3226273" y="4881844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Collider Magnet Needs</a:t>
          </a:r>
          <a:endParaRPr lang="en-US" sz="1600" kern="1200" dirty="0"/>
        </a:p>
      </dsp:txBody>
      <dsp:txXfrm>
        <a:off x="3226273" y="4881844"/>
        <a:ext cx="1800405" cy="820624"/>
      </dsp:txXfrm>
    </dsp:sp>
    <dsp:sp modelId="{95EA379E-F2F7-B241-AA2C-52B68BA8D987}">
      <dsp:nvSpPr>
        <dsp:cNvPr id="0" name=""/>
        <dsp:cNvSpPr/>
      </dsp:nvSpPr>
      <dsp:spPr>
        <a:xfrm>
          <a:off x="5099090" y="5012386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1B317-9D17-7548-9FBC-8C5694E1718B}">
      <dsp:nvSpPr>
        <dsp:cNvPr id="0" name=""/>
        <dsp:cNvSpPr/>
      </dsp:nvSpPr>
      <dsp:spPr>
        <a:xfrm>
          <a:off x="6088422" y="2973805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A MC (w/decaying beams) obtains the greatest performance enhancement of any HEP collider from HTS magnet technology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High quality HTS cables and magnets must be a priority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6133139" y="3018522"/>
        <a:ext cx="2467141" cy="1863712"/>
      </dsp:txXfrm>
    </dsp:sp>
    <dsp:sp modelId="{8A4C607C-6ABC-1541-AF0D-B5B4304A0930}">
      <dsp:nvSpPr>
        <dsp:cNvPr id="0" name=""/>
        <dsp:cNvSpPr/>
      </dsp:nvSpPr>
      <dsp:spPr>
        <a:xfrm>
          <a:off x="6088422" y="4881844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HTS Magnet Development</a:t>
          </a:r>
        </a:p>
      </dsp:txBody>
      <dsp:txXfrm>
        <a:off x="6088422" y="4881844"/>
        <a:ext cx="1800405" cy="820624"/>
      </dsp:txXfrm>
    </dsp:sp>
    <dsp:sp modelId="{AE6579CE-82CB-B84E-AF43-A20364FAF1F1}">
      <dsp:nvSpPr>
        <dsp:cNvPr id="0" name=""/>
        <dsp:cNvSpPr/>
      </dsp:nvSpPr>
      <dsp:spPr>
        <a:xfrm>
          <a:off x="7961327" y="5012386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1/31/14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1/31/14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700" y="1190625"/>
            <a:ext cx="8369300" cy="26955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Muon </a:t>
            </a:r>
            <a:r>
              <a:rPr lang="en-US" sz="4000" dirty="0" smtClean="0"/>
              <a:t>Accelerator </a:t>
            </a:r>
            <a:br>
              <a:rPr lang="en-US" sz="4000" dirty="0" smtClean="0"/>
            </a:br>
            <a:r>
              <a:rPr lang="en-US" sz="4000" dirty="0" smtClean="0"/>
              <a:t>R&amp;D Opportunities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05300"/>
            <a:ext cx="7772400" cy="1752600"/>
          </a:xfrm>
        </p:spPr>
        <p:txBody>
          <a:bodyPr/>
          <a:lstStyle/>
          <a:p>
            <a:r>
              <a:rPr lang="en-US" dirty="0" smtClean="0"/>
              <a:t>Mark </a:t>
            </a:r>
            <a:r>
              <a:rPr lang="en-US" dirty="0" smtClean="0"/>
              <a:t>Palmer</a:t>
            </a:r>
          </a:p>
          <a:p>
            <a:r>
              <a:rPr lang="en-US" dirty="0" smtClean="0"/>
              <a:t>ICFA Neutrino Panel Mini-Workshop, FNAL </a:t>
            </a:r>
            <a:endParaRPr lang="en-US" dirty="0" smtClean="0"/>
          </a:p>
          <a:p>
            <a:r>
              <a:rPr lang="en-US" dirty="0" smtClean="0"/>
              <a:t>January 30-31</a:t>
            </a:r>
            <a:r>
              <a:rPr lang="en-US" dirty="0" smtClean="0"/>
              <a:t>, 2014</a:t>
            </a:r>
          </a:p>
        </p:txBody>
      </p:sp>
      <p:pic>
        <p:nvPicPr>
          <p:cNvPr id="4" name="Picture 3" descr="yt5_9637.jpg"/>
          <p:cNvPicPr>
            <a:picLocks noChangeAspect="1"/>
          </p:cNvPicPr>
          <p:nvPr/>
        </p:nvPicPr>
        <p:blipFill rotWithShape="1">
          <a:blip r:embed="rId2" cstate="print"/>
          <a:srcRect t="4334" b="11021"/>
          <a:stretch/>
        </p:blipFill>
        <p:spPr>
          <a:xfrm>
            <a:off x="59157" y="63500"/>
            <a:ext cx="3560942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7880" y="-349114"/>
            <a:ext cx="9136249" cy="7485063"/>
            <a:chOff x="0" y="-117259"/>
            <a:chExt cx="9136249" cy="6976847"/>
          </a:xfrm>
        </p:grpSpPr>
        <p:sp>
          <p:nvSpPr>
            <p:cNvPr id="6" name="Rectangle 5"/>
            <p:cNvSpPr/>
            <p:nvPr/>
          </p:nvSpPr>
          <p:spPr>
            <a:xfrm>
              <a:off x="0" y="1588"/>
              <a:ext cx="3073161" cy="6858000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63088" y="-1244"/>
              <a:ext cx="3073161" cy="6858000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62944" y="-117259"/>
              <a:ext cx="6947866" cy="6934200"/>
              <a:chOff x="2997997" y="199390"/>
              <a:chExt cx="5634049" cy="6233477"/>
            </a:xfrm>
          </p:grpSpPr>
          <p:pic>
            <p:nvPicPr>
              <p:cNvPr id="9" name="Picture 8" descr="Muon_collider_site_map_072409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49" t="4446" r="4314" b="6160"/>
              <a:stretch/>
            </p:blipFill>
            <p:spPr>
              <a:xfrm>
                <a:off x="3010869" y="199390"/>
                <a:ext cx="5621177" cy="623347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97997" y="304800"/>
                <a:ext cx="750602" cy="774700"/>
              </a:xfrm>
              <a:prstGeom prst="rect">
                <a:avLst/>
              </a:prstGeom>
              <a:solidFill>
                <a:srgbClr val="10101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ounded Rectangle 10"/>
          <p:cNvSpPr/>
          <p:nvPr/>
        </p:nvSpPr>
        <p:spPr>
          <a:xfrm>
            <a:off x="4856136" y="76200"/>
            <a:ext cx="4248451" cy="1333500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Potential Muon Accelerator Complex at Fermilab:</a:t>
            </a:r>
            <a:br>
              <a:rPr lang="en-US" sz="2400" dirty="0" smtClean="0"/>
            </a:br>
            <a:r>
              <a:rPr lang="en-US" sz="1050" dirty="0" smtClean="0"/>
              <a:t> </a:t>
            </a:r>
            <a:endParaRPr lang="en-US" sz="2400" dirty="0"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Multi-TeV Collider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2929896" y="3847784"/>
            <a:ext cx="2182429" cy="1740472"/>
            <a:chOff x="2929896" y="3847784"/>
            <a:chExt cx="2182429" cy="1740472"/>
          </a:xfrm>
        </p:grpSpPr>
        <p:sp>
          <p:nvSpPr>
            <p:cNvPr id="12" name="Rectangle 11"/>
            <p:cNvSpPr/>
            <p:nvPr/>
          </p:nvSpPr>
          <p:spPr>
            <a:xfrm>
              <a:off x="3615267" y="4897998"/>
              <a:ext cx="558799" cy="131731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rgbClr val="0EA736"/>
                  </a:solidFill>
                </a:rPr>
                <a:t>SC Linac</a:t>
              </a:r>
              <a:endParaRPr lang="en-US" sz="900" b="1" dirty="0">
                <a:solidFill>
                  <a:srgbClr val="0EA736"/>
                </a:solidFill>
              </a:endParaRPr>
            </a:p>
          </p:txBody>
        </p:sp>
        <p:sp>
          <p:nvSpPr>
            <p:cNvPr id="117" name="Oval 116"/>
            <p:cNvSpPr>
              <a:spLocks/>
            </p:cNvSpPr>
            <p:nvPr/>
          </p:nvSpPr>
          <p:spPr>
            <a:xfrm rot="17118312">
              <a:off x="3231188" y="3842352"/>
              <a:ext cx="1433260" cy="20358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>
              <a:spLocks/>
            </p:cNvSpPr>
            <p:nvPr/>
          </p:nvSpPr>
          <p:spPr>
            <a:xfrm rot="14298785">
              <a:off x="3289088" y="3731679"/>
              <a:ext cx="433557" cy="1020261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/>
            </p:cNvSpPr>
            <p:nvPr/>
          </p:nvSpPr>
          <p:spPr>
            <a:xfrm rot="14298785">
              <a:off x="2832449" y="4962355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/>
            </p:cNvSpPr>
            <p:nvPr/>
          </p:nvSpPr>
          <p:spPr>
            <a:xfrm rot="17653618">
              <a:off x="4429473" y="5034314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>
              <a:spLocks/>
            </p:cNvSpPr>
            <p:nvPr/>
          </p:nvSpPr>
          <p:spPr>
            <a:xfrm rot="14298785">
              <a:off x="3051524" y="5114755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 rot="60000" flipH="1">
              <a:off x="3333750" y="4029075"/>
              <a:ext cx="73025" cy="50800"/>
            </a:xfrm>
            <a:prstGeom prst="line">
              <a:avLst/>
            </a:prstGeom>
            <a:ln w="31750">
              <a:solidFill>
                <a:srgbClr val="E310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9560000" flipH="1">
              <a:off x="4864099" y="5254626"/>
              <a:ext cx="73025" cy="50800"/>
            </a:xfrm>
            <a:prstGeom prst="line">
              <a:avLst/>
            </a:prstGeom>
            <a:ln w="31750">
              <a:solidFill>
                <a:srgbClr val="E310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rapezoid 125"/>
            <p:cNvSpPr/>
            <p:nvPr/>
          </p:nvSpPr>
          <p:spPr>
            <a:xfrm rot="13653053">
              <a:off x="3273054" y="3838720"/>
              <a:ext cx="190742" cy="208869"/>
            </a:xfrm>
            <a:prstGeom prst="trapezoid">
              <a:avLst>
                <a:gd name="adj" fmla="val 13741"/>
              </a:avLst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rapezoid 126"/>
            <p:cNvSpPr/>
            <p:nvPr/>
          </p:nvSpPr>
          <p:spPr>
            <a:xfrm rot="12732965">
              <a:off x="4921583" y="5159521"/>
              <a:ext cx="190742" cy="208869"/>
            </a:xfrm>
            <a:prstGeom prst="trapezoid">
              <a:avLst>
                <a:gd name="adj" fmla="val 13741"/>
              </a:avLst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5921375" y="4387268"/>
            <a:ext cx="904577" cy="466794"/>
          </a:xfrm>
          <a:prstGeom prst="rect">
            <a:avLst/>
          </a:prstGeom>
          <a:solidFill>
            <a:srgbClr val="181818"/>
          </a:solidFill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A TeV-Scale</a:t>
            </a:r>
            <a:b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Accelerator</a:t>
            </a:r>
            <a:b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9" name="Arc 138"/>
          <p:cNvSpPr/>
          <p:nvPr/>
        </p:nvSpPr>
        <p:spPr>
          <a:xfrm rot="7440961">
            <a:off x="2829779" y="5528606"/>
            <a:ext cx="231962" cy="424140"/>
          </a:xfrm>
          <a:prstGeom prst="arc">
            <a:avLst>
              <a:gd name="adj1" fmla="val 12837575"/>
              <a:gd name="adj2" fmla="val 2933211"/>
            </a:avLst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rot="18407197">
            <a:off x="3161490" y="5796684"/>
            <a:ext cx="220188" cy="402286"/>
          </a:xfrm>
          <a:prstGeom prst="arc">
            <a:avLst>
              <a:gd name="adj1" fmla="val 16355508"/>
              <a:gd name="adj2" fmla="val 20911458"/>
            </a:avLst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>
            <a:endCxn id="139" idx="2"/>
          </p:cNvCxnSpPr>
          <p:nvPr/>
        </p:nvCxnSpPr>
        <p:spPr>
          <a:xfrm>
            <a:off x="2489200" y="5238550"/>
            <a:ext cx="308241" cy="520593"/>
          </a:xfrm>
          <a:prstGeom prst="line">
            <a:avLst/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6" name="Picture 145" descr="Layout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54" y="3881318"/>
            <a:ext cx="3422457" cy="22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CP Violation Sensitivity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17,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 Briefing - Germantown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cp-precision-comparison-1401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050925"/>
            <a:ext cx="8077200" cy="5207986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1273679" y="1907946"/>
            <a:ext cx="1469521" cy="13813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5371" y="953839"/>
            <a:ext cx="25781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NuMAX+ targets equivalent sensitivity to CP violation in the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</a:rPr>
              <a:t> sector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as has been achieved in the flavor sector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623349" y="3671214"/>
            <a:ext cx="42627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GLoBES</a:t>
            </a:r>
            <a:r>
              <a:rPr lang="en-US" dirty="0" smtClean="0"/>
              <a:t> Comparison of Potential </a:t>
            </a:r>
            <a:br>
              <a:rPr lang="en-US" dirty="0" smtClean="0"/>
            </a:br>
            <a:r>
              <a:rPr lang="en-US" dirty="0" smtClean="0"/>
              <a:t>Performance of the Various </a:t>
            </a:r>
            <a:br>
              <a:rPr lang="en-US" dirty="0" smtClean="0"/>
            </a:br>
            <a:r>
              <a:rPr lang="en-US" dirty="0" smtClean="0"/>
              <a:t>Advanced Concepts </a:t>
            </a:r>
            <a:r>
              <a:rPr lang="en-US" i="1" dirty="0" smtClean="0"/>
              <a:t>(courtesy P. Huber)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8207" y="2001526"/>
            <a:ext cx="2254593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rial"/>
              </a:rPr>
              <a:t>nuSTORM + T2HK offers significantly improved sensitivity </a:t>
            </a:r>
            <a:r>
              <a:rPr lang="en-US" sz="1400" dirty="0" err="1" smtClean="0">
                <a:solidFill>
                  <a:srgbClr val="000090"/>
                </a:solidFill>
                <a:latin typeface="Arial"/>
              </a:rPr>
              <a:t>vs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T2HK alone </a:t>
            </a:r>
            <a:endParaRPr lang="en-US" sz="14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3619500" y="2370858"/>
            <a:ext cx="2558707" cy="124864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3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uMAX_Sensitiv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576580"/>
            <a:ext cx="8013700" cy="5867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" y="12169"/>
            <a:ext cx="8191500" cy="5635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  <a:cs typeface="Symbol" charset="2"/>
              </a:rPr>
              <a:t>A Staged </a:t>
            </a:r>
            <a:r>
              <a:rPr lang="en-US" sz="3600" dirty="0">
                <a:latin typeface="+mn-lt"/>
                <a:cs typeface="Symbol" charset="2"/>
              </a:rPr>
              <a:t>P</a:t>
            </a:r>
            <a:r>
              <a:rPr lang="en-US" sz="3600" dirty="0" smtClean="0">
                <a:latin typeface="+mn-lt"/>
                <a:cs typeface="Symbol" charset="2"/>
              </a:rPr>
              <a:t>lan with NuMAX at Fermilab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ICFA Neutrino Panel Mini-Workshop, FNAL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latin typeface="Arial"/>
              </a:rPr>
              <a:pPr/>
              <a:t>12</a:t>
            </a:fld>
            <a:endParaRPr lang="en-US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623349" y="3671214"/>
            <a:ext cx="42627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GLoBES</a:t>
            </a:r>
            <a:r>
              <a:rPr lang="en-US" dirty="0" smtClean="0"/>
              <a:t> Comparison of Potential </a:t>
            </a:r>
            <a:br>
              <a:rPr lang="en-US" dirty="0" smtClean="0"/>
            </a:br>
            <a:r>
              <a:rPr lang="en-US" dirty="0" smtClean="0"/>
              <a:t>Performance of the Various </a:t>
            </a:r>
            <a:br>
              <a:rPr lang="en-US" dirty="0" smtClean="0"/>
            </a:br>
            <a:r>
              <a:rPr lang="en-US" dirty="0" smtClean="0"/>
              <a:t>Advanced Concepts </a:t>
            </a:r>
            <a:r>
              <a:rPr lang="en-US" i="1" dirty="0" smtClean="0"/>
              <a:t>(courtesy P. Huber)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18" name="Curved Down Arrow 17"/>
          <p:cNvSpPr/>
          <p:nvPr/>
        </p:nvSpPr>
        <p:spPr>
          <a:xfrm rot="10800000">
            <a:off x="2349500" y="5768933"/>
            <a:ext cx="596900" cy="495300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0800000">
            <a:off x="2781300" y="5768932"/>
            <a:ext cx="1041400" cy="495300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0" y="3962400"/>
            <a:ext cx="4381500" cy="191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3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593336"/>
            <a:ext cx="8102600" cy="58126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38"/>
            <a:ext cx="8356600" cy="534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 </a:t>
            </a:r>
            <a:r>
              <a:rPr lang="en-US" dirty="0" smtClean="0"/>
              <a:t>Staging (MASS</a:t>
            </a:r>
            <a:r>
              <a:rPr lang="en-US" dirty="0" smtClean="0"/>
              <a:t>) for Snowmass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362454" y="3033813"/>
            <a:ext cx="573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Preliminary Staging Plan Based on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Project X Stage </a:t>
            </a:r>
            <a:r>
              <a:rPr lang="en-US" sz="2800" b="1" dirty="0" smtClean="0">
                <a:solidFill>
                  <a:schemeClr val="bg1"/>
                </a:solidFill>
              </a:rPr>
              <a:t>2       PIP-III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51300" y="733036"/>
            <a:ext cx="4927600" cy="9306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5270500"/>
            <a:ext cx="492760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85100" y="644136"/>
            <a:ext cx="1181100" cy="5616964"/>
          </a:xfrm>
          <a:prstGeom prst="rect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6578" y="6172200"/>
            <a:ext cx="126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For reference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36600" y="2565400"/>
            <a:ext cx="0" cy="3187700"/>
          </a:xfrm>
          <a:prstGeom prst="straightConnector1">
            <a:avLst/>
          </a:prstGeom>
          <a:ln w="889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934200" y="4945102"/>
            <a:ext cx="1007779" cy="680998"/>
            <a:chOff x="6934200" y="4945102"/>
            <a:chExt cx="1007779" cy="680998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6934200" y="5194300"/>
              <a:ext cx="609600" cy="431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62235" y="4945102"/>
              <a:ext cx="47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6D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76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898843"/>
          </a:xfrm>
        </p:spPr>
        <p:txBody>
          <a:bodyPr>
            <a:normAutofit fontScale="90000"/>
          </a:bodyPr>
          <a:lstStyle/>
          <a:p>
            <a:pPr marL="2806700" indent="-2806700"/>
            <a:r>
              <a:rPr lang="en-US" dirty="0" smtClean="0"/>
              <a:t>MAP Timeline </a:t>
            </a:r>
            <a:r>
              <a:rPr lang="en-US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FFFF00"/>
                </a:solidFill>
                <a:latin typeface="+mn-lt"/>
                <a:cs typeface="Wingdings 3" charset="2"/>
              </a:rPr>
              <a:t> Provide Informed Decision Points</a:t>
            </a:r>
            <a:endParaRPr lang="en-US" dirty="0"/>
          </a:p>
        </p:txBody>
      </p:sp>
      <p:graphicFrame>
        <p:nvGraphicFramePr>
          <p:cNvPr id="3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072082"/>
              </p:ext>
            </p:extLst>
          </p:nvPr>
        </p:nvGraphicFramePr>
        <p:xfrm>
          <a:off x="-2" y="1159292"/>
          <a:ext cx="9144001" cy="526182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710041"/>
                <a:gridCol w="1405660"/>
                <a:gridCol w="1405660"/>
                <a:gridCol w="1405660"/>
                <a:gridCol w="1405660"/>
                <a:gridCol w="1405660"/>
                <a:gridCol w="1405660"/>
              </a:tblGrid>
              <a:tr h="4215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~2020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~2030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2508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Muon</a:t>
                      </a:r>
                      <a:r>
                        <a:rPr lang="en-US" dirty="0" smtClean="0"/>
                        <a:t> Accelerator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smtClean="0"/>
                        <a:t>R&amp;D Phase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040558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 Improvement</a:t>
                      </a:r>
                      <a:r>
                        <a:rPr lang="en-US" baseline="0" dirty="0" smtClean="0"/>
                        <a:t> Plan </a:t>
                      </a:r>
                      <a:r>
                        <a:rPr lang="en-US" dirty="0" smtClean="0"/>
                        <a:t>@ FNAL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30745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Intensity</a:t>
                      </a:r>
                      <a:r>
                        <a:rPr lang="en-US" baseline="0" dirty="0" smtClean="0"/>
                        <a:t> Frontier</a:t>
                      </a:r>
                      <a:endParaRPr lang="en-US" dirty="0" smtClean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096514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Energy Frontier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" name="Chevron 33"/>
          <p:cNvSpPr/>
          <p:nvPr/>
        </p:nvSpPr>
        <p:spPr>
          <a:xfrm>
            <a:off x="4579946" y="1687582"/>
            <a:ext cx="194956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Systems R&amp;D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2067561" y="2216155"/>
            <a:ext cx="28956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Ionization Cooling Experiment (MICE)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2067559" y="1685448"/>
            <a:ext cx="709507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2067560" y="3797021"/>
            <a:ext cx="13462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IDS-NF RDR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2903220" y="4295114"/>
            <a:ext cx="320294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4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Proposed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Storage Ring Facility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STORM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5075769" y="4790388"/>
            <a:ext cx="39243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Option for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Long Baseline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 Factory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5075769" y="491744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4719646" y="5323155"/>
            <a:ext cx="231869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Collider Conceptual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Technical Design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Diamond 41"/>
          <p:cNvSpPr/>
          <p:nvPr/>
        </p:nvSpPr>
        <p:spPr>
          <a:xfrm>
            <a:off x="6813806" y="5455071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6674106" y="5831587"/>
            <a:ext cx="246989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Option for </a:t>
            </a:r>
            <a:r>
              <a:rPr lang="en-US" sz="1400" kern="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400" kern="0" dirty="0" smtClean="0">
                <a:solidFill>
                  <a:srgbClr val="FFFFFF"/>
                </a:solidFill>
                <a:cs typeface="Symbol" charset="2"/>
              </a:rPr>
              <a:t> Collider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3708400" y="3069342"/>
            <a:ext cx="19304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PIP-II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5415280" y="3065501"/>
            <a:ext cx="245872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And Further Proton Source Improvements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24906" y="1797888"/>
            <a:ext cx="2448560" cy="904240"/>
          </a:xfrm>
          <a:prstGeom prst="roundRect">
            <a:avLst/>
          </a:prstGeom>
          <a:solidFill>
            <a:srgbClr val="1F497D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274320" r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Indicates a date when an informed decision should be possible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Diamond 55"/>
          <p:cNvSpPr/>
          <p:nvPr/>
        </p:nvSpPr>
        <p:spPr>
          <a:xfrm>
            <a:off x="6785022" y="191008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14</a:t>
            </a:fld>
            <a:endParaRPr lang="en-US"/>
          </a:p>
        </p:txBody>
      </p:sp>
      <p:sp>
        <p:nvSpPr>
          <p:cNvPr id="33" name="Chevron 32"/>
          <p:cNvSpPr/>
          <p:nvPr/>
        </p:nvSpPr>
        <p:spPr>
          <a:xfrm>
            <a:off x="2453639" y="1685448"/>
            <a:ext cx="2509522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MAP Feasibility Assessment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Diamond 49"/>
          <p:cNvSpPr/>
          <p:nvPr/>
        </p:nvSpPr>
        <p:spPr>
          <a:xfrm>
            <a:off x="4728115" y="1822887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1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R&amp;D Efforts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"/>
            <a:ext cx="8064500" cy="670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R&amp;D Effort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120" y="670560"/>
            <a:ext cx="9015730" cy="5913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Scope of the MAP Feasibility Assessment:</a:t>
            </a:r>
            <a:endParaRPr lang="en-US" b="1" i="1" dirty="0" smtClean="0"/>
          </a:p>
          <a:p>
            <a:pPr lvl="1"/>
            <a:r>
              <a:rPr lang="en-US" dirty="0" smtClean="0"/>
              <a:t>Provide: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pecifications for all required technologies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aseline design concepts for each accelerator </a:t>
            </a:r>
            <a:r>
              <a:rPr lang="en-US" dirty="0" smtClean="0"/>
              <a:t>system</a:t>
            </a:r>
          </a:p>
          <a:p>
            <a:pPr lvl="2"/>
            <a:endParaRPr lang="en-US" sz="900" dirty="0" smtClean="0"/>
          </a:p>
          <a:p>
            <a:pPr lvl="1"/>
            <a:r>
              <a:rPr lang="en-US" dirty="0" smtClean="0"/>
              <a:t>For </a:t>
            </a:r>
            <a:r>
              <a:rPr lang="en-US" dirty="0" smtClean="0"/>
              <a:t>novel technologies: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arry out the necessary design effort and R&amp;D to assess feasibility</a:t>
            </a:r>
          </a:p>
          <a:p>
            <a:pPr lvl="2"/>
            <a:r>
              <a:rPr lang="en-US" dirty="0" smtClean="0"/>
              <a:t>Note:  a program of advanced systems R&amp;D is anticipated </a:t>
            </a:r>
            <a:r>
              <a:rPr lang="en-US" b="1" i="1" dirty="0" smtClean="0"/>
              <a:t>after</a:t>
            </a:r>
            <a:r>
              <a:rPr lang="en-US" dirty="0" smtClean="0"/>
              <a:t> completion of the feasibility assessment</a:t>
            </a:r>
          </a:p>
          <a:p>
            <a:pPr lvl="2"/>
            <a:endParaRPr lang="en-US" sz="900" dirty="0" smtClean="0"/>
          </a:p>
          <a:p>
            <a:pPr lvl="1"/>
            <a:r>
              <a:rPr lang="en-US" dirty="0" smtClean="0"/>
              <a:t>Ongoing Technology R&amp;D and feasibility demonstrations include:</a:t>
            </a:r>
          </a:p>
          <a:p>
            <a:pPr lvl="2"/>
            <a:r>
              <a:rPr lang="en-US" dirty="0" err="1" smtClean="0"/>
              <a:t>MuCool</a:t>
            </a:r>
            <a:r>
              <a:rPr lang="en-US" dirty="0" smtClean="0"/>
              <a:t> Test Area </a:t>
            </a:r>
            <a:r>
              <a:rPr lang="en-US" dirty="0"/>
              <a:t>e</a:t>
            </a:r>
            <a:r>
              <a:rPr lang="en-US" dirty="0" smtClean="0"/>
              <a:t>xperimental program (FNAL): RF in high magnetic fields</a:t>
            </a:r>
          </a:p>
          <a:p>
            <a:pPr lvl="2"/>
            <a:r>
              <a:rPr lang="en-US" dirty="0" smtClean="0"/>
              <a:t>The Muon Ionization Cooling Experiment (MICE@RAL):  	</a:t>
            </a:r>
          </a:p>
          <a:p>
            <a:pPr lvl="3"/>
            <a:r>
              <a:rPr lang="en-US" dirty="0"/>
              <a:t>D</a:t>
            </a:r>
            <a:r>
              <a:rPr lang="en-US" dirty="0" smtClean="0"/>
              <a:t>emonstration of </a:t>
            </a:r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</a:p>
          <a:p>
            <a:pPr lvl="3"/>
            <a:r>
              <a:rPr lang="en-US" dirty="0"/>
              <a:t>V</a:t>
            </a:r>
            <a:r>
              <a:rPr lang="en-US" dirty="0" smtClean="0"/>
              <a:t>alidation of cooling channel codes</a:t>
            </a:r>
          </a:p>
          <a:p>
            <a:pPr lvl="2"/>
            <a:r>
              <a:rPr lang="en-US" dirty="0" smtClean="0"/>
              <a:t>Advanced magnet R&amp;D</a:t>
            </a:r>
          </a:p>
          <a:p>
            <a:pPr lvl="3"/>
            <a:r>
              <a:rPr lang="en-US" dirty="0" smtClean="0"/>
              <a:t>Very high field magnets (cooling channel and storage rings) </a:t>
            </a:r>
          </a:p>
          <a:p>
            <a:pPr lvl="3"/>
            <a:r>
              <a:rPr lang="en-US" dirty="0" smtClean="0"/>
              <a:t>Rapid cycling magnets for acceleration of short-lived beams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0638"/>
            <a:ext cx="75057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Technologies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0" y="711200"/>
            <a:ext cx="630555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</a:t>
            </a:r>
            <a:r>
              <a:rPr lang="en-US" sz="2400" dirty="0" smtClean="0"/>
              <a:t>(2007@</a:t>
            </a:r>
            <a:r>
              <a:rPr lang="en-US" sz="2400" dirty="0" smtClean="0"/>
              <a:t>CERN PS)</a:t>
            </a:r>
            <a:endParaRPr lang="en-US" sz="2400" dirty="0" smtClean="0"/>
          </a:p>
          <a:p>
            <a:pPr lvl="1"/>
            <a:r>
              <a:rPr lang="en-US" sz="2000" dirty="0" smtClean="0"/>
              <a:t>Demonstrated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br>
              <a:rPr lang="en-US" sz="2000" dirty="0" smtClean="0"/>
            </a:br>
            <a:r>
              <a:rPr lang="en-US" sz="2000" dirty="0" smtClean="0"/>
              <a:t>into </a:t>
            </a:r>
            <a:r>
              <a:rPr lang="en-US" sz="2000" dirty="0"/>
              <a:t>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br>
              <a:rPr lang="en-US" sz="2000" dirty="0"/>
            </a:br>
            <a:r>
              <a:rPr lang="en-US" sz="2000" dirty="0" smtClean="0"/>
              <a:t>115 KJ/pulse beam! </a:t>
            </a:r>
            <a:endParaRPr lang="en-US" sz="2000" dirty="0"/>
          </a:p>
          <a:p>
            <a:pPr marL="800100" lvl="1" indent="-342900">
              <a:buFont typeface="Wingdings 3" charset="0"/>
              <a:buChar char="a"/>
            </a:pPr>
            <a:r>
              <a:rPr lang="en-US" sz="2000" dirty="0" smtClean="0"/>
              <a:t>Jets could operate with beam </a:t>
            </a:r>
            <a:r>
              <a:rPr lang="en-US" sz="2000" dirty="0"/>
              <a:t>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 8 </a:t>
            </a:r>
            <a:r>
              <a:rPr lang="en-US" sz="2000" b="1" dirty="0"/>
              <a:t>MW </a:t>
            </a:r>
            <a:r>
              <a:rPr lang="en-US" sz="2000" dirty="0"/>
              <a:t>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</a:t>
            </a:r>
          </a:p>
          <a:p>
            <a:r>
              <a:rPr lang="en-US" sz="2400" dirty="0" smtClean="0"/>
              <a:t>MAP staging aimed at initial 1 </a:t>
            </a:r>
            <a:r>
              <a:rPr lang="en-US" sz="2400" dirty="0" smtClean="0"/>
              <a:t>MW target capability (carbon)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7540" y="6465970"/>
            <a:ext cx="1711960" cy="365125"/>
          </a:xfrm>
        </p:spPr>
        <p:txBody>
          <a:bodyPr/>
          <a:lstStyle/>
          <a:p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62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9538"/>
            <a:ext cx="8102600" cy="93186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TechnoIogy</a:t>
            </a:r>
            <a:r>
              <a:rPr lang="en-US" sz="3600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4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8915400" cy="817562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Tertiary production of muon beams 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6047972" y="824505"/>
            <a:ext cx="2908133" cy="28721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178801" y="2235200"/>
            <a:ext cx="190500" cy="22855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68991" y="2818963"/>
            <a:ext cx="2288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First SS delivered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to RAL for Step IV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Experiments in 2015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8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83820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</a:t>
            </a:r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US Muon Accelerator Program (MAP) is one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two </a:t>
            </a:r>
            <a:r>
              <a:rPr lang="en-US" dirty="0" smtClean="0"/>
              <a:t>DOE HEP Facilities R&amp;D efforts</a:t>
            </a:r>
          </a:p>
          <a:p>
            <a:pPr lvl="1"/>
            <a:r>
              <a:rPr lang="en-US" sz="2200" dirty="0" smtClean="0"/>
              <a:t>The other is LARP</a:t>
            </a:r>
          </a:p>
          <a:p>
            <a:pPr lvl="1"/>
            <a:r>
              <a:rPr lang="en-US" sz="2200" dirty="0" smtClean="0"/>
              <a:t>Both are </a:t>
            </a:r>
            <a:r>
              <a:rPr lang="en-US" sz="2200" i="1" dirty="0" smtClean="0"/>
              <a:t>directed</a:t>
            </a:r>
            <a:r>
              <a:rPr lang="en-US" sz="2200" dirty="0" smtClean="0"/>
              <a:t> </a:t>
            </a:r>
            <a:r>
              <a:rPr lang="en-US" sz="2200" b="1" dirty="0" smtClean="0"/>
              <a:t>accelerator R&amp;D</a:t>
            </a:r>
            <a:r>
              <a:rPr lang="en-US" sz="2200" dirty="0" smtClean="0"/>
              <a:t> efforts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>
                <a:latin typeface="Wingdings 3" charset="2"/>
                <a:cs typeface="Wingdings 3" charset="2"/>
              </a:rPr>
              <a:t>a</a:t>
            </a:r>
            <a:r>
              <a:rPr lang="en-US" sz="2200" dirty="0" smtClean="0"/>
              <a:t> </a:t>
            </a:r>
            <a:r>
              <a:rPr lang="en-US" sz="2200" dirty="0" smtClean="0"/>
              <a:t>next generation capabilities for deployment at existing HEP facilities</a:t>
            </a:r>
          </a:p>
          <a:p>
            <a:pPr lvl="1"/>
            <a:endParaRPr lang="en-US" sz="900" dirty="0" smtClean="0"/>
          </a:p>
          <a:p>
            <a:pPr marL="0" indent="0">
              <a:buNone/>
            </a:pPr>
            <a:r>
              <a:rPr lang="en-US" dirty="0" smtClean="0"/>
              <a:t>MAP’s focus is on the R&amp;D required to demonstrate feasibility of muon accelerators for HEP applications</a:t>
            </a:r>
          </a:p>
          <a:p>
            <a:pPr lvl="1"/>
            <a:r>
              <a:rPr lang="en-US" sz="2200" dirty="0" smtClean="0"/>
              <a:t>Neutrino Factories </a:t>
            </a:r>
            <a:r>
              <a:rPr lang="en-US" sz="2200" dirty="0" smtClean="0"/>
              <a:t>(NF) on the Intensity </a:t>
            </a:r>
            <a:r>
              <a:rPr lang="en-US" sz="2200" dirty="0" smtClean="0"/>
              <a:t>Frontier</a:t>
            </a:r>
          </a:p>
          <a:p>
            <a:pPr lvl="2"/>
            <a:r>
              <a:rPr lang="en-US" sz="1800" dirty="0" smtClean="0"/>
              <a:t>Both long and short baseline</a:t>
            </a:r>
            <a:endParaRPr lang="en-US" sz="1800" dirty="0" smtClean="0"/>
          </a:p>
          <a:p>
            <a:pPr lvl="1"/>
            <a:r>
              <a:rPr lang="en-US" sz="2200" dirty="0" smtClean="0"/>
              <a:t>Muon Colliders </a:t>
            </a:r>
            <a:r>
              <a:rPr lang="en-US" sz="2200" dirty="0" smtClean="0"/>
              <a:t>(MC) on the Energy Frontier </a:t>
            </a:r>
            <a:endParaRPr lang="en-US" sz="2200" dirty="0"/>
          </a:p>
          <a:p>
            <a:pPr lvl="2"/>
            <a:r>
              <a:rPr lang="en-US" sz="1800" dirty="0" smtClean="0"/>
              <a:t>Higgs Factory to multi-TeV</a:t>
            </a:r>
            <a:br>
              <a:rPr lang="en-US" sz="1800" dirty="0" smtClean="0"/>
            </a:br>
            <a:endParaRPr lang="en-US" sz="900" dirty="0" smtClean="0"/>
          </a:p>
          <a:p>
            <a:pPr marL="0" indent="0">
              <a:buNone/>
            </a:pPr>
            <a:r>
              <a:rPr lang="en-US" i="1" dirty="0" smtClean="0"/>
              <a:t>The two Muon Accelerator capabilities are strongly linked</a:t>
            </a:r>
          </a:p>
          <a:p>
            <a:pPr lvl="1"/>
            <a:r>
              <a:rPr lang="en-US" sz="2200" dirty="0" smtClean="0"/>
              <a:t>With key synergies that can be exploited to control technical risk and cost</a:t>
            </a:r>
          </a:p>
          <a:p>
            <a:pPr lvl="1"/>
            <a:r>
              <a:rPr lang="en-US" sz="2200" dirty="0" smtClean="0"/>
              <a:t>A unique breadth of physics that can be </a:t>
            </a:r>
            <a:r>
              <a:rPr lang="en-US" sz="2200" dirty="0" smtClean="0"/>
              <a:t>supported</a:t>
            </a:r>
            <a:endParaRPr lang="en-US" sz="2200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2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CC Cold Mass 1 at the </a:t>
            </a:r>
            <a:r>
              <a:rPr lang="en-US" dirty="0" smtClean="0"/>
              <a:t>STF </a:t>
            </a:r>
            <a:r>
              <a:rPr lang="en-US" dirty="0" smtClean="0"/>
              <a:t>(FNAL)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3" descr="Q:\Solenoid Test Facility\MICE Coupling Coil\Cold Mass Images\CHL Test Stand - March 2013\MLI_IMG_0084 copy-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429000" cy="229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tdserver1.fnal.gov/TDweb/dt/MTF_Images/Cy2013/Aug13/Thumbnails/IMG_0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8" t="35937" r="38597" b="51280"/>
          <a:stretch/>
        </p:blipFill>
        <p:spPr>
          <a:xfrm>
            <a:off x="381000" y="3962400"/>
            <a:ext cx="1812898" cy="2162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1" r="17572" b="42279"/>
          <a:stretch/>
        </p:blipFill>
        <p:spPr>
          <a:xfrm>
            <a:off x="5791200" y="3810000"/>
            <a:ext cx="2438400" cy="2326785"/>
          </a:xfrm>
          <a:prstGeom prst="rect">
            <a:avLst/>
          </a:prstGeom>
        </p:spPr>
      </p:pic>
      <p:pic>
        <p:nvPicPr>
          <p:cNvPr id="12" name="Picture 3" descr="Q:\Solenoid Test Facility\MICE Coupling Coil\Cold Mass Images\February 2013\CC Hanging from Top Pl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149671" cy="236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RF </a:t>
            </a:r>
            <a:r>
              <a:rPr lang="en-US" dirty="0" smtClean="0"/>
              <a:t>R&amp;D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80533"/>
            <a:ext cx="54038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7200" y="2601917"/>
            <a:ext cx="3163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Compressor + refrigerator room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715526" y="1270000"/>
            <a:ext cx="15659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Entrance of 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MTA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exp</a:t>
            </a:r>
            <a:r>
              <a:rPr lang="en-US" dirty="0">
                <a:solidFill>
                  <a:srgbClr val="FFFF00"/>
                </a:solidFill>
              </a:rPr>
              <a:t>. hall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661041" y="1933846"/>
            <a:ext cx="293687" cy="139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47302" y="880533"/>
            <a:ext cx="3627493" cy="584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dirty="0" err="1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MuCool</a:t>
            </a:r>
            <a:r>
              <a:rPr lang="en-US" sz="32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 Test Area</a:t>
            </a:r>
            <a:endParaRPr lang="en-US" sz="3200" b="1" dirty="0">
              <a:ln w="12700">
                <a:solidFill>
                  <a:srgbClr val="242852">
                    <a:satMod val="155000"/>
                  </a:srgbClr>
                </a:solidFill>
                <a:prstDash val="solid"/>
              </a:ln>
              <a:solidFill>
                <a:srgbClr val="ACCB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28" name="Picture 27" descr="forMark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9" y="3221642"/>
            <a:ext cx="5029200" cy="32520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4398" y="3262134"/>
            <a:ext cx="14102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MTA </a:t>
            </a:r>
            <a:r>
              <a:rPr lang="en-US" sz="2400" dirty="0">
                <a:solidFill>
                  <a:schemeClr val="tx2"/>
                </a:solidFill>
              </a:rPr>
              <a:t>H</a:t>
            </a:r>
            <a:r>
              <a:rPr lang="en-US" sz="2400" dirty="0" smtClean="0">
                <a:solidFill>
                  <a:schemeClr val="tx2"/>
                </a:solidFill>
              </a:rPr>
              <a:t>all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383" y="4312908"/>
            <a:ext cx="215716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201 MHz </a:t>
            </a:r>
            <a:r>
              <a:rPr lang="en-US" sz="1600" dirty="0" smtClean="0">
                <a:solidFill>
                  <a:schemeClr val="tx2"/>
                </a:solidFill>
              </a:rPr>
              <a:t>MICE cavity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05243" y="4829778"/>
            <a:ext cx="1072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SC magnet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55909" y="4769099"/>
            <a:ext cx="165608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400 MeV H</a:t>
            </a:r>
            <a:r>
              <a:rPr lang="en-US" sz="1600" baseline="3000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beam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223435" y="5168332"/>
            <a:ext cx="600488" cy="4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orMark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34" y="4108473"/>
            <a:ext cx="3732265" cy="2355827"/>
          </a:xfrm>
          <a:prstGeom prst="rect">
            <a:avLst/>
          </a:prstGeom>
        </p:spPr>
      </p:pic>
      <p:pic>
        <p:nvPicPr>
          <p:cNvPr id="37" name="Picture 36" descr="forMark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25" y="2336800"/>
            <a:ext cx="2517380" cy="22824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919799" y="2611711"/>
            <a:ext cx="1005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400 MeV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H</a:t>
            </a:r>
            <a:r>
              <a:rPr lang="en-US" sz="1600" baseline="30000" dirty="0" smtClean="0">
                <a:solidFill>
                  <a:srgbClr val="000090"/>
                </a:solidFill>
              </a:rPr>
              <a:t>-</a:t>
            </a:r>
            <a:r>
              <a:rPr lang="en-US" sz="1600" dirty="0" smtClean="0">
                <a:solidFill>
                  <a:srgbClr val="000090"/>
                </a:solidFill>
              </a:rPr>
              <a:t> Beam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52237" y="4160931"/>
            <a:ext cx="18150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Gas-Filled RF cell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995" y="880533"/>
            <a:ext cx="2286000" cy="1649767"/>
          </a:xfrm>
          <a:prstGeom prst="rect">
            <a:avLst/>
          </a:prstGeom>
        </p:spPr>
      </p:pic>
      <p:pic>
        <p:nvPicPr>
          <p:cNvPr id="42" name="Picture 41" descr="Scr_15-28-29_ca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22" y="1976420"/>
            <a:ext cx="1972678" cy="123292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67257" y="2703012"/>
            <a:ext cx="170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E"/>
                </a:solidFill>
              </a:rPr>
              <a:t>20 MV/m in 3 Tesla</a:t>
            </a:r>
            <a:endParaRPr lang="en-US" sz="1400" dirty="0">
              <a:solidFill>
                <a:srgbClr val="EBF1D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322" y="880534"/>
            <a:ext cx="195442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Vacuum RF Cavity –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now operational in 5T B-field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Left Arrow 43"/>
          <p:cNvSpPr/>
          <p:nvPr/>
        </p:nvSpPr>
        <p:spPr>
          <a:xfrm rot="19128266">
            <a:off x="6434722" y="3225725"/>
            <a:ext cx="774700" cy="174389"/>
          </a:xfrm>
          <a:prstGeom prst="leftArrow">
            <a:avLst/>
          </a:prstGeom>
          <a:solidFill>
            <a:srgbClr val="FFFF00"/>
          </a:solidFill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4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7939"/>
            <a:ext cx="80645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3177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328327" y="644472"/>
            <a:ext cx="5815673" cy="309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100" dirty="0" smtClean="0">
                <a:solidFill>
                  <a:srgbClr val="C0D8ED"/>
                </a:solidFill>
              </a:rPr>
              <a:t>All Seasons Cavity       </a:t>
            </a:r>
            <a:br>
              <a:rPr lang="en-US" sz="5100" dirty="0" smtClean="0">
                <a:solidFill>
                  <a:srgbClr val="C0D8ED"/>
                </a:solidFill>
              </a:rPr>
            </a:br>
            <a:r>
              <a:rPr lang="en-US" sz="4200" dirty="0" smtClean="0">
                <a:solidFill>
                  <a:srgbClr val="C0D8ED"/>
                </a:solidFill>
              </a:rPr>
              <a:t>(designed for </a:t>
            </a:r>
            <a:r>
              <a:rPr lang="en-US" sz="4200" dirty="0" smtClean="0">
                <a:solidFill>
                  <a:srgbClr val="C0D8ED"/>
                </a:solidFill>
              </a:rPr>
              <a:t>both </a:t>
            </a:r>
            <a:r>
              <a:rPr lang="en-US" sz="4200" dirty="0" smtClean="0">
                <a:solidFill>
                  <a:srgbClr val="C0D8ED"/>
                </a:solidFill>
              </a:rPr>
              <a:t>vacuum and high pressure operation)</a:t>
            </a:r>
          </a:p>
          <a:p>
            <a:r>
              <a:rPr lang="en-US" sz="3800" dirty="0" smtClean="0">
                <a:solidFill>
                  <a:srgbClr val="C0D8ED"/>
                </a:solidFill>
              </a:rPr>
              <a:t>Now </a:t>
            </a:r>
            <a:r>
              <a:rPr lang="en-US" sz="3800" dirty="0" smtClean="0">
                <a:solidFill>
                  <a:srgbClr val="C0D8ED"/>
                </a:solidFill>
              </a:rPr>
              <a:t>operated in magnetic fields up to 5T:</a:t>
            </a:r>
          </a:p>
          <a:p>
            <a:pPr lvl="1"/>
            <a:r>
              <a:rPr lang="en-US" sz="3400" dirty="0" smtClean="0"/>
              <a:t>Gradients  </a:t>
            </a:r>
            <a:r>
              <a:rPr lang="en-US" sz="3400" dirty="0" smtClean="0">
                <a:latin typeface="Symbol" pitchFamily="18" charset="2"/>
              </a:rPr>
              <a:t>&gt; 20</a:t>
            </a:r>
            <a:r>
              <a:rPr lang="en-US" sz="3400" dirty="0" smtClean="0"/>
              <a:t> MV/m</a:t>
            </a:r>
          </a:p>
          <a:p>
            <a:r>
              <a:rPr lang="en-US" sz="3800" dirty="0" smtClean="0">
                <a:solidFill>
                  <a:srgbClr val="C0D8ED"/>
                </a:solidFill>
              </a:rPr>
              <a:t>Demonstrates possibility of successful operation of vacuum cavities in magnetic fields with careful </a:t>
            </a:r>
            <a:r>
              <a:rPr lang="en-US" sz="3800" dirty="0" smtClean="0">
                <a:solidFill>
                  <a:srgbClr val="C0D8ED"/>
                </a:solidFill>
              </a:rPr>
              <a:t>design</a:t>
            </a:r>
            <a:endParaRPr lang="en-US" sz="2100" dirty="0" smtClean="0">
              <a:solidFill>
                <a:srgbClr val="C0D8ED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Successor design (the </a:t>
            </a:r>
            <a:r>
              <a:rPr lang="en-US" sz="3800" i="1" dirty="0" smtClean="0">
                <a:solidFill>
                  <a:srgbClr val="FF0000"/>
                </a:solidFill>
              </a:rPr>
              <a:t>805 MHz Modular Cavity</a:t>
            </a:r>
            <a:r>
              <a:rPr lang="en-US" sz="3800" dirty="0" smtClean="0">
                <a:solidFill>
                  <a:srgbClr val="FF0000"/>
                </a:solidFill>
              </a:rPr>
              <a:t>) will be ready for testing during </a:t>
            </a:r>
            <a:r>
              <a:rPr lang="en-US" sz="3800" dirty="0" smtClean="0">
                <a:solidFill>
                  <a:srgbClr val="FF0000"/>
                </a:solidFill>
              </a:rPr>
              <a:t>FY14</a:t>
            </a:r>
            <a:endParaRPr lang="en-US" sz="2100" dirty="0" smtClean="0">
              <a:solidFill>
                <a:srgbClr val="C0D8ED"/>
              </a:solidFill>
            </a:endParaRPr>
          </a:p>
          <a:p>
            <a:r>
              <a:rPr lang="en-US" sz="3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Also progress on alternative cavity materials</a:t>
            </a:r>
            <a:endParaRPr lang="en-US" sz="3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29436" y="3524504"/>
            <a:ext cx="5095464" cy="2885948"/>
            <a:chOff x="3505200" y="1270000"/>
            <a:chExt cx="5473700" cy="3247950"/>
          </a:xfrm>
        </p:grpSpPr>
        <p:grpSp>
          <p:nvGrpSpPr>
            <p:cNvPr id="11" name="Group 10"/>
            <p:cNvGrpSpPr/>
            <p:nvPr/>
          </p:nvGrpSpPr>
          <p:grpSpPr>
            <a:xfrm>
              <a:off x="3505200" y="1270000"/>
              <a:ext cx="5473700" cy="3247950"/>
              <a:chOff x="3799142" y="3416300"/>
              <a:chExt cx="5344858" cy="309872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799142" y="3416300"/>
                <a:ext cx="5344858" cy="309872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SC_data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475" y="3564515"/>
                <a:ext cx="4866391" cy="267351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10800000">
                <a:off x="3799143" y="3564515"/>
                <a:ext cx="369332" cy="276937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en-US" altLang="ja-JP" sz="1200" dirty="0" smtClean="0"/>
                  <a:t>Max. Stable Operating gradient (MV/m)</a:t>
                </a:r>
                <a:endParaRPr kumimoji="1" lang="ja-JP" altLang="en-US" sz="12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369573" y="2913487"/>
              <a:ext cx="4112573" cy="72740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Preliminary</a:t>
              </a:r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Data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3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01" y="20639"/>
            <a:ext cx="8207099" cy="62706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Recent Progress </a:t>
            </a:r>
            <a:r>
              <a:rPr lang="en-US" sz="3600" dirty="0"/>
              <a:t>-</a:t>
            </a:r>
            <a:r>
              <a:rPr lang="en-US" sz="3600" dirty="0" smtClean="0"/>
              <a:t> High Pressure RF</a:t>
            </a:r>
            <a:endParaRPr lang="en-US" sz="3600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0" y="6477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364604" y="647700"/>
            <a:ext cx="4779396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M</a:t>
            </a:r>
            <a:r>
              <a:rPr lang="en-US" dirty="0" smtClean="0"/>
              <a:t>oderates </a:t>
            </a:r>
            <a:r>
              <a:rPr lang="en-US" dirty="0" smtClean="0"/>
              <a:t>the loading effects of beam-induced plasma by scavenging the relatively mobile electrons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0790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0404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23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5100" y="6032500"/>
            <a:ext cx="91065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Results extrapolate well to NF operation and a range</a:t>
            </a:r>
            <a:r>
              <a:rPr lang="en-US" dirty="0">
                <a:solidFill>
                  <a:srgbClr val="FF0000"/>
                </a:solidFill>
              </a:rPr>
              <a:t> of MC beam parameters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4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20638"/>
            <a:ext cx="8064500" cy="6223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MAP Magnet Pull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125422"/>
              </p:ext>
            </p:extLst>
          </p:nvPr>
        </p:nvGraphicFramePr>
        <p:xfrm>
          <a:off x="-355600" y="642939"/>
          <a:ext cx="9474200" cy="631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 rot="16200000">
            <a:off x="6413500" y="3416300"/>
            <a:ext cx="47498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Feasibility R&amp;D through End of Decade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9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Cooling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003800"/>
          </a:xfrm>
        </p:spPr>
        <p:txBody>
          <a:bodyPr>
            <a:normAutofit/>
          </a:bodyPr>
          <a:lstStyle/>
          <a:p>
            <a:r>
              <a:rPr lang="en-US" dirty="0" smtClean="0"/>
              <a:t>Final Cooling</a:t>
            </a:r>
          </a:p>
          <a:p>
            <a:pPr lvl="1"/>
            <a:r>
              <a:rPr lang="en-US" dirty="0" smtClean="0"/>
              <a:t>Requires &gt; 30T Class Solenoids</a:t>
            </a:r>
          </a:p>
          <a:p>
            <a:pPr lvl="1"/>
            <a:r>
              <a:rPr lang="en-US" dirty="0" smtClean="0"/>
              <a:t>Demonstration program </a:t>
            </a:r>
            <a:br>
              <a:rPr lang="en-US" dirty="0" smtClean="0"/>
            </a:br>
            <a:r>
              <a:rPr lang="en-US" dirty="0" smtClean="0"/>
              <a:t>exploring critical magnet issues </a:t>
            </a:r>
            <a:br>
              <a:rPr lang="en-US" dirty="0" smtClean="0"/>
            </a:br>
            <a:r>
              <a:rPr lang="en-US" dirty="0" smtClean="0"/>
              <a:t>(R. Gupta at BNL)</a:t>
            </a:r>
          </a:p>
          <a:p>
            <a:pPr lvl="2"/>
            <a:r>
              <a:rPr lang="en-US" dirty="0" smtClean="0"/>
              <a:t>High J</a:t>
            </a:r>
            <a:r>
              <a:rPr lang="en-US" baseline="-25000" dirty="0" smtClean="0"/>
              <a:t>E</a:t>
            </a:r>
            <a:endParaRPr lang="en-US" dirty="0" smtClean="0"/>
          </a:p>
          <a:p>
            <a:pPr lvl="2"/>
            <a:r>
              <a:rPr lang="en-US" dirty="0" smtClean="0"/>
              <a:t>Quench Protection</a:t>
            </a:r>
          </a:p>
          <a:p>
            <a:pPr lvl="2"/>
            <a:r>
              <a:rPr lang="en-US" dirty="0" smtClean="0"/>
              <a:t>Stress</a:t>
            </a:r>
          </a:p>
          <a:p>
            <a:pPr lvl="2"/>
            <a:r>
              <a:rPr lang="en-US" dirty="0" smtClean="0"/>
              <a:t>Piece Length Constraints</a:t>
            </a:r>
          </a:p>
          <a:p>
            <a:r>
              <a:rPr lang="en-US" dirty="0" smtClean="0"/>
              <a:t>Anticipate a Final Cooling </a:t>
            </a:r>
            <a:br>
              <a:rPr lang="en-US" dirty="0" smtClean="0"/>
            </a:br>
            <a:r>
              <a:rPr lang="en-US" dirty="0" smtClean="0"/>
              <a:t>concept review in 2016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63944" y="3314113"/>
            <a:ext cx="4078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HTS (1&amp;2, funded) and LTS (3, not funded)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89" y="1041400"/>
            <a:ext cx="3066811" cy="22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9045" t="18071" r="7537" b="20079"/>
          <a:stretch>
            <a:fillRect/>
          </a:stretch>
        </p:blipFill>
        <p:spPr bwMode="auto">
          <a:xfrm>
            <a:off x="5029930" y="3750704"/>
            <a:ext cx="4114070" cy="21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91665" y="5957361"/>
            <a:ext cx="3250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HTS solenoids – built and individually tested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Magnets for the Acceleration Chain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8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</a:t>
            </a:r>
            <a:r>
              <a:rPr lang="en-GB" sz="3000" i="1" dirty="0" smtClean="0">
                <a:cs typeface="Wingdings 3" charset="2"/>
              </a:rPr>
              <a:t/>
            </a:r>
            <a:br>
              <a:rPr lang="en-GB" sz="3000" i="1" dirty="0" smtClean="0">
                <a:cs typeface="Wingdings 3" charset="2"/>
              </a:rPr>
            </a:br>
            <a:r>
              <a:rPr lang="en-GB" sz="3000" i="1" dirty="0" smtClean="0">
                <a:cs typeface="Wingdings 3" charset="2"/>
              </a:rPr>
              <a:t>		   most machines</a:t>
            </a:r>
            <a:endParaRPr lang="en-GB" sz="1400" dirty="0"/>
          </a:p>
          <a:p>
            <a:pPr marL="3835400" lvl="2" indent="0">
              <a:buNone/>
            </a:pPr>
            <a:r>
              <a:rPr lang="en-GB" sz="2000" dirty="0" smtClean="0"/>
              <a:t>For 100’s of GeV to </a:t>
            </a:r>
            <a:br>
              <a:rPr lang="en-GB" sz="2000" dirty="0" smtClean="0"/>
            </a:br>
            <a:r>
              <a:rPr lang="en-GB" sz="2000" dirty="0" smtClean="0"/>
              <a:t>the TeV-scale, </a:t>
            </a:r>
            <a:r>
              <a:rPr lang="en-GB" dirty="0"/>
              <a:t>Rapid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Cycling Synchrotrons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/>
              <a:t>RCS</a:t>
            </a:r>
            <a:r>
              <a:rPr lang="en-GB" dirty="0" smtClean="0"/>
              <a:t>) offer the most </a:t>
            </a:r>
            <a:br>
              <a:rPr lang="en-GB" dirty="0" smtClean="0"/>
            </a:br>
            <a:r>
              <a:rPr lang="en-GB" dirty="0" smtClean="0"/>
              <a:t>efficient scheme</a:t>
            </a:r>
            <a:endParaRPr lang="en-GB" dirty="0"/>
          </a:p>
          <a:p>
            <a:pPr marL="342900" lvl="1" indent="-342900">
              <a:buFont typeface="Arial"/>
              <a:buChar char="•"/>
            </a:pP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551" y="3708400"/>
            <a:ext cx="4332449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1551" y="5756414"/>
            <a:ext cx="4332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RCS requires ~2 T p-p magnets </a:t>
            </a:r>
          </a:p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at f = 400 Hz (BNL, U Miss &amp; FNAL)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372962"/>
            <a:ext cx="3727754" cy="406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875" y="1071212"/>
            <a:ext cx="2583925" cy="260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95708" y="2984500"/>
            <a:ext cx="104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 Coil</a:t>
            </a:r>
            <a:br>
              <a:rPr lang="en-US" dirty="0" smtClean="0"/>
            </a:b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25549" y="3950732"/>
            <a:ext cx="10246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HTS Test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Magnet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1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Collider Ring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0" y="774700"/>
            <a:ext cx="5791200" cy="56150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Magnet </a:t>
            </a:r>
            <a:r>
              <a:rPr lang="en-US" dirty="0"/>
              <a:t>design R&amp;D for collider ring and IR </a:t>
            </a:r>
            <a:r>
              <a:rPr lang="en-US" dirty="0" smtClean="0"/>
              <a:t>magnets </a:t>
            </a:r>
            <a:r>
              <a:rPr lang="en-US" dirty="0"/>
              <a:t>that have to deal with the expected high level of energy deposition from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decay </a:t>
            </a:r>
            <a:r>
              <a:rPr lang="en-US" dirty="0" smtClean="0"/>
              <a:t>electrons</a:t>
            </a:r>
          </a:p>
          <a:p>
            <a:r>
              <a:rPr lang="en-US" dirty="0"/>
              <a:t>Pursuing design concepts that allow for suitable </a:t>
            </a:r>
            <a:r>
              <a:rPr lang="en-US" dirty="0" smtClean="0"/>
              <a:t>shielding</a:t>
            </a:r>
          </a:p>
          <a:p>
            <a:r>
              <a:rPr lang="en-US" dirty="0" smtClean="0"/>
              <a:t>As with the LHC, pushing the field limits for magnets can impact the energy reach.  </a:t>
            </a:r>
            <a:r>
              <a:rPr lang="en-US" i="1" dirty="0" smtClean="0">
                <a:solidFill>
                  <a:srgbClr val="FFFF00"/>
                </a:solidFill>
              </a:rPr>
              <a:t>For the MC, this also directly impacts the luminosity performance!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 smtClean="0"/>
              <a:t>Requires high field quality designs and hence the necessary cable development.  Substantial progress in Bi2212 over the past year.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795" y="1282700"/>
            <a:ext cx="3412010" cy="3263900"/>
          </a:xfrm>
          <a:prstGeom prst="rect">
            <a:avLst/>
          </a:prstGeom>
        </p:spPr>
      </p:pic>
      <p:pic>
        <p:nvPicPr>
          <p:cNvPr id="8" name="Picture 2" descr="C:\Users\tshen\Desktop\120817-10 bar-cable spiral.JPG"/>
          <p:cNvPicPr>
            <a:picLocks noChangeAspect="1" noChangeArrowheads="1"/>
          </p:cNvPicPr>
          <p:nvPr/>
        </p:nvPicPr>
        <p:blipFill>
          <a:blip r:embed="rId3" cstate="print"/>
          <a:srcRect l="10448" t="7111" r="11940" b="18221"/>
          <a:stretch>
            <a:fillRect/>
          </a:stretch>
        </p:blipFill>
        <p:spPr bwMode="auto">
          <a:xfrm>
            <a:off x="6604000" y="4664075"/>
            <a:ext cx="2514600" cy="17731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048500" y="4664075"/>
            <a:ext cx="216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T Class Bi2212 Cable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0795" y="981075"/>
            <a:ext cx="325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Higgs Factory IR Magnet Designs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7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8921750" cy="559117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Participants in FY14</a:t>
            </a:r>
          </a:p>
          <a:p>
            <a:pPr lvl="1"/>
            <a:r>
              <a:rPr lang="en-US" dirty="0" smtClean="0"/>
              <a:t>People:</a:t>
            </a:r>
          </a:p>
          <a:p>
            <a:pPr marL="228600" lvl="1" indent="0">
              <a:buNone/>
            </a:pPr>
            <a:r>
              <a:rPr lang="en-US" dirty="0" smtClean="0"/>
              <a:t>	~150 </a:t>
            </a:r>
            <a:r>
              <a:rPr lang="en-US" dirty="0"/>
              <a:t>individuals</a:t>
            </a:r>
          </a:p>
          <a:p>
            <a:pPr marL="228600" lvl="1" indent="0">
              <a:buNone/>
            </a:pPr>
            <a:r>
              <a:rPr lang="en-US" dirty="0" smtClean="0"/>
              <a:t>	~50 FTEs</a:t>
            </a:r>
          </a:p>
          <a:p>
            <a:pPr lvl="1"/>
            <a:r>
              <a:rPr lang="en-US" dirty="0" smtClean="0"/>
              <a:t>International Efforts:</a:t>
            </a:r>
          </a:p>
          <a:p>
            <a:pPr lvl="2"/>
            <a:r>
              <a:rPr lang="en-US" dirty="0" smtClean="0"/>
              <a:t>International Design Study for a Neutrino Factory (IDS-NF)</a:t>
            </a:r>
          </a:p>
          <a:p>
            <a:pPr lvl="2"/>
            <a:r>
              <a:rPr lang="en-US" dirty="0" smtClean="0"/>
              <a:t>Muon Ionization Cooling Experiment (MICE at RAL)</a:t>
            </a:r>
          </a:p>
          <a:p>
            <a:pPr lvl="1"/>
            <a:r>
              <a:rPr lang="en-US" dirty="0" smtClean="0"/>
              <a:t>Participating Institutions (21)</a:t>
            </a:r>
          </a:p>
          <a:p>
            <a:pPr marL="457200" lvl="2" indent="0">
              <a:buNone/>
            </a:pPr>
            <a:r>
              <a:rPr lang="en-US" dirty="0" smtClean="0"/>
              <a:t>FNAL (host), ANL, BNL, Cornell, CMU, Chicago, ICL, IIT, JLAB, LBNL, </a:t>
            </a:r>
          </a:p>
          <a:p>
            <a:pPr marL="457200" lvl="2" indent="0">
              <a:buNone/>
            </a:pPr>
            <a:r>
              <a:rPr lang="en-US" dirty="0" smtClean="0"/>
              <a:t>Mississippi, Muons </a:t>
            </a:r>
            <a:r>
              <a:rPr lang="en-US" dirty="0" err="1" smtClean="0"/>
              <a:t>Inc</a:t>
            </a:r>
            <a:r>
              <a:rPr lang="en-US" dirty="0" smtClean="0"/>
              <a:t>, ORNL, PBL, Princeton, SLAC, SUNY-SB, UC-Berkeley, UCLA, UC-Riverside, </a:t>
            </a:r>
            <a:r>
              <a:rPr lang="en-US" dirty="0" smtClean="0"/>
              <a:t>VT</a:t>
            </a:r>
          </a:p>
          <a:p>
            <a:r>
              <a:rPr lang="en-US" dirty="0" smtClean="0"/>
              <a:t>MAP supports a broad accelerator R&amp;D effort</a:t>
            </a:r>
            <a:br>
              <a:rPr lang="en-US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smtClean="0"/>
              <a:t>Many opportunities exist for expanded collaboration</a:t>
            </a:r>
            <a:endParaRPr lang="en-US" dirty="0" smtClean="0"/>
          </a:p>
          <a:p>
            <a:pPr marL="228600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6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Physics Case for the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939166"/>
            <a:ext cx="8921750" cy="56140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Short Baseline Neutrino Factory</a:t>
            </a:r>
          </a:p>
          <a:p>
            <a:pPr lvl="1"/>
            <a:r>
              <a:rPr lang="en-US" dirty="0" smtClean="0"/>
              <a:t>nuSTORM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efinitive measurement of sterile neutrinos</a:t>
            </a:r>
          </a:p>
          <a:p>
            <a:pPr lvl="2"/>
            <a:r>
              <a:rPr lang="en-US" dirty="0" smtClean="0"/>
              <a:t>Precision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 cross-section measurements (systematics issue for long baseline </a:t>
            </a:r>
            <a:r>
              <a:rPr lang="en-US" dirty="0" err="1" smtClean="0">
                <a:cs typeface="Symbol" charset="2"/>
              </a:rPr>
              <a:t>SuperBeam</a:t>
            </a:r>
            <a:r>
              <a:rPr lang="en-US" dirty="0" smtClean="0">
                <a:cs typeface="Symbol" charset="2"/>
              </a:rPr>
              <a:t> experiments)</a:t>
            </a:r>
          </a:p>
          <a:p>
            <a:pPr lvl="2"/>
            <a:r>
              <a:rPr lang="en-US" dirty="0"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ould </a:t>
            </a:r>
            <a:r>
              <a:rPr lang="en-US" dirty="0" smtClean="0">
                <a:cs typeface="Symbol" charset="2"/>
              </a:rPr>
              <a:t>serve as </a:t>
            </a:r>
            <a:r>
              <a:rPr lang="en-US" dirty="0" smtClean="0">
                <a:cs typeface="Symbol" charset="2"/>
              </a:rPr>
              <a:t>an HEP </a:t>
            </a:r>
            <a:r>
              <a:rPr lang="en-US" dirty="0" smtClean="0">
                <a:cs typeface="Symbol" charset="2"/>
              </a:rPr>
              <a:t>muon accelerator proving ground…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Long Baseline Neutrino Factory with a Magnetized Detector</a:t>
            </a:r>
          </a:p>
          <a:p>
            <a:pPr lvl="1"/>
            <a:r>
              <a:rPr lang="en-US" dirty="0" smtClean="0"/>
              <a:t>IDS-NF (International Design Study for a Neutrino Factory)</a:t>
            </a:r>
          </a:p>
          <a:p>
            <a:pPr lvl="2"/>
            <a:r>
              <a:rPr lang="en-US" dirty="0" smtClean="0"/>
              <a:t>10 GeV muon storage ring optimized for 1500-2500km baselines</a:t>
            </a:r>
          </a:p>
          <a:p>
            <a:pPr lvl="2"/>
            <a:r>
              <a:rPr lang="en-US" dirty="0" smtClean="0"/>
              <a:t>“Generic” design (</a:t>
            </a:r>
            <a:r>
              <a:rPr lang="en-US" dirty="0" err="1" smtClean="0"/>
              <a:t>ie</a:t>
            </a:r>
            <a:r>
              <a:rPr lang="en-US" dirty="0" smtClean="0"/>
              <a:t>, not site-specific)</a:t>
            </a:r>
          </a:p>
          <a:p>
            <a:pPr lvl="2"/>
            <a:endParaRPr lang="en-US" sz="1100" dirty="0" smtClean="0"/>
          </a:p>
          <a:p>
            <a:pPr lvl="1"/>
            <a:r>
              <a:rPr lang="en-US" dirty="0" smtClean="0"/>
              <a:t>NuMAX  (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trinos from a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uon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dirty="0" err="1" smtClean="0"/>
              <a:t>Comple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Site-specific:  FNAL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SURF  (1300km baseline)</a:t>
            </a:r>
            <a:endParaRPr lang="en-US" dirty="0" smtClean="0"/>
          </a:p>
          <a:p>
            <a:pPr lvl="2"/>
            <a:r>
              <a:rPr lang="en-US" dirty="0" smtClean="0"/>
              <a:t>4-6 GeV beam energy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provide an ongoing short baseline measurement option</a:t>
            </a:r>
          </a:p>
          <a:p>
            <a:pPr lvl="2"/>
            <a:r>
              <a:rPr lang="en-US" dirty="0" smtClean="0"/>
              <a:t>Detector options</a:t>
            </a:r>
          </a:p>
          <a:p>
            <a:pPr lvl="3"/>
            <a:r>
              <a:rPr lang="en-US" dirty="0" smtClean="0"/>
              <a:t>Magnetized LAr is the goal</a:t>
            </a:r>
          </a:p>
          <a:p>
            <a:pPr lvl="3"/>
            <a:r>
              <a:rPr lang="en-US" dirty="0" smtClean="0"/>
              <a:t>Magnetized iron provides equivalent CP sensitivities using ~3x the mass</a:t>
            </a:r>
          </a:p>
          <a:p>
            <a:pPr lvl="3"/>
            <a:endParaRPr lang="en-US" sz="1100" dirty="0" smtClean="0"/>
          </a:p>
          <a:p>
            <a:pPr lvl="1"/>
            <a:r>
              <a:rPr lang="en-US" dirty="0" smtClean="0"/>
              <a:t>Both options provide a route to high precision measurements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sector with very well understood systematics</a:t>
            </a:r>
          </a:p>
          <a:p>
            <a:pPr marL="228600" lvl="1" indent="0">
              <a:buNone/>
            </a:pPr>
            <a:r>
              <a:rPr lang="en-US" dirty="0">
                <a:cs typeface="Symbol" charset="2"/>
              </a:rPr>
              <a:t>	</a:t>
            </a:r>
            <a:r>
              <a:rPr lang="en-US" sz="34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 </a:t>
            </a:r>
            <a:r>
              <a:rPr lang="en-US" sz="3400" dirty="0" smtClean="0">
                <a:solidFill>
                  <a:srgbClr val="FFFF00"/>
                </a:solidFill>
                <a:cs typeface="Symbol" charset="2"/>
              </a:rPr>
              <a:t>The advantage of high intensity “precision beams”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032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dirty="0" err="1" smtClean="0">
                <a:latin typeface="+mn-lt"/>
                <a:cs typeface="Symbol" charset="2"/>
              </a:rPr>
              <a:t>STORM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" t="-546" r="1058" b="1009"/>
          <a:stretch/>
        </p:blipFill>
        <p:spPr>
          <a:xfrm>
            <a:off x="9524" y="1015999"/>
            <a:ext cx="9134475" cy="3564673"/>
          </a:xfrm>
        </p:spPr>
      </p:pic>
      <p:sp>
        <p:nvSpPr>
          <p:cNvPr id="3" name="TextBox 2"/>
          <p:cNvSpPr txBox="1"/>
          <p:nvPr/>
        </p:nvSpPr>
        <p:spPr>
          <a:xfrm>
            <a:off x="1734748" y="1138971"/>
            <a:ext cx="590586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000090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/c ± 10%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5500" y="4057134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Hall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0989" y="4699000"/>
            <a:ext cx="5140310" cy="1676400"/>
            <a:chOff x="3990989" y="4699000"/>
            <a:chExt cx="5140310" cy="1676400"/>
          </a:xfrm>
        </p:grpSpPr>
        <p:pic>
          <p:nvPicPr>
            <p:cNvPr id="7" name="Content Placeholder 5" descr="FAR-D0_SECTION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968" b="19707"/>
            <a:stretch/>
          </p:blipFill>
          <p:spPr>
            <a:xfrm>
              <a:off x="3990989" y="4699000"/>
              <a:ext cx="514031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1168" y="5771634"/>
              <a:ext cx="191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Hall @1.9km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" y="3847713"/>
            <a:ext cx="4128297" cy="2709746"/>
            <a:chOff x="25400" y="3847713"/>
            <a:chExt cx="4128297" cy="2709746"/>
          </a:xfrm>
        </p:grpSpPr>
        <p:pic>
          <p:nvPicPr>
            <p:cNvPr id="8" name="Picture 7" descr="nuSTORM_graphic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3847713"/>
              <a:ext cx="4128297" cy="2671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67468" y="6188127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Detector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229600" y="3959612"/>
            <a:ext cx="914400" cy="1932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11168" y="3313281"/>
            <a:ext cx="83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To Far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Hall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1320800"/>
            <a:ext cx="3946940" cy="5092700"/>
          </a:xfrm>
        </p:spPr>
        <p:txBody>
          <a:bodyPr/>
          <a:lstStyle/>
          <a:p>
            <a:r>
              <a:rPr lang="en-US" dirty="0" smtClean="0"/>
              <a:t>IDS-</a:t>
            </a:r>
            <a:r>
              <a:rPr lang="en-US" dirty="0" smtClean="0"/>
              <a:t>NF:  the </a:t>
            </a:r>
            <a:r>
              <a:rPr lang="en-US" i="1" dirty="0" smtClean="0"/>
              <a:t>ideal</a:t>
            </a:r>
            <a:r>
              <a:rPr lang="en-US" dirty="0" smtClean="0"/>
              <a:t> NF</a:t>
            </a:r>
          </a:p>
          <a:p>
            <a:pPr lvl="1"/>
            <a:r>
              <a:rPr lang="en-US" dirty="0" smtClean="0"/>
              <a:t>Supported by MAP</a:t>
            </a:r>
          </a:p>
          <a:p>
            <a:r>
              <a:rPr lang="en-US" dirty="0" smtClean="0"/>
              <a:t>MASS working group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a staged approach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33364"/>
          <a:stretch/>
        </p:blipFill>
        <p:spPr>
          <a:xfrm>
            <a:off x="4112040" y="1141640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" name="Picture 1" descr="131112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9" y="3228340"/>
            <a:ext cx="39660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3" name="Picture 2" descr="MI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2547620"/>
            <a:ext cx="5041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Muon Accelerator Staging Study (MASS)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384299"/>
            <a:ext cx="8921750" cy="50514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MAP working group charged with:</a:t>
            </a:r>
          </a:p>
          <a:p>
            <a:r>
              <a:rPr lang="en-US" dirty="0" smtClean="0"/>
              <a:t>Developing a realistic staging plan for a muon accelerator facility</a:t>
            </a:r>
          </a:p>
          <a:p>
            <a:r>
              <a:rPr lang="en-US" dirty="0" smtClean="0"/>
              <a:t>Examining synergies and optimizations for a facility that could support both NF and MC capabilities</a:t>
            </a:r>
            <a:br>
              <a:rPr lang="en-US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 </a:t>
            </a:r>
            <a:r>
              <a:rPr lang="en-US" dirty="0" smtClean="0">
                <a:cs typeface="Wingdings 3" charset="2"/>
              </a:rPr>
              <a:t>new design approaches</a:t>
            </a:r>
            <a:endParaRPr lang="en-US" dirty="0" smtClean="0"/>
          </a:p>
          <a:p>
            <a:r>
              <a:rPr lang="en-US" dirty="0" smtClean="0"/>
              <a:t>Identifying critical R&amp;D demonstrations that are required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6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Contribution to Snowmass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90" b="-61"/>
          <a:stretch/>
        </p:blipFill>
        <p:spPr>
          <a:xfrm>
            <a:off x="114300" y="2120900"/>
            <a:ext cx="8921750" cy="4203700"/>
          </a:xfr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31,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" y="1136015"/>
            <a:ext cx="84066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i="1" dirty="0" err="1" smtClean="0">
                <a:solidFill>
                  <a:srgbClr val="CCFFCC"/>
                </a:solidFill>
              </a:rPr>
              <a:t>Enabling</a:t>
            </a:r>
            <a:r>
              <a:rPr lang="da-DK" sz="2000" i="1" dirty="0" smtClean="0">
                <a:solidFill>
                  <a:srgbClr val="CCFFCC"/>
                </a:solidFill>
              </a:rPr>
              <a:t> </a:t>
            </a:r>
            <a:r>
              <a:rPr lang="da-DK" sz="2000" i="1" dirty="0" err="1">
                <a:solidFill>
                  <a:srgbClr val="CCFFCC"/>
                </a:solidFill>
              </a:rPr>
              <a:t>Intensity</a:t>
            </a:r>
            <a:r>
              <a:rPr lang="da-DK" sz="2000" i="1" dirty="0">
                <a:solidFill>
                  <a:srgbClr val="CCFFCC"/>
                </a:solidFill>
              </a:rPr>
              <a:t> and Energy </a:t>
            </a:r>
            <a:r>
              <a:rPr lang="da-DK" sz="2000" i="1" dirty="0" err="1">
                <a:solidFill>
                  <a:srgbClr val="CCFFCC"/>
                </a:solidFill>
              </a:rPr>
              <a:t>Frontier</a:t>
            </a:r>
            <a:r>
              <a:rPr lang="da-DK" sz="2000" i="1" dirty="0">
                <a:solidFill>
                  <a:srgbClr val="CCFFCC"/>
                </a:solidFill>
              </a:rPr>
              <a:t> Science with a Muon Accelerator </a:t>
            </a:r>
            <a:r>
              <a:rPr lang="da-DK" sz="2000" i="1" dirty="0" smtClean="0">
                <a:solidFill>
                  <a:srgbClr val="CCFFCC"/>
                </a:solidFill>
              </a:rPr>
              <a:t/>
            </a:r>
            <a:br>
              <a:rPr lang="da-DK" sz="2000" i="1" dirty="0" smtClean="0">
                <a:solidFill>
                  <a:srgbClr val="CCFFCC"/>
                </a:solidFill>
              </a:rPr>
            </a:br>
            <a:r>
              <a:rPr lang="da-DK" sz="2000" i="1" dirty="0" smtClean="0">
                <a:solidFill>
                  <a:srgbClr val="CCFFCC"/>
                </a:solidFill>
              </a:rPr>
              <a:t>Facility </a:t>
            </a:r>
            <a:r>
              <a:rPr lang="da-DK" sz="2000" i="1" dirty="0">
                <a:solidFill>
                  <a:srgbClr val="CCFFCC"/>
                </a:solidFill>
              </a:rPr>
              <a:t>in the US </a:t>
            </a:r>
            <a:r>
              <a:rPr lang="da-DK" sz="2000" i="1" dirty="0">
                <a:solidFill>
                  <a:schemeClr val="bg1"/>
                </a:solidFill>
              </a:rPr>
              <a:t>-  </a:t>
            </a:r>
            <a:r>
              <a:rPr lang="da-DK" sz="2000" dirty="0">
                <a:solidFill>
                  <a:schemeClr val="bg1"/>
                </a:solidFill>
              </a:rPr>
              <a:t> http://</a:t>
            </a:r>
            <a:r>
              <a:rPr lang="da-DK" sz="2000" dirty="0" err="1">
                <a:solidFill>
                  <a:schemeClr val="bg1"/>
                </a:solidFill>
              </a:rPr>
              <a:t>arxiv.org</a:t>
            </a:r>
            <a:r>
              <a:rPr lang="da-DK" sz="2000" dirty="0">
                <a:solidFill>
                  <a:schemeClr val="bg1"/>
                </a:solidFill>
              </a:rPr>
              <a:t>/pdf/1308.0494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8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MC/NF Synergies</a:t>
            </a:r>
            <a:endParaRPr lang="en-US" dirty="0"/>
          </a:p>
        </p:txBody>
      </p:sp>
      <p:pic>
        <p:nvPicPr>
          <p:cNvPr id="2" name="Content Placeholder 1" descr="Block_Diagrams_R14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4" b="-261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January 31,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ICFA Neutrino Panel Mini-Workshop,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7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58" t="8141" r="4330"/>
          <a:stretch/>
        </p:blipFill>
        <p:spPr>
          <a:xfrm>
            <a:off x="4507" y="-12700"/>
            <a:ext cx="9139493" cy="6813486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404" y="2055151"/>
            <a:ext cx="1511639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</a:p>
          <a:p>
            <a:pPr>
              <a:lnSpc>
                <a:spcPct val="7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Superbeam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74907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117016" y="284597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1315742" y="4806936"/>
            <a:ext cx="21467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</a:p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Muon Collider</a:t>
            </a:r>
            <a:endParaRPr lang="en-US" sz="1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017073" y="6013467"/>
            <a:ext cx="10287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83774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95204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63894" y="6127750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48517" y="614170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1" name="TextBox 84"/>
          <p:cNvSpPr txBox="1">
            <a:spLocks noChangeArrowheads="1"/>
          </p:cNvSpPr>
          <p:nvPr/>
        </p:nvSpPr>
        <p:spPr bwMode="auto">
          <a:xfrm>
            <a:off x="3557006" y="5274277"/>
            <a:ext cx="12421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Muon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0900" y="5967192"/>
            <a:ext cx="3111500" cy="687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A 6 TeV Muon Collider would have a similar circumference as the </a:t>
            </a:r>
            <a:r>
              <a:rPr lang="en-US" sz="1400" b="1" dirty="0" err="1" smtClean="0">
                <a:solidFill>
                  <a:srgbClr val="000090"/>
                </a:solidFill>
              </a:rPr>
              <a:t>Tevatron</a:t>
            </a:r>
            <a:r>
              <a:rPr lang="en-US" sz="1400" b="1" dirty="0" smtClean="0">
                <a:solidFill>
                  <a:srgbClr val="000090"/>
                </a:solidFill>
              </a:rPr>
              <a:t> Ring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405851" y="5516105"/>
            <a:ext cx="175008" cy="46504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93"/>
          <p:cNvSpPr txBox="1">
            <a:spLocks noChangeArrowheads="1"/>
          </p:cNvSpPr>
          <p:nvPr/>
        </p:nvSpPr>
        <p:spPr bwMode="auto">
          <a:xfrm>
            <a:off x="4604263" y="3327955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4329" y="256435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rot="60000">
            <a:off x="-9920" y="2286000"/>
            <a:ext cx="1622820" cy="4907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extBox 93"/>
          <p:cNvSpPr txBox="1">
            <a:spLocks noChangeArrowheads="1"/>
          </p:cNvSpPr>
          <p:nvPr/>
        </p:nvSpPr>
        <p:spPr bwMode="auto">
          <a:xfrm>
            <a:off x="4195307" y="1707873"/>
            <a:ext cx="111708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1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53" name="Straight Arrow Connector 152"/>
          <p:cNvCxnSpPr>
            <a:stCxn id="9" idx="1"/>
          </p:cNvCxnSpPr>
          <p:nvPr/>
        </p:nvCxnSpPr>
        <p:spPr>
          <a:xfrm flipH="1" flipV="1">
            <a:off x="4069056" y="2418795"/>
            <a:ext cx="49082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93"/>
          <p:cNvSpPr txBox="1">
            <a:spLocks noChangeArrowheads="1"/>
          </p:cNvSpPr>
          <p:nvPr/>
        </p:nvSpPr>
        <p:spPr bwMode="auto">
          <a:xfrm>
            <a:off x="2805990" y="3858336"/>
            <a:ext cx="15020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8D01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3-7 GeV Proton &amp;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1-5 GeV Muon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Dual Species Linac</a:t>
            </a:r>
            <a:endParaRPr lang="en-US" sz="1200" dirty="0">
              <a:solidFill>
                <a:srgbClr val="78D012"/>
              </a:solidFill>
              <a:latin typeface="Arial"/>
              <a:cs typeface="Arial"/>
            </a:endParaRPr>
          </a:p>
        </p:txBody>
      </p:sp>
      <p:cxnSp>
        <p:nvCxnSpPr>
          <p:cNvPr id="159" name="Straight Arrow Connector 158"/>
          <p:cNvCxnSpPr>
            <a:stCxn id="151" idx="1"/>
          </p:cNvCxnSpPr>
          <p:nvPr/>
        </p:nvCxnSpPr>
        <p:spPr>
          <a:xfrm flipH="1" flipV="1">
            <a:off x="4025902" y="1818033"/>
            <a:ext cx="169405" cy="120673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5" idx="0"/>
          </p:cNvCxnSpPr>
          <p:nvPr/>
        </p:nvCxnSpPr>
        <p:spPr>
          <a:xfrm flipH="1" flipV="1">
            <a:off x="3250497" y="3148952"/>
            <a:ext cx="306510" cy="709384"/>
          </a:xfrm>
          <a:prstGeom prst="straightConnector1">
            <a:avLst/>
          </a:prstGeom>
          <a:ln w="12700">
            <a:solidFill>
              <a:srgbClr val="78D012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Arc 278"/>
          <p:cNvSpPr/>
          <p:nvPr/>
        </p:nvSpPr>
        <p:spPr>
          <a:xfrm rot="11302038" flipV="1">
            <a:off x="1414167" y="2995208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cxnSpLocks noChangeAspect="1" noChangeShapeType="1"/>
          </p:cNvCxnSpPr>
          <p:nvPr/>
        </p:nvCxnSpPr>
        <p:spPr bwMode="auto">
          <a:xfrm>
            <a:off x="-9916" y="2420470"/>
            <a:ext cx="8144266" cy="260088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-5683" y="2539004"/>
            <a:ext cx="8092440" cy="256032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ounded Rectangle 34"/>
          <p:cNvSpPr/>
          <p:nvPr/>
        </p:nvSpPr>
        <p:spPr>
          <a:xfrm rot="1080000">
            <a:off x="513307" y="272646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59878" y="2416812"/>
            <a:ext cx="125391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1-3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 (PIP-III)</a:t>
            </a:r>
            <a:endParaRPr lang="en-US" sz="1200" dirty="0">
              <a:solidFill>
                <a:srgbClr val="18C6E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85152" y="3848762"/>
            <a:ext cx="2133918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Near Detector(s) for</a:t>
            </a:r>
            <a:b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Short Baseline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Studies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578708" y="5078"/>
            <a:ext cx="4559300" cy="1655763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Potential Muon Accelerator Complex at Fermilab: </a:t>
            </a:r>
            <a:br>
              <a:rPr lang="en-US" sz="2400" dirty="0" smtClean="0"/>
            </a:b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cs typeface="Symbol" charset="2"/>
              </a:rPr>
              <a:t>STORM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NuMAX</a:t>
            </a:r>
            <a:br>
              <a:rPr lang="en-US" sz="2400" dirty="0" smtClean="0">
                <a:ea typeface="Wingdings"/>
                <a:cs typeface="Wingdings"/>
                <a:sym typeface="Wingdings"/>
              </a:rPr>
            </a:b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Higgs Factory</a:t>
            </a:r>
            <a:endParaRPr lang="en-US" sz="2400" dirty="0"/>
          </a:p>
        </p:txBody>
      </p:sp>
      <p:sp>
        <p:nvSpPr>
          <p:cNvPr id="21" name="Arc 20"/>
          <p:cNvSpPr/>
          <p:nvPr/>
        </p:nvSpPr>
        <p:spPr>
          <a:xfrm rot="6750108">
            <a:off x="3643289" y="1660841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11466030">
            <a:off x="3669600" y="179416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13980000">
            <a:off x="3665745" y="1813730"/>
            <a:ext cx="97899" cy="94650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15281109">
            <a:off x="1658333" y="3493077"/>
            <a:ext cx="1996033" cy="902593"/>
          </a:xfrm>
          <a:prstGeom prst="arc">
            <a:avLst>
              <a:gd name="adj1" fmla="val 18274689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885592" y="192525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 rot="13867598">
            <a:off x="2172096" y="2742587"/>
            <a:ext cx="230211" cy="230206"/>
            <a:chOff x="3709572" y="1546353"/>
            <a:chExt cx="230211" cy="230206"/>
          </a:xfrm>
        </p:grpSpPr>
        <p:sp>
          <p:nvSpPr>
            <p:cNvPr id="276" name="Arc 275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Arc 276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0" name="Straight Connector 229"/>
          <p:cNvCxnSpPr/>
          <p:nvPr/>
        </p:nvCxnSpPr>
        <p:spPr>
          <a:xfrm rot="3007598" flipV="1">
            <a:off x="3740596" y="3131068"/>
            <a:ext cx="420624" cy="33832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rot="3067598">
            <a:off x="4117777" y="3124044"/>
            <a:ext cx="230211" cy="230206"/>
            <a:chOff x="3709572" y="1546353"/>
            <a:chExt cx="230211" cy="230206"/>
          </a:xfrm>
        </p:grpSpPr>
        <p:sp>
          <p:nvSpPr>
            <p:cNvPr id="274" name="Arc 273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c 274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 rot="667598">
            <a:off x="2754144" y="2294100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rot="3007598" flipV="1">
            <a:off x="2973949" y="2784060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3067598" flipV="1">
            <a:off x="3314782" y="2890925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3067598" flipV="1">
            <a:off x="2349640" y="2603780"/>
            <a:ext cx="448056" cy="384048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607598">
            <a:off x="2587606" y="2549172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3067598" flipV="1">
            <a:off x="4083044" y="3045791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 rot="13867598">
            <a:off x="2352061" y="2776429"/>
            <a:ext cx="230211" cy="230206"/>
            <a:chOff x="3709572" y="1546353"/>
            <a:chExt cx="230211" cy="230206"/>
          </a:xfrm>
        </p:grpSpPr>
        <p:sp>
          <p:nvSpPr>
            <p:cNvPr id="267" name="Arc 266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c 267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3867598">
            <a:off x="2293176" y="2764104"/>
            <a:ext cx="230211" cy="230206"/>
            <a:chOff x="3709572" y="1546353"/>
            <a:chExt cx="230211" cy="230206"/>
          </a:xfrm>
        </p:grpSpPr>
        <p:sp>
          <p:nvSpPr>
            <p:cNvPr id="265" name="Arc 264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Arc 265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13867598">
            <a:off x="2230763" y="2754394"/>
            <a:ext cx="230211" cy="230206"/>
            <a:chOff x="3709572" y="1546353"/>
            <a:chExt cx="230211" cy="230206"/>
          </a:xfrm>
        </p:grpSpPr>
        <p:sp>
          <p:nvSpPr>
            <p:cNvPr id="263" name="Arc 262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Arrow Connector 244"/>
          <p:cNvCxnSpPr/>
          <p:nvPr/>
        </p:nvCxnSpPr>
        <p:spPr>
          <a:xfrm rot="3427598">
            <a:off x="3068585" y="2687886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 rot="667598">
            <a:off x="1974755" y="2010164"/>
            <a:ext cx="1136739" cy="6186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</a:t>
            </a:r>
          </a:p>
          <a:p>
            <a:pPr algn="ctr">
              <a:lnSpc>
                <a:spcPct val="70000"/>
              </a:lnSpc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&amp;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Compressor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Rings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78080" y="141153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>
            <a:off x="3485620" y="2972644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 noChangeAspect="1"/>
          </p:cNvCxnSpPr>
          <p:nvPr/>
        </p:nvCxnSpPr>
        <p:spPr>
          <a:xfrm flipH="1" flipV="1">
            <a:off x="3889865" y="1946451"/>
            <a:ext cx="23471" cy="84183"/>
          </a:xfrm>
          <a:prstGeom prst="line">
            <a:avLst/>
          </a:prstGeom>
          <a:ln w="3810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endCxn id="266" idx="2"/>
          </p:cNvCxnSpPr>
          <p:nvPr/>
        </p:nvCxnSpPr>
        <p:spPr>
          <a:xfrm rot="3067598">
            <a:off x="2398882" y="2648635"/>
            <a:ext cx="88523" cy="104562"/>
          </a:xfrm>
          <a:prstGeom prst="straightConnector1">
            <a:avLst/>
          </a:prstGeom>
          <a:ln w="9525">
            <a:solidFill>
              <a:schemeClr val="accent2">
                <a:lumMod val="50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21360000" flipH="1">
            <a:off x="3773861" y="1985445"/>
            <a:ext cx="70018" cy="78493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95542">
            <a:off x="2968720" y="2151361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9" name="Group 238"/>
          <p:cNvGrpSpPr/>
          <p:nvPr/>
        </p:nvGrpSpPr>
        <p:grpSpPr>
          <a:xfrm rot="3067598">
            <a:off x="3233715" y="2511697"/>
            <a:ext cx="1384377" cy="875019"/>
            <a:chOff x="2184642" y="1289788"/>
            <a:chExt cx="1384377" cy="875019"/>
          </a:xfrm>
        </p:grpSpPr>
        <p:sp>
          <p:nvSpPr>
            <p:cNvPr id="271" name="TextBox 270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29" name="Straight Connector 228"/>
          <p:cNvCxnSpPr/>
          <p:nvPr/>
        </p:nvCxnSpPr>
        <p:spPr>
          <a:xfrm rot="3007598" flipH="1">
            <a:off x="2709862" y="2789671"/>
            <a:ext cx="860426" cy="704850"/>
          </a:xfrm>
          <a:prstGeom prst="line">
            <a:avLst/>
          </a:prstGeom>
          <a:ln w="57150">
            <a:solidFill>
              <a:srgbClr val="78D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 rot="3067598">
            <a:off x="2573676" y="2821789"/>
            <a:ext cx="230211" cy="230206"/>
            <a:chOff x="3709572" y="1546353"/>
            <a:chExt cx="230211" cy="230206"/>
          </a:xfrm>
        </p:grpSpPr>
        <p:sp>
          <p:nvSpPr>
            <p:cNvPr id="269" name="Arc 268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269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4" name="Straight Connector 243"/>
          <p:cNvCxnSpPr/>
          <p:nvPr/>
        </p:nvCxnSpPr>
        <p:spPr bwMode="auto">
          <a:xfrm rot="2947598" flipV="1">
            <a:off x="2294545" y="2870591"/>
            <a:ext cx="365760" cy="283464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 rot="13507598">
            <a:off x="2182277" y="2739647"/>
            <a:ext cx="238096" cy="239275"/>
            <a:chOff x="2994357" y="995225"/>
            <a:chExt cx="216467" cy="217814"/>
          </a:xfrm>
        </p:grpSpPr>
        <p:sp>
          <p:nvSpPr>
            <p:cNvPr id="261" name="Arc 260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Arc 261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13507598">
            <a:off x="2259357" y="2753549"/>
            <a:ext cx="238096" cy="239275"/>
            <a:chOff x="2994357" y="995225"/>
            <a:chExt cx="216467" cy="217814"/>
          </a:xfrm>
        </p:grpSpPr>
        <p:sp>
          <p:nvSpPr>
            <p:cNvPr id="257" name="Arc 256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Arc 257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13507598">
            <a:off x="2343241" y="2772641"/>
            <a:ext cx="238096" cy="239275"/>
            <a:chOff x="2994357" y="995225"/>
            <a:chExt cx="216467" cy="217814"/>
          </a:xfrm>
        </p:grpSpPr>
        <p:sp>
          <p:nvSpPr>
            <p:cNvPr id="255" name="Arc 254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Arc 255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/>
          <p:cNvCxnSpPr>
            <a:stCxn id="252" idx="1"/>
            <a:endCxn id="262" idx="2"/>
          </p:cNvCxnSpPr>
          <p:nvPr/>
        </p:nvCxnSpPr>
        <p:spPr>
          <a:xfrm rot="3067598" flipH="1">
            <a:off x="2374597" y="261984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ounded Rectangle 251"/>
          <p:cNvSpPr/>
          <p:nvPr/>
        </p:nvSpPr>
        <p:spPr bwMode="auto">
          <a:xfrm rot="667598">
            <a:off x="2879681" y="2824953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8" name="Straight Connector 247"/>
          <p:cNvCxnSpPr>
            <a:stCxn id="260" idx="2"/>
            <a:endCxn id="261" idx="0"/>
          </p:cNvCxnSpPr>
          <p:nvPr/>
        </p:nvCxnSpPr>
        <p:spPr>
          <a:xfrm rot="3067598" flipH="1">
            <a:off x="2334373" y="2876455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 rot="2707598">
            <a:off x="2570112" y="2815132"/>
            <a:ext cx="238097" cy="239269"/>
            <a:chOff x="3018530" y="986146"/>
            <a:chExt cx="216463" cy="217811"/>
          </a:xfrm>
        </p:grpSpPr>
        <p:sp>
          <p:nvSpPr>
            <p:cNvPr id="259" name="Arc 258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Arc 259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>
            <a:stCxn id="82" idx="1"/>
            <a:endCxn id="275" idx="2"/>
          </p:cNvCxnSpPr>
          <p:nvPr/>
        </p:nvCxnSpPr>
        <p:spPr>
          <a:xfrm flipH="1" flipV="1">
            <a:off x="4210945" y="3350168"/>
            <a:ext cx="393318" cy="20862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50000" y="2416812"/>
            <a:ext cx="2006600" cy="1153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Remains fully compatible with the PIP-</a:t>
            </a:r>
            <a:r>
              <a:rPr lang="en-US" dirty="0" smtClean="0"/>
              <a:t>II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III staging </a:t>
            </a:r>
            <a:r>
              <a:rPr lang="en-US" dirty="0" smtClean="0"/>
              <a:t>option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3667881">
            <a:off x="1341769" y="3714026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5F1FBD"/>
                </a:solidFill>
                <a:cs typeface="Arial"/>
              </a:rPr>
              <a:t>RLA to 63 </a:t>
            </a:r>
            <a:r>
              <a:rPr lang="en-US" sz="1200" b="1" dirty="0" smtClean="0">
                <a:solidFill>
                  <a:srgbClr val="5F1FBD"/>
                </a:solidFill>
                <a:cs typeface="Arial"/>
              </a:rPr>
              <a:t>GeV</a:t>
            </a:r>
            <a:endParaRPr lang="en-US" sz="1200" b="1" dirty="0">
              <a:solidFill>
                <a:srgbClr val="5F1FBD"/>
              </a:solidFill>
              <a:cs typeface="Arial"/>
            </a:endParaRPr>
          </a:p>
        </p:txBody>
      </p:sp>
      <p:sp>
        <p:nvSpPr>
          <p:cNvPr id="52" name="Half Frame 51"/>
          <p:cNvSpPr/>
          <p:nvPr/>
        </p:nvSpPr>
        <p:spPr>
          <a:xfrm rot="9240000">
            <a:off x="1401277" y="2891736"/>
            <a:ext cx="91440" cy="91440"/>
          </a:xfrm>
          <a:prstGeom prst="halfFrame">
            <a:avLst>
              <a:gd name="adj1" fmla="val 14685"/>
              <a:gd name="adj2" fmla="val 193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125" name="Group 103"/>
          <p:cNvGrpSpPr>
            <a:grpSpLocks/>
          </p:cNvGrpSpPr>
          <p:nvPr/>
        </p:nvGrpSpPr>
        <p:grpSpPr bwMode="auto">
          <a:xfrm rot="5400000">
            <a:off x="1507582" y="3439610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41975" y="1378636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3" name="Rounded Rectangle 62"/>
          <p:cNvSpPr/>
          <p:nvPr/>
        </p:nvSpPr>
        <p:spPr bwMode="auto">
          <a:xfrm rot="20968861">
            <a:off x="3003867" y="5919535"/>
            <a:ext cx="485359" cy="108984"/>
          </a:xfrm>
          <a:prstGeom prst="roundRect">
            <a:avLst/>
          </a:prstGeom>
          <a:noFill/>
          <a:ln w="635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2" grpId="0" animBg="1"/>
      <p:bldP spid="13" grpId="0"/>
    </p:bldLst>
  </p:timing>
</p:sld>
</file>

<file path=ppt/theme/theme1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FNAL_MAP_R2.potx</Template>
  <TotalTime>15674</TotalTime>
  <Words>1664</Words>
  <Application>Microsoft Macintosh PowerPoint</Application>
  <PresentationFormat>On-screen Show (4:3)</PresentationFormat>
  <Paragraphs>366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FNAL_MAP_R2</vt:lpstr>
      <vt:lpstr>Muon Accelerator  R&amp;D Opportunities </vt:lpstr>
      <vt:lpstr>Introduction and Context</vt:lpstr>
      <vt:lpstr>Physics Case for the Neutrino Factory</vt:lpstr>
      <vt:lpstr>nSTORM</vt:lpstr>
      <vt:lpstr>The Neutrino Factory</vt:lpstr>
      <vt:lpstr>The Muon Accelerator Staging Study (MASS)</vt:lpstr>
      <vt:lpstr>MASS Contribution to Snowmass</vt:lpstr>
      <vt:lpstr>MC/NF Synergies</vt:lpstr>
      <vt:lpstr>PowerPoint Presentation</vt:lpstr>
      <vt:lpstr>PowerPoint Presentation</vt:lpstr>
      <vt:lpstr>CP Violation Sensitivity</vt:lpstr>
      <vt:lpstr>A Staged Plan with NuMAX at Fermilab</vt:lpstr>
      <vt:lpstr>NF Staging (MASS) for Snowmass</vt:lpstr>
      <vt:lpstr>MAP Timeline a Provide Informed Decision Points</vt:lpstr>
      <vt:lpstr>MAP R&amp;D Efforts</vt:lpstr>
      <vt:lpstr>R&amp;D Effort</vt:lpstr>
      <vt:lpstr>Key Technologies - Target</vt:lpstr>
      <vt:lpstr>TechnoIogy Challenges – Capture Solenoid</vt:lpstr>
      <vt:lpstr>Technology Challenges - Cooling</vt:lpstr>
      <vt:lpstr>MICE CC Cold Mass 1 at the STF (FNAL)</vt:lpstr>
      <vt:lpstr>The RF R&amp;D Program</vt:lpstr>
      <vt:lpstr>Recent Progress – Vacuum RF</vt:lpstr>
      <vt:lpstr>Recent Progress - High Pressure RF</vt:lpstr>
      <vt:lpstr>Overview of MAP Magnet Pull</vt:lpstr>
      <vt:lpstr>Final Cooling Channel</vt:lpstr>
      <vt:lpstr>Magnets for the Acceleration Chain</vt:lpstr>
      <vt:lpstr>Collider Ring Magnets</vt:lpstr>
      <vt:lpstr>The MAP Collaboration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Palmer</dc:creator>
  <cp:keywords/>
  <dc:description/>
  <cp:lastModifiedBy>Mark Palmer</cp:lastModifiedBy>
  <cp:revision>276</cp:revision>
  <cp:lastPrinted>2013-12-16T15:41:50Z</cp:lastPrinted>
  <dcterms:created xsi:type="dcterms:W3CDTF">2012-01-28T14:57:36Z</dcterms:created>
  <dcterms:modified xsi:type="dcterms:W3CDTF">2014-01-31T17:46:55Z</dcterms:modified>
  <cp:category/>
</cp:coreProperties>
</file>