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5"/>
  </p:notesMasterIdLst>
  <p:handoutMasterIdLst>
    <p:handoutMasterId r:id="rId36"/>
  </p:handoutMasterIdLst>
  <p:sldIdLst>
    <p:sldId id="256" r:id="rId3"/>
    <p:sldId id="258" r:id="rId4"/>
    <p:sldId id="257" r:id="rId5"/>
    <p:sldId id="259" r:id="rId6"/>
    <p:sldId id="260" r:id="rId7"/>
    <p:sldId id="261" r:id="rId8"/>
    <p:sldId id="275" r:id="rId9"/>
    <p:sldId id="262" r:id="rId10"/>
    <p:sldId id="264" r:id="rId11"/>
    <p:sldId id="277" r:id="rId12"/>
    <p:sldId id="276" r:id="rId13"/>
    <p:sldId id="265" r:id="rId14"/>
    <p:sldId id="266" r:id="rId15"/>
    <p:sldId id="267" r:id="rId16"/>
    <p:sldId id="268" r:id="rId17"/>
    <p:sldId id="287" r:id="rId18"/>
    <p:sldId id="269" r:id="rId19"/>
    <p:sldId id="271" r:id="rId20"/>
    <p:sldId id="272" r:id="rId21"/>
    <p:sldId id="278" r:id="rId22"/>
    <p:sldId id="282" r:id="rId23"/>
    <p:sldId id="285" r:id="rId24"/>
    <p:sldId id="286" r:id="rId25"/>
    <p:sldId id="273" r:id="rId26"/>
    <p:sldId id="274" r:id="rId27"/>
    <p:sldId id="284" r:id="rId28"/>
    <p:sldId id="290" r:id="rId29"/>
    <p:sldId id="279" r:id="rId30"/>
    <p:sldId id="280" r:id="rId31"/>
    <p:sldId id="289" r:id="rId32"/>
    <p:sldId id="281" r:id="rId33"/>
    <p:sldId id="283" r:id="rId34"/>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504" y="-102"/>
      </p:cViewPr>
      <p:guideLst>
        <p:guide orient="horz" pos="2160"/>
        <p:guide pos="2880"/>
      </p:guideLst>
    </p:cSldViewPr>
  </p:slideViewPr>
  <p:notesTextViewPr>
    <p:cViewPr>
      <p:scale>
        <a:sx n="1" d="1"/>
        <a:sy n="1" d="1"/>
      </p:scale>
      <p:origin x="0" y="0"/>
    </p:cViewPr>
  </p:notesTextViewPr>
  <p:sorterViewPr>
    <p:cViewPr>
      <p:scale>
        <a:sx n="100" d="100"/>
        <a:sy n="100" d="100"/>
      </p:scale>
      <p:origin x="0" y="70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82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9863" y="0"/>
            <a:ext cx="3044825" cy="465138"/>
          </a:xfrm>
          <a:prstGeom prst="rect">
            <a:avLst/>
          </a:prstGeom>
        </p:spPr>
        <p:txBody>
          <a:bodyPr vert="horz" lIns="91440" tIns="45720" rIns="91440" bIns="45720" rtlCol="0"/>
          <a:lstStyle>
            <a:lvl1pPr algn="r">
              <a:defRPr sz="1200"/>
            </a:lvl1pPr>
          </a:lstStyle>
          <a:p>
            <a:fld id="{C1211182-F37A-4729-8897-D3A252E50FDC}" type="datetimeFigureOut">
              <a:rPr lang="en-US" smtClean="0"/>
              <a:t>1/29/2014</a:t>
            </a:fld>
            <a:endParaRPr lang="en-US"/>
          </a:p>
        </p:txBody>
      </p:sp>
      <p:sp>
        <p:nvSpPr>
          <p:cNvPr id="4" name="Footer Placeholder 3"/>
          <p:cNvSpPr>
            <a:spLocks noGrp="1"/>
          </p:cNvSpPr>
          <p:nvPr>
            <p:ph type="ftr" sz="quarter" idx="2"/>
          </p:nvPr>
        </p:nvSpPr>
        <p:spPr>
          <a:xfrm>
            <a:off x="0" y="8845550"/>
            <a:ext cx="304482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9863" y="8845550"/>
            <a:ext cx="3044825" cy="465138"/>
          </a:xfrm>
          <a:prstGeom prst="rect">
            <a:avLst/>
          </a:prstGeom>
        </p:spPr>
        <p:txBody>
          <a:bodyPr vert="horz" lIns="91440" tIns="45720" rIns="91440" bIns="45720" rtlCol="0" anchor="b"/>
          <a:lstStyle>
            <a:lvl1pPr algn="r">
              <a:defRPr sz="1200"/>
            </a:lvl1pPr>
          </a:lstStyle>
          <a:p>
            <a:fld id="{911B42C9-4843-4787-9053-FE1E2C81082F}" type="slidenum">
              <a:rPr lang="en-US" smtClean="0"/>
              <a:t>‹#›</a:t>
            </a:fld>
            <a:endParaRPr lang="en-US"/>
          </a:p>
        </p:txBody>
      </p:sp>
    </p:spTree>
    <p:extLst>
      <p:ext uri="{BB962C8B-B14F-4D97-AF65-F5344CB8AC3E}">
        <p14:creationId xmlns:p14="http://schemas.microsoft.com/office/powerpoint/2010/main" val="2138417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idx="1"/>
          </p:nvPr>
        </p:nvSpPr>
        <p:spPr>
          <a:xfrm>
            <a:off x="3979930" y="0"/>
            <a:ext cx="3044719" cy="465614"/>
          </a:xfrm>
          <a:prstGeom prst="rect">
            <a:avLst/>
          </a:prstGeom>
        </p:spPr>
        <p:txBody>
          <a:bodyPr vert="horz" lIns="93360" tIns="46680" rIns="93360" bIns="46680" rtlCol="0"/>
          <a:lstStyle>
            <a:lvl1pPr algn="r">
              <a:defRPr sz="1200"/>
            </a:lvl1pPr>
          </a:lstStyle>
          <a:p>
            <a:fld id="{819B9A4C-3120-4E63-96A1-3C8885CABCC6}" type="datetimeFigureOut">
              <a:rPr lang="en-US" smtClean="0"/>
              <a:t>1/29/2014</a:t>
            </a:fld>
            <a:endParaRPr lang="en-US"/>
          </a:p>
        </p:txBody>
      </p:sp>
      <p:sp>
        <p:nvSpPr>
          <p:cNvPr id="4" name="Slide Image Placeholder 3"/>
          <p:cNvSpPr>
            <a:spLocks noGrp="1" noRot="1" noChangeAspect="1"/>
          </p:cNvSpPr>
          <p:nvPr>
            <p:ph type="sldImg" idx="2"/>
          </p:nvPr>
        </p:nvSpPr>
        <p:spPr>
          <a:xfrm>
            <a:off x="1184275" y="698500"/>
            <a:ext cx="4657725" cy="3492500"/>
          </a:xfrm>
          <a:prstGeom prst="rect">
            <a:avLst/>
          </a:prstGeom>
          <a:noFill/>
          <a:ln w="12700">
            <a:solidFill>
              <a:prstClr val="black"/>
            </a:solidFill>
          </a:ln>
        </p:spPr>
        <p:txBody>
          <a:bodyPr vert="horz" lIns="93360" tIns="46680" rIns="93360" bIns="46680" rtlCol="0" anchor="ctr"/>
          <a:lstStyle/>
          <a:p>
            <a:endParaRPr lang="en-US"/>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60" tIns="46680" rIns="93360" bIns="4668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60" tIns="46680" rIns="93360" bIns="46680" rtlCol="0" anchor="b"/>
          <a:lstStyle>
            <a:lvl1pPr algn="r">
              <a:defRPr sz="1200"/>
            </a:lvl1pPr>
          </a:lstStyle>
          <a:p>
            <a:fld id="{BEBB54D7-E7E7-4C92-95BF-049C59D25888}" type="slidenum">
              <a:rPr lang="en-US" smtClean="0"/>
              <a:t>‹#›</a:t>
            </a:fld>
            <a:endParaRPr lang="en-US"/>
          </a:p>
        </p:txBody>
      </p:sp>
    </p:spTree>
    <p:extLst>
      <p:ext uri="{BB962C8B-B14F-4D97-AF65-F5344CB8AC3E}">
        <p14:creationId xmlns:p14="http://schemas.microsoft.com/office/powerpoint/2010/main" val="3227552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30 January 2014</a:t>
            </a:r>
            <a:endParaRPr lang="en-US"/>
          </a:p>
        </p:txBody>
      </p:sp>
      <p:sp>
        <p:nvSpPr>
          <p:cNvPr id="5" name="Footer Placeholder 4"/>
          <p:cNvSpPr>
            <a:spLocks noGrp="1"/>
          </p:cNvSpPr>
          <p:nvPr>
            <p:ph type="ftr" sz="quarter" idx="11"/>
          </p:nvPr>
        </p:nvSpPr>
        <p:spPr/>
        <p:txBody>
          <a:bodyPr/>
          <a:lstStyle/>
          <a:p>
            <a:r>
              <a:rPr lang="en-US" smtClean="0"/>
              <a:t>Maury Goodman Argonne National Lab</a:t>
            </a:r>
            <a:endParaRPr lang="en-US"/>
          </a:p>
        </p:txBody>
      </p:sp>
      <p:sp>
        <p:nvSpPr>
          <p:cNvPr id="6" name="Slide Number Placeholder 5"/>
          <p:cNvSpPr>
            <a:spLocks noGrp="1"/>
          </p:cNvSpPr>
          <p:nvPr>
            <p:ph type="sldNum" sz="quarter" idx="12"/>
          </p:nvPr>
        </p:nvSpPr>
        <p:spPr/>
        <p:txBody>
          <a:bodyPr/>
          <a:lstStyle/>
          <a:p>
            <a:fld id="{12C810F0-3142-4692-91E3-2AA8C346886D}" type="slidenum">
              <a:rPr lang="en-US" smtClean="0"/>
              <a:t>‹#›</a:t>
            </a:fld>
            <a:endParaRPr lang="en-US"/>
          </a:p>
        </p:txBody>
      </p:sp>
    </p:spTree>
    <p:extLst>
      <p:ext uri="{BB962C8B-B14F-4D97-AF65-F5344CB8AC3E}">
        <p14:creationId xmlns:p14="http://schemas.microsoft.com/office/powerpoint/2010/main" val="27002976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30 January 2014</a:t>
            </a:r>
            <a:endParaRPr lang="en-US"/>
          </a:p>
        </p:txBody>
      </p:sp>
      <p:sp>
        <p:nvSpPr>
          <p:cNvPr id="5" name="Footer Placeholder 4"/>
          <p:cNvSpPr>
            <a:spLocks noGrp="1"/>
          </p:cNvSpPr>
          <p:nvPr>
            <p:ph type="ftr" sz="quarter" idx="11"/>
          </p:nvPr>
        </p:nvSpPr>
        <p:spPr/>
        <p:txBody>
          <a:bodyPr/>
          <a:lstStyle/>
          <a:p>
            <a:r>
              <a:rPr lang="en-US" smtClean="0"/>
              <a:t>Maury Goodman Argonne National Lab</a:t>
            </a:r>
            <a:endParaRPr lang="en-US"/>
          </a:p>
        </p:txBody>
      </p:sp>
      <p:sp>
        <p:nvSpPr>
          <p:cNvPr id="6" name="Slide Number Placeholder 5"/>
          <p:cNvSpPr>
            <a:spLocks noGrp="1"/>
          </p:cNvSpPr>
          <p:nvPr>
            <p:ph type="sldNum" sz="quarter" idx="12"/>
          </p:nvPr>
        </p:nvSpPr>
        <p:spPr/>
        <p:txBody>
          <a:bodyPr/>
          <a:lstStyle/>
          <a:p>
            <a:fld id="{12C810F0-3142-4692-91E3-2AA8C346886D}" type="slidenum">
              <a:rPr lang="en-US" smtClean="0"/>
              <a:t>‹#›</a:t>
            </a:fld>
            <a:endParaRPr lang="en-US"/>
          </a:p>
        </p:txBody>
      </p:sp>
    </p:spTree>
    <p:extLst>
      <p:ext uri="{BB962C8B-B14F-4D97-AF65-F5344CB8AC3E}">
        <p14:creationId xmlns:p14="http://schemas.microsoft.com/office/powerpoint/2010/main" val="1485855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30 January 2014</a:t>
            </a:r>
            <a:endParaRPr lang="en-US"/>
          </a:p>
        </p:txBody>
      </p:sp>
      <p:sp>
        <p:nvSpPr>
          <p:cNvPr id="5" name="Footer Placeholder 4"/>
          <p:cNvSpPr>
            <a:spLocks noGrp="1"/>
          </p:cNvSpPr>
          <p:nvPr>
            <p:ph type="ftr" sz="quarter" idx="11"/>
          </p:nvPr>
        </p:nvSpPr>
        <p:spPr/>
        <p:txBody>
          <a:bodyPr/>
          <a:lstStyle/>
          <a:p>
            <a:r>
              <a:rPr lang="en-US" smtClean="0"/>
              <a:t>Maury Goodman Argonne National Lab</a:t>
            </a:r>
            <a:endParaRPr lang="en-US"/>
          </a:p>
        </p:txBody>
      </p:sp>
      <p:sp>
        <p:nvSpPr>
          <p:cNvPr id="6" name="Slide Number Placeholder 5"/>
          <p:cNvSpPr>
            <a:spLocks noGrp="1"/>
          </p:cNvSpPr>
          <p:nvPr>
            <p:ph type="sldNum" sz="quarter" idx="12"/>
          </p:nvPr>
        </p:nvSpPr>
        <p:spPr/>
        <p:txBody>
          <a:bodyPr/>
          <a:lstStyle/>
          <a:p>
            <a:fld id="{12C810F0-3142-4692-91E3-2AA8C346886D}" type="slidenum">
              <a:rPr lang="en-US" smtClean="0"/>
              <a:t>‹#›</a:t>
            </a:fld>
            <a:endParaRPr lang="en-US"/>
          </a:p>
        </p:txBody>
      </p:sp>
    </p:spTree>
    <p:extLst>
      <p:ext uri="{BB962C8B-B14F-4D97-AF65-F5344CB8AC3E}">
        <p14:creationId xmlns:p14="http://schemas.microsoft.com/office/powerpoint/2010/main" val="349485672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30 January 2014</a:t>
            </a:r>
            <a:endParaRPr lang="en-US"/>
          </a:p>
        </p:txBody>
      </p:sp>
      <p:sp>
        <p:nvSpPr>
          <p:cNvPr id="5" name="Footer Placeholder 4"/>
          <p:cNvSpPr>
            <a:spLocks noGrp="1"/>
          </p:cNvSpPr>
          <p:nvPr>
            <p:ph type="ftr" sz="quarter" idx="11"/>
          </p:nvPr>
        </p:nvSpPr>
        <p:spPr/>
        <p:txBody>
          <a:bodyPr/>
          <a:lstStyle/>
          <a:p>
            <a:r>
              <a:rPr lang="en-US" smtClean="0"/>
              <a:t>Maury Goodman Argonne National Lab</a:t>
            </a:r>
            <a:endParaRPr lang="en-US"/>
          </a:p>
        </p:txBody>
      </p:sp>
      <p:sp>
        <p:nvSpPr>
          <p:cNvPr id="6" name="Slide Number Placeholder 5"/>
          <p:cNvSpPr>
            <a:spLocks noGrp="1"/>
          </p:cNvSpPr>
          <p:nvPr>
            <p:ph type="sldNum" sz="quarter" idx="12"/>
          </p:nvPr>
        </p:nvSpPr>
        <p:spPr/>
        <p:txBody>
          <a:bodyPr/>
          <a:lstStyle/>
          <a:p>
            <a:fld id="{210ED423-7A1C-4097-9A86-D894C5B8BF4D}" type="slidenum">
              <a:rPr lang="en-US" smtClean="0"/>
              <a:t>‹#›</a:t>
            </a:fld>
            <a:endParaRPr lang="en-US"/>
          </a:p>
        </p:txBody>
      </p:sp>
    </p:spTree>
    <p:extLst>
      <p:ext uri="{BB962C8B-B14F-4D97-AF65-F5344CB8AC3E}">
        <p14:creationId xmlns:p14="http://schemas.microsoft.com/office/powerpoint/2010/main" val="3885013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30 January 2014</a:t>
            </a:r>
            <a:endParaRPr lang="en-US"/>
          </a:p>
        </p:txBody>
      </p:sp>
      <p:sp>
        <p:nvSpPr>
          <p:cNvPr id="5" name="Footer Placeholder 4"/>
          <p:cNvSpPr>
            <a:spLocks noGrp="1"/>
          </p:cNvSpPr>
          <p:nvPr>
            <p:ph type="ftr" sz="quarter" idx="11"/>
          </p:nvPr>
        </p:nvSpPr>
        <p:spPr/>
        <p:txBody>
          <a:bodyPr/>
          <a:lstStyle/>
          <a:p>
            <a:r>
              <a:rPr lang="en-US" smtClean="0"/>
              <a:t>Maury Goodman Argonne National Lab</a:t>
            </a:r>
            <a:endParaRPr lang="en-US"/>
          </a:p>
        </p:txBody>
      </p:sp>
      <p:sp>
        <p:nvSpPr>
          <p:cNvPr id="6" name="Slide Number Placeholder 5"/>
          <p:cNvSpPr>
            <a:spLocks noGrp="1"/>
          </p:cNvSpPr>
          <p:nvPr>
            <p:ph type="sldNum" sz="quarter" idx="12"/>
          </p:nvPr>
        </p:nvSpPr>
        <p:spPr/>
        <p:txBody>
          <a:bodyPr/>
          <a:lstStyle/>
          <a:p>
            <a:fld id="{210ED423-7A1C-4097-9A86-D894C5B8BF4D}" type="slidenum">
              <a:rPr lang="en-US" smtClean="0"/>
              <a:t>‹#›</a:t>
            </a:fld>
            <a:endParaRPr lang="en-US"/>
          </a:p>
        </p:txBody>
      </p:sp>
    </p:spTree>
    <p:extLst>
      <p:ext uri="{BB962C8B-B14F-4D97-AF65-F5344CB8AC3E}">
        <p14:creationId xmlns:p14="http://schemas.microsoft.com/office/powerpoint/2010/main" val="1247701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30 January 2014</a:t>
            </a:r>
            <a:endParaRPr lang="en-US"/>
          </a:p>
        </p:txBody>
      </p:sp>
      <p:sp>
        <p:nvSpPr>
          <p:cNvPr id="5" name="Footer Placeholder 4"/>
          <p:cNvSpPr>
            <a:spLocks noGrp="1"/>
          </p:cNvSpPr>
          <p:nvPr>
            <p:ph type="ftr" sz="quarter" idx="11"/>
          </p:nvPr>
        </p:nvSpPr>
        <p:spPr/>
        <p:txBody>
          <a:bodyPr/>
          <a:lstStyle/>
          <a:p>
            <a:r>
              <a:rPr lang="en-US" smtClean="0"/>
              <a:t>Maury Goodman Argonne National Lab</a:t>
            </a:r>
            <a:endParaRPr lang="en-US"/>
          </a:p>
        </p:txBody>
      </p:sp>
      <p:sp>
        <p:nvSpPr>
          <p:cNvPr id="6" name="Slide Number Placeholder 5"/>
          <p:cNvSpPr>
            <a:spLocks noGrp="1"/>
          </p:cNvSpPr>
          <p:nvPr>
            <p:ph type="sldNum" sz="quarter" idx="12"/>
          </p:nvPr>
        </p:nvSpPr>
        <p:spPr/>
        <p:txBody>
          <a:bodyPr/>
          <a:lstStyle/>
          <a:p>
            <a:fld id="{210ED423-7A1C-4097-9A86-D894C5B8BF4D}" type="slidenum">
              <a:rPr lang="en-US" smtClean="0"/>
              <a:t>‹#›</a:t>
            </a:fld>
            <a:endParaRPr lang="en-US"/>
          </a:p>
        </p:txBody>
      </p:sp>
    </p:spTree>
    <p:extLst>
      <p:ext uri="{BB962C8B-B14F-4D97-AF65-F5344CB8AC3E}">
        <p14:creationId xmlns:p14="http://schemas.microsoft.com/office/powerpoint/2010/main" val="15139566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30 January 2014</a:t>
            </a:r>
            <a:endParaRPr lang="en-US"/>
          </a:p>
        </p:txBody>
      </p:sp>
      <p:sp>
        <p:nvSpPr>
          <p:cNvPr id="6" name="Footer Placeholder 5"/>
          <p:cNvSpPr>
            <a:spLocks noGrp="1"/>
          </p:cNvSpPr>
          <p:nvPr>
            <p:ph type="ftr" sz="quarter" idx="11"/>
          </p:nvPr>
        </p:nvSpPr>
        <p:spPr/>
        <p:txBody>
          <a:bodyPr/>
          <a:lstStyle/>
          <a:p>
            <a:r>
              <a:rPr lang="en-US" smtClean="0"/>
              <a:t>Maury Goodman Argonne National Lab</a:t>
            </a:r>
            <a:endParaRPr lang="en-US"/>
          </a:p>
        </p:txBody>
      </p:sp>
      <p:sp>
        <p:nvSpPr>
          <p:cNvPr id="7" name="Slide Number Placeholder 6"/>
          <p:cNvSpPr>
            <a:spLocks noGrp="1"/>
          </p:cNvSpPr>
          <p:nvPr>
            <p:ph type="sldNum" sz="quarter" idx="12"/>
          </p:nvPr>
        </p:nvSpPr>
        <p:spPr/>
        <p:txBody>
          <a:bodyPr/>
          <a:lstStyle/>
          <a:p>
            <a:fld id="{210ED423-7A1C-4097-9A86-D894C5B8BF4D}" type="slidenum">
              <a:rPr lang="en-US" smtClean="0"/>
              <a:t>‹#›</a:t>
            </a:fld>
            <a:endParaRPr lang="en-US"/>
          </a:p>
        </p:txBody>
      </p:sp>
    </p:spTree>
    <p:extLst>
      <p:ext uri="{BB962C8B-B14F-4D97-AF65-F5344CB8AC3E}">
        <p14:creationId xmlns:p14="http://schemas.microsoft.com/office/powerpoint/2010/main" val="2068678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30 January 2014</a:t>
            </a:r>
            <a:endParaRPr lang="en-US"/>
          </a:p>
        </p:txBody>
      </p:sp>
      <p:sp>
        <p:nvSpPr>
          <p:cNvPr id="8" name="Footer Placeholder 7"/>
          <p:cNvSpPr>
            <a:spLocks noGrp="1"/>
          </p:cNvSpPr>
          <p:nvPr>
            <p:ph type="ftr" sz="quarter" idx="11"/>
          </p:nvPr>
        </p:nvSpPr>
        <p:spPr/>
        <p:txBody>
          <a:bodyPr/>
          <a:lstStyle/>
          <a:p>
            <a:r>
              <a:rPr lang="en-US" smtClean="0"/>
              <a:t>Maury Goodman Argonne National Lab</a:t>
            </a:r>
            <a:endParaRPr lang="en-US"/>
          </a:p>
        </p:txBody>
      </p:sp>
      <p:sp>
        <p:nvSpPr>
          <p:cNvPr id="9" name="Slide Number Placeholder 8"/>
          <p:cNvSpPr>
            <a:spLocks noGrp="1"/>
          </p:cNvSpPr>
          <p:nvPr>
            <p:ph type="sldNum" sz="quarter" idx="12"/>
          </p:nvPr>
        </p:nvSpPr>
        <p:spPr/>
        <p:txBody>
          <a:bodyPr/>
          <a:lstStyle/>
          <a:p>
            <a:fld id="{210ED423-7A1C-4097-9A86-D894C5B8BF4D}" type="slidenum">
              <a:rPr lang="en-US" smtClean="0"/>
              <a:t>‹#›</a:t>
            </a:fld>
            <a:endParaRPr lang="en-US"/>
          </a:p>
        </p:txBody>
      </p:sp>
    </p:spTree>
    <p:extLst>
      <p:ext uri="{BB962C8B-B14F-4D97-AF65-F5344CB8AC3E}">
        <p14:creationId xmlns:p14="http://schemas.microsoft.com/office/powerpoint/2010/main" val="1854208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30 January 2014</a:t>
            </a:r>
            <a:endParaRPr lang="en-US"/>
          </a:p>
        </p:txBody>
      </p:sp>
      <p:sp>
        <p:nvSpPr>
          <p:cNvPr id="4" name="Footer Placeholder 3"/>
          <p:cNvSpPr>
            <a:spLocks noGrp="1"/>
          </p:cNvSpPr>
          <p:nvPr>
            <p:ph type="ftr" sz="quarter" idx="11"/>
          </p:nvPr>
        </p:nvSpPr>
        <p:spPr/>
        <p:txBody>
          <a:bodyPr/>
          <a:lstStyle/>
          <a:p>
            <a:r>
              <a:rPr lang="en-US" smtClean="0"/>
              <a:t>Maury Goodman Argonne National Lab</a:t>
            </a:r>
            <a:endParaRPr lang="en-US"/>
          </a:p>
        </p:txBody>
      </p:sp>
      <p:sp>
        <p:nvSpPr>
          <p:cNvPr id="5" name="Slide Number Placeholder 4"/>
          <p:cNvSpPr>
            <a:spLocks noGrp="1"/>
          </p:cNvSpPr>
          <p:nvPr>
            <p:ph type="sldNum" sz="quarter" idx="12"/>
          </p:nvPr>
        </p:nvSpPr>
        <p:spPr/>
        <p:txBody>
          <a:bodyPr/>
          <a:lstStyle/>
          <a:p>
            <a:fld id="{210ED423-7A1C-4097-9A86-D894C5B8BF4D}" type="slidenum">
              <a:rPr lang="en-US" smtClean="0"/>
              <a:t>‹#›</a:t>
            </a:fld>
            <a:endParaRPr lang="en-US"/>
          </a:p>
        </p:txBody>
      </p:sp>
    </p:spTree>
    <p:extLst>
      <p:ext uri="{BB962C8B-B14F-4D97-AF65-F5344CB8AC3E}">
        <p14:creationId xmlns:p14="http://schemas.microsoft.com/office/powerpoint/2010/main" val="28557976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30 January 2014</a:t>
            </a:r>
            <a:endParaRPr lang="en-US"/>
          </a:p>
        </p:txBody>
      </p:sp>
      <p:sp>
        <p:nvSpPr>
          <p:cNvPr id="3" name="Footer Placeholder 2"/>
          <p:cNvSpPr>
            <a:spLocks noGrp="1"/>
          </p:cNvSpPr>
          <p:nvPr>
            <p:ph type="ftr" sz="quarter" idx="11"/>
          </p:nvPr>
        </p:nvSpPr>
        <p:spPr/>
        <p:txBody>
          <a:bodyPr/>
          <a:lstStyle/>
          <a:p>
            <a:r>
              <a:rPr lang="en-US" smtClean="0"/>
              <a:t>Maury Goodman Argonne National Lab</a:t>
            </a:r>
            <a:endParaRPr lang="en-US"/>
          </a:p>
        </p:txBody>
      </p:sp>
      <p:sp>
        <p:nvSpPr>
          <p:cNvPr id="4" name="Slide Number Placeholder 3"/>
          <p:cNvSpPr>
            <a:spLocks noGrp="1"/>
          </p:cNvSpPr>
          <p:nvPr>
            <p:ph type="sldNum" sz="quarter" idx="12"/>
          </p:nvPr>
        </p:nvSpPr>
        <p:spPr/>
        <p:txBody>
          <a:bodyPr/>
          <a:lstStyle/>
          <a:p>
            <a:fld id="{210ED423-7A1C-4097-9A86-D894C5B8BF4D}" type="slidenum">
              <a:rPr lang="en-US" smtClean="0"/>
              <a:t>‹#›</a:t>
            </a:fld>
            <a:endParaRPr lang="en-US"/>
          </a:p>
        </p:txBody>
      </p:sp>
    </p:spTree>
    <p:extLst>
      <p:ext uri="{BB962C8B-B14F-4D97-AF65-F5344CB8AC3E}">
        <p14:creationId xmlns:p14="http://schemas.microsoft.com/office/powerpoint/2010/main" val="4883586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30 January 2014</a:t>
            </a:r>
            <a:endParaRPr lang="en-US"/>
          </a:p>
        </p:txBody>
      </p:sp>
      <p:sp>
        <p:nvSpPr>
          <p:cNvPr id="6" name="Footer Placeholder 5"/>
          <p:cNvSpPr>
            <a:spLocks noGrp="1"/>
          </p:cNvSpPr>
          <p:nvPr>
            <p:ph type="ftr" sz="quarter" idx="11"/>
          </p:nvPr>
        </p:nvSpPr>
        <p:spPr/>
        <p:txBody>
          <a:bodyPr/>
          <a:lstStyle/>
          <a:p>
            <a:r>
              <a:rPr lang="en-US" smtClean="0"/>
              <a:t>Maury Goodman Argonne National Lab</a:t>
            </a:r>
            <a:endParaRPr lang="en-US"/>
          </a:p>
        </p:txBody>
      </p:sp>
      <p:sp>
        <p:nvSpPr>
          <p:cNvPr id="7" name="Slide Number Placeholder 6"/>
          <p:cNvSpPr>
            <a:spLocks noGrp="1"/>
          </p:cNvSpPr>
          <p:nvPr>
            <p:ph type="sldNum" sz="quarter" idx="12"/>
          </p:nvPr>
        </p:nvSpPr>
        <p:spPr/>
        <p:txBody>
          <a:bodyPr/>
          <a:lstStyle/>
          <a:p>
            <a:fld id="{210ED423-7A1C-4097-9A86-D894C5B8BF4D}" type="slidenum">
              <a:rPr lang="en-US" smtClean="0"/>
              <a:t>‹#›</a:t>
            </a:fld>
            <a:endParaRPr lang="en-US"/>
          </a:p>
        </p:txBody>
      </p:sp>
    </p:spTree>
    <p:extLst>
      <p:ext uri="{BB962C8B-B14F-4D97-AF65-F5344CB8AC3E}">
        <p14:creationId xmlns:p14="http://schemas.microsoft.com/office/powerpoint/2010/main" val="921909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0" y="228600"/>
            <a:ext cx="5334000" cy="1143000"/>
          </a:xfrm>
          <a:solidFill>
            <a:schemeClr val="accent5">
              <a:lumMod val="20000"/>
              <a:lumOff val="80000"/>
            </a:schemeClr>
          </a:solidFill>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smtClean="0"/>
              <a:t>30 January 2014</a:t>
            </a:r>
            <a:endParaRPr lang="en-US" dirty="0"/>
          </a:p>
        </p:txBody>
      </p:sp>
      <p:sp>
        <p:nvSpPr>
          <p:cNvPr id="5" name="Footer Placeholder 4"/>
          <p:cNvSpPr>
            <a:spLocks noGrp="1"/>
          </p:cNvSpPr>
          <p:nvPr>
            <p:ph type="ftr" sz="quarter" idx="11"/>
          </p:nvPr>
        </p:nvSpPr>
        <p:spPr/>
        <p:txBody>
          <a:bodyPr/>
          <a:lstStyle/>
          <a:p>
            <a:r>
              <a:rPr lang="en-US" dirty="0" smtClean="0"/>
              <a:t>Maury Goodman</a:t>
            </a:r>
          </a:p>
          <a:p>
            <a:r>
              <a:rPr lang="en-US" i="1" dirty="0" smtClean="0"/>
              <a:t>Argonne National Lab</a:t>
            </a:r>
            <a:endParaRPr lang="en-US" i="1" dirty="0"/>
          </a:p>
        </p:txBody>
      </p:sp>
      <p:sp>
        <p:nvSpPr>
          <p:cNvPr id="6" name="Slide Number Placeholder 5"/>
          <p:cNvSpPr>
            <a:spLocks noGrp="1"/>
          </p:cNvSpPr>
          <p:nvPr>
            <p:ph type="sldNum" sz="quarter" idx="12"/>
          </p:nvPr>
        </p:nvSpPr>
        <p:spPr/>
        <p:txBody>
          <a:bodyPr/>
          <a:lstStyle/>
          <a:p>
            <a:fld id="{12C810F0-3142-4692-91E3-2AA8C346886D}" type="slidenum">
              <a:rPr lang="en-US" smtClean="0"/>
              <a:t>‹#›</a:t>
            </a:fld>
            <a:endParaRPr lang="en-US"/>
          </a:p>
        </p:txBody>
      </p:sp>
      <p:pic>
        <p:nvPicPr>
          <p:cNvPr id="2050" name="Picture 2" descr="http://www.fnal.gov/directorate/icfa/images/main_07.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38100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412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30 January 2014</a:t>
            </a:r>
            <a:endParaRPr lang="en-US"/>
          </a:p>
        </p:txBody>
      </p:sp>
      <p:sp>
        <p:nvSpPr>
          <p:cNvPr id="6" name="Footer Placeholder 5"/>
          <p:cNvSpPr>
            <a:spLocks noGrp="1"/>
          </p:cNvSpPr>
          <p:nvPr>
            <p:ph type="ftr" sz="quarter" idx="11"/>
          </p:nvPr>
        </p:nvSpPr>
        <p:spPr/>
        <p:txBody>
          <a:bodyPr/>
          <a:lstStyle/>
          <a:p>
            <a:r>
              <a:rPr lang="en-US" smtClean="0"/>
              <a:t>Maury Goodman Argonne National Lab</a:t>
            </a:r>
            <a:endParaRPr lang="en-US"/>
          </a:p>
        </p:txBody>
      </p:sp>
      <p:sp>
        <p:nvSpPr>
          <p:cNvPr id="7" name="Slide Number Placeholder 6"/>
          <p:cNvSpPr>
            <a:spLocks noGrp="1"/>
          </p:cNvSpPr>
          <p:nvPr>
            <p:ph type="sldNum" sz="quarter" idx="12"/>
          </p:nvPr>
        </p:nvSpPr>
        <p:spPr/>
        <p:txBody>
          <a:bodyPr/>
          <a:lstStyle/>
          <a:p>
            <a:fld id="{210ED423-7A1C-4097-9A86-D894C5B8BF4D}" type="slidenum">
              <a:rPr lang="en-US" smtClean="0"/>
              <a:t>‹#›</a:t>
            </a:fld>
            <a:endParaRPr lang="en-US"/>
          </a:p>
        </p:txBody>
      </p:sp>
    </p:spTree>
    <p:extLst>
      <p:ext uri="{BB962C8B-B14F-4D97-AF65-F5344CB8AC3E}">
        <p14:creationId xmlns:p14="http://schemas.microsoft.com/office/powerpoint/2010/main" val="3181790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30 January 2014</a:t>
            </a:r>
            <a:endParaRPr lang="en-US"/>
          </a:p>
        </p:txBody>
      </p:sp>
      <p:sp>
        <p:nvSpPr>
          <p:cNvPr id="5" name="Footer Placeholder 4"/>
          <p:cNvSpPr>
            <a:spLocks noGrp="1"/>
          </p:cNvSpPr>
          <p:nvPr>
            <p:ph type="ftr" sz="quarter" idx="11"/>
          </p:nvPr>
        </p:nvSpPr>
        <p:spPr/>
        <p:txBody>
          <a:bodyPr/>
          <a:lstStyle/>
          <a:p>
            <a:r>
              <a:rPr lang="en-US" smtClean="0"/>
              <a:t>Maury Goodman Argonne National Lab</a:t>
            </a:r>
            <a:endParaRPr lang="en-US"/>
          </a:p>
        </p:txBody>
      </p:sp>
      <p:sp>
        <p:nvSpPr>
          <p:cNvPr id="6" name="Slide Number Placeholder 5"/>
          <p:cNvSpPr>
            <a:spLocks noGrp="1"/>
          </p:cNvSpPr>
          <p:nvPr>
            <p:ph type="sldNum" sz="quarter" idx="12"/>
          </p:nvPr>
        </p:nvSpPr>
        <p:spPr/>
        <p:txBody>
          <a:bodyPr/>
          <a:lstStyle/>
          <a:p>
            <a:fld id="{210ED423-7A1C-4097-9A86-D894C5B8BF4D}" type="slidenum">
              <a:rPr lang="en-US" smtClean="0"/>
              <a:t>‹#›</a:t>
            </a:fld>
            <a:endParaRPr lang="en-US"/>
          </a:p>
        </p:txBody>
      </p:sp>
    </p:spTree>
    <p:extLst>
      <p:ext uri="{BB962C8B-B14F-4D97-AF65-F5344CB8AC3E}">
        <p14:creationId xmlns:p14="http://schemas.microsoft.com/office/powerpoint/2010/main" val="19523474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30 January 2014</a:t>
            </a:r>
            <a:endParaRPr lang="en-US"/>
          </a:p>
        </p:txBody>
      </p:sp>
      <p:sp>
        <p:nvSpPr>
          <p:cNvPr id="5" name="Footer Placeholder 4"/>
          <p:cNvSpPr>
            <a:spLocks noGrp="1"/>
          </p:cNvSpPr>
          <p:nvPr>
            <p:ph type="ftr" sz="quarter" idx="11"/>
          </p:nvPr>
        </p:nvSpPr>
        <p:spPr/>
        <p:txBody>
          <a:bodyPr/>
          <a:lstStyle/>
          <a:p>
            <a:r>
              <a:rPr lang="en-US" smtClean="0"/>
              <a:t>Maury Goodman Argonne National Lab</a:t>
            </a:r>
            <a:endParaRPr lang="en-US"/>
          </a:p>
        </p:txBody>
      </p:sp>
      <p:sp>
        <p:nvSpPr>
          <p:cNvPr id="6" name="Slide Number Placeholder 5"/>
          <p:cNvSpPr>
            <a:spLocks noGrp="1"/>
          </p:cNvSpPr>
          <p:nvPr>
            <p:ph type="sldNum" sz="quarter" idx="12"/>
          </p:nvPr>
        </p:nvSpPr>
        <p:spPr/>
        <p:txBody>
          <a:bodyPr/>
          <a:lstStyle/>
          <a:p>
            <a:fld id="{210ED423-7A1C-4097-9A86-D894C5B8BF4D}" type="slidenum">
              <a:rPr lang="en-US" smtClean="0"/>
              <a:t>‹#›</a:t>
            </a:fld>
            <a:endParaRPr lang="en-US"/>
          </a:p>
        </p:txBody>
      </p:sp>
    </p:spTree>
    <p:extLst>
      <p:ext uri="{BB962C8B-B14F-4D97-AF65-F5344CB8AC3E}">
        <p14:creationId xmlns:p14="http://schemas.microsoft.com/office/powerpoint/2010/main" val="355253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30 January 2014</a:t>
            </a:r>
            <a:endParaRPr lang="en-US"/>
          </a:p>
        </p:txBody>
      </p:sp>
      <p:sp>
        <p:nvSpPr>
          <p:cNvPr id="5" name="Footer Placeholder 4"/>
          <p:cNvSpPr>
            <a:spLocks noGrp="1"/>
          </p:cNvSpPr>
          <p:nvPr>
            <p:ph type="ftr" sz="quarter" idx="11"/>
          </p:nvPr>
        </p:nvSpPr>
        <p:spPr/>
        <p:txBody>
          <a:bodyPr/>
          <a:lstStyle/>
          <a:p>
            <a:r>
              <a:rPr lang="en-US" smtClean="0"/>
              <a:t>Maury Goodman Argonne National Lab</a:t>
            </a:r>
            <a:endParaRPr lang="en-US"/>
          </a:p>
        </p:txBody>
      </p:sp>
      <p:sp>
        <p:nvSpPr>
          <p:cNvPr id="6" name="Slide Number Placeholder 5"/>
          <p:cNvSpPr>
            <a:spLocks noGrp="1"/>
          </p:cNvSpPr>
          <p:nvPr>
            <p:ph type="sldNum" sz="quarter" idx="12"/>
          </p:nvPr>
        </p:nvSpPr>
        <p:spPr/>
        <p:txBody>
          <a:bodyPr/>
          <a:lstStyle/>
          <a:p>
            <a:fld id="{12C810F0-3142-4692-91E3-2AA8C346886D}" type="slidenum">
              <a:rPr lang="en-US" smtClean="0"/>
              <a:t>‹#›</a:t>
            </a:fld>
            <a:endParaRPr lang="en-US"/>
          </a:p>
        </p:txBody>
      </p:sp>
    </p:spTree>
    <p:extLst>
      <p:ext uri="{BB962C8B-B14F-4D97-AF65-F5344CB8AC3E}">
        <p14:creationId xmlns:p14="http://schemas.microsoft.com/office/powerpoint/2010/main" val="300881673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0" y="274638"/>
            <a:ext cx="5334000" cy="1143000"/>
          </a:xfrm>
          <a:solidFill>
            <a:schemeClr val="accent5">
              <a:lumMod val="20000"/>
              <a:lumOff val="80000"/>
            </a:schemeClr>
          </a:solidFill>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30 January 2014</a:t>
            </a:r>
            <a:endParaRPr lang="en-US"/>
          </a:p>
        </p:txBody>
      </p:sp>
      <p:sp>
        <p:nvSpPr>
          <p:cNvPr id="6" name="Footer Placeholder 5"/>
          <p:cNvSpPr>
            <a:spLocks noGrp="1"/>
          </p:cNvSpPr>
          <p:nvPr>
            <p:ph type="ftr" sz="quarter" idx="11"/>
          </p:nvPr>
        </p:nvSpPr>
        <p:spPr/>
        <p:txBody>
          <a:bodyPr/>
          <a:lstStyle/>
          <a:p>
            <a:r>
              <a:rPr lang="en-US" smtClean="0"/>
              <a:t>Maury Goodman Argonne National Lab</a:t>
            </a:r>
            <a:endParaRPr lang="en-US"/>
          </a:p>
        </p:txBody>
      </p:sp>
      <p:sp>
        <p:nvSpPr>
          <p:cNvPr id="7" name="Slide Number Placeholder 6"/>
          <p:cNvSpPr>
            <a:spLocks noGrp="1"/>
          </p:cNvSpPr>
          <p:nvPr>
            <p:ph type="sldNum" sz="quarter" idx="12"/>
          </p:nvPr>
        </p:nvSpPr>
        <p:spPr/>
        <p:txBody>
          <a:bodyPr/>
          <a:lstStyle/>
          <a:p>
            <a:fld id="{12C810F0-3142-4692-91E3-2AA8C346886D}" type="slidenum">
              <a:rPr lang="en-US" smtClean="0"/>
              <a:t>‹#›</a:t>
            </a:fld>
            <a:endParaRPr lang="en-US"/>
          </a:p>
        </p:txBody>
      </p:sp>
      <p:pic>
        <p:nvPicPr>
          <p:cNvPr id="8" name="Picture 2" descr="http://www.fnal.gov/directorate/icfa/images/main_07.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38100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1356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30 January 2014</a:t>
            </a:r>
            <a:endParaRPr lang="en-US"/>
          </a:p>
        </p:txBody>
      </p:sp>
      <p:sp>
        <p:nvSpPr>
          <p:cNvPr id="8" name="Footer Placeholder 7"/>
          <p:cNvSpPr>
            <a:spLocks noGrp="1"/>
          </p:cNvSpPr>
          <p:nvPr>
            <p:ph type="ftr" sz="quarter" idx="11"/>
          </p:nvPr>
        </p:nvSpPr>
        <p:spPr/>
        <p:txBody>
          <a:bodyPr/>
          <a:lstStyle/>
          <a:p>
            <a:r>
              <a:rPr lang="en-US" smtClean="0"/>
              <a:t>Maury Goodman Argonne National Lab</a:t>
            </a:r>
            <a:endParaRPr lang="en-US"/>
          </a:p>
        </p:txBody>
      </p:sp>
      <p:sp>
        <p:nvSpPr>
          <p:cNvPr id="9" name="Slide Number Placeholder 8"/>
          <p:cNvSpPr>
            <a:spLocks noGrp="1"/>
          </p:cNvSpPr>
          <p:nvPr>
            <p:ph type="sldNum" sz="quarter" idx="12"/>
          </p:nvPr>
        </p:nvSpPr>
        <p:spPr/>
        <p:txBody>
          <a:bodyPr/>
          <a:lstStyle/>
          <a:p>
            <a:fld id="{12C810F0-3142-4692-91E3-2AA8C346886D}" type="slidenum">
              <a:rPr lang="en-US" smtClean="0"/>
              <a:t>‹#›</a:t>
            </a:fld>
            <a:endParaRPr lang="en-US"/>
          </a:p>
        </p:txBody>
      </p:sp>
    </p:spTree>
    <p:extLst>
      <p:ext uri="{BB962C8B-B14F-4D97-AF65-F5344CB8AC3E}">
        <p14:creationId xmlns:p14="http://schemas.microsoft.com/office/powerpoint/2010/main" val="1252612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30 January 2014</a:t>
            </a:r>
            <a:endParaRPr lang="en-US"/>
          </a:p>
        </p:txBody>
      </p:sp>
      <p:sp>
        <p:nvSpPr>
          <p:cNvPr id="4" name="Footer Placeholder 3"/>
          <p:cNvSpPr>
            <a:spLocks noGrp="1"/>
          </p:cNvSpPr>
          <p:nvPr>
            <p:ph type="ftr" sz="quarter" idx="11"/>
          </p:nvPr>
        </p:nvSpPr>
        <p:spPr/>
        <p:txBody>
          <a:bodyPr/>
          <a:lstStyle/>
          <a:p>
            <a:r>
              <a:rPr lang="en-US" smtClean="0"/>
              <a:t>Maury Goodman Argonne National Lab</a:t>
            </a:r>
            <a:endParaRPr lang="en-US"/>
          </a:p>
        </p:txBody>
      </p:sp>
      <p:sp>
        <p:nvSpPr>
          <p:cNvPr id="5" name="Slide Number Placeholder 4"/>
          <p:cNvSpPr>
            <a:spLocks noGrp="1"/>
          </p:cNvSpPr>
          <p:nvPr>
            <p:ph type="sldNum" sz="quarter" idx="12"/>
          </p:nvPr>
        </p:nvSpPr>
        <p:spPr/>
        <p:txBody>
          <a:bodyPr/>
          <a:lstStyle/>
          <a:p>
            <a:fld id="{12C810F0-3142-4692-91E3-2AA8C346886D}" type="slidenum">
              <a:rPr lang="en-US" smtClean="0"/>
              <a:t>‹#›</a:t>
            </a:fld>
            <a:endParaRPr lang="en-US"/>
          </a:p>
        </p:txBody>
      </p:sp>
    </p:spTree>
    <p:extLst>
      <p:ext uri="{BB962C8B-B14F-4D97-AF65-F5344CB8AC3E}">
        <p14:creationId xmlns:p14="http://schemas.microsoft.com/office/powerpoint/2010/main" val="1781766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30 January 2014</a:t>
            </a:r>
            <a:endParaRPr lang="en-US"/>
          </a:p>
        </p:txBody>
      </p:sp>
      <p:sp>
        <p:nvSpPr>
          <p:cNvPr id="3" name="Footer Placeholder 2"/>
          <p:cNvSpPr>
            <a:spLocks noGrp="1"/>
          </p:cNvSpPr>
          <p:nvPr>
            <p:ph type="ftr" sz="quarter" idx="11"/>
          </p:nvPr>
        </p:nvSpPr>
        <p:spPr/>
        <p:txBody>
          <a:bodyPr/>
          <a:lstStyle/>
          <a:p>
            <a:r>
              <a:rPr lang="en-US" smtClean="0"/>
              <a:t>Maury Goodman Argonne National Lab</a:t>
            </a:r>
            <a:endParaRPr lang="en-US"/>
          </a:p>
        </p:txBody>
      </p:sp>
      <p:sp>
        <p:nvSpPr>
          <p:cNvPr id="4" name="Slide Number Placeholder 3"/>
          <p:cNvSpPr>
            <a:spLocks noGrp="1"/>
          </p:cNvSpPr>
          <p:nvPr>
            <p:ph type="sldNum" sz="quarter" idx="12"/>
          </p:nvPr>
        </p:nvSpPr>
        <p:spPr/>
        <p:txBody>
          <a:bodyPr/>
          <a:lstStyle/>
          <a:p>
            <a:fld id="{12C810F0-3142-4692-91E3-2AA8C346886D}" type="slidenum">
              <a:rPr lang="en-US" smtClean="0"/>
              <a:t>‹#›</a:t>
            </a:fld>
            <a:endParaRPr lang="en-US"/>
          </a:p>
        </p:txBody>
      </p:sp>
    </p:spTree>
    <p:extLst>
      <p:ext uri="{BB962C8B-B14F-4D97-AF65-F5344CB8AC3E}">
        <p14:creationId xmlns:p14="http://schemas.microsoft.com/office/powerpoint/2010/main" val="661604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30 January 2014</a:t>
            </a:r>
            <a:endParaRPr lang="en-US"/>
          </a:p>
        </p:txBody>
      </p:sp>
      <p:sp>
        <p:nvSpPr>
          <p:cNvPr id="6" name="Footer Placeholder 5"/>
          <p:cNvSpPr>
            <a:spLocks noGrp="1"/>
          </p:cNvSpPr>
          <p:nvPr>
            <p:ph type="ftr" sz="quarter" idx="11"/>
          </p:nvPr>
        </p:nvSpPr>
        <p:spPr/>
        <p:txBody>
          <a:bodyPr/>
          <a:lstStyle/>
          <a:p>
            <a:r>
              <a:rPr lang="en-US" smtClean="0"/>
              <a:t>Maury Goodman Argonne National Lab</a:t>
            </a:r>
            <a:endParaRPr lang="en-US"/>
          </a:p>
        </p:txBody>
      </p:sp>
      <p:sp>
        <p:nvSpPr>
          <p:cNvPr id="7" name="Slide Number Placeholder 6"/>
          <p:cNvSpPr>
            <a:spLocks noGrp="1"/>
          </p:cNvSpPr>
          <p:nvPr>
            <p:ph type="sldNum" sz="quarter" idx="12"/>
          </p:nvPr>
        </p:nvSpPr>
        <p:spPr/>
        <p:txBody>
          <a:bodyPr/>
          <a:lstStyle/>
          <a:p>
            <a:fld id="{12C810F0-3142-4692-91E3-2AA8C346886D}" type="slidenum">
              <a:rPr lang="en-US" smtClean="0"/>
              <a:t>‹#›</a:t>
            </a:fld>
            <a:endParaRPr lang="en-US"/>
          </a:p>
        </p:txBody>
      </p:sp>
    </p:spTree>
    <p:extLst>
      <p:ext uri="{BB962C8B-B14F-4D97-AF65-F5344CB8AC3E}">
        <p14:creationId xmlns:p14="http://schemas.microsoft.com/office/powerpoint/2010/main" val="144806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30 January 2014</a:t>
            </a:r>
            <a:endParaRPr lang="en-US"/>
          </a:p>
        </p:txBody>
      </p:sp>
      <p:sp>
        <p:nvSpPr>
          <p:cNvPr id="6" name="Footer Placeholder 5"/>
          <p:cNvSpPr>
            <a:spLocks noGrp="1"/>
          </p:cNvSpPr>
          <p:nvPr>
            <p:ph type="ftr" sz="quarter" idx="11"/>
          </p:nvPr>
        </p:nvSpPr>
        <p:spPr/>
        <p:txBody>
          <a:bodyPr/>
          <a:lstStyle/>
          <a:p>
            <a:r>
              <a:rPr lang="en-US" smtClean="0"/>
              <a:t>Maury Goodman Argonne National Lab</a:t>
            </a:r>
            <a:endParaRPr lang="en-US"/>
          </a:p>
        </p:txBody>
      </p:sp>
      <p:sp>
        <p:nvSpPr>
          <p:cNvPr id="7" name="Slide Number Placeholder 6"/>
          <p:cNvSpPr>
            <a:spLocks noGrp="1"/>
          </p:cNvSpPr>
          <p:nvPr>
            <p:ph type="sldNum" sz="quarter" idx="12"/>
          </p:nvPr>
        </p:nvSpPr>
        <p:spPr/>
        <p:txBody>
          <a:bodyPr/>
          <a:lstStyle/>
          <a:p>
            <a:fld id="{12C810F0-3142-4692-91E3-2AA8C346886D}" type="slidenum">
              <a:rPr lang="en-US" smtClean="0"/>
              <a:t>‹#›</a:t>
            </a:fld>
            <a:endParaRPr lang="en-US"/>
          </a:p>
        </p:txBody>
      </p:sp>
    </p:spTree>
    <p:extLst>
      <p:ext uri="{BB962C8B-B14F-4D97-AF65-F5344CB8AC3E}">
        <p14:creationId xmlns:p14="http://schemas.microsoft.com/office/powerpoint/2010/main" val="3739894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30 January 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Maury Goodman Argonne National Lab</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C810F0-3142-4692-91E3-2AA8C346886D}" type="slidenum">
              <a:rPr lang="en-US" smtClean="0"/>
              <a:t>‹#›</a:t>
            </a:fld>
            <a:endParaRPr lang="en-US"/>
          </a:p>
        </p:txBody>
      </p:sp>
    </p:spTree>
    <p:extLst>
      <p:ext uri="{BB962C8B-B14F-4D97-AF65-F5344CB8AC3E}">
        <p14:creationId xmlns:p14="http://schemas.microsoft.com/office/powerpoint/2010/main" val="1095654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30 January 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Maury Goodman Argonne National Lab</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0ED423-7A1C-4097-9A86-D894C5B8BF4D}" type="slidenum">
              <a:rPr lang="en-US" smtClean="0"/>
              <a:t>‹#›</a:t>
            </a:fld>
            <a:endParaRPr lang="en-US"/>
          </a:p>
        </p:txBody>
      </p:sp>
    </p:spTree>
    <p:extLst>
      <p:ext uri="{BB962C8B-B14F-4D97-AF65-F5344CB8AC3E}">
        <p14:creationId xmlns:p14="http://schemas.microsoft.com/office/powerpoint/2010/main" val="9412820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hyperlink" Target="http://www.fnal.gov/directorate/program_planning/P5/P5_Jan2008/Talks/ART_P5_V3.ppt"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n.wikiquote.org/wiki/Special:BookSources/0160588510"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ndico.fnal.gov/getFile.py/access?contribId=21&amp;sessionId=6&amp;resId=0&amp;materialId=slides&amp;confId=748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771650"/>
          </a:xfrm>
        </p:spPr>
        <p:txBody>
          <a:bodyPr>
            <a:normAutofit fontScale="90000"/>
          </a:bodyPr>
          <a:lstStyle/>
          <a:p>
            <a:r>
              <a:rPr lang="en-US" dirty="0">
                <a:latin typeface="Times New Roman" panose="02020603050405020304" pitchFamily="18" charset="0"/>
                <a:cs typeface="Times New Roman" panose="02020603050405020304" pitchFamily="18" charset="0"/>
              </a:rPr>
              <a:t>Comparison of Conclusions from Snowmass, European Strategy Study, and Japanese Planning Study</a:t>
            </a:r>
          </a:p>
        </p:txBody>
      </p:sp>
      <p:sp>
        <p:nvSpPr>
          <p:cNvPr id="3" name="Subtitle 2"/>
          <p:cNvSpPr>
            <a:spLocks noGrp="1"/>
          </p:cNvSpPr>
          <p:nvPr>
            <p:ph type="subTitle" idx="1"/>
          </p:nvPr>
        </p:nvSpPr>
        <p:spPr>
          <a:xfrm>
            <a:off x="1219200" y="3048000"/>
            <a:ext cx="6400800" cy="1752600"/>
          </a:xfrm>
        </p:spPr>
        <p:txBody>
          <a:bodyPr>
            <a:normAutofit fontScale="62500" lnSpcReduction="20000"/>
          </a:bodyPr>
          <a:lstStyle/>
          <a:p>
            <a:r>
              <a:rPr lang="en-US" sz="4000" dirty="0" smtClean="0">
                <a:latin typeface="Times New Roman" panose="02020603050405020304" pitchFamily="18" charset="0"/>
                <a:cs typeface="Times New Roman" panose="02020603050405020304" pitchFamily="18" charset="0"/>
              </a:rPr>
              <a:t>For the ICFA Neutrino Panel Mini-Workshop</a:t>
            </a:r>
          </a:p>
          <a:p>
            <a:r>
              <a:rPr lang="en-US" dirty="0" smtClean="0">
                <a:latin typeface="Times New Roman" panose="02020603050405020304" pitchFamily="18" charset="0"/>
                <a:cs typeface="Times New Roman" panose="02020603050405020304" pitchFamily="18" charset="0"/>
              </a:rPr>
              <a:t>Fermilab, Illinois</a:t>
            </a:r>
          </a:p>
          <a:p>
            <a:r>
              <a:rPr lang="en-US" i="1" dirty="0" smtClean="0">
                <a:latin typeface="Times New Roman" panose="02020603050405020304" pitchFamily="18" charset="0"/>
                <a:cs typeface="Times New Roman" panose="02020603050405020304" pitchFamily="18" charset="0"/>
              </a:rPr>
              <a:t>Maury Goodman</a:t>
            </a:r>
          </a:p>
          <a:p>
            <a:r>
              <a:rPr lang="en-US" i="1" dirty="0" smtClean="0">
                <a:latin typeface="Times New Roman" panose="02020603050405020304" pitchFamily="18" charset="0"/>
                <a:cs typeface="Times New Roman" panose="02020603050405020304" pitchFamily="18" charset="0"/>
              </a:rPr>
              <a:t>Argonne National Laboratory</a:t>
            </a:r>
          </a:p>
          <a:p>
            <a:r>
              <a:rPr lang="en-US" i="1" dirty="0" smtClean="0">
                <a:latin typeface="Times New Roman" panose="02020603050405020304" pitchFamily="18" charset="0"/>
                <a:cs typeface="Times New Roman" panose="02020603050405020304" pitchFamily="18" charset="0"/>
              </a:rPr>
              <a:t>31 January 2014</a:t>
            </a:r>
          </a:p>
          <a:p>
            <a:endParaRPr lang="en-US" dirty="0"/>
          </a:p>
        </p:txBody>
      </p:sp>
      <p:sp>
        <p:nvSpPr>
          <p:cNvPr id="4" name="Date Placeholder 3"/>
          <p:cNvSpPr>
            <a:spLocks noGrp="1"/>
          </p:cNvSpPr>
          <p:nvPr>
            <p:ph type="dt" sz="half" idx="10"/>
          </p:nvPr>
        </p:nvSpPr>
        <p:spPr/>
        <p:txBody>
          <a:bodyPr/>
          <a:lstStyle/>
          <a:p>
            <a:r>
              <a:rPr lang="en-US" smtClean="0"/>
              <a:t>30 January 2014</a:t>
            </a:r>
            <a:endParaRPr lang="en-US"/>
          </a:p>
        </p:txBody>
      </p:sp>
      <p:sp>
        <p:nvSpPr>
          <p:cNvPr id="5" name="Footer Placeholder 4"/>
          <p:cNvSpPr>
            <a:spLocks noGrp="1"/>
          </p:cNvSpPr>
          <p:nvPr>
            <p:ph type="ftr" sz="quarter" idx="11"/>
          </p:nvPr>
        </p:nvSpPr>
        <p:spPr/>
        <p:txBody>
          <a:bodyPr/>
          <a:lstStyle/>
          <a:p>
            <a:r>
              <a:rPr lang="en-US" smtClean="0"/>
              <a:t>Maury Goodman Argonne National Lab</a:t>
            </a:r>
            <a:endParaRPr lang="en-US"/>
          </a:p>
        </p:txBody>
      </p:sp>
      <p:sp>
        <p:nvSpPr>
          <p:cNvPr id="6" name="Slide Number Placeholder 5"/>
          <p:cNvSpPr>
            <a:spLocks noGrp="1"/>
          </p:cNvSpPr>
          <p:nvPr>
            <p:ph type="sldNum" sz="quarter" idx="12"/>
          </p:nvPr>
        </p:nvSpPr>
        <p:spPr/>
        <p:txBody>
          <a:bodyPr/>
          <a:lstStyle/>
          <a:p>
            <a:fld id="{12C810F0-3142-4692-91E3-2AA8C346886D}" type="slidenum">
              <a:rPr lang="en-US" smtClean="0"/>
              <a:t>1</a:t>
            </a:fld>
            <a:endParaRPr lang="en-US"/>
          </a:p>
        </p:txBody>
      </p:sp>
      <p:pic>
        <p:nvPicPr>
          <p:cNvPr id="7" name="Picture 2" descr="http://www.fnal.gov/directorate/icfa/images/main_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1100" y="4876800"/>
            <a:ext cx="67818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7" descr="title header_Blue_646.jpg"/>
          <p:cNvPicPr>
            <a:picLocks noChangeAspect="1"/>
          </p:cNvPicPr>
          <p:nvPr/>
        </p:nvPicPr>
        <p:blipFill>
          <a:blip r:embed="rId3"/>
          <a:srcRect/>
          <a:stretch>
            <a:fillRect/>
          </a:stretch>
        </p:blipFill>
        <p:spPr bwMode="auto">
          <a:xfrm>
            <a:off x="0" y="0"/>
            <a:ext cx="9144000" cy="1106488"/>
          </a:xfrm>
          <a:prstGeom prst="rect">
            <a:avLst/>
          </a:prstGeom>
          <a:noFill/>
          <a:ln w="9525">
            <a:noFill/>
            <a:miter lim="800000"/>
            <a:headEnd/>
            <a:tailEnd/>
          </a:ln>
        </p:spPr>
      </p:pic>
    </p:spTree>
    <p:extLst>
      <p:ext uri="{BB962C8B-B14F-4D97-AF65-F5344CB8AC3E}">
        <p14:creationId xmlns:p14="http://schemas.microsoft.com/office/powerpoint/2010/main" val="25565378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anose="02020603050405020304" pitchFamily="18" charset="0"/>
                <a:cs typeface="Times New Roman" panose="02020603050405020304" pitchFamily="18" charset="0"/>
              </a:rPr>
              <a:t>Europe</a:t>
            </a:r>
            <a:br>
              <a:rPr lang="en-US" dirty="0" smtClean="0">
                <a:latin typeface="Times New Roman" panose="02020603050405020304" pitchFamily="18" charset="0"/>
                <a:cs typeface="Times New Roman" panose="02020603050405020304" pitchFamily="18" charset="0"/>
              </a:rPr>
            </a:br>
            <a:r>
              <a:rPr lang="en-US" sz="1800" dirty="0" smtClean="0">
                <a:latin typeface="Times New Roman" panose="02020603050405020304" pitchFamily="18" charset="0"/>
                <a:cs typeface="Times New Roman" panose="02020603050405020304" pitchFamily="18" charset="0"/>
              </a:rPr>
              <a:t>organizational, wider impact &amp; concluding recs</a:t>
            </a:r>
            <a:endParaRPr lang="en-US" sz="1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1600200"/>
            <a:ext cx="8763000" cy="5257800"/>
          </a:xfrm>
        </p:spPr>
        <p:txBody>
          <a:bodyPr>
            <a:normAutofit fontScale="55000" lnSpcReduction="20000"/>
          </a:bodyPr>
          <a:lstStyle/>
          <a:p>
            <a:pPr>
              <a:buClr>
                <a:schemeClr val="tx2">
                  <a:lumMod val="75000"/>
                </a:schemeClr>
              </a:buClr>
              <a:buFont typeface="Wingdings" panose="05000000000000000000" pitchFamily="2" charset="2"/>
              <a:buChar char="Ë"/>
            </a:pPr>
            <a:r>
              <a:rPr lang="en-US" dirty="0" smtClean="0">
                <a:latin typeface="Times New Roman" panose="02020603050405020304" pitchFamily="18" charset="0"/>
                <a:cs typeface="Times New Roman" panose="02020603050405020304" pitchFamily="18" charset="0"/>
              </a:rPr>
              <a:t>CERN should </a:t>
            </a:r>
            <a:r>
              <a:rPr lang="en-US" dirty="0">
                <a:latin typeface="Times New Roman" panose="02020603050405020304" pitchFamily="18" charset="0"/>
                <a:cs typeface="Times New Roman" panose="02020603050405020304" pitchFamily="18" charset="0"/>
              </a:rPr>
              <a:t>be the framework within which to </a:t>
            </a:r>
            <a:r>
              <a:rPr lang="en-US" dirty="0" smtClean="0">
                <a:latin typeface="Times New Roman" panose="02020603050405020304" pitchFamily="18" charset="0"/>
                <a:cs typeface="Times New Roman" panose="02020603050405020304" pitchFamily="18" charset="0"/>
              </a:rPr>
              <a:t>organize </a:t>
            </a:r>
            <a:r>
              <a:rPr lang="en-US" dirty="0">
                <a:latin typeface="Times New Roman" panose="02020603050405020304" pitchFamily="18" charset="0"/>
                <a:cs typeface="Times New Roman" panose="02020603050405020304" pitchFamily="18" charset="0"/>
              </a:rPr>
              <a:t>a global particle physics accelerator project in Europe, and should also be the leading European partner in global particle physics accelerator projects elsewhere. Possible additional contributions to such projects from CERN’s Member and Associate Member States should be coordinated with CERN. </a:t>
            </a:r>
            <a:endParaRPr lang="en-US" dirty="0" smtClean="0">
              <a:latin typeface="Times New Roman" panose="02020603050405020304" pitchFamily="18" charset="0"/>
              <a:cs typeface="Times New Roman" panose="02020603050405020304" pitchFamily="18" charset="0"/>
            </a:endParaRPr>
          </a:p>
          <a:p>
            <a:pPr>
              <a:buClr>
                <a:schemeClr val="tx2">
                  <a:lumMod val="75000"/>
                </a:schemeClr>
              </a:buClr>
              <a:buFont typeface="Wingdings" panose="05000000000000000000" pitchFamily="2" charset="2"/>
              <a:buChar char="Ë"/>
            </a:pPr>
            <a:r>
              <a:rPr lang="en-US" dirty="0">
                <a:latin typeface="Times New Roman" panose="02020603050405020304" pitchFamily="18" charset="0"/>
                <a:cs typeface="Times New Roman" panose="02020603050405020304" pitchFamily="18" charset="0"/>
              </a:rPr>
              <a:t>CERN and the particle physics community should strengthen their relations with the European Commission in order to be further integrated in the development of the European Research Area and to benefit from future instruments in Horizon 2020 and the Structural Funds. </a:t>
            </a:r>
            <a:endParaRPr lang="en-US" dirty="0" smtClean="0">
              <a:latin typeface="Times New Roman" panose="02020603050405020304" pitchFamily="18" charset="0"/>
              <a:cs typeface="Times New Roman" panose="02020603050405020304" pitchFamily="18" charset="0"/>
            </a:endParaRPr>
          </a:p>
          <a:p>
            <a:pPr>
              <a:buClr>
                <a:schemeClr val="tx2">
                  <a:lumMod val="75000"/>
                </a:schemeClr>
              </a:buClr>
              <a:buFont typeface="Wingdings" panose="05000000000000000000" pitchFamily="2" charset="2"/>
              <a:buChar char="Ë"/>
            </a:pPr>
            <a:r>
              <a:rPr lang="en-US" dirty="0">
                <a:latin typeface="Times New Roman" panose="02020603050405020304" pitchFamily="18" charset="0"/>
                <a:cs typeface="Times New Roman" panose="02020603050405020304" pitchFamily="18" charset="0"/>
              </a:rPr>
              <a:t>Outreach and communication in particle physics should receive adequate funding and be </a:t>
            </a:r>
            <a:r>
              <a:rPr lang="en-US" dirty="0" smtClean="0">
                <a:latin typeface="Times New Roman" panose="02020603050405020304" pitchFamily="18" charset="0"/>
                <a:cs typeface="Times New Roman" panose="02020603050405020304" pitchFamily="18" charset="0"/>
              </a:rPr>
              <a:t>recognized </a:t>
            </a:r>
            <a:r>
              <a:rPr lang="en-US" dirty="0">
                <a:latin typeface="Times New Roman" panose="02020603050405020304" pitchFamily="18" charset="0"/>
                <a:cs typeface="Times New Roman" panose="02020603050405020304" pitchFamily="18" charset="0"/>
              </a:rPr>
              <a:t>as a central component of the scientific activity. EPPCN and IPPOG should both report regularly to the Council. </a:t>
            </a:r>
            <a:endParaRPr lang="en-US" dirty="0" smtClean="0">
              <a:latin typeface="Times New Roman" panose="02020603050405020304" pitchFamily="18" charset="0"/>
              <a:cs typeface="Times New Roman" panose="02020603050405020304" pitchFamily="18" charset="0"/>
            </a:endParaRPr>
          </a:p>
          <a:p>
            <a:pPr>
              <a:buClr>
                <a:schemeClr val="tx2">
                  <a:lumMod val="75000"/>
                </a:schemeClr>
              </a:buClr>
              <a:buFont typeface="Wingdings" panose="05000000000000000000" pitchFamily="2" charset="2"/>
              <a:buChar char="Ë"/>
            </a:pPr>
            <a:r>
              <a:rPr lang="en-US" dirty="0" err="1">
                <a:latin typeface="Times New Roman" panose="02020603050405020304" pitchFamily="18" charset="0"/>
                <a:cs typeface="Times New Roman" panose="02020603050405020304" pitchFamily="18" charset="0"/>
              </a:rPr>
              <a:t>HEPTech</a:t>
            </a:r>
            <a:r>
              <a:rPr lang="en-US" dirty="0">
                <a:latin typeface="Times New Roman" panose="02020603050405020304" pitchFamily="18" charset="0"/>
                <a:cs typeface="Times New Roman" panose="02020603050405020304" pitchFamily="18" charset="0"/>
              </a:rPr>
              <a:t> should pursue and amplify its efforts and continue reporting regularly </a:t>
            </a:r>
            <a:r>
              <a:rPr lang="en-US" dirty="0" smtClean="0">
                <a:latin typeface="Times New Roman" panose="02020603050405020304" pitchFamily="18" charset="0"/>
                <a:cs typeface="Times New Roman" panose="02020603050405020304" pitchFamily="18" charset="0"/>
              </a:rPr>
              <a:t>...</a:t>
            </a:r>
          </a:p>
          <a:p>
            <a:pPr>
              <a:buClr>
                <a:schemeClr val="tx2">
                  <a:lumMod val="75000"/>
                </a:schemeClr>
              </a:buClr>
              <a:buFont typeface="Wingdings" panose="05000000000000000000" pitchFamily="2" charset="2"/>
              <a:buChar char="Ë"/>
            </a:pPr>
            <a:r>
              <a:rPr lang="en-US" dirty="0">
                <a:latin typeface="Times New Roman" panose="02020603050405020304" pitchFamily="18" charset="0"/>
                <a:cs typeface="Times New Roman" panose="02020603050405020304" pitchFamily="18" charset="0"/>
              </a:rPr>
              <a:t>CERN, together with national funding agencies, institutes, laboratories and universities, should continue supporting and further develop coordinated </a:t>
            </a:r>
            <a:r>
              <a:rPr lang="en-US" dirty="0" smtClean="0">
                <a:latin typeface="Times New Roman" panose="02020603050405020304" pitchFamily="18" charset="0"/>
                <a:cs typeface="Times New Roman" panose="02020603050405020304" pitchFamily="18" charset="0"/>
              </a:rPr>
              <a:t>programs </a:t>
            </a:r>
            <a:r>
              <a:rPr lang="en-US" dirty="0">
                <a:latin typeface="Times New Roman" panose="02020603050405020304" pitchFamily="18" charset="0"/>
                <a:cs typeface="Times New Roman" panose="02020603050405020304" pitchFamily="18" charset="0"/>
              </a:rPr>
              <a:t>for education and training. </a:t>
            </a:r>
            <a:endParaRPr lang="en-US" dirty="0" smtClean="0">
              <a:latin typeface="Times New Roman" panose="02020603050405020304" pitchFamily="18" charset="0"/>
              <a:cs typeface="Times New Roman" panose="02020603050405020304" pitchFamily="18" charset="0"/>
            </a:endParaRPr>
          </a:p>
          <a:p>
            <a:pPr>
              <a:buClr>
                <a:schemeClr val="tx2">
                  <a:lumMod val="75000"/>
                </a:schemeClr>
              </a:buClr>
              <a:buFont typeface="Wingdings" panose="05000000000000000000" pitchFamily="2" charset="2"/>
              <a:buChar char="Ë"/>
            </a:pPr>
            <a:r>
              <a:rPr lang="en-US" dirty="0">
                <a:latin typeface="Times New Roman" panose="02020603050405020304" pitchFamily="18" charset="0"/>
                <a:cs typeface="Times New Roman" panose="02020603050405020304" pitchFamily="18" charset="0"/>
              </a:rPr>
              <a:t>Updates should continue to be undertaken according to the principles applied on the present occasion. The </a:t>
            </a:r>
            <a:r>
              <a:rPr lang="en-US" dirty="0" smtClean="0">
                <a:latin typeface="Times New Roman" panose="02020603050405020304" pitchFamily="18" charset="0"/>
                <a:cs typeface="Times New Roman" panose="02020603050405020304" pitchFamily="18" charset="0"/>
              </a:rPr>
              <a:t>organizational </a:t>
            </a:r>
            <a:r>
              <a:rPr lang="en-US" dirty="0">
                <a:latin typeface="Times New Roman" panose="02020603050405020304" pitchFamily="18" charset="0"/>
                <a:cs typeface="Times New Roman" panose="02020603050405020304" pitchFamily="18" charset="0"/>
              </a:rPr>
              <a:t>framework for the Council Sessions dealing with European Strategy matters and the mechanism for implementation and follow-up of the Strategy should be revisited in the light of the experience gained since 2006. </a:t>
            </a:r>
          </a:p>
          <a:p>
            <a:pPr>
              <a:buClr>
                <a:schemeClr val="tx2">
                  <a:lumMod val="75000"/>
                </a:schemeClr>
              </a:buClr>
              <a:buFont typeface="Wingdings" panose="05000000000000000000" pitchFamily="2" charset="2"/>
              <a:buChar char="Ë"/>
            </a:pPr>
            <a:endParaRPr lang="en-US"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r>
              <a:rPr lang="en-US" smtClean="0"/>
              <a:t>30 January 2014</a:t>
            </a:r>
            <a:endParaRPr lang="en-US" dirty="0"/>
          </a:p>
        </p:txBody>
      </p:sp>
      <p:sp>
        <p:nvSpPr>
          <p:cNvPr id="5" name="Footer Placeholder 4"/>
          <p:cNvSpPr>
            <a:spLocks noGrp="1"/>
          </p:cNvSpPr>
          <p:nvPr>
            <p:ph type="ftr" sz="quarter" idx="11"/>
          </p:nvPr>
        </p:nvSpPr>
        <p:spPr/>
        <p:txBody>
          <a:bodyPr/>
          <a:lstStyle/>
          <a:p>
            <a:r>
              <a:rPr lang="en-US" smtClean="0"/>
              <a:t>Maury Goodman</a:t>
            </a:r>
          </a:p>
          <a:p>
            <a:r>
              <a:rPr lang="en-US" i="1" smtClean="0"/>
              <a:t>Argonne National Lab</a:t>
            </a:r>
            <a:endParaRPr lang="en-US" i="1" dirty="0"/>
          </a:p>
        </p:txBody>
      </p:sp>
      <p:sp>
        <p:nvSpPr>
          <p:cNvPr id="6" name="Slide Number Placeholder 5"/>
          <p:cNvSpPr>
            <a:spLocks noGrp="1"/>
          </p:cNvSpPr>
          <p:nvPr>
            <p:ph type="sldNum" sz="quarter" idx="12"/>
          </p:nvPr>
        </p:nvSpPr>
        <p:spPr/>
        <p:txBody>
          <a:bodyPr/>
          <a:lstStyle/>
          <a:p>
            <a:fld id="{12C810F0-3142-4692-91E3-2AA8C346886D}" type="slidenum">
              <a:rPr lang="en-US" smtClean="0"/>
              <a:t>10</a:t>
            </a:fld>
            <a:endParaRPr lang="en-US"/>
          </a:p>
        </p:txBody>
      </p:sp>
    </p:spTree>
    <p:extLst>
      <p:ext uri="{BB962C8B-B14F-4D97-AF65-F5344CB8AC3E}">
        <p14:creationId xmlns:p14="http://schemas.microsoft.com/office/powerpoint/2010/main" val="1350845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Europe Conclusions</a:t>
            </a:r>
            <a:br>
              <a:rPr lang="en-US"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High-priority large-scale scientific activities</a:t>
            </a:r>
          </a:p>
        </p:txBody>
      </p:sp>
      <p:sp>
        <p:nvSpPr>
          <p:cNvPr id="3" name="Content Placeholder 2"/>
          <p:cNvSpPr>
            <a:spLocks noGrp="1"/>
          </p:cNvSpPr>
          <p:nvPr>
            <p:ph idx="1"/>
          </p:nvPr>
        </p:nvSpPr>
        <p:spPr/>
        <p:txBody>
          <a:bodyPr>
            <a:normAutofit fontScale="55000" lnSpcReduction="20000"/>
          </a:bodyPr>
          <a:lstStyle/>
          <a:p>
            <a:pPr>
              <a:buClr>
                <a:schemeClr val="tx2">
                  <a:lumMod val="75000"/>
                </a:schemeClr>
              </a:buClr>
              <a:buFont typeface="Wingdings" panose="05000000000000000000" pitchFamily="2" charset="2"/>
              <a:buChar char="Ë"/>
            </a:pPr>
            <a:r>
              <a:rPr lang="en-US" i="1" dirty="0">
                <a:latin typeface="Times New Roman" panose="02020603050405020304" pitchFamily="18" charset="0"/>
                <a:cs typeface="Times New Roman" panose="02020603050405020304" pitchFamily="18" charset="0"/>
              </a:rPr>
              <a:t>Europe’s top priority should be the exploitation of the full potential of the LHC, including the high-luminosity upgrade of the machine and detectors with a view to collecting ten times more data than in the initial design, by around 2030. This upgrade </a:t>
            </a:r>
            <a:r>
              <a:rPr lang="en-US" i="1" dirty="0" smtClean="0">
                <a:latin typeface="Times New Roman" panose="02020603050405020304" pitchFamily="18" charset="0"/>
                <a:cs typeface="Times New Roman" panose="02020603050405020304" pitchFamily="18" charset="0"/>
              </a:rPr>
              <a:t>program </a:t>
            </a:r>
            <a:r>
              <a:rPr lang="en-US" i="1" dirty="0">
                <a:latin typeface="Times New Roman" panose="02020603050405020304" pitchFamily="18" charset="0"/>
                <a:cs typeface="Times New Roman" panose="02020603050405020304" pitchFamily="18" charset="0"/>
              </a:rPr>
              <a:t>will also provide further exciting opportunities for the study of </a:t>
            </a:r>
            <a:r>
              <a:rPr lang="en-US" i="1" dirty="0" smtClean="0">
                <a:latin typeface="Times New Roman" panose="02020603050405020304" pitchFamily="18" charset="0"/>
                <a:cs typeface="Times New Roman" panose="02020603050405020304" pitchFamily="18" charset="0"/>
              </a:rPr>
              <a:t>flavor </a:t>
            </a:r>
            <a:r>
              <a:rPr lang="en-US" i="1" dirty="0">
                <a:latin typeface="Times New Roman" panose="02020603050405020304" pitchFamily="18" charset="0"/>
                <a:cs typeface="Times New Roman" panose="02020603050405020304" pitchFamily="18" charset="0"/>
              </a:rPr>
              <a:t>physics and the quark-gluon plasma. </a:t>
            </a:r>
          </a:p>
          <a:p>
            <a:pPr>
              <a:buClr>
                <a:schemeClr val="tx2">
                  <a:lumMod val="75000"/>
                </a:schemeClr>
              </a:buClr>
              <a:buFont typeface="Wingdings" panose="05000000000000000000" pitchFamily="2" charset="2"/>
              <a:buChar char="Ë"/>
            </a:pPr>
            <a:r>
              <a:rPr lang="en-US" i="1" dirty="0">
                <a:latin typeface="Times New Roman" panose="02020603050405020304" pitchFamily="18" charset="0"/>
                <a:cs typeface="Times New Roman" panose="02020603050405020304" pitchFamily="18" charset="0"/>
              </a:rPr>
              <a:t>CERN should undertake design studies for accelerator projects in a global context, with emphasis on proton-proton and electron-positron high-energy frontier machines. These design studies should be coupled to a vigorous accelerator R&amp;D </a:t>
            </a:r>
            <a:r>
              <a:rPr lang="en-US" i="1" dirty="0" smtClean="0">
                <a:latin typeface="Times New Roman" panose="02020603050405020304" pitchFamily="18" charset="0"/>
                <a:cs typeface="Times New Roman" panose="02020603050405020304" pitchFamily="18" charset="0"/>
              </a:rPr>
              <a:t>program, </a:t>
            </a:r>
            <a:r>
              <a:rPr lang="en-US" i="1" dirty="0">
                <a:latin typeface="Times New Roman" panose="02020603050405020304" pitchFamily="18" charset="0"/>
                <a:cs typeface="Times New Roman" panose="02020603050405020304" pitchFamily="18" charset="0"/>
              </a:rPr>
              <a:t>including high-field magnets and high-gradient accelerating structures, in collaboration with national institutes, laboratories and universities worldwide</a:t>
            </a:r>
            <a:r>
              <a:rPr lang="en-US" i="1" dirty="0" smtClean="0">
                <a:latin typeface="Times New Roman" panose="02020603050405020304" pitchFamily="18" charset="0"/>
                <a:cs typeface="Times New Roman" panose="02020603050405020304" pitchFamily="18" charset="0"/>
              </a:rPr>
              <a:t>.</a:t>
            </a:r>
          </a:p>
          <a:p>
            <a:pPr>
              <a:buClr>
                <a:schemeClr val="tx2">
                  <a:lumMod val="75000"/>
                </a:schemeClr>
              </a:buClr>
              <a:buFont typeface="Wingdings" panose="05000000000000000000" pitchFamily="2" charset="2"/>
              <a:buChar char="Ë"/>
            </a:pPr>
            <a:r>
              <a:rPr lang="en-US" i="1" dirty="0">
                <a:latin typeface="Times New Roman" panose="02020603050405020304" pitchFamily="18" charset="0"/>
                <a:cs typeface="Times New Roman" panose="02020603050405020304" pitchFamily="18" charset="0"/>
              </a:rPr>
              <a:t> Europe looks forward to a </a:t>
            </a:r>
            <a:r>
              <a:rPr lang="en-US" i="1" dirty="0" smtClean="0">
                <a:latin typeface="Times New Roman" panose="02020603050405020304" pitchFamily="18" charset="0"/>
                <a:cs typeface="Times New Roman" panose="02020603050405020304" pitchFamily="18" charset="0"/>
              </a:rPr>
              <a:t>(ILC) proposal </a:t>
            </a:r>
            <a:r>
              <a:rPr lang="en-US" i="1" dirty="0">
                <a:latin typeface="Times New Roman" panose="02020603050405020304" pitchFamily="18" charset="0"/>
                <a:cs typeface="Times New Roman" panose="02020603050405020304" pitchFamily="18" charset="0"/>
              </a:rPr>
              <a:t>from Japan to discuss a possible participation. </a:t>
            </a:r>
            <a:endParaRPr lang="en-US" i="1" dirty="0" smtClean="0">
              <a:latin typeface="Times New Roman" panose="02020603050405020304" pitchFamily="18" charset="0"/>
              <a:cs typeface="Times New Roman" panose="02020603050405020304" pitchFamily="18" charset="0"/>
            </a:endParaRPr>
          </a:p>
          <a:p>
            <a:pPr>
              <a:buClr>
                <a:schemeClr val="tx2">
                  <a:lumMod val="75000"/>
                </a:schemeClr>
              </a:buClr>
              <a:buFont typeface="Wingdings" panose="05000000000000000000" pitchFamily="2" charset="2"/>
              <a:buChar char="Ë"/>
            </a:pPr>
            <a:r>
              <a:rPr lang="en-US" dirty="0">
                <a:latin typeface="Times New Roman" panose="02020603050405020304" pitchFamily="18" charset="0"/>
                <a:cs typeface="Times New Roman" panose="02020603050405020304" pitchFamily="18" charset="0"/>
              </a:rPr>
              <a:t> Rapid progress in neutrino oscillation physics, with significant European involvement, </a:t>
            </a:r>
            <a:r>
              <a:rPr lang="en-US" dirty="0" smtClean="0">
                <a:latin typeface="Times New Roman" panose="02020603050405020304" pitchFamily="18" charset="0"/>
                <a:cs typeface="Times New Roman" panose="02020603050405020304" pitchFamily="18" charset="0"/>
              </a:rPr>
              <a:t>has established </a:t>
            </a:r>
            <a:r>
              <a:rPr lang="en-US" dirty="0">
                <a:latin typeface="Times New Roman" panose="02020603050405020304" pitchFamily="18" charset="0"/>
                <a:cs typeface="Times New Roman" panose="02020603050405020304" pitchFamily="18" charset="0"/>
              </a:rPr>
              <a:t>a strong scientific case for a long-baseline neutrino </a:t>
            </a:r>
            <a:r>
              <a:rPr lang="en-US" dirty="0" smtClean="0">
                <a:latin typeface="Times New Roman" panose="02020603050405020304" pitchFamily="18" charset="0"/>
                <a:cs typeface="Times New Roman" panose="02020603050405020304" pitchFamily="18" charset="0"/>
              </a:rPr>
              <a:t>program </a:t>
            </a:r>
            <a:r>
              <a:rPr lang="en-US" dirty="0">
                <a:latin typeface="Times New Roman" panose="02020603050405020304" pitchFamily="18" charset="0"/>
                <a:cs typeface="Times New Roman" panose="02020603050405020304" pitchFamily="18" charset="0"/>
              </a:rPr>
              <a:t>exploring CP violation and the mass hierarchy in the neutrino sector. </a:t>
            </a:r>
            <a:r>
              <a:rPr lang="en-US" i="1" dirty="0">
                <a:latin typeface="Times New Roman" panose="02020603050405020304" pitchFamily="18" charset="0"/>
                <a:cs typeface="Times New Roman" panose="02020603050405020304" pitchFamily="18" charset="0"/>
              </a:rPr>
              <a:t>CERN should develop a neutrino </a:t>
            </a:r>
            <a:r>
              <a:rPr lang="en-US" i="1" dirty="0" smtClean="0">
                <a:latin typeface="Times New Roman" panose="02020603050405020304" pitchFamily="18" charset="0"/>
                <a:cs typeface="Times New Roman" panose="02020603050405020304" pitchFamily="18" charset="0"/>
              </a:rPr>
              <a:t>program </a:t>
            </a:r>
            <a:r>
              <a:rPr lang="en-US" i="1" dirty="0">
                <a:latin typeface="Times New Roman" panose="02020603050405020304" pitchFamily="18" charset="0"/>
                <a:cs typeface="Times New Roman" panose="02020603050405020304" pitchFamily="18" charset="0"/>
              </a:rPr>
              <a:t>to pave the way for a substantial European role in future long-baseline experiments. Europe should explore the possibility of major participation in leading neutrino projects in the US and Japan</a:t>
            </a:r>
          </a:p>
          <a:p>
            <a:pPr>
              <a:buClr>
                <a:schemeClr val="tx2">
                  <a:lumMod val="75000"/>
                </a:schemeClr>
              </a:buClr>
              <a:buFont typeface="Wingdings" panose="05000000000000000000" pitchFamily="2" charset="2"/>
              <a:buChar char="Ë"/>
            </a:pPr>
            <a:endParaRPr lang="en-US" dirty="0"/>
          </a:p>
        </p:txBody>
      </p:sp>
      <p:sp>
        <p:nvSpPr>
          <p:cNvPr id="4" name="Date Placeholder 3"/>
          <p:cNvSpPr>
            <a:spLocks noGrp="1"/>
          </p:cNvSpPr>
          <p:nvPr>
            <p:ph type="dt" sz="half" idx="10"/>
          </p:nvPr>
        </p:nvSpPr>
        <p:spPr/>
        <p:txBody>
          <a:bodyPr/>
          <a:lstStyle/>
          <a:p>
            <a:r>
              <a:rPr lang="en-US" smtClean="0"/>
              <a:t>30 January 2014</a:t>
            </a:r>
            <a:endParaRPr lang="en-US" dirty="0"/>
          </a:p>
        </p:txBody>
      </p:sp>
      <p:sp>
        <p:nvSpPr>
          <p:cNvPr id="5" name="Footer Placeholder 4"/>
          <p:cNvSpPr>
            <a:spLocks noGrp="1"/>
          </p:cNvSpPr>
          <p:nvPr>
            <p:ph type="ftr" sz="quarter" idx="11"/>
          </p:nvPr>
        </p:nvSpPr>
        <p:spPr/>
        <p:txBody>
          <a:bodyPr/>
          <a:lstStyle/>
          <a:p>
            <a:r>
              <a:rPr lang="en-US" smtClean="0"/>
              <a:t>Maury Goodman</a:t>
            </a:r>
          </a:p>
          <a:p>
            <a:r>
              <a:rPr lang="en-US" i="1" smtClean="0"/>
              <a:t>Argonne National Lab</a:t>
            </a:r>
            <a:endParaRPr lang="en-US" i="1" dirty="0"/>
          </a:p>
        </p:txBody>
      </p:sp>
      <p:sp>
        <p:nvSpPr>
          <p:cNvPr id="6" name="Slide Number Placeholder 5"/>
          <p:cNvSpPr>
            <a:spLocks noGrp="1"/>
          </p:cNvSpPr>
          <p:nvPr>
            <p:ph type="sldNum" sz="quarter" idx="12"/>
          </p:nvPr>
        </p:nvSpPr>
        <p:spPr/>
        <p:txBody>
          <a:bodyPr/>
          <a:lstStyle/>
          <a:p>
            <a:fld id="{12C810F0-3142-4692-91E3-2AA8C346886D}" type="slidenum">
              <a:rPr lang="en-US" smtClean="0"/>
              <a:t>11</a:t>
            </a:fld>
            <a:endParaRPr lang="en-US"/>
          </a:p>
        </p:txBody>
      </p:sp>
    </p:spTree>
    <p:extLst>
      <p:ext uri="{BB962C8B-B14F-4D97-AF65-F5344CB8AC3E}">
        <p14:creationId xmlns:p14="http://schemas.microsoft.com/office/powerpoint/2010/main" val="612066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Japan-Context</a:t>
            </a:r>
            <a:endParaRPr lang="en-US" dirty="0"/>
          </a:p>
        </p:txBody>
      </p:sp>
      <p:sp>
        <p:nvSpPr>
          <p:cNvPr id="3" name="Content Placeholder 2"/>
          <p:cNvSpPr>
            <a:spLocks noGrp="1"/>
          </p:cNvSpPr>
          <p:nvPr>
            <p:ph idx="1"/>
          </p:nvPr>
        </p:nvSpPr>
        <p:spPr/>
        <p:txBody>
          <a:bodyPr/>
          <a:lstStyle/>
          <a:p>
            <a:pPr>
              <a:buClr>
                <a:schemeClr val="tx2">
                  <a:lumMod val="75000"/>
                </a:schemeClr>
              </a:buClr>
              <a:buFont typeface="Wingdings" panose="05000000000000000000" pitchFamily="2" charset="2"/>
              <a:buChar char="Ë"/>
            </a:pPr>
            <a:r>
              <a:rPr lang="en-US" dirty="0" smtClean="0">
                <a:latin typeface="Times New Roman" panose="02020603050405020304" pitchFamily="18" charset="0"/>
                <a:cs typeface="Times New Roman" panose="02020603050405020304" pitchFamily="18" charset="0"/>
              </a:rPr>
              <a:t> Dated 11 February 2012</a:t>
            </a:r>
          </a:p>
          <a:p>
            <a:pPr>
              <a:buClr>
                <a:schemeClr val="tx2">
                  <a:lumMod val="75000"/>
                </a:schemeClr>
              </a:buClr>
              <a:buFont typeface="Wingdings" panose="05000000000000000000" pitchFamily="2" charset="2"/>
              <a:buChar char="Ë"/>
            </a:pPr>
            <a:r>
              <a:rPr lang="en-US" dirty="0" smtClean="0">
                <a:latin typeface="Times New Roman" panose="02020603050405020304" pitchFamily="18" charset="0"/>
                <a:cs typeface="Times New Roman" panose="02020603050405020304" pitchFamily="18" charset="0"/>
              </a:rPr>
              <a:t> While we already knew the mass of the Higgs and the value of </a:t>
            </a:r>
            <a:r>
              <a:rPr lang="en-US" dirty="0" smtClean="0">
                <a:latin typeface="Symbol" panose="05050102010706020507" pitchFamily="18" charset="2"/>
                <a:cs typeface="Times New Roman" panose="02020603050405020304" pitchFamily="18" charset="0"/>
              </a:rPr>
              <a:t>q</a:t>
            </a:r>
            <a:r>
              <a:rPr lang="en-US" baseline="-25000" dirty="0" smtClean="0">
                <a:latin typeface="Times New Roman" panose="02020603050405020304" pitchFamily="18" charset="0"/>
                <a:cs typeface="Times New Roman" panose="02020603050405020304" pitchFamily="18" charset="0"/>
              </a:rPr>
              <a:t>13</a:t>
            </a:r>
            <a:r>
              <a:rPr lang="en-US" dirty="0" smtClean="0">
                <a:latin typeface="Times New Roman" panose="02020603050405020304" pitchFamily="18" charset="0"/>
                <a:cs typeface="Times New Roman" panose="02020603050405020304" pitchFamily="18" charset="0"/>
              </a:rPr>
              <a:t> then, both “discoveries” came later.</a:t>
            </a:r>
          </a:p>
          <a:p>
            <a:pPr>
              <a:buClr>
                <a:schemeClr val="tx2">
                  <a:lumMod val="75000"/>
                </a:schemeClr>
              </a:buClr>
              <a:buFont typeface="Wingdings" panose="05000000000000000000" pitchFamily="2" charset="2"/>
              <a:buChar char="Ë"/>
            </a:pPr>
            <a:r>
              <a:rPr lang="en-US" dirty="0" smtClean="0">
                <a:latin typeface="Times New Roman" panose="02020603050405020304" pitchFamily="18" charset="0"/>
                <a:cs typeface="Times New Roman" panose="02020603050405020304" pitchFamily="18" charset="0"/>
              </a:rPr>
              <a:t> The tragic 11 Mar 2011 Sendai tsunami has motivated plans for reconstruction money, some of which might be available for the ILC.</a:t>
            </a:r>
          </a:p>
          <a:p>
            <a:pPr>
              <a:buClr>
                <a:schemeClr val="tx2">
                  <a:lumMod val="75000"/>
                </a:schemeClr>
              </a:buClr>
              <a:buFont typeface="Wingdings" panose="05000000000000000000" pitchFamily="2" charset="2"/>
              <a:buChar char="Ë"/>
            </a:pPr>
            <a:endParaRPr lang="en-US" dirty="0"/>
          </a:p>
        </p:txBody>
      </p:sp>
      <p:sp>
        <p:nvSpPr>
          <p:cNvPr id="4" name="Date Placeholder 3"/>
          <p:cNvSpPr>
            <a:spLocks noGrp="1"/>
          </p:cNvSpPr>
          <p:nvPr>
            <p:ph type="dt" sz="half" idx="10"/>
          </p:nvPr>
        </p:nvSpPr>
        <p:spPr/>
        <p:txBody>
          <a:bodyPr/>
          <a:lstStyle/>
          <a:p>
            <a:r>
              <a:rPr lang="en-US" smtClean="0"/>
              <a:t>30 January 2014</a:t>
            </a:r>
            <a:endParaRPr lang="en-US" dirty="0"/>
          </a:p>
        </p:txBody>
      </p:sp>
      <p:sp>
        <p:nvSpPr>
          <p:cNvPr id="5" name="Footer Placeholder 4"/>
          <p:cNvSpPr>
            <a:spLocks noGrp="1"/>
          </p:cNvSpPr>
          <p:nvPr>
            <p:ph type="ftr" sz="quarter" idx="11"/>
          </p:nvPr>
        </p:nvSpPr>
        <p:spPr/>
        <p:txBody>
          <a:bodyPr/>
          <a:lstStyle/>
          <a:p>
            <a:r>
              <a:rPr lang="en-US" smtClean="0"/>
              <a:t>Maury Goodman</a:t>
            </a:r>
          </a:p>
          <a:p>
            <a:r>
              <a:rPr lang="en-US" i="1" smtClean="0"/>
              <a:t>Argonne National Lab</a:t>
            </a:r>
            <a:endParaRPr lang="en-US" i="1" dirty="0"/>
          </a:p>
        </p:txBody>
      </p:sp>
      <p:sp>
        <p:nvSpPr>
          <p:cNvPr id="6" name="Slide Number Placeholder 5"/>
          <p:cNvSpPr>
            <a:spLocks noGrp="1"/>
          </p:cNvSpPr>
          <p:nvPr>
            <p:ph type="sldNum" sz="quarter" idx="12"/>
          </p:nvPr>
        </p:nvSpPr>
        <p:spPr/>
        <p:txBody>
          <a:bodyPr/>
          <a:lstStyle/>
          <a:p>
            <a:fld id="{12C810F0-3142-4692-91E3-2AA8C346886D}" type="slidenum">
              <a:rPr lang="en-US" smtClean="0"/>
              <a:t>12</a:t>
            </a:fld>
            <a:endParaRPr lang="en-US"/>
          </a:p>
        </p:txBody>
      </p:sp>
    </p:spTree>
    <p:extLst>
      <p:ext uri="{BB962C8B-B14F-4D97-AF65-F5344CB8AC3E}">
        <p14:creationId xmlns:p14="http://schemas.microsoft.com/office/powerpoint/2010/main" val="25026206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Japan-planning</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i="1" dirty="0">
                <a:latin typeface="Times New Roman" panose="02020603050405020304" pitchFamily="18" charset="0"/>
                <a:cs typeface="Times New Roman" panose="02020603050405020304" pitchFamily="18" charset="0"/>
              </a:rPr>
              <a:t>(from http://newsline.linearcollider.org/2012/08/23</a:t>
            </a:r>
            <a:r>
              <a:rPr lang="en-US" i="1" dirty="0" smtClean="0">
                <a:latin typeface="Times New Roman" panose="02020603050405020304" pitchFamily="18" charset="0"/>
                <a:cs typeface="Times New Roman" panose="02020603050405020304" pitchFamily="18" charset="0"/>
              </a:rPr>
              <a:t>/)</a:t>
            </a:r>
            <a:endParaRPr lang="en-US" i="1" dirty="0">
              <a:latin typeface="Times New Roman" panose="02020603050405020304" pitchFamily="18" charset="0"/>
              <a:cs typeface="Times New Roman" panose="02020603050405020304" pitchFamily="18" charset="0"/>
            </a:endParaRPr>
          </a:p>
          <a:p>
            <a:pPr>
              <a:buClr>
                <a:schemeClr val="tx2">
                  <a:lumMod val="75000"/>
                </a:schemeClr>
              </a:buClr>
              <a:buFont typeface="Wingdings" panose="05000000000000000000" pitchFamily="2" charset="2"/>
              <a:buChar char="Ë"/>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subcommittee was set up about three years ago. Most of the members are not </a:t>
            </a:r>
            <a:r>
              <a:rPr lang="en-US" dirty="0" smtClean="0">
                <a:latin typeface="Times New Roman" panose="02020603050405020304" pitchFamily="18" charset="0"/>
                <a:cs typeface="Times New Roman" panose="02020603050405020304" pitchFamily="18" charset="0"/>
              </a:rPr>
              <a:t>specialized </a:t>
            </a:r>
            <a:r>
              <a:rPr lang="en-US" dirty="0">
                <a:latin typeface="Times New Roman" panose="02020603050405020304" pitchFamily="18" charset="0"/>
                <a:cs typeface="Times New Roman" panose="02020603050405020304" pitchFamily="18" charset="0"/>
              </a:rPr>
              <a:t>in ILC studies, and many young scientists were selected as subcommittee members. So, the subcommittee </a:t>
            </a:r>
            <a:r>
              <a:rPr lang="en-US" dirty="0" smtClean="0">
                <a:latin typeface="Times New Roman" panose="02020603050405020304" pitchFamily="18" charset="0"/>
                <a:cs typeface="Times New Roman" panose="02020603050405020304" pitchFamily="18" charset="0"/>
              </a:rPr>
              <a:t>organized </a:t>
            </a:r>
            <a:r>
              <a:rPr lang="en-US" dirty="0">
                <a:latin typeface="Times New Roman" panose="02020603050405020304" pitchFamily="18" charset="0"/>
                <a:cs typeface="Times New Roman" panose="02020603050405020304" pitchFamily="18" charset="0"/>
              </a:rPr>
              <a:t>numerous study sessions to learn not only about linear colliders, but also high-energy physics research at large.</a:t>
            </a:r>
          </a:p>
          <a:p>
            <a:pPr>
              <a:buClr>
                <a:schemeClr val="tx2">
                  <a:lumMod val="75000"/>
                </a:schemeClr>
              </a:buClr>
              <a:buFont typeface="Wingdings" panose="05000000000000000000" pitchFamily="2" charset="2"/>
              <a:buChar char="Ë"/>
            </a:pPr>
            <a:r>
              <a:rPr lang="en-US" dirty="0">
                <a:latin typeface="Times New Roman" panose="02020603050405020304" pitchFamily="18" charset="0"/>
                <a:cs typeface="Times New Roman" panose="02020603050405020304" pitchFamily="18" charset="0"/>
              </a:rPr>
              <a:t>Some of the subcommittee members were doubtful whether the accelerator technologies are mature enough to </a:t>
            </a:r>
            <a:r>
              <a:rPr lang="en-US" dirty="0" smtClean="0">
                <a:latin typeface="Times New Roman" panose="02020603050405020304" pitchFamily="18" charset="0"/>
                <a:cs typeface="Times New Roman" panose="02020603050405020304" pitchFamily="18" charset="0"/>
              </a:rPr>
              <a:t>realize </a:t>
            </a:r>
            <a:r>
              <a:rPr lang="en-US" dirty="0">
                <a:latin typeface="Times New Roman" panose="02020603050405020304" pitchFamily="18" charset="0"/>
                <a:cs typeface="Times New Roman" panose="02020603050405020304" pitchFamily="18" charset="0"/>
              </a:rPr>
              <a:t>the ILC. “On this question, the subcommittee asked the specialists at KEK to explain the status of development blow by blow. Now we know that the degree of the maturity of the accelerator design is much higher than any accelerator built in the past at the time of the approval,” said Mori.</a:t>
            </a:r>
          </a:p>
          <a:p>
            <a:pPr>
              <a:buClr>
                <a:schemeClr val="tx2">
                  <a:lumMod val="75000"/>
                </a:schemeClr>
              </a:buClr>
              <a:buFont typeface="Wingdings" panose="05000000000000000000" pitchFamily="2" charset="2"/>
              <a:buChar char="Ë"/>
            </a:pPr>
            <a:r>
              <a:rPr lang="en-US" dirty="0">
                <a:latin typeface="Times New Roman" panose="02020603050405020304" pitchFamily="18" charset="0"/>
                <a:cs typeface="Times New Roman" panose="02020603050405020304" pitchFamily="18" charset="0"/>
              </a:rPr>
              <a:t>The original recommendation report was discussed by its umbrella </a:t>
            </a:r>
            <a:r>
              <a:rPr lang="en-US" dirty="0" smtClean="0">
                <a:latin typeface="Times New Roman" panose="02020603050405020304" pitchFamily="18" charset="0"/>
                <a:cs typeface="Times New Roman" panose="02020603050405020304" pitchFamily="18" charset="0"/>
              </a:rPr>
              <a:t>organization</a:t>
            </a:r>
            <a:r>
              <a:rPr lang="en-US" dirty="0">
                <a:latin typeface="Times New Roman" panose="02020603050405020304" pitchFamily="18" charset="0"/>
                <a:cs typeface="Times New Roman" panose="02020603050405020304" pitchFamily="18" charset="0"/>
              </a:rPr>
              <a:t>, Japan Association of High Energy Physicists, at their meeting held in March </a:t>
            </a:r>
            <a:r>
              <a:rPr lang="en-US" dirty="0" smtClean="0">
                <a:latin typeface="Times New Roman" panose="02020603050405020304" pitchFamily="18" charset="0"/>
                <a:cs typeface="Times New Roman" panose="02020603050405020304" pitchFamily="18" charset="0"/>
              </a:rPr>
              <a:t>(2012) and </a:t>
            </a:r>
            <a:r>
              <a:rPr lang="en-US" dirty="0">
                <a:latin typeface="Times New Roman" panose="02020603050405020304" pitchFamily="18" charset="0"/>
                <a:cs typeface="Times New Roman" panose="02020603050405020304" pitchFamily="18" charset="0"/>
              </a:rPr>
              <a:t>officially approved.</a:t>
            </a:r>
          </a:p>
        </p:txBody>
      </p:sp>
      <p:sp>
        <p:nvSpPr>
          <p:cNvPr id="4" name="Date Placeholder 3"/>
          <p:cNvSpPr>
            <a:spLocks noGrp="1"/>
          </p:cNvSpPr>
          <p:nvPr>
            <p:ph type="dt" sz="half" idx="10"/>
          </p:nvPr>
        </p:nvSpPr>
        <p:spPr/>
        <p:txBody>
          <a:bodyPr/>
          <a:lstStyle/>
          <a:p>
            <a:r>
              <a:rPr lang="en-US" smtClean="0"/>
              <a:t>30 January 2014</a:t>
            </a:r>
            <a:endParaRPr lang="en-US" dirty="0"/>
          </a:p>
        </p:txBody>
      </p:sp>
      <p:sp>
        <p:nvSpPr>
          <p:cNvPr id="5" name="Footer Placeholder 4"/>
          <p:cNvSpPr>
            <a:spLocks noGrp="1"/>
          </p:cNvSpPr>
          <p:nvPr>
            <p:ph type="ftr" sz="quarter" idx="11"/>
          </p:nvPr>
        </p:nvSpPr>
        <p:spPr/>
        <p:txBody>
          <a:bodyPr/>
          <a:lstStyle/>
          <a:p>
            <a:r>
              <a:rPr lang="en-US" smtClean="0"/>
              <a:t>Maury Goodman</a:t>
            </a:r>
          </a:p>
          <a:p>
            <a:r>
              <a:rPr lang="en-US" i="1" smtClean="0"/>
              <a:t>Argonne National Lab</a:t>
            </a:r>
            <a:endParaRPr lang="en-US" i="1" dirty="0"/>
          </a:p>
        </p:txBody>
      </p:sp>
      <p:sp>
        <p:nvSpPr>
          <p:cNvPr id="6" name="Slide Number Placeholder 5"/>
          <p:cNvSpPr>
            <a:spLocks noGrp="1"/>
          </p:cNvSpPr>
          <p:nvPr>
            <p:ph type="sldNum" sz="quarter" idx="12"/>
          </p:nvPr>
        </p:nvSpPr>
        <p:spPr/>
        <p:txBody>
          <a:bodyPr/>
          <a:lstStyle/>
          <a:p>
            <a:fld id="{12C810F0-3142-4692-91E3-2AA8C346886D}" type="slidenum">
              <a:rPr lang="en-US" smtClean="0"/>
              <a:t>13</a:t>
            </a:fld>
            <a:endParaRPr lang="en-US"/>
          </a:p>
        </p:txBody>
      </p:sp>
    </p:spTree>
    <p:extLst>
      <p:ext uri="{BB962C8B-B14F-4D97-AF65-F5344CB8AC3E}">
        <p14:creationId xmlns:p14="http://schemas.microsoft.com/office/powerpoint/2010/main" val="1881184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Japan Documents</a:t>
            </a:r>
            <a:endParaRPr lang="en-US" dirty="0"/>
          </a:p>
        </p:txBody>
      </p:sp>
      <p:sp>
        <p:nvSpPr>
          <p:cNvPr id="3" name="Content Placeholder 2"/>
          <p:cNvSpPr>
            <a:spLocks noGrp="1"/>
          </p:cNvSpPr>
          <p:nvPr>
            <p:ph idx="1"/>
          </p:nvPr>
        </p:nvSpPr>
        <p:spPr/>
        <p:txBody>
          <a:bodyPr/>
          <a:lstStyle/>
          <a:p>
            <a:pPr>
              <a:buClr>
                <a:schemeClr val="tx2">
                  <a:lumMod val="75000"/>
                </a:schemeClr>
              </a:buClr>
              <a:buFont typeface="Wingdings" panose="05000000000000000000" pitchFamily="2" charset="2"/>
              <a:buChar char="Ë"/>
            </a:pPr>
            <a:r>
              <a:rPr lang="en-US" dirty="0" smtClean="0">
                <a:latin typeface="Times New Roman" panose="02020603050405020304" pitchFamily="18" charset="0"/>
                <a:cs typeface="Times New Roman" panose="02020603050405020304" pitchFamily="18" charset="0"/>
              </a:rPr>
              <a:t> “The Final Report of the Subcommittee on Future Projects of High Energy Physics”. 11 February 2012, </a:t>
            </a:r>
          </a:p>
          <a:p>
            <a:pPr>
              <a:buClr>
                <a:schemeClr val="tx2">
                  <a:lumMod val="75000"/>
                </a:schemeClr>
              </a:buClr>
              <a:buFont typeface="Wingdings" panose="05000000000000000000" pitchFamily="2" charset="2"/>
              <a:buChar char="Ë"/>
            </a:pPr>
            <a:r>
              <a:rPr lang="en-US" dirty="0" smtClean="0">
                <a:latin typeface="Times New Roman" panose="02020603050405020304" pitchFamily="18" charset="0"/>
                <a:cs typeface="Times New Roman" panose="02020603050405020304" pitchFamily="18" charset="0"/>
              </a:rPr>
              <a:t> English version published 8 Aug 2012 by the Japan Association of High Energy Physics</a:t>
            </a:r>
          </a:p>
          <a:p>
            <a:pPr>
              <a:buClr>
                <a:schemeClr val="tx2">
                  <a:lumMod val="75000"/>
                </a:schemeClr>
              </a:buClr>
              <a:buFont typeface="Wingdings" panose="05000000000000000000" pitchFamily="2" charset="2"/>
              <a:buChar char="Ë"/>
            </a:pPr>
            <a:r>
              <a:rPr lang="en-US" dirty="0" smtClean="0">
                <a:latin typeface="Times New Roman" panose="02020603050405020304" pitchFamily="18" charset="0"/>
                <a:cs typeface="Times New Roman" panose="02020603050405020304" pitchFamily="18" charset="0"/>
              </a:rPr>
              <a:t> Reports </a:t>
            </a:r>
            <a:r>
              <a:rPr lang="en-US" dirty="0">
                <a:latin typeface="Times New Roman" panose="02020603050405020304" pitchFamily="18" charset="0"/>
                <a:cs typeface="Times New Roman" panose="02020603050405020304" pitchFamily="18" charset="0"/>
              </a:rPr>
              <a:t>of this sort have been published twice in the past, at intervals of about ten years.</a:t>
            </a:r>
          </a:p>
        </p:txBody>
      </p:sp>
      <p:sp>
        <p:nvSpPr>
          <p:cNvPr id="4" name="Date Placeholder 3"/>
          <p:cNvSpPr>
            <a:spLocks noGrp="1"/>
          </p:cNvSpPr>
          <p:nvPr>
            <p:ph type="dt" sz="half" idx="10"/>
          </p:nvPr>
        </p:nvSpPr>
        <p:spPr/>
        <p:txBody>
          <a:bodyPr/>
          <a:lstStyle/>
          <a:p>
            <a:r>
              <a:rPr lang="en-US" smtClean="0"/>
              <a:t>30 January 2014</a:t>
            </a:r>
            <a:endParaRPr lang="en-US" dirty="0"/>
          </a:p>
        </p:txBody>
      </p:sp>
      <p:sp>
        <p:nvSpPr>
          <p:cNvPr id="5" name="Footer Placeholder 4"/>
          <p:cNvSpPr>
            <a:spLocks noGrp="1"/>
          </p:cNvSpPr>
          <p:nvPr>
            <p:ph type="ftr" sz="quarter" idx="11"/>
          </p:nvPr>
        </p:nvSpPr>
        <p:spPr/>
        <p:txBody>
          <a:bodyPr/>
          <a:lstStyle/>
          <a:p>
            <a:r>
              <a:rPr lang="en-US" smtClean="0"/>
              <a:t>Maury Goodman</a:t>
            </a:r>
          </a:p>
          <a:p>
            <a:r>
              <a:rPr lang="en-US" i="1" smtClean="0"/>
              <a:t>Argonne National Lab</a:t>
            </a:r>
            <a:endParaRPr lang="en-US" i="1" dirty="0"/>
          </a:p>
        </p:txBody>
      </p:sp>
      <p:sp>
        <p:nvSpPr>
          <p:cNvPr id="6" name="Slide Number Placeholder 5"/>
          <p:cNvSpPr>
            <a:spLocks noGrp="1"/>
          </p:cNvSpPr>
          <p:nvPr>
            <p:ph type="sldNum" sz="quarter" idx="12"/>
          </p:nvPr>
        </p:nvSpPr>
        <p:spPr/>
        <p:txBody>
          <a:bodyPr/>
          <a:lstStyle/>
          <a:p>
            <a:fld id="{12C810F0-3142-4692-91E3-2AA8C346886D}" type="slidenum">
              <a:rPr lang="en-US" smtClean="0"/>
              <a:t>14</a:t>
            </a:fld>
            <a:endParaRPr lang="en-US"/>
          </a:p>
        </p:txBody>
      </p:sp>
    </p:spTree>
    <p:extLst>
      <p:ext uri="{BB962C8B-B14F-4D97-AF65-F5344CB8AC3E}">
        <p14:creationId xmlns:p14="http://schemas.microsoft.com/office/powerpoint/2010/main" val="12653799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Japan Recommendations</a:t>
            </a:r>
            <a:endParaRPr lang="en-US" dirty="0"/>
          </a:p>
        </p:txBody>
      </p:sp>
      <p:sp>
        <p:nvSpPr>
          <p:cNvPr id="3" name="Content Placeholder 2"/>
          <p:cNvSpPr>
            <a:spLocks noGrp="1"/>
          </p:cNvSpPr>
          <p:nvPr>
            <p:ph idx="1"/>
          </p:nvPr>
        </p:nvSpPr>
        <p:spPr/>
        <p:txBody>
          <a:bodyPr>
            <a:normAutofit fontScale="62500" lnSpcReduction="20000"/>
          </a:bodyPr>
          <a:lstStyle/>
          <a:p>
            <a:pPr>
              <a:buClr>
                <a:schemeClr val="tx2">
                  <a:lumMod val="75000"/>
                </a:schemeClr>
              </a:buClr>
              <a:buFont typeface="Wingdings" panose="05000000000000000000" pitchFamily="2" charset="2"/>
              <a:buChar char="Ë"/>
            </a:pPr>
            <a:r>
              <a:rPr lang="en-US" b="1" i="1" dirty="0">
                <a:latin typeface="Times New Roman" panose="02020603050405020304" pitchFamily="18" charset="0"/>
                <a:cs typeface="Times New Roman" panose="02020603050405020304" pitchFamily="18" charset="0"/>
              </a:rPr>
              <a:t>Should a new particle such as a Higgs boson with a mass below approximately 1 </a:t>
            </a:r>
            <a:r>
              <a:rPr lang="en-US" b="1" i="1" dirty="0" err="1">
                <a:latin typeface="Times New Roman" panose="02020603050405020304" pitchFamily="18" charset="0"/>
                <a:cs typeface="Times New Roman" panose="02020603050405020304" pitchFamily="18" charset="0"/>
              </a:rPr>
              <a:t>TeV</a:t>
            </a:r>
            <a:r>
              <a:rPr lang="en-US" b="1" i="1" dirty="0">
                <a:latin typeface="Times New Roman" panose="02020603050405020304" pitchFamily="18" charset="0"/>
                <a:cs typeface="Times New Roman" panose="02020603050405020304" pitchFamily="18" charset="0"/>
              </a:rPr>
              <a:t> be confirmed at LHC, Japan should take the leadership role in an early realization of an </a:t>
            </a:r>
            <a:r>
              <a:rPr lang="en-US" b="1" i="1" dirty="0" err="1">
                <a:latin typeface="Times New Roman" panose="02020603050405020304" pitchFamily="18" charset="0"/>
                <a:cs typeface="Times New Roman" panose="02020603050405020304" pitchFamily="18" charset="0"/>
              </a:rPr>
              <a:t>e</a:t>
            </a:r>
            <a:r>
              <a:rPr lang="en-US" b="1" i="1" baseline="30000" dirty="0" err="1">
                <a:latin typeface="Times New Roman" panose="02020603050405020304" pitchFamily="18" charset="0"/>
                <a:cs typeface="Times New Roman" panose="02020603050405020304" pitchFamily="18" charset="0"/>
              </a:rPr>
              <a:t>+</a:t>
            </a:r>
            <a:r>
              <a:rPr lang="en-US" b="1" i="1" dirty="0" err="1">
                <a:latin typeface="Times New Roman" panose="02020603050405020304" pitchFamily="18" charset="0"/>
                <a:cs typeface="Times New Roman" panose="02020603050405020304" pitchFamily="18" charset="0"/>
              </a:rPr>
              <a:t>e</a:t>
            </a:r>
            <a:r>
              <a:rPr lang="en-US" b="1" i="1" baseline="30000" dirty="0">
                <a:latin typeface="Times New Roman" panose="02020603050405020304" pitchFamily="18" charset="0"/>
                <a:cs typeface="Times New Roman" panose="02020603050405020304" pitchFamily="18" charset="0"/>
              </a:rPr>
              <a:t>-</a:t>
            </a:r>
            <a:r>
              <a:rPr lang="en-US" b="1" i="1" dirty="0">
                <a:latin typeface="Times New Roman" panose="02020603050405020304" pitchFamily="18" charset="0"/>
                <a:cs typeface="Times New Roman" panose="02020603050405020304" pitchFamily="18" charset="0"/>
              </a:rPr>
              <a:t> linear collider.</a:t>
            </a:r>
            <a:r>
              <a:rPr lang="en-US" i="1" dirty="0">
                <a:latin typeface="Times New Roman" panose="02020603050405020304" pitchFamily="18" charset="0"/>
                <a:cs typeface="Times New Roman" panose="02020603050405020304" pitchFamily="18" charset="0"/>
              </a:rPr>
              <a:t> In particular, if the particle is light, experiments at low collision energy should be started at the earliest possible time. In parallel, continuous studies on new physics should be pursued for both LHC and the upgraded LHC version. Should the energy scale of new particles/physics be higher, accelerator R&amp;D should be strengthened in order to realize the necessary collision energy.</a:t>
            </a:r>
            <a:endParaRPr lang="en-US" dirty="0">
              <a:latin typeface="Times New Roman" panose="02020603050405020304" pitchFamily="18" charset="0"/>
              <a:cs typeface="Times New Roman" panose="02020603050405020304" pitchFamily="18" charset="0"/>
            </a:endParaRPr>
          </a:p>
          <a:p>
            <a:pPr>
              <a:buClr>
                <a:schemeClr val="tx2">
                  <a:lumMod val="75000"/>
                </a:schemeClr>
              </a:buClr>
              <a:buFont typeface="Wingdings" panose="05000000000000000000" pitchFamily="2" charset="2"/>
              <a:buChar char="Ë"/>
            </a:pPr>
            <a:r>
              <a:rPr lang="en-US" b="1" i="1" dirty="0">
                <a:latin typeface="Times New Roman" panose="02020603050405020304" pitchFamily="18" charset="0"/>
                <a:cs typeface="Times New Roman" panose="02020603050405020304" pitchFamily="18" charset="0"/>
              </a:rPr>
              <a:t>Should the neutrino mixing angle </a:t>
            </a:r>
            <a:r>
              <a:rPr lang="en-US" b="1" i="1" dirty="0"/>
              <a:t>θ</a:t>
            </a:r>
            <a:r>
              <a:rPr lang="en-US" b="1" i="1" baseline="-25000" dirty="0"/>
              <a:t>13</a:t>
            </a:r>
            <a:r>
              <a:rPr lang="en-US" b="1" i="1" dirty="0"/>
              <a:t> </a:t>
            </a:r>
            <a:r>
              <a:rPr lang="en-US" b="1" i="1" dirty="0">
                <a:latin typeface="Times New Roman" panose="02020603050405020304" pitchFamily="18" charset="0"/>
                <a:cs typeface="Times New Roman" panose="02020603050405020304" pitchFamily="18" charset="0"/>
              </a:rPr>
              <a:t>be confirmed as large, Japan should aim to realize a large-scale neutrino detector through international cooperation, accompanied by the necessary reinforcement of accelerator intensity, so allowing studies on CP symmetry through neutrino oscillations.</a:t>
            </a:r>
            <a:r>
              <a:rPr lang="en-US" i="1" dirty="0">
                <a:latin typeface="Times New Roman" panose="02020603050405020304" pitchFamily="18" charset="0"/>
                <a:cs typeface="Times New Roman" panose="02020603050405020304" pitchFamily="18" charset="0"/>
              </a:rPr>
              <a:t> This new large-scale neutrino detector should have sufficient sensitivity to allow the search for proton decays, which would be direct evidence of Grand Unified Theories.</a:t>
            </a:r>
            <a:endParaRPr lang="en-US" dirty="0">
              <a:latin typeface="Times New Roman" panose="02020603050405020304" pitchFamily="18" charset="0"/>
              <a:cs typeface="Times New Roman" panose="02020603050405020304" pitchFamily="18" charset="0"/>
            </a:endParaRPr>
          </a:p>
          <a:p>
            <a:endParaRPr lang="en-US" dirty="0"/>
          </a:p>
        </p:txBody>
      </p:sp>
      <p:sp>
        <p:nvSpPr>
          <p:cNvPr id="4" name="Date Placeholder 3"/>
          <p:cNvSpPr>
            <a:spLocks noGrp="1"/>
          </p:cNvSpPr>
          <p:nvPr>
            <p:ph type="dt" sz="half" idx="10"/>
          </p:nvPr>
        </p:nvSpPr>
        <p:spPr/>
        <p:txBody>
          <a:bodyPr/>
          <a:lstStyle/>
          <a:p>
            <a:r>
              <a:rPr lang="en-US" smtClean="0"/>
              <a:t>30 January 2014</a:t>
            </a:r>
            <a:endParaRPr lang="en-US" dirty="0"/>
          </a:p>
        </p:txBody>
      </p:sp>
      <p:sp>
        <p:nvSpPr>
          <p:cNvPr id="5" name="Footer Placeholder 4"/>
          <p:cNvSpPr>
            <a:spLocks noGrp="1"/>
          </p:cNvSpPr>
          <p:nvPr>
            <p:ph type="ftr" sz="quarter" idx="11"/>
          </p:nvPr>
        </p:nvSpPr>
        <p:spPr/>
        <p:txBody>
          <a:bodyPr/>
          <a:lstStyle/>
          <a:p>
            <a:r>
              <a:rPr lang="en-US" smtClean="0"/>
              <a:t>Maury Goodman</a:t>
            </a:r>
          </a:p>
          <a:p>
            <a:r>
              <a:rPr lang="en-US" i="1" smtClean="0"/>
              <a:t>Argonne National Lab</a:t>
            </a:r>
            <a:endParaRPr lang="en-US" i="1" dirty="0"/>
          </a:p>
        </p:txBody>
      </p:sp>
      <p:sp>
        <p:nvSpPr>
          <p:cNvPr id="6" name="Slide Number Placeholder 5"/>
          <p:cNvSpPr>
            <a:spLocks noGrp="1"/>
          </p:cNvSpPr>
          <p:nvPr>
            <p:ph type="sldNum" sz="quarter" idx="12"/>
          </p:nvPr>
        </p:nvSpPr>
        <p:spPr/>
        <p:txBody>
          <a:bodyPr/>
          <a:lstStyle/>
          <a:p>
            <a:fld id="{12C810F0-3142-4692-91E3-2AA8C346886D}" type="slidenum">
              <a:rPr lang="en-US" smtClean="0"/>
              <a:t>15</a:t>
            </a:fld>
            <a:endParaRPr lang="en-US"/>
          </a:p>
        </p:txBody>
      </p:sp>
    </p:spTree>
    <p:extLst>
      <p:ext uri="{BB962C8B-B14F-4D97-AF65-F5344CB8AC3E}">
        <p14:creationId xmlns:p14="http://schemas.microsoft.com/office/powerpoint/2010/main" val="2953868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447800"/>
            <a:ext cx="6934200" cy="50476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Japan Roadmap</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r>
              <a:rPr lang="en-US" smtClean="0"/>
              <a:t>30 January 2014</a:t>
            </a:r>
            <a:endParaRPr lang="en-US" dirty="0"/>
          </a:p>
        </p:txBody>
      </p:sp>
      <p:sp>
        <p:nvSpPr>
          <p:cNvPr id="5" name="Footer Placeholder 4"/>
          <p:cNvSpPr>
            <a:spLocks noGrp="1"/>
          </p:cNvSpPr>
          <p:nvPr>
            <p:ph type="ftr" sz="quarter" idx="11"/>
          </p:nvPr>
        </p:nvSpPr>
        <p:spPr/>
        <p:txBody>
          <a:bodyPr/>
          <a:lstStyle/>
          <a:p>
            <a:r>
              <a:rPr lang="en-US" smtClean="0"/>
              <a:t>Maury Goodman</a:t>
            </a:r>
          </a:p>
          <a:p>
            <a:r>
              <a:rPr lang="en-US" i="1" smtClean="0"/>
              <a:t>Argonne National Lab</a:t>
            </a:r>
            <a:endParaRPr lang="en-US" i="1" dirty="0"/>
          </a:p>
        </p:txBody>
      </p:sp>
      <p:sp>
        <p:nvSpPr>
          <p:cNvPr id="6" name="Slide Number Placeholder 5"/>
          <p:cNvSpPr>
            <a:spLocks noGrp="1"/>
          </p:cNvSpPr>
          <p:nvPr>
            <p:ph type="sldNum" sz="quarter" idx="12"/>
          </p:nvPr>
        </p:nvSpPr>
        <p:spPr/>
        <p:txBody>
          <a:bodyPr/>
          <a:lstStyle/>
          <a:p>
            <a:fld id="{12C810F0-3142-4692-91E3-2AA8C346886D}" type="slidenum">
              <a:rPr lang="en-US" smtClean="0"/>
              <a:t>16</a:t>
            </a:fld>
            <a:endParaRPr lang="en-US"/>
          </a:p>
        </p:txBody>
      </p:sp>
      <p:sp>
        <p:nvSpPr>
          <p:cNvPr id="7" name="TextBox 6"/>
          <p:cNvSpPr txBox="1"/>
          <p:nvPr/>
        </p:nvSpPr>
        <p:spPr>
          <a:xfrm>
            <a:off x="0" y="3581400"/>
            <a:ext cx="1295400" cy="369332"/>
          </a:xfrm>
          <a:prstGeom prst="rect">
            <a:avLst/>
          </a:prstGeom>
          <a:noFill/>
          <a:ln w="19050">
            <a:solidFill>
              <a:schemeClr val="tx1"/>
            </a:solidFill>
          </a:ln>
        </p:spPr>
        <p:txBody>
          <a:bodyPr wrap="square" rtlCol="0">
            <a:spAutoFit/>
          </a:bodyPr>
          <a:lstStyle/>
          <a:p>
            <a:r>
              <a:rPr lang="en-US" dirty="0" smtClean="0"/>
              <a:t>Hyper-K</a:t>
            </a:r>
            <a:endParaRPr lang="en-US" dirty="0"/>
          </a:p>
        </p:txBody>
      </p:sp>
    </p:spTree>
    <p:extLst>
      <p:ext uri="{BB962C8B-B14F-4D97-AF65-F5344CB8AC3E}">
        <p14:creationId xmlns:p14="http://schemas.microsoft.com/office/powerpoint/2010/main" val="39733773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USA-Context</a:t>
            </a:r>
            <a:endParaRPr lang="en-US" dirty="0"/>
          </a:p>
        </p:txBody>
      </p:sp>
      <p:sp>
        <p:nvSpPr>
          <p:cNvPr id="3" name="Content Placeholder 2"/>
          <p:cNvSpPr>
            <a:spLocks noGrp="1"/>
          </p:cNvSpPr>
          <p:nvPr>
            <p:ph idx="1"/>
          </p:nvPr>
        </p:nvSpPr>
        <p:spPr>
          <a:xfrm>
            <a:off x="228600" y="1600200"/>
            <a:ext cx="8458200" cy="4525963"/>
          </a:xfrm>
        </p:spPr>
        <p:txBody>
          <a:bodyPr>
            <a:normAutofit lnSpcReduction="10000"/>
          </a:bodyPr>
          <a:lstStyle/>
          <a:p>
            <a:pPr>
              <a:buClr>
                <a:schemeClr val="tx2">
                  <a:lumMod val="75000"/>
                </a:schemeClr>
              </a:buClr>
              <a:buFont typeface="Wingdings" panose="05000000000000000000" pitchFamily="2" charset="2"/>
              <a:buChar char="Ë"/>
            </a:pPr>
            <a:r>
              <a:rPr lang="en-US" dirty="0" smtClean="0">
                <a:latin typeface="Times New Roman" panose="02020603050405020304" pitchFamily="18" charset="0"/>
                <a:cs typeface="Times New Roman" panose="02020603050405020304" pitchFamily="18" charset="0"/>
              </a:rPr>
              <a:t> Snowmass study initiated by American </a:t>
            </a:r>
            <a:r>
              <a:rPr lang="en-US" dirty="0" err="1" smtClean="0">
                <a:latin typeface="Times New Roman" panose="02020603050405020304" pitchFamily="18" charset="0"/>
                <a:cs typeface="Times New Roman" panose="02020603050405020304" pitchFamily="18" charset="0"/>
              </a:rPr>
              <a:t>Phyiscal</a:t>
            </a:r>
            <a:r>
              <a:rPr lang="en-US" dirty="0" smtClean="0">
                <a:latin typeface="Times New Roman" panose="02020603050405020304" pitchFamily="18" charset="0"/>
                <a:cs typeface="Times New Roman" panose="02020603050405020304" pitchFamily="18" charset="0"/>
              </a:rPr>
              <a:t> Society Division of Particles &amp; Fields (DPF)</a:t>
            </a:r>
          </a:p>
          <a:p>
            <a:pPr>
              <a:buClr>
                <a:schemeClr val="tx2">
                  <a:lumMod val="75000"/>
                </a:schemeClr>
              </a:buClr>
              <a:buFont typeface="Wingdings" panose="05000000000000000000" pitchFamily="2" charset="2"/>
              <a:buChar char="Ë"/>
            </a:pPr>
            <a:r>
              <a:rPr lang="en-US" dirty="0" smtClean="0">
                <a:latin typeface="Times New Roman" panose="02020603050405020304" pitchFamily="18" charset="0"/>
                <a:cs typeface="Times New Roman" panose="02020603050405020304" pitchFamily="18" charset="0"/>
              </a:rPr>
              <a:t> DOE requested that “Snowmass” (aka CSS) delineate opportunities without focusing on priorities.</a:t>
            </a:r>
          </a:p>
          <a:p>
            <a:pPr>
              <a:buClr>
                <a:schemeClr val="tx2">
                  <a:lumMod val="75000"/>
                </a:schemeClr>
              </a:buClr>
              <a:buFont typeface="Wingdings" panose="05000000000000000000" pitchFamily="2" charset="2"/>
              <a:buChar char="Ë"/>
            </a:pPr>
            <a:r>
              <a:rPr lang="en-US" dirty="0" smtClean="0">
                <a:latin typeface="Times New Roman" panose="02020603050405020304" pitchFamily="18" charset="0"/>
                <a:cs typeface="Times New Roman" panose="02020603050405020304" pitchFamily="18" charset="0"/>
              </a:rPr>
              <a:t> A HEPAP P5 subpanel (currently deliberating) will use the physics opportunities + budget guidance to create priorities</a:t>
            </a:r>
            <a:endParaRPr lang="en-US"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r>
              <a:rPr lang="en-US" smtClean="0"/>
              <a:t>30 January 2014</a:t>
            </a:r>
            <a:endParaRPr lang="en-US" dirty="0"/>
          </a:p>
        </p:txBody>
      </p:sp>
      <p:sp>
        <p:nvSpPr>
          <p:cNvPr id="5" name="Footer Placeholder 4"/>
          <p:cNvSpPr>
            <a:spLocks noGrp="1"/>
          </p:cNvSpPr>
          <p:nvPr>
            <p:ph type="ftr" sz="quarter" idx="11"/>
          </p:nvPr>
        </p:nvSpPr>
        <p:spPr/>
        <p:txBody>
          <a:bodyPr/>
          <a:lstStyle/>
          <a:p>
            <a:r>
              <a:rPr lang="en-US" smtClean="0"/>
              <a:t>Maury Goodman</a:t>
            </a:r>
          </a:p>
          <a:p>
            <a:r>
              <a:rPr lang="en-US" i="1" smtClean="0"/>
              <a:t>Argonne National Lab</a:t>
            </a:r>
            <a:endParaRPr lang="en-US" i="1" dirty="0"/>
          </a:p>
        </p:txBody>
      </p:sp>
      <p:sp>
        <p:nvSpPr>
          <p:cNvPr id="6" name="Slide Number Placeholder 5"/>
          <p:cNvSpPr>
            <a:spLocks noGrp="1"/>
          </p:cNvSpPr>
          <p:nvPr>
            <p:ph type="sldNum" sz="quarter" idx="12"/>
          </p:nvPr>
        </p:nvSpPr>
        <p:spPr/>
        <p:txBody>
          <a:bodyPr/>
          <a:lstStyle/>
          <a:p>
            <a:fld id="{12C810F0-3142-4692-91E3-2AA8C346886D}" type="slidenum">
              <a:rPr lang="en-US" smtClean="0"/>
              <a:t>17</a:t>
            </a:fld>
            <a:endParaRPr lang="en-US"/>
          </a:p>
        </p:txBody>
      </p:sp>
    </p:spTree>
    <p:extLst>
      <p:ext uri="{BB962C8B-B14F-4D97-AF65-F5344CB8AC3E}">
        <p14:creationId xmlns:p14="http://schemas.microsoft.com/office/powerpoint/2010/main" val="25026206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USA Documents</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pPr>
              <a:buClr>
                <a:schemeClr val="tx2">
                  <a:lumMod val="75000"/>
                </a:schemeClr>
              </a:buClr>
              <a:buFont typeface="Webdings" panose="05030102010509060703" pitchFamily="18" charset="2"/>
              <a:buChar char=""/>
            </a:pPr>
            <a:r>
              <a:rPr lang="en-US" sz="2800" dirty="0" smtClean="0"/>
              <a:t> Executive Summary		</a:t>
            </a:r>
            <a:r>
              <a:rPr lang="en-US" sz="2800" dirty="0" smtClean="0">
                <a:solidFill>
                  <a:srgbClr val="FF0000"/>
                </a:solidFill>
              </a:rPr>
              <a:t>49</a:t>
            </a:r>
            <a:r>
              <a:rPr lang="en-US" sz="2800" dirty="0" smtClean="0"/>
              <a:t> pages</a:t>
            </a:r>
          </a:p>
          <a:p>
            <a:pPr>
              <a:buClr>
                <a:schemeClr val="tx2">
                  <a:lumMod val="75000"/>
                </a:schemeClr>
              </a:buClr>
              <a:buFont typeface="Webdings" panose="05030102010509060703" pitchFamily="18" charset="2"/>
              <a:buChar char=""/>
            </a:pPr>
            <a:r>
              <a:rPr lang="en-US" sz="2800" dirty="0" smtClean="0"/>
              <a:t> Intensity Frontier		</a:t>
            </a:r>
            <a:r>
              <a:rPr lang="en-US" sz="2800" dirty="0" smtClean="0">
                <a:solidFill>
                  <a:srgbClr val="FF0000"/>
                </a:solidFill>
              </a:rPr>
              <a:t>41</a:t>
            </a:r>
            <a:r>
              <a:rPr lang="en-US" sz="2800" dirty="0" smtClean="0"/>
              <a:t> + </a:t>
            </a:r>
            <a:r>
              <a:rPr lang="en-US" sz="2800" dirty="0" smtClean="0">
                <a:solidFill>
                  <a:srgbClr val="FF0000"/>
                </a:solidFill>
              </a:rPr>
              <a:t>84</a:t>
            </a:r>
            <a:r>
              <a:rPr lang="en-US" sz="2800" dirty="0" smtClean="0"/>
              <a:t>(</a:t>
            </a:r>
            <a:r>
              <a:rPr lang="en-US" sz="2800" dirty="0" smtClean="0">
                <a:latin typeface="Symbol" panose="05050102010706020507" pitchFamily="18" charset="2"/>
              </a:rPr>
              <a:t>n</a:t>
            </a:r>
            <a:r>
              <a:rPr lang="en-US" sz="2800" dirty="0" smtClean="0"/>
              <a:t>) +221</a:t>
            </a:r>
          </a:p>
          <a:p>
            <a:pPr>
              <a:buClr>
                <a:schemeClr val="tx2">
                  <a:lumMod val="75000"/>
                </a:schemeClr>
              </a:buClr>
              <a:buFont typeface="Webdings" panose="05030102010509060703" pitchFamily="18" charset="2"/>
              <a:buChar char=""/>
            </a:pPr>
            <a:r>
              <a:rPr lang="en-US" sz="2800" dirty="0" smtClean="0"/>
              <a:t> Energy Frontier			43 + 299</a:t>
            </a:r>
          </a:p>
          <a:p>
            <a:pPr>
              <a:buClr>
                <a:schemeClr val="tx2">
                  <a:lumMod val="75000"/>
                </a:schemeClr>
              </a:buClr>
              <a:buFont typeface="Webdings" panose="05030102010509060703" pitchFamily="18" charset="2"/>
              <a:buChar char=""/>
            </a:pPr>
            <a:r>
              <a:rPr lang="en-US" sz="2800" dirty="0" smtClean="0"/>
              <a:t> Cosmic Frontier		57 + 320</a:t>
            </a:r>
          </a:p>
          <a:p>
            <a:pPr>
              <a:buClr>
                <a:schemeClr val="tx2">
                  <a:lumMod val="75000"/>
                </a:schemeClr>
              </a:buClr>
              <a:buFont typeface="Webdings" panose="05030102010509060703" pitchFamily="18" charset="2"/>
              <a:buChar char=""/>
            </a:pPr>
            <a:r>
              <a:rPr lang="en-US" sz="2800" dirty="0" smtClean="0"/>
              <a:t> Accelerator Capabilities	22 + 168</a:t>
            </a:r>
          </a:p>
          <a:p>
            <a:pPr>
              <a:buClr>
                <a:schemeClr val="tx2">
                  <a:lumMod val="75000"/>
                </a:schemeClr>
              </a:buClr>
              <a:buFont typeface="Webdings" panose="05030102010509060703" pitchFamily="18" charset="2"/>
              <a:buChar char=""/>
            </a:pPr>
            <a:r>
              <a:rPr lang="en-US" sz="2800" dirty="0" smtClean="0"/>
              <a:t> Computing			32 + 143</a:t>
            </a:r>
          </a:p>
          <a:p>
            <a:pPr>
              <a:buClr>
                <a:schemeClr val="tx2">
                  <a:lumMod val="75000"/>
                </a:schemeClr>
              </a:buClr>
              <a:buFont typeface="Webdings" panose="05030102010509060703" pitchFamily="18" charset="2"/>
              <a:buChar char=""/>
            </a:pPr>
            <a:r>
              <a:rPr lang="en-US" sz="2800" dirty="0" smtClean="0"/>
              <a:t> Detectors				44 + 110</a:t>
            </a:r>
          </a:p>
          <a:p>
            <a:pPr>
              <a:buClr>
                <a:schemeClr val="tx2">
                  <a:lumMod val="75000"/>
                </a:schemeClr>
              </a:buClr>
              <a:buFont typeface="Webdings" panose="05030102010509060703" pitchFamily="18" charset="2"/>
              <a:buChar char=""/>
            </a:pPr>
            <a:r>
              <a:rPr lang="en-US" sz="2800" dirty="0" smtClean="0"/>
              <a:t> Theory + Outreach +UG	56 +   99</a:t>
            </a:r>
          </a:p>
          <a:p>
            <a:pPr>
              <a:buClr>
                <a:schemeClr val="tx2">
                  <a:lumMod val="75000"/>
                </a:schemeClr>
              </a:buClr>
              <a:buFont typeface="Webdings" panose="05030102010509060703" pitchFamily="18" charset="2"/>
              <a:buChar char=""/>
            </a:pPr>
            <a:r>
              <a:rPr lang="en-US" sz="2800" dirty="0" smtClean="0"/>
              <a:t> + &gt;200 contributed papers + 86 1-page </a:t>
            </a:r>
            <a:r>
              <a:rPr lang="en-US" sz="2800" dirty="0" smtClean="0">
                <a:latin typeface="Symbol" panose="05050102010706020507" pitchFamily="18" charset="2"/>
              </a:rPr>
              <a:t>n</a:t>
            </a:r>
            <a:r>
              <a:rPr lang="en-US" sz="2800" dirty="0" smtClean="0"/>
              <a:t> “white papers”</a:t>
            </a:r>
            <a:endParaRPr lang="en-US" sz="2800" dirty="0"/>
          </a:p>
        </p:txBody>
      </p:sp>
      <p:sp>
        <p:nvSpPr>
          <p:cNvPr id="4" name="Date Placeholder 3"/>
          <p:cNvSpPr>
            <a:spLocks noGrp="1"/>
          </p:cNvSpPr>
          <p:nvPr>
            <p:ph type="dt" sz="half" idx="10"/>
          </p:nvPr>
        </p:nvSpPr>
        <p:spPr/>
        <p:txBody>
          <a:bodyPr/>
          <a:lstStyle/>
          <a:p>
            <a:r>
              <a:rPr lang="en-US" smtClean="0"/>
              <a:t>30 January 2014</a:t>
            </a:r>
            <a:endParaRPr lang="en-US" dirty="0"/>
          </a:p>
        </p:txBody>
      </p:sp>
      <p:sp>
        <p:nvSpPr>
          <p:cNvPr id="5" name="Footer Placeholder 4"/>
          <p:cNvSpPr>
            <a:spLocks noGrp="1"/>
          </p:cNvSpPr>
          <p:nvPr>
            <p:ph type="ftr" sz="quarter" idx="11"/>
          </p:nvPr>
        </p:nvSpPr>
        <p:spPr/>
        <p:txBody>
          <a:bodyPr/>
          <a:lstStyle/>
          <a:p>
            <a:r>
              <a:rPr lang="en-US" smtClean="0"/>
              <a:t>Maury Goodman</a:t>
            </a:r>
          </a:p>
          <a:p>
            <a:r>
              <a:rPr lang="en-US" i="1" smtClean="0"/>
              <a:t>Argonne National Lab</a:t>
            </a:r>
            <a:endParaRPr lang="en-US" i="1" dirty="0"/>
          </a:p>
        </p:txBody>
      </p:sp>
      <p:sp>
        <p:nvSpPr>
          <p:cNvPr id="6" name="Slide Number Placeholder 5"/>
          <p:cNvSpPr>
            <a:spLocks noGrp="1"/>
          </p:cNvSpPr>
          <p:nvPr>
            <p:ph type="sldNum" sz="quarter" idx="12"/>
          </p:nvPr>
        </p:nvSpPr>
        <p:spPr/>
        <p:txBody>
          <a:bodyPr/>
          <a:lstStyle/>
          <a:p>
            <a:fld id="{12C810F0-3142-4692-91E3-2AA8C346886D}" type="slidenum">
              <a:rPr lang="en-US" smtClean="0"/>
              <a:t>18</a:t>
            </a:fld>
            <a:endParaRPr lang="en-US"/>
          </a:p>
        </p:txBody>
      </p:sp>
    </p:spTree>
    <p:extLst>
      <p:ext uri="{BB962C8B-B14F-4D97-AF65-F5344CB8AC3E}">
        <p14:creationId xmlns:p14="http://schemas.microsoft.com/office/powerpoint/2010/main" val="12653799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USA Conclusions</a:t>
            </a:r>
            <a:br>
              <a:rPr lang="en-US" dirty="0" smtClean="0"/>
            </a:br>
            <a:r>
              <a:rPr lang="en-US" dirty="0" smtClean="0"/>
              <a:t>from executive summary</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t>F</a:t>
            </a:r>
            <a:r>
              <a:rPr lang="en-US" sz="2800" dirty="0" smtClean="0"/>
              <a:t>ocused more on opportunities than recommendations</a:t>
            </a:r>
          </a:p>
          <a:p>
            <a:pPr>
              <a:buClr>
                <a:schemeClr val="tx2">
                  <a:lumMod val="75000"/>
                </a:schemeClr>
              </a:buClr>
              <a:buFont typeface="Wingdings" panose="05000000000000000000" pitchFamily="2" charset="2"/>
              <a:buChar char="Ë"/>
            </a:pPr>
            <a:r>
              <a:rPr lang="en-US" dirty="0" smtClean="0"/>
              <a:t> LBNE will measure the mass hierarchy and is uniquely positioned to determine whether leptons violate CP.</a:t>
            </a:r>
          </a:p>
          <a:p>
            <a:pPr>
              <a:buClr>
                <a:schemeClr val="tx2">
                  <a:lumMod val="75000"/>
                </a:schemeClr>
              </a:buClr>
              <a:buFont typeface="Wingdings" panose="05000000000000000000" pitchFamily="2" charset="2"/>
              <a:buChar char="Ë"/>
            </a:pPr>
            <a:r>
              <a:rPr lang="en-US" dirty="0" smtClean="0"/>
              <a:t> An upgrade of </a:t>
            </a:r>
            <a:r>
              <a:rPr lang="en-US" dirty="0" err="1" smtClean="0"/>
              <a:t>IceCube</a:t>
            </a:r>
            <a:r>
              <a:rPr lang="en-US" dirty="0" smtClean="0"/>
              <a:t>...could...measure the mass hierarchy.</a:t>
            </a:r>
          </a:p>
          <a:p>
            <a:pPr>
              <a:buClr>
                <a:schemeClr val="tx2">
                  <a:lumMod val="75000"/>
                </a:schemeClr>
              </a:buClr>
              <a:buFont typeface="Wingdings" panose="05000000000000000000" pitchFamily="2" charset="2"/>
              <a:buChar char="Ë"/>
            </a:pPr>
            <a:r>
              <a:rPr lang="en-US" dirty="0" smtClean="0"/>
              <a:t> Next-generation 0</a:t>
            </a:r>
            <a:r>
              <a:rPr lang="en-US" dirty="0" smtClean="0">
                <a:latin typeface="Symbol" panose="05050102010706020507" pitchFamily="18" charset="2"/>
              </a:rPr>
              <a:t>nbb</a:t>
            </a:r>
            <a:r>
              <a:rPr lang="en-US" dirty="0" smtClean="0"/>
              <a:t> experiments...are a critical component of a strong </a:t>
            </a:r>
            <a:r>
              <a:rPr lang="en-US" dirty="0" smtClean="0">
                <a:latin typeface="Symbol" panose="05050102010706020507" pitchFamily="18" charset="2"/>
              </a:rPr>
              <a:t>n</a:t>
            </a:r>
            <a:r>
              <a:rPr lang="en-US" dirty="0" smtClean="0"/>
              <a:t> program</a:t>
            </a:r>
            <a:endParaRPr lang="en-US" dirty="0"/>
          </a:p>
        </p:txBody>
      </p:sp>
      <p:sp>
        <p:nvSpPr>
          <p:cNvPr id="4" name="Date Placeholder 3"/>
          <p:cNvSpPr>
            <a:spLocks noGrp="1"/>
          </p:cNvSpPr>
          <p:nvPr>
            <p:ph type="dt" sz="half" idx="10"/>
          </p:nvPr>
        </p:nvSpPr>
        <p:spPr/>
        <p:txBody>
          <a:bodyPr/>
          <a:lstStyle/>
          <a:p>
            <a:r>
              <a:rPr lang="en-US" smtClean="0"/>
              <a:t>30 January 2014</a:t>
            </a:r>
            <a:endParaRPr lang="en-US" dirty="0"/>
          </a:p>
        </p:txBody>
      </p:sp>
      <p:sp>
        <p:nvSpPr>
          <p:cNvPr id="5" name="Footer Placeholder 4"/>
          <p:cNvSpPr>
            <a:spLocks noGrp="1"/>
          </p:cNvSpPr>
          <p:nvPr>
            <p:ph type="ftr" sz="quarter" idx="11"/>
          </p:nvPr>
        </p:nvSpPr>
        <p:spPr/>
        <p:txBody>
          <a:bodyPr/>
          <a:lstStyle/>
          <a:p>
            <a:r>
              <a:rPr lang="en-US" smtClean="0"/>
              <a:t>Maury Goodman</a:t>
            </a:r>
          </a:p>
          <a:p>
            <a:r>
              <a:rPr lang="en-US" i="1" smtClean="0"/>
              <a:t>Argonne National Lab</a:t>
            </a:r>
            <a:endParaRPr lang="en-US" i="1" dirty="0"/>
          </a:p>
        </p:txBody>
      </p:sp>
      <p:sp>
        <p:nvSpPr>
          <p:cNvPr id="6" name="Slide Number Placeholder 5"/>
          <p:cNvSpPr>
            <a:spLocks noGrp="1"/>
          </p:cNvSpPr>
          <p:nvPr>
            <p:ph type="sldNum" sz="quarter" idx="12"/>
          </p:nvPr>
        </p:nvSpPr>
        <p:spPr/>
        <p:txBody>
          <a:bodyPr/>
          <a:lstStyle/>
          <a:p>
            <a:fld id="{12C810F0-3142-4692-91E3-2AA8C346886D}" type="slidenum">
              <a:rPr lang="en-US" smtClean="0"/>
              <a:t>19</a:t>
            </a:fld>
            <a:endParaRPr lang="en-US"/>
          </a:p>
        </p:txBody>
      </p:sp>
    </p:spTree>
    <p:extLst>
      <p:ext uri="{BB962C8B-B14F-4D97-AF65-F5344CB8AC3E}">
        <p14:creationId xmlns:p14="http://schemas.microsoft.com/office/powerpoint/2010/main" val="295386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Charge for this talk</a:t>
            </a:r>
            <a:endParaRPr lang="en-US" dirty="0"/>
          </a:p>
        </p:txBody>
      </p:sp>
      <p:sp>
        <p:nvSpPr>
          <p:cNvPr id="3" name="Content Placeholder 2"/>
          <p:cNvSpPr>
            <a:spLocks noGrp="1"/>
          </p:cNvSpPr>
          <p:nvPr>
            <p:ph idx="1"/>
          </p:nvPr>
        </p:nvSpPr>
        <p:spPr/>
        <p:txBody>
          <a:bodyPr/>
          <a:lstStyle/>
          <a:p>
            <a:pPr>
              <a:buClr>
                <a:schemeClr val="tx2">
                  <a:lumMod val="75000"/>
                </a:schemeClr>
              </a:buClr>
              <a:buFont typeface="Wingdings" panose="05000000000000000000" pitchFamily="2" charset="2"/>
              <a:buChar char="R"/>
            </a:pPr>
            <a:r>
              <a:rPr lang="en-US" dirty="0" smtClean="0">
                <a:latin typeface="Times New Roman" panose="02020603050405020304" pitchFamily="18" charset="0"/>
                <a:cs typeface="Times New Roman" panose="02020603050405020304" pitchFamily="18" charset="0"/>
              </a:rPr>
              <a:t>My Charge:  </a:t>
            </a:r>
            <a:r>
              <a:rPr lang="en-US" i="1" dirty="0" smtClean="0">
                <a:latin typeface="Times New Roman" panose="02020603050405020304" pitchFamily="18" charset="0"/>
                <a:cs typeface="Times New Roman" panose="02020603050405020304" pitchFamily="18" charset="0"/>
              </a:rPr>
              <a:t>“…a </a:t>
            </a:r>
            <a:r>
              <a:rPr lang="en-US" i="1" dirty="0">
                <a:latin typeface="Times New Roman" panose="02020603050405020304" pitchFamily="18" charset="0"/>
                <a:cs typeface="Times New Roman" panose="02020603050405020304" pitchFamily="18" charset="0"/>
              </a:rPr>
              <a:t>30+5 minute presentation comparing and contrasting the</a:t>
            </a:r>
            <a:br>
              <a:rPr lang="en-US" i="1" dirty="0">
                <a:latin typeface="Times New Roman" panose="02020603050405020304" pitchFamily="18" charset="0"/>
                <a:cs typeface="Times New Roman" panose="02020603050405020304" pitchFamily="18" charset="0"/>
              </a:rPr>
            </a:br>
            <a:r>
              <a:rPr lang="en-US" i="1" dirty="0">
                <a:latin typeface="Times New Roman" panose="02020603050405020304" pitchFamily="18" charset="0"/>
                <a:cs typeface="Times New Roman" panose="02020603050405020304" pitchFamily="18" charset="0"/>
              </a:rPr>
              <a:t>extent to which the conclusions from the various regional studies (Japanese Subcommittee, European Strategy, </a:t>
            </a:r>
            <a:br>
              <a:rPr lang="en-US" i="1" dirty="0">
                <a:latin typeface="Times New Roman" panose="02020603050405020304" pitchFamily="18" charset="0"/>
                <a:cs typeface="Times New Roman" panose="02020603050405020304" pitchFamily="18" charset="0"/>
              </a:rPr>
            </a:br>
            <a:r>
              <a:rPr lang="en-US" i="1" dirty="0">
                <a:latin typeface="Times New Roman" panose="02020603050405020304" pitchFamily="18" charset="0"/>
                <a:cs typeface="Times New Roman" panose="02020603050405020304" pitchFamily="18" charset="0"/>
              </a:rPr>
              <a:t>and Snowmass) agree on the future priorities for neutrino physics. </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r>
              <a:rPr lang="en-US" smtClean="0"/>
              <a:t>30 January 2014</a:t>
            </a:r>
            <a:endParaRPr lang="en-US" dirty="0"/>
          </a:p>
        </p:txBody>
      </p:sp>
      <p:sp>
        <p:nvSpPr>
          <p:cNvPr id="5" name="Footer Placeholder 4"/>
          <p:cNvSpPr>
            <a:spLocks noGrp="1"/>
          </p:cNvSpPr>
          <p:nvPr>
            <p:ph type="ftr" sz="quarter" idx="11"/>
          </p:nvPr>
        </p:nvSpPr>
        <p:spPr/>
        <p:txBody>
          <a:bodyPr/>
          <a:lstStyle/>
          <a:p>
            <a:r>
              <a:rPr lang="en-US" smtClean="0"/>
              <a:t>Maury Goodman</a:t>
            </a:r>
          </a:p>
          <a:p>
            <a:r>
              <a:rPr lang="en-US" i="1" smtClean="0"/>
              <a:t>Argonne National Lab</a:t>
            </a:r>
            <a:endParaRPr lang="en-US" i="1" dirty="0"/>
          </a:p>
        </p:txBody>
      </p:sp>
      <p:sp>
        <p:nvSpPr>
          <p:cNvPr id="6" name="Slide Number Placeholder 5"/>
          <p:cNvSpPr>
            <a:spLocks noGrp="1"/>
          </p:cNvSpPr>
          <p:nvPr>
            <p:ph type="sldNum" sz="quarter" idx="12"/>
          </p:nvPr>
        </p:nvSpPr>
        <p:spPr/>
        <p:txBody>
          <a:bodyPr/>
          <a:lstStyle/>
          <a:p>
            <a:fld id="{12C810F0-3142-4692-91E3-2AA8C346886D}" type="slidenum">
              <a:rPr lang="en-US" smtClean="0"/>
              <a:t>2</a:t>
            </a:fld>
            <a:endParaRPr lang="en-US"/>
          </a:p>
        </p:txBody>
      </p:sp>
      <p:sp>
        <p:nvSpPr>
          <p:cNvPr id="7" name="TextBox 6"/>
          <p:cNvSpPr txBox="1"/>
          <p:nvPr/>
        </p:nvSpPr>
        <p:spPr>
          <a:xfrm>
            <a:off x="5486400" y="4953000"/>
            <a:ext cx="2819400" cy="369332"/>
          </a:xfrm>
          <a:prstGeom prst="rect">
            <a:avLst/>
          </a:prstGeom>
          <a:noFill/>
          <a:ln w="76200">
            <a:solidFill>
              <a:srgbClr val="FFC000"/>
            </a:solidFill>
          </a:ln>
        </p:spPr>
        <p:txBody>
          <a:bodyPr wrap="square" rtlCol="0">
            <a:spAutoFit/>
          </a:bodyPr>
          <a:lstStyle/>
          <a:p>
            <a:pPr algn="ctr"/>
            <a:r>
              <a:rPr lang="en-US" dirty="0" smtClean="0"/>
              <a:t>Opinion Alerts</a:t>
            </a:r>
            <a:endParaRPr lang="en-US" dirty="0"/>
          </a:p>
        </p:txBody>
      </p:sp>
    </p:spTree>
    <p:extLst>
      <p:ext uri="{BB962C8B-B14F-4D97-AF65-F5344CB8AC3E}">
        <p14:creationId xmlns:p14="http://schemas.microsoft.com/office/powerpoint/2010/main" val="40094343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USA “goals” from </a:t>
            </a:r>
            <a:r>
              <a:rPr lang="en-US" sz="3100" dirty="0" smtClean="0"/>
              <a:t>conclusion of executive summary</a:t>
            </a:r>
            <a:endParaRPr lang="en-US" sz="3100" dirty="0"/>
          </a:p>
        </p:txBody>
      </p:sp>
      <p:sp>
        <p:nvSpPr>
          <p:cNvPr id="3" name="Content Placeholder 2"/>
          <p:cNvSpPr>
            <a:spLocks noGrp="1"/>
          </p:cNvSpPr>
          <p:nvPr>
            <p:ph idx="1"/>
          </p:nvPr>
        </p:nvSpPr>
        <p:spPr/>
        <p:txBody>
          <a:bodyPr>
            <a:normAutofit fontScale="62500" lnSpcReduction="20000"/>
          </a:bodyPr>
          <a:lstStyle/>
          <a:p>
            <a:pPr>
              <a:buClr>
                <a:srgbClr val="002060"/>
              </a:buClr>
              <a:buFont typeface="Webdings" panose="05030102010509060703" pitchFamily="18" charset="2"/>
              <a:buChar char="."/>
            </a:pPr>
            <a:r>
              <a:rPr lang="en-US" dirty="0" smtClean="0"/>
              <a:t>Probe the highest possible energies and distance scales with the existing and upgraded LHC and reach for even higher precision with a lepton collider; study the properties of the Higgs boson in full detail</a:t>
            </a:r>
          </a:p>
          <a:p>
            <a:pPr>
              <a:buClr>
                <a:srgbClr val="002060"/>
              </a:buClr>
              <a:buFont typeface="Webdings" panose="05030102010509060703" pitchFamily="18" charset="2"/>
              <a:buChar char="."/>
            </a:pPr>
            <a:r>
              <a:rPr lang="en-US" dirty="0" smtClean="0"/>
              <a:t>Develop technologies for the long-term future to build multi-</a:t>
            </a:r>
            <a:r>
              <a:rPr lang="en-US" dirty="0" err="1" smtClean="0"/>
              <a:t>TeV</a:t>
            </a:r>
            <a:r>
              <a:rPr lang="en-US" dirty="0" smtClean="0"/>
              <a:t> lepton colliders and 100 </a:t>
            </a:r>
            <a:r>
              <a:rPr lang="en-US" dirty="0" err="1" smtClean="0"/>
              <a:t>TeV</a:t>
            </a:r>
            <a:r>
              <a:rPr lang="en-US" dirty="0" smtClean="0"/>
              <a:t> hadron colliders</a:t>
            </a:r>
          </a:p>
          <a:p>
            <a:pPr>
              <a:buClr>
                <a:srgbClr val="002060"/>
              </a:buClr>
              <a:buFont typeface="Webdings" panose="05030102010509060703" pitchFamily="18" charset="2"/>
              <a:buChar char="."/>
            </a:pPr>
            <a:r>
              <a:rPr lang="en-US" dirty="0" smtClean="0"/>
              <a:t>Execute a program with the U.S. as host that provides precision test of the neutrino sector </a:t>
            </a:r>
            <a:r>
              <a:rPr lang="en-US" dirty="0"/>
              <a:t>with </a:t>
            </a:r>
            <a:r>
              <a:rPr lang="en-US" dirty="0" smtClean="0"/>
              <a:t>an underground detector; search for new physics in quark and lepton decays in conjunction with precision measurements of electric dipole and </a:t>
            </a:r>
            <a:r>
              <a:rPr lang="en-US" dirty="0" err="1" smtClean="0"/>
              <a:t>anomolous</a:t>
            </a:r>
            <a:r>
              <a:rPr lang="en-US" dirty="0" smtClean="0"/>
              <a:t> magnetic moments.</a:t>
            </a:r>
          </a:p>
          <a:p>
            <a:pPr>
              <a:buClr>
                <a:srgbClr val="002060"/>
              </a:buClr>
              <a:buFont typeface="Webdings" panose="05030102010509060703" pitchFamily="18" charset="2"/>
              <a:buChar char="."/>
            </a:pPr>
            <a:r>
              <a:rPr lang="en-US" dirty="0" smtClean="0"/>
              <a:t>Identify the particles that make up dark matter with complementary experiments deep underground, on the earth’s surface, and in space and determine the properties of the dark sector.</a:t>
            </a:r>
          </a:p>
          <a:p>
            <a:pPr>
              <a:buClr>
                <a:srgbClr val="002060"/>
              </a:buClr>
              <a:buFont typeface="Webdings" panose="05030102010509060703" pitchFamily="18" charset="2"/>
              <a:buChar char="."/>
            </a:pPr>
            <a:r>
              <a:rPr lang="en-US" dirty="0" smtClean="0"/>
              <a:t>Map the evolution of the Universe to reveal the origin of cosmic inflation, unravel the mystery of dark energy, and determine the ultimate fate of the cosmos</a:t>
            </a:r>
          </a:p>
          <a:p>
            <a:pPr>
              <a:buClr>
                <a:srgbClr val="002060"/>
              </a:buClr>
              <a:buFont typeface="Webdings" panose="05030102010509060703" pitchFamily="18" charset="2"/>
              <a:buChar char="."/>
            </a:pPr>
            <a:r>
              <a:rPr lang="en-US" dirty="0" smtClean="0"/>
              <a:t>Instrumentation    </a:t>
            </a:r>
            <a:r>
              <a:rPr lang="en-US" dirty="0" smtClean="0">
                <a:solidFill>
                  <a:srgbClr val="002060"/>
                </a:solidFill>
                <a:sym typeface="Webdings"/>
              </a:rPr>
              <a:t></a:t>
            </a:r>
            <a:r>
              <a:rPr lang="en-US" dirty="0" smtClean="0">
                <a:sym typeface="Webdings"/>
              </a:rPr>
              <a:t> Theory    </a:t>
            </a:r>
            <a:r>
              <a:rPr lang="en-US" dirty="0" smtClean="0">
                <a:solidFill>
                  <a:srgbClr val="002060"/>
                </a:solidFill>
                <a:sym typeface="Webdings"/>
              </a:rPr>
              <a:t></a:t>
            </a:r>
            <a:r>
              <a:rPr lang="en-US" dirty="0" smtClean="0">
                <a:sym typeface="Webdings"/>
              </a:rPr>
              <a:t> Training    </a:t>
            </a:r>
            <a:r>
              <a:rPr lang="en-US" dirty="0" smtClean="0">
                <a:solidFill>
                  <a:srgbClr val="002060"/>
                </a:solidFill>
                <a:sym typeface="Webdings"/>
              </a:rPr>
              <a:t></a:t>
            </a:r>
            <a:r>
              <a:rPr lang="en-US" dirty="0" smtClean="0">
                <a:sym typeface="Webdings"/>
              </a:rPr>
              <a:t> Computing    </a:t>
            </a:r>
            <a:r>
              <a:rPr lang="en-US" dirty="0" smtClean="0">
                <a:solidFill>
                  <a:srgbClr val="002060"/>
                </a:solidFill>
                <a:sym typeface="Webdings"/>
              </a:rPr>
              <a:t> </a:t>
            </a:r>
            <a:r>
              <a:rPr lang="en-US" dirty="0" smtClean="0">
                <a:sym typeface="Webdings"/>
              </a:rPr>
              <a:t>Outreach </a:t>
            </a:r>
            <a:endParaRPr lang="en-US" dirty="0"/>
          </a:p>
        </p:txBody>
      </p:sp>
      <p:sp>
        <p:nvSpPr>
          <p:cNvPr id="4" name="Date Placeholder 3"/>
          <p:cNvSpPr>
            <a:spLocks noGrp="1"/>
          </p:cNvSpPr>
          <p:nvPr>
            <p:ph type="dt" sz="half" idx="10"/>
          </p:nvPr>
        </p:nvSpPr>
        <p:spPr/>
        <p:txBody>
          <a:bodyPr/>
          <a:lstStyle/>
          <a:p>
            <a:r>
              <a:rPr lang="en-US" smtClean="0"/>
              <a:t>30 January 2014</a:t>
            </a:r>
            <a:endParaRPr lang="en-US" dirty="0"/>
          </a:p>
        </p:txBody>
      </p:sp>
      <p:sp>
        <p:nvSpPr>
          <p:cNvPr id="5" name="Footer Placeholder 4"/>
          <p:cNvSpPr>
            <a:spLocks noGrp="1"/>
          </p:cNvSpPr>
          <p:nvPr>
            <p:ph type="ftr" sz="quarter" idx="11"/>
          </p:nvPr>
        </p:nvSpPr>
        <p:spPr/>
        <p:txBody>
          <a:bodyPr/>
          <a:lstStyle/>
          <a:p>
            <a:r>
              <a:rPr lang="en-US" smtClean="0"/>
              <a:t>Maury Goodman</a:t>
            </a:r>
          </a:p>
          <a:p>
            <a:r>
              <a:rPr lang="en-US" i="1" smtClean="0"/>
              <a:t>Argonne National Lab</a:t>
            </a:r>
            <a:endParaRPr lang="en-US" i="1" dirty="0"/>
          </a:p>
        </p:txBody>
      </p:sp>
      <p:sp>
        <p:nvSpPr>
          <p:cNvPr id="6" name="Slide Number Placeholder 5"/>
          <p:cNvSpPr>
            <a:spLocks noGrp="1"/>
          </p:cNvSpPr>
          <p:nvPr>
            <p:ph type="sldNum" sz="quarter" idx="12"/>
          </p:nvPr>
        </p:nvSpPr>
        <p:spPr/>
        <p:txBody>
          <a:bodyPr/>
          <a:lstStyle/>
          <a:p>
            <a:fld id="{12C810F0-3142-4692-91E3-2AA8C346886D}" type="slidenum">
              <a:rPr lang="en-US" smtClean="0"/>
              <a:t>20</a:t>
            </a:fld>
            <a:endParaRPr lang="en-US"/>
          </a:p>
        </p:txBody>
      </p:sp>
    </p:spTree>
    <p:extLst>
      <p:ext uri="{BB962C8B-B14F-4D97-AF65-F5344CB8AC3E}">
        <p14:creationId xmlns:p14="http://schemas.microsoft.com/office/powerpoint/2010/main" val="919704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Intensity Frontier  Summary on </a:t>
            </a:r>
            <a:r>
              <a:rPr lang="en-US" dirty="0" smtClean="0">
                <a:latin typeface="Symbol" panose="05050102010706020507" pitchFamily="18" charset="2"/>
              </a:rPr>
              <a:t>n</a:t>
            </a:r>
            <a:endParaRPr lang="en-US" dirty="0">
              <a:latin typeface="Symbol" panose="05050102010706020507" pitchFamily="18" charset="2"/>
            </a:endParaRPr>
          </a:p>
        </p:txBody>
      </p:sp>
      <p:sp>
        <p:nvSpPr>
          <p:cNvPr id="3" name="Content Placeholder 2"/>
          <p:cNvSpPr>
            <a:spLocks noGrp="1"/>
          </p:cNvSpPr>
          <p:nvPr>
            <p:ph idx="1"/>
          </p:nvPr>
        </p:nvSpPr>
        <p:spPr>
          <a:xfrm>
            <a:off x="228600" y="1600200"/>
            <a:ext cx="8915400" cy="4525963"/>
          </a:xfrm>
        </p:spPr>
        <p:txBody>
          <a:bodyPr>
            <a:noAutofit/>
          </a:bodyPr>
          <a:lstStyle/>
          <a:p>
            <a:pPr marL="0" indent="0">
              <a:buNone/>
            </a:pPr>
            <a:r>
              <a:rPr lang="en-US" sz="2400" dirty="0" smtClean="0"/>
              <a:t>There is a clear experimental path forward</a:t>
            </a:r>
            <a:endParaRPr lang="en-US" sz="2400" dirty="0"/>
          </a:p>
          <a:p>
            <a:pPr>
              <a:buClr>
                <a:schemeClr val="tx2">
                  <a:lumMod val="75000"/>
                </a:schemeClr>
              </a:buClr>
              <a:buFont typeface="Webdings" pitchFamily="18" charset="2"/>
              <a:buChar char="."/>
            </a:pPr>
            <a:r>
              <a:rPr lang="en-US" sz="2400" dirty="0" smtClean="0"/>
              <a:t> Comprehensive test of the 3-flavor paradigm, via long-baseline, precision n oscillation experiments.</a:t>
            </a:r>
          </a:p>
          <a:p>
            <a:pPr>
              <a:buClr>
                <a:schemeClr val="tx2">
                  <a:lumMod val="75000"/>
                </a:schemeClr>
              </a:buClr>
              <a:buFont typeface="Webdings" pitchFamily="18" charset="2"/>
              <a:buChar char="."/>
            </a:pPr>
            <a:r>
              <a:rPr lang="en-US" sz="2400" dirty="0" smtClean="0"/>
              <a:t> Searches for  </a:t>
            </a:r>
            <a:r>
              <a:rPr lang="en-US" sz="2400" dirty="0" err="1" smtClean="0"/>
              <a:t>neutrinoless</a:t>
            </a:r>
            <a:r>
              <a:rPr lang="en-US" sz="2400" dirty="0" smtClean="0"/>
              <a:t> double beta decay</a:t>
            </a:r>
          </a:p>
          <a:p>
            <a:pPr>
              <a:buClr>
                <a:schemeClr val="tx2">
                  <a:lumMod val="75000"/>
                </a:schemeClr>
              </a:buClr>
              <a:buFont typeface="Webdings" pitchFamily="18" charset="2"/>
              <a:buChar char="."/>
            </a:pPr>
            <a:r>
              <a:rPr lang="en-US" sz="2400" dirty="0" smtClean="0"/>
              <a:t> Determination of the absolute values of </a:t>
            </a:r>
            <a:r>
              <a:rPr lang="en-US" sz="2400" dirty="0" err="1" smtClean="0"/>
              <a:t>m</a:t>
            </a:r>
            <a:r>
              <a:rPr lang="en-US" sz="2400" baseline="-25000" dirty="0" err="1" smtClean="0">
                <a:latin typeface="Symbol" panose="05050102010706020507" pitchFamily="18" charset="2"/>
              </a:rPr>
              <a:t>n</a:t>
            </a:r>
            <a:r>
              <a:rPr lang="en-US" sz="2400" dirty="0" smtClean="0"/>
              <a:t>.</a:t>
            </a:r>
          </a:p>
          <a:p>
            <a:pPr lvl="1">
              <a:buClr>
                <a:schemeClr val="tx2">
                  <a:lumMod val="75000"/>
                </a:schemeClr>
              </a:buClr>
              <a:buFont typeface="Wingdings" pitchFamily="2" charset="2"/>
              <a:buChar char="R"/>
            </a:pPr>
            <a:r>
              <a:rPr lang="en-US" sz="2400" dirty="0" smtClean="0"/>
              <a:t>Precision measurement of </a:t>
            </a:r>
            <a:r>
              <a:rPr lang="en-US" sz="2400" dirty="0" smtClean="0">
                <a:latin typeface="Symbol" panose="05050102010706020507" pitchFamily="18" charset="2"/>
              </a:rPr>
              <a:t>n</a:t>
            </a:r>
            <a:r>
              <a:rPr lang="en-US" sz="2400" dirty="0" smtClean="0"/>
              <a:t> cross sections and a detailed understanding of the </a:t>
            </a:r>
            <a:r>
              <a:rPr lang="en-US" sz="2400" dirty="0" smtClean="0">
                <a:latin typeface="Symbol" panose="05050102010706020507" pitchFamily="18" charset="2"/>
              </a:rPr>
              <a:t>n</a:t>
            </a:r>
            <a:r>
              <a:rPr lang="en-US" sz="2400" dirty="0" smtClean="0"/>
              <a:t> flux from pion-decay-in-flight </a:t>
            </a:r>
            <a:r>
              <a:rPr lang="en-US" sz="2400" dirty="0" smtClean="0">
                <a:latin typeface="Symbol" panose="05050102010706020507" pitchFamily="18" charset="2"/>
              </a:rPr>
              <a:t>n</a:t>
            </a:r>
            <a:r>
              <a:rPr lang="en-US" sz="2400" dirty="0" smtClean="0"/>
              <a:t> beams</a:t>
            </a:r>
          </a:p>
          <a:p>
            <a:pPr lvl="1">
              <a:buClr>
                <a:schemeClr val="tx2">
                  <a:lumMod val="75000"/>
                </a:schemeClr>
              </a:buClr>
              <a:buFont typeface="Wingdings" pitchFamily="2" charset="2"/>
              <a:buChar char="R"/>
            </a:pPr>
            <a:r>
              <a:rPr lang="en-US" sz="2400" dirty="0" smtClean="0"/>
              <a:t>Definite resolution of the current short-baseline anomalies</a:t>
            </a:r>
          </a:p>
          <a:p>
            <a:pPr lvl="1">
              <a:buClr>
                <a:schemeClr val="tx2">
                  <a:lumMod val="75000"/>
                </a:schemeClr>
              </a:buClr>
              <a:buFont typeface="Wingdings" pitchFamily="2" charset="2"/>
              <a:buChar char="R"/>
            </a:pPr>
            <a:r>
              <a:rPr lang="en-US" sz="2400" dirty="0" smtClean="0"/>
              <a:t>Vigorous pursuit of R&amp;D projects related to the development of next-next generation </a:t>
            </a:r>
            <a:r>
              <a:rPr lang="en-US" sz="2400" dirty="0" smtClean="0">
                <a:latin typeface="Symbol" panose="05050102010706020507" pitchFamily="18" charset="2"/>
              </a:rPr>
              <a:t>n</a:t>
            </a:r>
            <a:r>
              <a:rPr lang="en-US" sz="2400" dirty="0" smtClean="0"/>
              <a:t>-beam experiments.</a:t>
            </a:r>
          </a:p>
        </p:txBody>
      </p:sp>
      <p:sp>
        <p:nvSpPr>
          <p:cNvPr id="4" name="Date Placeholder 3"/>
          <p:cNvSpPr>
            <a:spLocks noGrp="1"/>
          </p:cNvSpPr>
          <p:nvPr>
            <p:ph type="dt" sz="half" idx="10"/>
          </p:nvPr>
        </p:nvSpPr>
        <p:spPr/>
        <p:txBody>
          <a:bodyPr/>
          <a:lstStyle/>
          <a:p>
            <a:r>
              <a:rPr lang="en-US" smtClean="0"/>
              <a:t>30 January 2014</a:t>
            </a:r>
            <a:endParaRPr lang="en-US" dirty="0"/>
          </a:p>
        </p:txBody>
      </p:sp>
      <p:sp>
        <p:nvSpPr>
          <p:cNvPr id="5" name="Footer Placeholder 4"/>
          <p:cNvSpPr>
            <a:spLocks noGrp="1"/>
          </p:cNvSpPr>
          <p:nvPr>
            <p:ph type="ftr" sz="quarter" idx="11"/>
          </p:nvPr>
        </p:nvSpPr>
        <p:spPr/>
        <p:txBody>
          <a:bodyPr/>
          <a:lstStyle/>
          <a:p>
            <a:r>
              <a:rPr lang="en-US" smtClean="0"/>
              <a:t>Maury Goodman</a:t>
            </a:r>
          </a:p>
          <a:p>
            <a:r>
              <a:rPr lang="en-US" i="1" smtClean="0"/>
              <a:t>Argonne National Lab</a:t>
            </a:r>
            <a:endParaRPr lang="en-US" i="1" dirty="0"/>
          </a:p>
        </p:txBody>
      </p:sp>
      <p:sp>
        <p:nvSpPr>
          <p:cNvPr id="6" name="Slide Number Placeholder 5"/>
          <p:cNvSpPr>
            <a:spLocks noGrp="1"/>
          </p:cNvSpPr>
          <p:nvPr>
            <p:ph type="sldNum" sz="quarter" idx="12"/>
          </p:nvPr>
        </p:nvSpPr>
        <p:spPr/>
        <p:txBody>
          <a:bodyPr/>
          <a:lstStyle/>
          <a:p>
            <a:fld id="{12C810F0-3142-4692-91E3-2AA8C346886D}" type="slidenum">
              <a:rPr lang="en-US" smtClean="0"/>
              <a:t>21</a:t>
            </a:fld>
            <a:endParaRPr lang="en-US"/>
          </a:p>
        </p:txBody>
      </p:sp>
    </p:spTree>
    <p:extLst>
      <p:ext uri="{BB962C8B-B14F-4D97-AF65-F5344CB8AC3E}">
        <p14:creationId xmlns:p14="http://schemas.microsoft.com/office/powerpoint/2010/main" val="15632639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Neutrino report sections</a:t>
            </a:r>
            <a:endParaRPr lang="en-US" dirty="0"/>
          </a:p>
        </p:txBody>
      </p:sp>
      <p:sp>
        <p:nvSpPr>
          <p:cNvPr id="7" name="Content Placeholder 6"/>
          <p:cNvSpPr>
            <a:spLocks noGrp="1"/>
          </p:cNvSpPr>
          <p:nvPr>
            <p:ph sz="half" idx="1"/>
          </p:nvPr>
        </p:nvSpPr>
        <p:spPr/>
        <p:txBody>
          <a:bodyPr/>
          <a:lstStyle/>
          <a:p>
            <a:pPr marL="0" indent="0">
              <a:buNone/>
            </a:pPr>
            <a:r>
              <a:rPr lang="en-US" sz="2400" dirty="0" smtClean="0"/>
              <a:t>2.    Introduction: physics of </a:t>
            </a:r>
            <a:r>
              <a:rPr lang="en-US" sz="2400" dirty="0" smtClean="0">
                <a:latin typeface="Symbol" panose="05050102010706020507" pitchFamily="18" charset="2"/>
              </a:rPr>
              <a:t>n</a:t>
            </a:r>
            <a:r>
              <a:rPr lang="en-US" sz="2400" dirty="0" smtClean="0"/>
              <a:t>s</a:t>
            </a:r>
          </a:p>
          <a:p>
            <a:pPr marL="0" indent="0">
              <a:buNone/>
            </a:pPr>
            <a:r>
              <a:rPr lang="en-US" sz="2400" dirty="0" smtClean="0"/>
              <a:t>2.1  Overview </a:t>
            </a:r>
            <a:r>
              <a:rPr lang="en-US" sz="2400" dirty="0" smtClean="0">
                <a:latin typeface="Symbol" panose="05050102010706020507" pitchFamily="18" charset="2"/>
              </a:rPr>
              <a:t>n</a:t>
            </a:r>
            <a:r>
              <a:rPr lang="en-US" sz="2400" dirty="0" smtClean="0"/>
              <a:t> oscillations</a:t>
            </a:r>
          </a:p>
          <a:p>
            <a:pPr marL="0" indent="0">
              <a:buNone/>
            </a:pPr>
            <a:r>
              <a:rPr lang="en-US" sz="2400" dirty="0" smtClean="0"/>
              <a:t>2.2  Experiments: sources &amp; detectors</a:t>
            </a:r>
          </a:p>
          <a:p>
            <a:pPr marL="457200" indent="-457200">
              <a:buAutoNum type="arabicPeriod" startAt="3"/>
            </a:pPr>
            <a:r>
              <a:rPr lang="en-US" sz="2400" dirty="0" smtClean="0"/>
              <a:t>The standard oscillation paradigm</a:t>
            </a:r>
          </a:p>
          <a:p>
            <a:pPr marL="0" indent="0">
              <a:buNone/>
            </a:pPr>
            <a:r>
              <a:rPr lang="en-US" sz="2400" dirty="0" smtClean="0"/>
              <a:t>3.1  Towards the determination of the </a:t>
            </a:r>
            <a:r>
              <a:rPr lang="en-US" sz="2400" dirty="0" smtClean="0">
                <a:latin typeface="Symbol" panose="05050102010706020507" pitchFamily="18" charset="2"/>
              </a:rPr>
              <a:t>n</a:t>
            </a:r>
            <a:r>
              <a:rPr lang="en-US" sz="2400" dirty="0" smtClean="0"/>
              <a:t> mass hierarchy</a:t>
            </a:r>
          </a:p>
          <a:p>
            <a:pPr marL="0" indent="0">
              <a:buNone/>
            </a:pPr>
            <a:r>
              <a:rPr lang="en-US" sz="2400" dirty="0" smtClean="0"/>
              <a:t>3.2  Towards the </a:t>
            </a:r>
            <a:r>
              <a:rPr lang="en-US" sz="2400" dirty="0" err="1" smtClean="0"/>
              <a:t>detrmination</a:t>
            </a:r>
            <a:r>
              <a:rPr lang="en-US" sz="2400" dirty="0" smtClean="0"/>
              <a:t> of CP violation in </a:t>
            </a:r>
            <a:r>
              <a:rPr lang="en-US" sz="2400" dirty="0" smtClean="0">
                <a:latin typeface="Symbol" panose="05050102010706020507" pitchFamily="18" charset="2"/>
              </a:rPr>
              <a:t>n</a:t>
            </a:r>
            <a:r>
              <a:rPr lang="en-US" sz="2400" dirty="0" smtClean="0"/>
              <a:t>s</a:t>
            </a:r>
          </a:p>
          <a:p>
            <a:endParaRPr lang="en-US" dirty="0"/>
          </a:p>
        </p:txBody>
      </p:sp>
      <p:sp>
        <p:nvSpPr>
          <p:cNvPr id="8" name="Content Placeholder 7"/>
          <p:cNvSpPr>
            <a:spLocks noGrp="1"/>
          </p:cNvSpPr>
          <p:nvPr>
            <p:ph sz="half" idx="2"/>
          </p:nvPr>
        </p:nvSpPr>
        <p:spPr/>
        <p:txBody>
          <a:bodyPr>
            <a:normAutofit/>
          </a:bodyPr>
          <a:lstStyle/>
          <a:p>
            <a:pPr marL="457200" indent="-457200">
              <a:buAutoNum type="arabicPeriod" startAt="4"/>
            </a:pPr>
            <a:r>
              <a:rPr lang="en-US" sz="2400" dirty="0" smtClean="0"/>
              <a:t>The nature of ns – </a:t>
            </a:r>
            <a:r>
              <a:rPr lang="en-US" sz="2400" dirty="0" err="1" smtClean="0"/>
              <a:t>Majorana</a:t>
            </a:r>
            <a:r>
              <a:rPr lang="en-US" sz="2400" dirty="0" smtClean="0"/>
              <a:t> versus Dirac</a:t>
            </a:r>
          </a:p>
          <a:p>
            <a:pPr marL="457200" indent="-457200">
              <a:buAutoNum type="arabicPeriod" startAt="4"/>
            </a:pPr>
            <a:r>
              <a:rPr lang="en-US" sz="2400" dirty="0" smtClean="0"/>
              <a:t>Absolute </a:t>
            </a:r>
            <a:r>
              <a:rPr lang="en-US" sz="2400" dirty="0" smtClean="0">
                <a:latin typeface="Symbol" panose="05050102010706020507" pitchFamily="18" charset="2"/>
              </a:rPr>
              <a:t>n</a:t>
            </a:r>
            <a:r>
              <a:rPr lang="en-US" sz="2400" dirty="0" smtClean="0"/>
              <a:t> mass</a:t>
            </a:r>
          </a:p>
          <a:p>
            <a:pPr marL="457200" indent="-457200">
              <a:buAutoNum type="arabicPeriod" startAt="4"/>
            </a:pPr>
            <a:r>
              <a:rPr lang="en-US" sz="2400" dirty="0" smtClean="0"/>
              <a:t>Neutrino Scattering</a:t>
            </a:r>
          </a:p>
          <a:p>
            <a:pPr marL="457200" indent="-457200">
              <a:buAutoNum type="arabicPeriod" startAt="4"/>
            </a:pPr>
            <a:r>
              <a:rPr lang="en-US" sz="2400" dirty="0" smtClean="0"/>
              <a:t>Beyond the standard paradigm – anomalies and new physics</a:t>
            </a:r>
          </a:p>
          <a:p>
            <a:pPr marL="457200" indent="-457200">
              <a:buAutoNum type="arabicPeriod" startAt="4"/>
            </a:pPr>
            <a:r>
              <a:rPr lang="en-US" sz="2400" dirty="0" smtClean="0"/>
              <a:t>Neutrinos in cosmology and astrophysics</a:t>
            </a:r>
          </a:p>
          <a:p>
            <a:pPr marL="457200" indent="-457200">
              <a:buAutoNum type="arabicPeriod" startAt="4"/>
            </a:pPr>
            <a:r>
              <a:rPr lang="en-US" sz="2400" dirty="0" smtClean="0"/>
              <a:t>Neutrinos </a:t>
            </a:r>
            <a:r>
              <a:rPr lang="en-US" sz="2400" smtClean="0"/>
              <a:t>and society</a:t>
            </a:r>
            <a:endParaRPr lang="en-US" sz="2400" dirty="0"/>
          </a:p>
        </p:txBody>
      </p:sp>
      <p:sp>
        <p:nvSpPr>
          <p:cNvPr id="4" name="Date Placeholder 3"/>
          <p:cNvSpPr>
            <a:spLocks noGrp="1"/>
          </p:cNvSpPr>
          <p:nvPr>
            <p:ph type="dt" sz="half" idx="10"/>
          </p:nvPr>
        </p:nvSpPr>
        <p:spPr/>
        <p:txBody>
          <a:bodyPr/>
          <a:lstStyle/>
          <a:p>
            <a:r>
              <a:rPr lang="en-US" smtClean="0"/>
              <a:t>30 January 2014</a:t>
            </a:r>
            <a:endParaRPr lang="en-US" dirty="0"/>
          </a:p>
        </p:txBody>
      </p:sp>
      <p:sp>
        <p:nvSpPr>
          <p:cNvPr id="5" name="Footer Placeholder 4"/>
          <p:cNvSpPr>
            <a:spLocks noGrp="1"/>
          </p:cNvSpPr>
          <p:nvPr>
            <p:ph type="ftr" sz="quarter" idx="11"/>
          </p:nvPr>
        </p:nvSpPr>
        <p:spPr/>
        <p:txBody>
          <a:bodyPr/>
          <a:lstStyle/>
          <a:p>
            <a:r>
              <a:rPr lang="en-US" smtClean="0"/>
              <a:t>Maury Goodman</a:t>
            </a:r>
          </a:p>
          <a:p>
            <a:r>
              <a:rPr lang="en-US" i="1" smtClean="0"/>
              <a:t>Argonne National Lab</a:t>
            </a:r>
            <a:endParaRPr lang="en-US" i="1" dirty="0"/>
          </a:p>
        </p:txBody>
      </p:sp>
      <p:sp>
        <p:nvSpPr>
          <p:cNvPr id="6" name="Slide Number Placeholder 5"/>
          <p:cNvSpPr>
            <a:spLocks noGrp="1"/>
          </p:cNvSpPr>
          <p:nvPr>
            <p:ph type="sldNum" sz="quarter" idx="12"/>
          </p:nvPr>
        </p:nvSpPr>
        <p:spPr/>
        <p:txBody>
          <a:bodyPr/>
          <a:lstStyle/>
          <a:p>
            <a:fld id="{12C810F0-3142-4692-91E3-2AA8C346886D}" type="slidenum">
              <a:rPr lang="en-US" smtClean="0"/>
              <a:t>22</a:t>
            </a:fld>
            <a:endParaRPr lang="en-US"/>
          </a:p>
        </p:txBody>
      </p:sp>
    </p:spTree>
    <p:extLst>
      <p:ext uri="{BB962C8B-B14F-4D97-AF65-F5344CB8AC3E}">
        <p14:creationId xmlns:p14="http://schemas.microsoft.com/office/powerpoint/2010/main" val="5030123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0" y="274638"/>
            <a:ext cx="4876800" cy="1143000"/>
          </a:xfrm>
        </p:spPr>
        <p:txBody>
          <a:bodyPr/>
          <a:lstStyle/>
          <a:p>
            <a:r>
              <a:rPr lang="en-US" dirty="0" smtClean="0"/>
              <a:t>Projected Error on </a:t>
            </a:r>
            <a:r>
              <a:rPr lang="en-US" dirty="0" smtClean="0">
                <a:latin typeface="Symbol" panose="05050102010706020507" pitchFamily="18" charset="2"/>
              </a:rPr>
              <a:t>d</a:t>
            </a:r>
            <a:endParaRPr lang="en-US" dirty="0">
              <a:latin typeface="Symbol" panose="05050102010706020507" pitchFamily="18" charset="2"/>
            </a:endParaRPr>
          </a:p>
        </p:txBody>
      </p:sp>
      <p:sp>
        <p:nvSpPr>
          <p:cNvPr id="8" name="Content Placeholder 7"/>
          <p:cNvSpPr>
            <a:spLocks noGrp="1"/>
          </p:cNvSpPr>
          <p:nvPr>
            <p:ph sz="half" idx="1"/>
          </p:nvPr>
        </p:nvSpPr>
        <p:spPr/>
        <p:txBody>
          <a:bodyPr/>
          <a:lstStyle/>
          <a:p>
            <a:endParaRPr lang="en-US" dirty="0"/>
          </a:p>
        </p:txBody>
      </p:sp>
      <p:sp>
        <p:nvSpPr>
          <p:cNvPr id="9" name="Content Placeholder 8"/>
          <p:cNvSpPr>
            <a:spLocks noGrp="1"/>
          </p:cNvSpPr>
          <p:nvPr>
            <p:ph sz="half" idx="2"/>
          </p:nvPr>
        </p:nvSpPr>
        <p:spPr/>
        <p:txBody>
          <a:bodyPr/>
          <a:lstStyle/>
          <a:p>
            <a:endParaRPr lang="en-US"/>
          </a:p>
        </p:txBody>
      </p:sp>
      <p:sp>
        <p:nvSpPr>
          <p:cNvPr id="4" name="Date Placeholder 3"/>
          <p:cNvSpPr>
            <a:spLocks noGrp="1"/>
          </p:cNvSpPr>
          <p:nvPr>
            <p:ph type="dt" sz="half" idx="10"/>
          </p:nvPr>
        </p:nvSpPr>
        <p:spPr/>
        <p:txBody>
          <a:bodyPr/>
          <a:lstStyle/>
          <a:p>
            <a:r>
              <a:rPr lang="en-US" smtClean="0"/>
              <a:t>30 January 2014</a:t>
            </a:r>
            <a:endParaRPr lang="en-US" dirty="0"/>
          </a:p>
        </p:txBody>
      </p:sp>
      <p:sp>
        <p:nvSpPr>
          <p:cNvPr id="5" name="Footer Placeholder 4"/>
          <p:cNvSpPr>
            <a:spLocks noGrp="1"/>
          </p:cNvSpPr>
          <p:nvPr>
            <p:ph type="ftr" sz="quarter" idx="11"/>
          </p:nvPr>
        </p:nvSpPr>
        <p:spPr/>
        <p:txBody>
          <a:bodyPr/>
          <a:lstStyle/>
          <a:p>
            <a:r>
              <a:rPr lang="en-US" smtClean="0"/>
              <a:t>Maury Goodman</a:t>
            </a:r>
          </a:p>
          <a:p>
            <a:r>
              <a:rPr lang="en-US" i="1" smtClean="0"/>
              <a:t>Argonne National Lab</a:t>
            </a:r>
            <a:endParaRPr lang="en-US" i="1" dirty="0"/>
          </a:p>
        </p:txBody>
      </p:sp>
      <p:sp>
        <p:nvSpPr>
          <p:cNvPr id="6" name="Slide Number Placeholder 5"/>
          <p:cNvSpPr>
            <a:spLocks noGrp="1"/>
          </p:cNvSpPr>
          <p:nvPr>
            <p:ph type="sldNum" sz="quarter" idx="12"/>
          </p:nvPr>
        </p:nvSpPr>
        <p:spPr/>
        <p:txBody>
          <a:bodyPr/>
          <a:lstStyle/>
          <a:p>
            <a:fld id="{12C810F0-3142-4692-91E3-2AA8C346886D}" type="slidenum">
              <a:rPr lang="en-US" smtClean="0"/>
              <a:t>23</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79073"/>
            <a:ext cx="4857750" cy="3248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9828" y="2279073"/>
            <a:ext cx="4884172" cy="4000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2317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ILC cost?</a:t>
            </a:r>
            <a:endParaRPr lang="en-US" dirty="0"/>
          </a:p>
        </p:txBody>
      </p:sp>
      <p:sp>
        <p:nvSpPr>
          <p:cNvPr id="3" name="Content Placeholder 2"/>
          <p:cNvSpPr>
            <a:spLocks noGrp="1"/>
          </p:cNvSpPr>
          <p:nvPr>
            <p:ph idx="1"/>
          </p:nvPr>
        </p:nvSpPr>
        <p:spPr/>
        <p:txBody>
          <a:bodyPr>
            <a:normAutofit fontScale="92500"/>
          </a:bodyPr>
          <a:lstStyle/>
          <a:p>
            <a:pPr>
              <a:buFont typeface="Wingdings" panose="05000000000000000000" pitchFamily="2" charset="2"/>
              <a:buChar char="Ë"/>
            </a:pPr>
            <a:r>
              <a:rPr lang="en-US" dirty="0" smtClean="0"/>
              <a:t> 2007 Reference Design Report</a:t>
            </a:r>
          </a:p>
          <a:p>
            <a:pPr lvl="1">
              <a:buFont typeface="Wingdings" panose="05000000000000000000" pitchFamily="2" charset="2"/>
              <a:buChar char="Ä"/>
            </a:pPr>
            <a:r>
              <a:rPr lang="en-US" sz="2400" dirty="0" smtClean="0"/>
              <a:t>RDR value cost </a:t>
            </a:r>
            <a:r>
              <a:rPr lang="en-US" dirty="0" smtClean="0"/>
              <a:t>$4.8B + $1.82B (site) + 14.1K FTE-</a:t>
            </a:r>
            <a:r>
              <a:rPr lang="en-US" dirty="0" err="1" smtClean="0"/>
              <a:t>yr</a:t>
            </a:r>
            <a:r>
              <a:rPr lang="en-US" dirty="0" smtClean="0"/>
              <a:t> </a:t>
            </a:r>
          </a:p>
          <a:p>
            <a:pPr>
              <a:buFont typeface="Wingdings" panose="05000000000000000000" pitchFamily="2" charset="2"/>
              <a:buChar char="Ë"/>
            </a:pPr>
            <a:r>
              <a:rPr lang="en-US" sz="2800" dirty="0" smtClean="0"/>
              <a:t> 1 Feb 2008, P5 requested a “Lehman cost”, provided by M. Harrison with caveats.</a:t>
            </a:r>
          </a:p>
          <a:p>
            <a:pPr marL="0" indent="0">
              <a:buNone/>
            </a:pPr>
            <a:r>
              <a:rPr lang="en-US" sz="1600" dirty="0">
                <a:hlinkClick r:id="rId2"/>
              </a:rPr>
              <a:t>http://</a:t>
            </a:r>
            <a:r>
              <a:rPr lang="en-US" sz="1600" dirty="0" smtClean="0">
                <a:hlinkClick r:id="rId2"/>
              </a:rPr>
              <a:t>www.fnal.gov/directorate/program_planning/P5/P5_Jan2008/Talks/ART_P5_V3.ppt</a:t>
            </a:r>
            <a:endParaRPr lang="en-US" sz="1600" dirty="0" smtClean="0"/>
          </a:p>
          <a:p>
            <a:pPr>
              <a:buFont typeface="Wingdings" panose="05000000000000000000" pitchFamily="2" charset="2"/>
              <a:buChar char="Ë"/>
            </a:pPr>
            <a:r>
              <a:rPr lang="en-US" sz="2800" dirty="0" smtClean="0">
                <a:solidFill>
                  <a:schemeClr val="accent3">
                    <a:lumMod val="75000"/>
                  </a:schemeClr>
                </a:solidFill>
              </a:rPr>
              <a:t> $14.9 </a:t>
            </a:r>
            <a:r>
              <a:rPr lang="en-US" sz="2800" dirty="0" smtClean="0"/>
              <a:t>B TEC</a:t>
            </a:r>
          </a:p>
          <a:p>
            <a:pPr>
              <a:buFont typeface="Wingdings" panose="05000000000000000000" pitchFamily="2" charset="2"/>
              <a:buChar char="Ë"/>
            </a:pPr>
            <a:r>
              <a:rPr lang="en-US" sz="2800" dirty="0" smtClean="0">
                <a:solidFill>
                  <a:schemeClr val="accent3">
                    <a:lumMod val="75000"/>
                  </a:schemeClr>
                </a:solidFill>
              </a:rPr>
              <a:t> $21.9 </a:t>
            </a:r>
            <a:r>
              <a:rPr lang="en-US" sz="2800" dirty="0" smtClean="0"/>
              <a:t>B with escalation (3.5%) based on Schedule</a:t>
            </a:r>
          </a:p>
          <a:p>
            <a:pPr>
              <a:buFont typeface="Wingdings" panose="05000000000000000000" pitchFamily="2" charset="2"/>
              <a:buChar char="Ë"/>
            </a:pPr>
            <a:r>
              <a:rPr lang="en-US" sz="2800" dirty="0" smtClean="0">
                <a:solidFill>
                  <a:schemeClr val="accent6">
                    <a:lumMod val="75000"/>
                  </a:schemeClr>
                </a:solidFill>
              </a:rPr>
              <a:t> $25 B </a:t>
            </a:r>
            <a:r>
              <a:rPr lang="en-US" sz="2800" dirty="0" smtClean="0"/>
              <a:t>with inflation 2007-2013</a:t>
            </a:r>
          </a:p>
          <a:p>
            <a:pPr>
              <a:buFont typeface="Wingdings" panose="05000000000000000000" pitchFamily="2" charset="2"/>
              <a:buChar char="Ë"/>
            </a:pPr>
            <a:r>
              <a:rPr lang="en-US" sz="2800" dirty="0" smtClean="0">
                <a:solidFill>
                  <a:schemeClr val="accent6">
                    <a:lumMod val="75000"/>
                  </a:schemeClr>
                </a:solidFill>
              </a:rPr>
              <a:t> $17 B </a:t>
            </a:r>
            <a:r>
              <a:rPr lang="en-US" sz="2800" dirty="0" smtClean="0"/>
              <a:t>scaling 75%* from 500-500 to 250-250 GeV</a:t>
            </a:r>
          </a:p>
          <a:p>
            <a:pPr marL="0" indent="0">
              <a:buNone/>
            </a:pPr>
            <a:r>
              <a:rPr lang="en-US" sz="1600" dirty="0" smtClean="0"/>
              <a:t>* private communication M. Nozaki /KEK, August 2013</a:t>
            </a:r>
            <a:endParaRPr lang="en-US" sz="1600" dirty="0"/>
          </a:p>
        </p:txBody>
      </p:sp>
      <p:sp>
        <p:nvSpPr>
          <p:cNvPr id="4" name="Date Placeholder 3"/>
          <p:cNvSpPr>
            <a:spLocks noGrp="1"/>
          </p:cNvSpPr>
          <p:nvPr>
            <p:ph type="dt" sz="half" idx="10"/>
          </p:nvPr>
        </p:nvSpPr>
        <p:spPr/>
        <p:txBody>
          <a:bodyPr/>
          <a:lstStyle/>
          <a:p>
            <a:r>
              <a:rPr lang="en-US" smtClean="0"/>
              <a:t>30 January 2014</a:t>
            </a:r>
            <a:endParaRPr lang="en-US" dirty="0"/>
          </a:p>
        </p:txBody>
      </p:sp>
      <p:sp>
        <p:nvSpPr>
          <p:cNvPr id="5" name="Footer Placeholder 4"/>
          <p:cNvSpPr>
            <a:spLocks noGrp="1"/>
          </p:cNvSpPr>
          <p:nvPr>
            <p:ph type="ftr" sz="quarter" idx="11"/>
          </p:nvPr>
        </p:nvSpPr>
        <p:spPr/>
        <p:txBody>
          <a:bodyPr/>
          <a:lstStyle/>
          <a:p>
            <a:r>
              <a:rPr lang="en-US" smtClean="0"/>
              <a:t>Maury Goodman</a:t>
            </a:r>
          </a:p>
          <a:p>
            <a:r>
              <a:rPr lang="en-US" i="1" smtClean="0"/>
              <a:t>Argonne National Lab</a:t>
            </a:r>
            <a:endParaRPr lang="en-US" i="1" dirty="0"/>
          </a:p>
        </p:txBody>
      </p:sp>
      <p:sp>
        <p:nvSpPr>
          <p:cNvPr id="6" name="Slide Number Placeholder 5"/>
          <p:cNvSpPr>
            <a:spLocks noGrp="1"/>
          </p:cNvSpPr>
          <p:nvPr>
            <p:ph type="sldNum" sz="quarter" idx="12"/>
          </p:nvPr>
        </p:nvSpPr>
        <p:spPr/>
        <p:txBody>
          <a:bodyPr/>
          <a:lstStyle/>
          <a:p>
            <a:fld id="{12C810F0-3142-4692-91E3-2AA8C346886D}" type="slidenum">
              <a:rPr lang="en-US" smtClean="0"/>
              <a:t>24</a:t>
            </a:fld>
            <a:endParaRPr lang="en-US"/>
          </a:p>
        </p:txBody>
      </p:sp>
    </p:spTree>
    <p:extLst>
      <p:ext uri="{BB962C8B-B14F-4D97-AF65-F5344CB8AC3E}">
        <p14:creationId xmlns:p14="http://schemas.microsoft.com/office/powerpoint/2010/main" val="39925904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C00"/>
          </a:solidFill>
        </p:spPr>
        <p:txBody>
          <a:bodyPr/>
          <a:lstStyle/>
          <a:p>
            <a:r>
              <a:rPr lang="en-US" dirty="0" smtClean="0"/>
              <a:t>Opinion Alert</a:t>
            </a:r>
            <a:endParaRPr lang="en-US" dirty="0"/>
          </a:p>
        </p:txBody>
      </p:sp>
      <p:sp>
        <p:nvSpPr>
          <p:cNvPr id="3" name="Content Placeholder 2"/>
          <p:cNvSpPr>
            <a:spLocks noGrp="1"/>
          </p:cNvSpPr>
          <p:nvPr>
            <p:ph idx="1"/>
          </p:nvPr>
        </p:nvSpPr>
        <p:spPr/>
        <p:txBody>
          <a:bodyPr>
            <a:normAutofit fontScale="92500"/>
          </a:bodyPr>
          <a:lstStyle/>
          <a:p>
            <a:pPr>
              <a:buClr>
                <a:schemeClr val="tx2">
                  <a:lumMod val="75000"/>
                </a:schemeClr>
              </a:buClr>
              <a:buFont typeface="Wingdings" panose="05000000000000000000" pitchFamily="2" charset="2"/>
              <a:buChar char="Ë"/>
            </a:pPr>
            <a:r>
              <a:rPr lang="en-US" dirty="0" smtClean="0"/>
              <a:t> Many high energy physicists didn’t believe me when I told them that </a:t>
            </a:r>
            <a:r>
              <a:rPr lang="en-US" dirty="0" err="1" smtClean="0"/>
              <a:t>Barish’s</a:t>
            </a:r>
            <a:r>
              <a:rPr lang="en-US" dirty="0" smtClean="0"/>
              <a:t> $6.6B ILC would cost $21.9B</a:t>
            </a:r>
          </a:p>
          <a:p>
            <a:pPr>
              <a:buClr>
                <a:schemeClr val="tx2">
                  <a:lumMod val="75000"/>
                </a:schemeClr>
              </a:buClr>
              <a:buFont typeface="Wingdings" panose="05000000000000000000" pitchFamily="2" charset="2"/>
              <a:buChar char="Ë"/>
            </a:pPr>
            <a:r>
              <a:rPr lang="en-US" dirty="0" smtClean="0"/>
              <a:t> Costs matter.  (Something that may be worth $7B may not be worth $21B.)</a:t>
            </a:r>
          </a:p>
          <a:p>
            <a:pPr>
              <a:buClr>
                <a:schemeClr val="tx2">
                  <a:lumMod val="75000"/>
                </a:schemeClr>
              </a:buClr>
              <a:buFont typeface="Wingdings" panose="05000000000000000000" pitchFamily="2" charset="2"/>
              <a:buChar char="Ë"/>
            </a:pPr>
            <a:r>
              <a:rPr lang="en-US" dirty="0" smtClean="0"/>
              <a:t> Accounting matters, particularly for big projects.  </a:t>
            </a:r>
          </a:p>
          <a:p>
            <a:pPr>
              <a:buClr>
                <a:schemeClr val="tx2">
                  <a:lumMod val="75000"/>
                </a:schemeClr>
              </a:buClr>
              <a:buFont typeface="Wingdings" panose="05000000000000000000" pitchFamily="2" charset="2"/>
              <a:buChar char="Ë"/>
            </a:pPr>
            <a:r>
              <a:rPr lang="en-US" dirty="0" smtClean="0"/>
              <a:t> When we advocate large projects, we need to understand cost estimates and accounting methodology.</a:t>
            </a:r>
            <a:endParaRPr lang="en-US" dirty="0"/>
          </a:p>
        </p:txBody>
      </p:sp>
      <p:sp>
        <p:nvSpPr>
          <p:cNvPr id="4" name="Date Placeholder 3"/>
          <p:cNvSpPr>
            <a:spLocks noGrp="1"/>
          </p:cNvSpPr>
          <p:nvPr>
            <p:ph type="dt" sz="half" idx="10"/>
          </p:nvPr>
        </p:nvSpPr>
        <p:spPr/>
        <p:txBody>
          <a:bodyPr/>
          <a:lstStyle/>
          <a:p>
            <a:r>
              <a:rPr lang="en-US" smtClean="0"/>
              <a:t>30 January 2014</a:t>
            </a:r>
            <a:endParaRPr lang="en-US" dirty="0"/>
          </a:p>
        </p:txBody>
      </p:sp>
      <p:sp>
        <p:nvSpPr>
          <p:cNvPr id="5" name="Footer Placeholder 4"/>
          <p:cNvSpPr>
            <a:spLocks noGrp="1"/>
          </p:cNvSpPr>
          <p:nvPr>
            <p:ph type="ftr" sz="quarter" idx="11"/>
          </p:nvPr>
        </p:nvSpPr>
        <p:spPr/>
        <p:txBody>
          <a:bodyPr/>
          <a:lstStyle/>
          <a:p>
            <a:r>
              <a:rPr lang="en-US" smtClean="0"/>
              <a:t>Maury Goodman</a:t>
            </a:r>
          </a:p>
          <a:p>
            <a:r>
              <a:rPr lang="en-US" i="1" smtClean="0"/>
              <a:t>Argonne National Lab</a:t>
            </a:r>
            <a:endParaRPr lang="en-US" i="1" dirty="0"/>
          </a:p>
        </p:txBody>
      </p:sp>
      <p:sp>
        <p:nvSpPr>
          <p:cNvPr id="6" name="Slide Number Placeholder 5"/>
          <p:cNvSpPr>
            <a:spLocks noGrp="1"/>
          </p:cNvSpPr>
          <p:nvPr>
            <p:ph type="sldNum" sz="quarter" idx="12"/>
          </p:nvPr>
        </p:nvSpPr>
        <p:spPr/>
        <p:txBody>
          <a:bodyPr/>
          <a:lstStyle/>
          <a:p>
            <a:fld id="{12C810F0-3142-4692-91E3-2AA8C346886D}" type="slidenum">
              <a:rPr lang="en-US" smtClean="0"/>
              <a:t>25</a:t>
            </a:fld>
            <a:endParaRPr lang="en-US"/>
          </a:p>
        </p:txBody>
      </p:sp>
    </p:spTree>
    <p:extLst>
      <p:ext uri="{BB962C8B-B14F-4D97-AF65-F5344CB8AC3E}">
        <p14:creationId xmlns:p14="http://schemas.microsoft.com/office/powerpoint/2010/main" val="21140164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C00"/>
          </a:solidFill>
        </p:spPr>
        <p:txBody>
          <a:bodyPr>
            <a:normAutofit fontScale="90000"/>
          </a:bodyPr>
          <a:lstStyle/>
          <a:p>
            <a:r>
              <a:rPr lang="en-US" dirty="0" smtClean="0"/>
              <a:t>Why talk about ILC costs?</a:t>
            </a:r>
            <a:endParaRPr lang="en-US" dirty="0"/>
          </a:p>
        </p:txBody>
      </p:sp>
      <p:sp>
        <p:nvSpPr>
          <p:cNvPr id="3" name="Content Placeholder 2"/>
          <p:cNvSpPr>
            <a:spLocks noGrp="1"/>
          </p:cNvSpPr>
          <p:nvPr>
            <p:ph idx="1"/>
          </p:nvPr>
        </p:nvSpPr>
        <p:spPr/>
        <p:txBody>
          <a:bodyPr>
            <a:normAutofit/>
          </a:bodyPr>
          <a:lstStyle/>
          <a:p>
            <a:pPr>
              <a:buClr>
                <a:schemeClr val="tx2">
                  <a:lumMod val="75000"/>
                </a:schemeClr>
              </a:buClr>
              <a:buFont typeface="Wingdings" panose="05000000000000000000" pitchFamily="2" charset="2"/>
              <a:buChar char="Ë"/>
            </a:pPr>
            <a:r>
              <a:rPr lang="en-US" dirty="0" smtClean="0"/>
              <a:t> We shouldn’t use cost numbers that fool ourselves.</a:t>
            </a:r>
          </a:p>
          <a:p>
            <a:pPr>
              <a:buClr>
                <a:schemeClr val="tx2">
                  <a:lumMod val="75000"/>
                </a:schemeClr>
              </a:buClr>
              <a:buFont typeface="Wingdings" panose="05000000000000000000" pitchFamily="2" charset="2"/>
              <a:buChar char="Ë"/>
            </a:pPr>
            <a:r>
              <a:rPr lang="en-US" dirty="0"/>
              <a:t> </a:t>
            </a:r>
            <a:r>
              <a:rPr lang="en-US" dirty="0" smtClean="0"/>
              <a:t>We shouldn’t treat loaded and unloaded numbers the same.</a:t>
            </a:r>
          </a:p>
          <a:p>
            <a:pPr>
              <a:buClr>
                <a:schemeClr val="tx2">
                  <a:lumMod val="75000"/>
                </a:schemeClr>
              </a:buClr>
              <a:buFont typeface="Wingdings" panose="05000000000000000000" pitchFamily="2" charset="2"/>
              <a:buChar char="Ë"/>
            </a:pPr>
            <a:r>
              <a:rPr lang="en-US" dirty="0"/>
              <a:t> </a:t>
            </a:r>
            <a:r>
              <a:rPr lang="en-US" dirty="0" smtClean="0"/>
              <a:t>We shouldn’t treat reviewed and </a:t>
            </a:r>
            <a:r>
              <a:rPr lang="en-US" dirty="0" err="1" smtClean="0"/>
              <a:t>unreviewed</a:t>
            </a:r>
            <a:r>
              <a:rPr lang="en-US" dirty="0" smtClean="0"/>
              <a:t> numbers the same.</a:t>
            </a:r>
          </a:p>
          <a:p>
            <a:pPr>
              <a:buClr>
                <a:schemeClr val="tx2">
                  <a:lumMod val="75000"/>
                </a:schemeClr>
              </a:buClr>
              <a:buFont typeface="Wingdings" panose="05000000000000000000" pitchFamily="2" charset="2"/>
              <a:buChar char="Ë"/>
            </a:pPr>
            <a:r>
              <a:rPr lang="en-US" dirty="0"/>
              <a:t> </a:t>
            </a:r>
            <a:r>
              <a:rPr lang="en-US" dirty="0" smtClean="0"/>
              <a:t>We shouldn’t treat </a:t>
            </a:r>
            <a:r>
              <a:rPr lang="en-US" dirty="0" err="1" smtClean="0"/>
              <a:t>costed</a:t>
            </a:r>
            <a:r>
              <a:rPr lang="en-US" dirty="0" smtClean="0"/>
              <a:t> and </a:t>
            </a:r>
            <a:r>
              <a:rPr lang="en-US" dirty="0" err="1" smtClean="0"/>
              <a:t>uncosted</a:t>
            </a:r>
            <a:r>
              <a:rPr lang="en-US" dirty="0" smtClean="0"/>
              <a:t> future facilities the same.</a:t>
            </a:r>
            <a:endParaRPr lang="en-US" dirty="0"/>
          </a:p>
        </p:txBody>
      </p:sp>
      <p:sp>
        <p:nvSpPr>
          <p:cNvPr id="4" name="Date Placeholder 3"/>
          <p:cNvSpPr>
            <a:spLocks noGrp="1"/>
          </p:cNvSpPr>
          <p:nvPr>
            <p:ph type="dt" sz="half" idx="10"/>
          </p:nvPr>
        </p:nvSpPr>
        <p:spPr/>
        <p:txBody>
          <a:bodyPr/>
          <a:lstStyle/>
          <a:p>
            <a:r>
              <a:rPr lang="en-US" smtClean="0"/>
              <a:t>30 January 2014</a:t>
            </a:r>
            <a:endParaRPr lang="en-US" dirty="0"/>
          </a:p>
        </p:txBody>
      </p:sp>
      <p:sp>
        <p:nvSpPr>
          <p:cNvPr id="5" name="Footer Placeholder 4"/>
          <p:cNvSpPr>
            <a:spLocks noGrp="1"/>
          </p:cNvSpPr>
          <p:nvPr>
            <p:ph type="ftr" sz="quarter" idx="11"/>
          </p:nvPr>
        </p:nvSpPr>
        <p:spPr/>
        <p:txBody>
          <a:bodyPr/>
          <a:lstStyle/>
          <a:p>
            <a:r>
              <a:rPr lang="en-US" smtClean="0"/>
              <a:t>Maury Goodman</a:t>
            </a:r>
          </a:p>
          <a:p>
            <a:r>
              <a:rPr lang="en-US" i="1" smtClean="0"/>
              <a:t>Argonne National Lab</a:t>
            </a:r>
            <a:endParaRPr lang="en-US" i="1" dirty="0"/>
          </a:p>
        </p:txBody>
      </p:sp>
      <p:sp>
        <p:nvSpPr>
          <p:cNvPr id="6" name="Slide Number Placeholder 5"/>
          <p:cNvSpPr>
            <a:spLocks noGrp="1"/>
          </p:cNvSpPr>
          <p:nvPr>
            <p:ph type="sldNum" sz="quarter" idx="12"/>
          </p:nvPr>
        </p:nvSpPr>
        <p:spPr/>
        <p:txBody>
          <a:bodyPr/>
          <a:lstStyle/>
          <a:p>
            <a:fld id="{12C810F0-3142-4692-91E3-2AA8C346886D}" type="slidenum">
              <a:rPr lang="en-US" smtClean="0"/>
              <a:t>26</a:t>
            </a:fld>
            <a:endParaRPr lang="en-US"/>
          </a:p>
        </p:txBody>
      </p:sp>
    </p:spTree>
    <p:extLst>
      <p:ext uri="{BB962C8B-B14F-4D97-AF65-F5344CB8AC3E}">
        <p14:creationId xmlns:p14="http://schemas.microsoft.com/office/powerpoint/2010/main" val="39104406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C00"/>
          </a:solidFill>
        </p:spPr>
        <p:txBody>
          <a:bodyPr>
            <a:normAutofit fontScale="90000"/>
          </a:bodyPr>
          <a:lstStyle/>
          <a:p>
            <a:r>
              <a:rPr lang="en-US" dirty="0" smtClean="0"/>
              <a:t>Money</a:t>
            </a:r>
            <a:br>
              <a:rPr lang="en-US" dirty="0" smtClean="0"/>
            </a:br>
            <a:r>
              <a:rPr lang="en-US" dirty="0" smtClean="0"/>
              <a:t>What’s the point?</a:t>
            </a:r>
            <a:endParaRPr lang="en-US" dirty="0"/>
          </a:p>
        </p:txBody>
      </p:sp>
      <p:sp>
        <p:nvSpPr>
          <p:cNvPr id="3" name="Content Placeholder 2"/>
          <p:cNvSpPr>
            <a:spLocks noGrp="1"/>
          </p:cNvSpPr>
          <p:nvPr>
            <p:ph idx="1"/>
          </p:nvPr>
        </p:nvSpPr>
        <p:spPr/>
        <p:txBody>
          <a:bodyPr>
            <a:normAutofit fontScale="92500" lnSpcReduction="10000"/>
          </a:bodyPr>
          <a:lstStyle/>
          <a:p>
            <a:pPr>
              <a:buClr>
                <a:schemeClr val="tx2">
                  <a:lumMod val="75000"/>
                </a:schemeClr>
              </a:buClr>
              <a:buFont typeface="Wingdings" panose="05000000000000000000" pitchFamily="2" charset="2"/>
              <a:buChar char="Ë"/>
            </a:pPr>
            <a:r>
              <a:rPr lang="en-US" dirty="0" smtClean="0"/>
              <a:t> Question: Why was MINOS built?</a:t>
            </a:r>
          </a:p>
          <a:p>
            <a:pPr>
              <a:buClr>
                <a:schemeClr val="tx2">
                  <a:lumMod val="75000"/>
                </a:schemeClr>
              </a:buClr>
              <a:buFont typeface="Wingdings" panose="05000000000000000000" pitchFamily="2" charset="2"/>
              <a:buChar char="Ë"/>
            </a:pPr>
            <a:r>
              <a:rPr lang="en-US" dirty="0" smtClean="0"/>
              <a:t> Answer:  Because the SSC was cancelled.</a:t>
            </a:r>
          </a:p>
          <a:p>
            <a:pPr>
              <a:buClr>
                <a:schemeClr val="tx2">
                  <a:lumMod val="75000"/>
                </a:schemeClr>
              </a:buClr>
              <a:buFont typeface="Wingdings" panose="05000000000000000000" pitchFamily="2" charset="2"/>
              <a:buChar char="Ë"/>
            </a:pPr>
            <a:endParaRPr lang="en-US" dirty="0"/>
          </a:p>
          <a:p>
            <a:pPr>
              <a:buClr>
                <a:schemeClr val="tx2">
                  <a:lumMod val="75000"/>
                </a:schemeClr>
              </a:buClr>
              <a:buFont typeface="Wingdings" panose="05000000000000000000" pitchFamily="2" charset="2"/>
              <a:buChar char="Ë"/>
            </a:pPr>
            <a:r>
              <a:rPr lang="en-US" dirty="0" smtClean="0"/>
              <a:t> As a neutrino physicist, if we can afford an ILC, it would be nice to have one.</a:t>
            </a:r>
          </a:p>
          <a:p>
            <a:pPr>
              <a:buClr>
                <a:schemeClr val="tx2">
                  <a:lumMod val="75000"/>
                </a:schemeClr>
              </a:buClr>
              <a:buFont typeface="Wingdings" panose="05000000000000000000" pitchFamily="2" charset="2"/>
              <a:buChar char="Ë"/>
            </a:pPr>
            <a:r>
              <a:rPr lang="en-US" dirty="0" smtClean="0"/>
              <a:t> If we can’t afford one, it won’t get built</a:t>
            </a:r>
          </a:p>
          <a:p>
            <a:pPr>
              <a:buClr>
                <a:schemeClr val="tx2">
                  <a:lumMod val="75000"/>
                </a:schemeClr>
              </a:buClr>
              <a:buFont typeface="Wingdings" panose="05000000000000000000" pitchFamily="2" charset="2"/>
              <a:buChar char="Ë"/>
            </a:pPr>
            <a:r>
              <a:rPr lang="en-US" dirty="0"/>
              <a:t> </a:t>
            </a:r>
            <a:r>
              <a:rPr lang="en-US" dirty="0" smtClean="0"/>
              <a:t>Whether or not we have an ILC will certainly affect what </a:t>
            </a:r>
            <a:r>
              <a:rPr lang="en-US" dirty="0" smtClean="0">
                <a:latin typeface="Symbol" panose="05050102010706020507" pitchFamily="18" charset="2"/>
              </a:rPr>
              <a:t>n</a:t>
            </a:r>
            <a:r>
              <a:rPr lang="en-US" dirty="0" smtClean="0"/>
              <a:t> physics we can afford in Europe, US and Asia.</a:t>
            </a:r>
            <a:endParaRPr lang="en-US" dirty="0"/>
          </a:p>
        </p:txBody>
      </p:sp>
      <p:sp>
        <p:nvSpPr>
          <p:cNvPr id="4" name="Date Placeholder 3"/>
          <p:cNvSpPr>
            <a:spLocks noGrp="1"/>
          </p:cNvSpPr>
          <p:nvPr>
            <p:ph type="dt" sz="half" idx="10"/>
          </p:nvPr>
        </p:nvSpPr>
        <p:spPr/>
        <p:txBody>
          <a:bodyPr/>
          <a:lstStyle/>
          <a:p>
            <a:r>
              <a:rPr lang="en-US" smtClean="0"/>
              <a:t>30 January 2014</a:t>
            </a:r>
            <a:endParaRPr lang="en-US" dirty="0"/>
          </a:p>
        </p:txBody>
      </p:sp>
      <p:sp>
        <p:nvSpPr>
          <p:cNvPr id="5" name="Footer Placeholder 4"/>
          <p:cNvSpPr>
            <a:spLocks noGrp="1"/>
          </p:cNvSpPr>
          <p:nvPr>
            <p:ph type="ftr" sz="quarter" idx="11"/>
          </p:nvPr>
        </p:nvSpPr>
        <p:spPr/>
        <p:txBody>
          <a:bodyPr/>
          <a:lstStyle/>
          <a:p>
            <a:r>
              <a:rPr lang="en-US" smtClean="0"/>
              <a:t>Maury Goodman</a:t>
            </a:r>
          </a:p>
          <a:p>
            <a:r>
              <a:rPr lang="en-US" i="1" smtClean="0"/>
              <a:t>Argonne National Lab</a:t>
            </a:r>
            <a:endParaRPr lang="en-US" i="1" dirty="0"/>
          </a:p>
        </p:txBody>
      </p:sp>
      <p:sp>
        <p:nvSpPr>
          <p:cNvPr id="6" name="Slide Number Placeholder 5"/>
          <p:cNvSpPr>
            <a:spLocks noGrp="1"/>
          </p:cNvSpPr>
          <p:nvPr>
            <p:ph type="sldNum" sz="quarter" idx="12"/>
          </p:nvPr>
        </p:nvSpPr>
        <p:spPr/>
        <p:txBody>
          <a:bodyPr/>
          <a:lstStyle/>
          <a:p>
            <a:fld id="{12C810F0-3142-4692-91E3-2AA8C346886D}" type="slidenum">
              <a:rPr lang="en-US" smtClean="0"/>
              <a:t>27</a:t>
            </a:fld>
            <a:endParaRPr lang="en-US"/>
          </a:p>
        </p:txBody>
      </p:sp>
    </p:spTree>
    <p:extLst>
      <p:ext uri="{BB962C8B-B14F-4D97-AF65-F5344CB8AC3E}">
        <p14:creationId xmlns:p14="http://schemas.microsoft.com/office/powerpoint/2010/main" val="35517072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prstDash val="dash"/>
          </a:ln>
        </p:spPr>
        <p:txBody>
          <a:bodyPr>
            <a:normAutofit fontScale="90000"/>
          </a:bodyPr>
          <a:lstStyle/>
          <a:p>
            <a:r>
              <a:rPr lang="en-US" dirty="0" smtClean="0">
                <a:latin typeface="Times New Roman" panose="02020603050405020304" pitchFamily="18" charset="0"/>
                <a:cs typeface="Times New Roman" panose="02020603050405020304" pitchFamily="18" charset="0"/>
              </a:rPr>
              <a:t>Comparison of Main </a:t>
            </a:r>
            <a:r>
              <a:rPr lang="en-US" dirty="0" smtClean="0">
                <a:latin typeface="Symbol" panose="05050102010706020507" pitchFamily="18" charset="2"/>
                <a:cs typeface="Times New Roman" panose="02020603050405020304" pitchFamily="18" charset="0"/>
              </a:rPr>
              <a:t>n</a:t>
            </a:r>
            <a:r>
              <a:rPr lang="en-US" dirty="0" smtClean="0">
                <a:latin typeface="Times New Roman" panose="02020603050405020304" pitchFamily="18" charset="0"/>
                <a:cs typeface="Times New Roman" panose="02020603050405020304" pitchFamily="18" charset="0"/>
              </a:rPr>
              <a:t> Conclusions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4530435" cy="4525963"/>
          </a:xfrm>
        </p:spPr>
        <p:txBody>
          <a:bodyPr>
            <a:normAutofit fontScale="92500" lnSpcReduction="10000"/>
          </a:bodyPr>
          <a:lstStyle/>
          <a:p>
            <a:pPr>
              <a:buClr>
                <a:schemeClr val="tx2">
                  <a:lumMod val="75000"/>
                </a:schemeClr>
              </a:buClr>
              <a:buFont typeface="Wingdings" panose="05000000000000000000" pitchFamily="2" charset="2"/>
              <a:buChar char="Ë"/>
            </a:pPr>
            <a:r>
              <a:rPr lang="en-US" dirty="0" smtClean="0"/>
              <a:t> USA – </a:t>
            </a:r>
            <a:r>
              <a:rPr lang="en-US" b="1" dirty="0" smtClean="0">
                <a:solidFill>
                  <a:schemeClr val="accent6">
                    <a:lumMod val="50000"/>
                  </a:schemeClr>
                </a:solidFill>
              </a:rPr>
              <a:t>Build LBNE                             underground</a:t>
            </a:r>
          </a:p>
          <a:p>
            <a:pPr>
              <a:buClr>
                <a:schemeClr val="tx2">
                  <a:lumMod val="75000"/>
                </a:schemeClr>
              </a:buClr>
              <a:buFont typeface="Wingdings" panose="05000000000000000000" pitchFamily="2" charset="2"/>
              <a:buChar char="Ë"/>
            </a:pPr>
            <a:endParaRPr lang="en-US" dirty="0"/>
          </a:p>
          <a:p>
            <a:pPr>
              <a:buClr>
                <a:schemeClr val="tx2">
                  <a:lumMod val="75000"/>
                </a:schemeClr>
              </a:buClr>
              <a:buFont typeface="Wingdings" panose="05000000000000000000" pitchFamily="2" charset="2"/>
              <a:buChar char="Ë"/>
            </a:pPr>
            <a:r>
              <a:rPr lang="en-US" dirty="0" smtClean="0"/>
              <a:t> Japan – </a:t>
            </a:r>
            <a:r>
              <a:rPr lang="en-US" b="1" dirty="0" smtClean="0">
                <a:solidFill>
                  <a:schemeClr val="accent6">
                    <a:lumMod val="50000"/>
                  </a:schemeClr>
                </a:solidFill>
              </a:rPr>
              <a:t>Build                                                Hyper-Kamiokande</a:t>
            </a:r>
          </a:p>
          <a:p>
            <a:pPr>
              <a:buClr>
                <a:schemeClr val="tx2">
                  <a:lumMod val="75000"/>
                </a:schemeClr>
              </a:buClr>
              <a:buFont typeface="Wingdings" panose="05000000000000000000" pitchFamily="2" charset="2"/>
              <a:buChar char="Ë"/>
            </a:pPr>
            <a:endParaRPr lang="en-US" dirty="0"/>
          </a:p>
          <a:p>
            <a:pPr>
              <a:buClr>
                <a:schemeClr val="tx2">
                  <a:lumMod val="75000"/>
                </a:schemeClr>
              </a:buClr>
              <a:buFont typeface="Wingdings" panose="05000000000000000000" pitchFamily="2" charset="2"/>
              <a:buChar char="Ë"/>
            </a:pPr>
            <a:r>
              <a:rPr lang="en-US" dirty="0" smtClean="0"/>
              <a:t> Europe – </a:t>
            </a:r>
            <a:r>
              <a:rPr lang="en-US" b="1" dirty="0" smtClean="0">
                <a:solidFill>
                  <a:schemeClr val="accent6">
                    <a:lumMod val="50000"/>
                  </a:schemeClr>
                </a:solidFill>
              </a:rPr>
              <a:t>Support R&amp;D for </a:t>
            </a:r>
            <a:r>
              <a:rPr lang="en-US" b="1" dirty="0" smtClean="0">
                <a:solidFill>
                  <a:schemeClr val="accent6">
                    <a:lumMod val="50000"/>
                  </a:schemeClr>
                </a:solidFill>
                <a:latin typeface="Symbol" panose="05050102010706020507" pitchFamily="18" charset="2"/>
              </a:rPr>
              <a:t>n </a:t>
            </a:r>
            <a:r>
              <a:rPr lang="en-US" b="1" dirty="0" smtClean="0">
                <a:solidFill>
                  <a:schemeClr val="accent6">
                    <a:lumMod val="50000"/>
                  </a:schemeClr>
                </a:solidFill>
              </a:rPr>
              <a:t>physicists to work on LBNE &amp;/or Hyper-K</a:t>
            </a:r>
            <a:r>
              <a:rPr lang="en-US" b="1" dirty="0" smtClean="0"/>
              <a:t> </a:t>
            </a:r>
            <a:endParaRPr lang="en-US" b="1" dirty="0"/>
          </a:p>
        </p:txBody>
      </p:sp>
      <p:sp>
        <p:nvSpPr>
          <p:cNvPr id="4" name="Date Placeholder 3"/>
          <p:cNvSpPr>
            <a:spLocks noGrp="1"/>
          </p:cNvSpPr>
          <p:nvPr>
            <p:ph type="dt" sz="half" idx="10"/>
          </p:nvPr>
        </p:nvSpPr>
        <p:spPr/>
        <p:txBody>
          <a:bodyPr/>
          <a:lstStyle/>
          <a:p>
            <a:r>
              <a:rPr lang="en-US" smtClean="0"/>
              <a:t>30 January 2014</a:t>
            </a:r>
            <a:endParaRPr lang="en-US" dirty="0"/>
          </a:p>
        </p:txBody>
      </p:sp>
      <p:sp>
        <p:nvSpPr>
          <p:cNvPr id="5" name="Footer Placeholder 4"/>
          <p:cNvSpPr>
            <a:spLocks noGrp="1"/>
          </p:cNvSpPr>
          <p:nvPr>
            <p:ph type="ftr" sz="quarter" idx="11"/>
          </p:nvPr>
        </p:nvSpPr>
        <p:spPr/>
        <p:txBody>
          <a:bodyPr/>
          <a:lstStyle/>
          <a:p>
            <a:r>
              <a:rPr lang="en-US" dirty="0" smtClean="0"/>
              <a:t>Maury Goodman</a:t>
            </a:r>
          </a:p>
          <a:p>
            <a:r>
              <a:rPr lang="en-US" i="1" dirty="0" smtClean="0"/>
              <a:t>Argonne National Lab</a:t>
            </a:r>
            <a:endParaRPr lang="en-US" i="1" dirty="0"/>
          </a:p>
        </p:txBody>
      </p:sp>
      <p:sp>
        <p:nvSpPr>
          <p:cNvPr id="6" name="Slide Number Placeholder 5"/>
          <p:cNvSpPr>
            <a:spLocks noGrp="1"/>
          </p:cNvSpPr>
          <p:nvPr>
            <p:ph type="sldNum" sz="quarter" idx="12"/>
          </p:nvPr>
        </p:nvSpPr>
        <p:spPr/>
        <p:txBody>
          <a:bodyPr/>
          <a:lstStyle/>
          <a:p>
            <a:fld id="{12C810F0-3142-4692-91E3-2AA8C346886D}" type="slidenum">
              <a:rPr lang="en-US" smtClean="0"/>
              <a:t>28</a:t>
            </a:fld>
            <a:endParaRPr lang="en-US" dirty="0"/>
          </a:p>
        </p:txBody>
      </p:sp>
      <p:sp>
        <p:nvSpPr>
          <p:cNvPr id="7" name="TextBox 6"/>
          <p:cNvSpPr txBox="1"/>
          <p:nvPr/>
        </p:nvSpPr>
        <p:spPr>
          <a:xfrm>
            <a:off x="5250871" y="4793673"/>
            <a:ext cx="3657600" cy="1754326"/>
          </a:xfrm>
          <a:prstGeom prst="rect">
            <a:avLst/>
          </a:prstGeom>
          <a:noFill/>
          <a:ln>
            <a:solidFill>
              <a:schemeClr val="tx1"/>
            </a:solidFill>
            <a:prstDash val="dash"/>
          </a:ln>
        </p:spPr>
        <p:txBody>
          <a:bodyPr wrap="square" rtlCol="0">
            <a:spAutoFit/>
          </a:bodyPr>
          <a:lstStyle/>
          <a:p>
            <a:r>
              <a:rPr lang="en-US" sz="1200" dirty="0">
                <a:latin typeface="Times New Roman" panose="02020603050405020304" pitchFamily="18" charset="0"/>
                <a:cs typeface="Times New Roman" panose="02020603050405020304" pitchFamily="18" charset="0"/>
              </a:rPr>
              <a:t>Rapid progress in neutrino oscillation physics, with significant European involvement, has established a strong scientific case for a long-baseline neutrino program exploring CP violation and the mass hierarchy in the neutrino sector. </a:t>
            </a:r>
            <a:r>
              <a:rPr lang="en-US" sz="1200" i="1" dirty="0">
                <a:latin typeface="Times New Roman" panose="02020603050405020304" pitchFamily="18" charset="0"/>
                <a:cs typeface="Times New Roman" panose="02020603050405020304" pitchFamily="18" charset="0"/>
              </a:rPr>
              <a:t>CERN should develop a neutrino program to pave the way for a substantial European role in future long-baseline experiments. Europe should explore the possibility of major participation in leading neutrino projects in the US and Japan</a:t>
            </a:r>
          </a:p>
        </p:txBody>
      </p:sp>
      <p:sp>
        <p:nvSpPr>
          <p:cNvPr id="8" name="TextBox 7"/>
          <p:cNvSpPr txBox="1"/>
          <p:nvPr/>
        </p:nvSpPr>
        <p:spPr>
          <a:xfrm>
            <a:off x="4987635" y="2880019"/>
            <a:ext cx="3913909" cy="1754326"/>
          </a:xfrm>
          <a:prstGeom prst="rect">
            <a:avLst/>
          </a:prstGeom>
          <a:noFill/>
          <a:ln>
            <a:solidFill>
              <a:schemeClr val="tx1"/>
            </a:solidFill>
            <a:prstDash val="dash"/>
          </a:ln>
        </p:spPr>
        <p:txBody>
          <a:bodyPr wrap="square" rtlCol="0">
            <a:spAutoFit/>
          </a:bodyPr>
          <a:lstStyle/>
          <a:p>
            <a:r>
              <a:rPr lang="en-US" sz="1200" b="1" i="1" dirty="0">
                <a:latin typeface="Times New Roman" panose="02020603050405020304" pitchFamily="18" charset="0"/>
                <a:cs typeface="Times New Roman" panose="02020603050405020304" pitchFamily="18" charset="0"/>
              </a:rPr>
              <a:t>Should the neutrino mixing angle </a:t>
            </a:r>
            <a:r>
              <a:rPr lang="en-US" sz="1200" b="1" i="1" dirty="0"/>
              <a:t>θ</a:t>
            </a:r>
            <a:r>
              <a:rPr lang="en-US" sz="1200" b="1" i="1" baseline="-25000" dirty="0"/>
              <a:t>13</a:t>
            </a:r>
            <a:r>
              <a:rPr lang="en-US" sz="1200" b="1" i="1" dirty="0"/>
              <a:t> </a:t>
            </a:r>
            <a:r>
              <a:rPr lang="en-US" sz="1200" b="1" i="1" dirty="0">
                <a:latin typeface="Times New Roman" panose="02020603050405020304" pitchFamily="18" charset="0"/>
                <a:cs typeface="Times New Roman" panose="02020603050405020304" pitchFamily="18" charset="0"/>
              </a:rPr>
              <a:t>be confirmed as large, Japan should aim to realize a large-scale neutrino detector through international cooperation, accompanied by the necessary reinforcement of accelerator intensity, so allowing studies on CP symmetry through neutrino oscillations.</a:t>
            </a:r>
            <a:r>
              <a:rPr lang="en-US" sz="1200" i="1" dirty="0">
                <a:latin typeface="Times New Roman" panose="02020603050405020304" pitchFamily="18" charset="0"/>
                <a:cs typeface="Times New Roman" panose="02020603050405020304" pitchFamily="18" charset="0"/>
              </a:rPr>
              <a:t> This new large-scale neutrino detector should have sufficient sensitivity to allow the search for proton decays, which would be direct evidence of Grand Unified Theories.</a:t>
            </a:r>
            <a:endParaRPr lang="en-US" sz="12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5001491" y="1524000"/>
            <a:ext cx="3657600" cy="1200329"/>
          </a:xfrm>
          <a:prstGeom prst="rect">
            <a:avLst/>
          </a:prstGeom>
          <a:noFill/>
          <a:ln>
            <a:solidFill>
              <a:schemeClr val="tx1"/>
            </a:solidFill>
            <a:prstDash val="dash"/>
          </a:ln>
        </p:spPr>
        <p:txBody>
          <a:bodyPr wrap="square" rtlCol="0">
            <a:spAutoFit/>
          </a:bodyPr>
          <a:lstStyle/>
          <a:p>
            <a:pPr>
              <a:buClr>
                <a:srgbClr val="002060"/>
              </a:buClr>
            </a:pPr>
            <a:r>
              <a:rPr lang="en-US" sz="1200" dirty="0"/>
              <a:t>Execute a program with the U.S. as host that provides precision test of the neutrino sector with an underground detector; search for new physics in quark and lepton decays in conjunction with precision measurements of electric dipole and </a:t>
            </a:r>
            <a:r>
              <a:rPr lang="en-US" sz="1200" dirty="0" smtClean="0"/>
              <a:t>anomalous </a:t>
            </a:r>
            <a:r>
              <a:rPr lang="en-US" sz="1200" dirty="0"/>
              <a:t>magnetic moments.</a:t>
            </a:r>
          </a:p>
        </p:txBody>
      </p:sp>
    </p:spTree>
    <p:extLst>
      <p:ext uri="{BB962C8B-B14F-4D97-AF65-F5344CB8AC3E}">
        <p14:creationId xmlns:p14="http://schemas.microsoft.com/office/powerpoint/2010/main" val="17100341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prstDash val="dash"/>
          </a:ln>
        </p:spPr>
        <p:txBody>
          <a:bodyPr>
            <a:normAutofit fontScale="90000"/>
          </a:bodyPr>
          <a:lstStyle/>
          <a:p>
            <a:r>
              <a:rPr lang="en-US" dirty="0" smtClean="0">
                <a:latin typeface="Times New Roman" panose="02020603050405020304" pitchFamily="18" charset="0"/>
                <a:cs typeface="Times New Roman" panose="02020603050405020304" pitchFamily="18" charset="0"/>
              </a:rPr>
              <a:t>Comparison of Main </a:t>
            </a:r>
            <a:r>
              <a:rPr lang="en-US" dirty="0" smtClean="0">
                <a:latin typeface="Symbol" panose="05050102010706020507" pitchFamily="18" charset="2"/>
                <a:cs typeface="Times New Roman" panose="02020603050405020304" pitchFamily="18" charset="0"/>
              </a:rPr>
              <a:t>n</a:t>
            </a:r>
            <a:r>
              <a:rPr lang="en-US" dirty="0" smtClean="0">
                <a:latin typeface="Times New Roman" panose="02020603050405020304" pitchFamily="18" charset="0"/>
                <a:cs typeface="Times New Roman" panose="02020603050405020304" pitchFamily="18" charset="0"/>
              </a:rPr>
              <a:t> Conclusions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4530435" cy="4525963"/>
          </a:xfrm>
        </p:spPr>
        <p:txBody>
          <a:bodyPr>
            <a:normAutofit fontScale="85000" lnSpcReduction="20000"/>
          </a:bodyPr>
          <a:lstStyle/>
          <a:p>
            <a:pPr>
              <a:buClr>
                <a:schemeClr val="tx2">
                  <a:lumMod val="75000"/>
                </a:schemeClr>
              </a:buClr>
              <a:buFont typeface="Wingdings" panose="05000000000000000000" pitchFamily="2" charset="2"/>
              <a:buChar char="Ë"/>
            </a:pPr>
            <a:r>
              <a:rPr lang="en-US" dirty="0" smtClean="0"/>
              <a:t>USA – </a:t>
            </a:r>
            <a:r>
              <a:rPr lang="en-US" b="1" dirty="0" smtClean="0">
                <a:solidFill>
                  <a:schemeClr val="accent6">
                    <a:lumMod val="50000"/>
                  </a:schemeClr>
                </a:solidFill>
              </a:rPr>
              <a:t>Build LBNE                             underground</a:t>
            </a:r>
          </a:p>
          <a:p>
            <a:pPr>
              <a:buClr>
                <a:schemeClr val="tx2">
                  <a:lumMod val="75000"/>
                </a:schemeClr>
              </a:buClr>
              <a:buFont typeface="Wingdings" panose="05000000000000000000" pitchFamily="2" charset="2"/>
              <a:buChar char="Ë"/>
            </a:pPr>
            <a:endParaRPr lang="en-US" dirty="0"/>
          </a:p>
          <a:p>
            <a:pPr>
              <a:buClr>
                <a:schemeClr val="tx2">
                  <a:lumMod val="75000"/>
                </a:schemeClr>
              </a:buClr>
              <a:buFont typeface="Wingdings" panose="05000000000000000000" pitchFamily="2" charset="2"/>
              <a:buChar char="Ë"/>
            </a:pPr>
            <a:endParaRPr lang="en-US" dirty="0" smtClean="0"/>
          </a:p>
          <a:p>
            <a:pPr>
              <a:buClr>
                <a:schemeClr val="tx2">
                  <a:lumMod val="75000"/>
                </a:schemeClr>
              </a:buClr>
              <a:buFont typeface="Wingdings" panose="05000000000000000000" pitchFamily="2" charset="2"/>
              <a:buChar char="Ë"/>
            </a:pPr>
            <a:endParaRPr lang="en-US" dirty="0"/>
          </a:p>
          <a:p>
            <a:pPr>
              <a:buClr>
                <a:schemeClr val="tx2">
                  <a:lumMod val="75000"/>
                </a:schemeClr>
              </a:buClr>
              <a:buFont typeface="Wingdings" panose="05000000000000000000" pitchFamily="2" charset="2"/>
              <a:buChar char="Ë"/>
            </a:pPr>
            <a:r>
              <a:rPr lang="en-US" dirty="0" smtClean="0"/>
              <a:t>Japan – </a:t>
            </a:r>
            <a:r>
              <a:rPr lang="en-US" b="1" dirty="0" smtClean="0">
                <a:solidFill>
                  <a:schemeClr val="accent6">
                    <a:lumMod val="50000"/>
                  </a:schemeClr>
                </a:solidFill>
              </a:rPr>
              <a:t>Build                                                Hyper-Kamiokande</a:t>
            </a:r>
          </a:p>
          <a:p>
            <a:pPr>
              <a:buClr>
                <a:schemeClr val="tx2">
                  <a:lumMod val="75000"/>
                </a:schemeClr>
              </a:buClr>
              <a:buFont typeface="Wingdings" panose="05000000000000000000" pitchFamily="2" charset="2"/>
              <a:buChar char="Ë"/>
            </a:pPr>
            <a:endParaRPr lang="en-US" dirty="0" smtClean="0"/>
          </a:p>
          <a:p>
            <a:pPr>
              <a:buClr>
                <a:schemeClr val="tx2">
                  <a:lumMod val="75000"/>
                </a:schemeClr>
              </a:buClr>
              <a:buFont typeface="Wingdings" panose="05000000000000000000" pitchFamily="2" charset="2"/>
              <a:buChar char="Ë"/>
            </a:pPr>
            <a:r>
              <a:rPr lang="en-US" dirty="0" smtClean="0"/>
              <a:t>Europe – </a:t>
            </a:r>
            <a:r>
              <a:rPr lang="en-US" b="1" dirty="0" smtClean="0">
                <a:solidFill>
                  <a:schemeClr val="accent6">
                    <a:lumMod val="50000"/>
                  </a:schemeClr>
                </a:solidFill>
              </a:rPr>
              <a:t>Support R&amp;D for </a:t>
            </a:r>
            <a:r>
              <a:rPr lang="en-US" b="1" dirty="0" smtClean="0">
                <a:solidFill>
                  <a:schemeClr val="accent6">
                    <a:lumMod val="50000"/>
                  </a:schemeClr>
                </a:solidFill>
                <a:latin typeface="Symbol" panose="05050102010706020507" pitchFamily="18" charset="2"/>
              </a:rPr>
              <a:t>n </a:t>
            </a:r>
            <a:r>
              <a:rPr lang="en-US" b="1" dirty="0" smtClean="0">
                <a:solidFill>
                  <a:schemeClr val="accent6">
                    <a:lumMod val="50000"/>
                  </a:schemeClr>
                </a:solidFill>
              </a:rPr>
              <a:t>physicists to work on LBNE &amp;/or Hyper-K</a:t>
            </a:r>
            <a:r>
              <a:rPr lang="en-US" b="1" dirty="0" smtClean="0"/>
              <a:t> </a:t>
            </a:r>
            <a:endParaRPr lang="en-US" b="1" dirty="0"/>
          </a:p>
        </p:txBody>
      </p:sp>
      <p:sp>
        <p:nvSpPr>
          <p:cNvPr id="4" name="Date Placeholder 3"/>
          <p:cNvSpPr>
            <a:spLocks noGrp="1"/>
          </p:cNvSpPr>
          <p:nvPr>
            <p:ph type="dt" sz="half" idx="10"/>
          </p:nvPr>
        </p:nvSpPr>
        <p:spPr/>
        <p:txBody>
          <a:bodyPr/>
          <a:lstStyle/>
          <a:p>
            <a:r>
              <a:rPr lang="en-US" smtClean="0"/>
              <a:t>30 January 2014</a:t>
            </a:r>
            <a:endParaRPr lang="en-US" dirty="0"/>
          </a:p>
        </p:txBody>
      </p:sp>
      <p:sp>
        <p:nvSpPr>
          <p:cNvPr id="5" name="Footer Placeholder 4"/>
          <p:cNvSpPr>
            <a:spLocks noGrp="1"/>
          </p:cNvSpPr>
          <p:nvPr>
            <p:ph type="ftr" sz="quarter" idx="11"/>
          </p:nvPr>
        </p:nvSpPr>
        <p:spPr/>
        <p:txBody>
          <a:bodyPr/>
          <a:lstStyle/>
          <a:p>
            <a:r>
              <a:rPr lang="en-US" dirty="0" smtClean="0"/>
              <a:t>Maury Goodman</a:t>
            </a:r>
          </a:p>
          <a:p>
            <a:r>
              <a:rPr lang="en-US" i="1" dirty="0" smtClean="0"/>
              <a:t>Argonne National Lab</a:t>
            </a:r>
            <a:endParaRPr lang="en-US" i="1" dirty="0"/>
          </a:p>
        </p:txBody>
      </p:sp>
      <p:sp>
        <p:nvSpPr>
          <p:cNvPr id="6" name="Slide Number Placeholder 5"/>
          <p:cNvSpPr>
            <a:spLocks noGrp="1"/>
          </p:cNvSpPr>
          <p:nvPr>
            <p:ph type="sldNum" sz="quarter" idx="12"/>
          </p:nvPr>
        </p:nvSpPr>
        <p:spPr/>
        <p:txBody>
          <a:bodyPr/>
          <a:lstStyle/>
          <a:p>
            <a:fld id="{12C810F0-3142-4692-91E3-2AA8C346886D}" type="slidenum">
              <a:rPr lang="en-US" smtClean="0"/>
              <a:t>29</a:t>
            </a:fld>
            <a:endParaRPr lang="en-US" dirty="0"/>
          </a:p>
        </p:txBody>
      </p:sp>
      <p:sp>
        <p:nvSpPr>
          <p:cNvPr id="7" name="TextBox 6"/>
          <p:cNvSpPr txBox="1"/>
          <p:nvPr/>
        </p:nvSpPr>
        <p:spPr>
          <a:xfrm>
            <a:off x="5008418" y="5105400"/>
            <a:ext cx="3657600" cy="830997"/>
          </a:xfrm>
          <a:prstGeom prst="rect">
            <a:avLst/>
          </a:prstGeom>
          <a:noFill/>
          <a:ln w="57150">
            <a:solidFill>
              <a:srgbClr val="FFCC00"/>
            </a:solidFill>
            <a:prstDash val="solid"/>
          </a:ln>
        </p:spPr>
        <p:txBody>
          <a:bodyPr wrap="square" rtlCol="0">
            <a:spAutoFit/>
          </a:bodyPr>
          <a:lstStyle/>
          <a:p>
            <a:r>
              <a:rPr lang="en-US" sz="2400" dirty="0" smtClean="0">
                <a:solidFill>
                  <a:schemeClr val="accent3">
                    <a:lumMod val="50000"/>
                  </a:schemeClr>
                </a:solidFill>
                <a:latin typeface="Times New Roman" panose="02020603050405020304" pitchFamily="18" charset="0"/>
                <a:cs typeface="Times New Roman" panose="02020603050405020304" pitchFamily="18" charset="0"/>
              </a:rPr>
              <a:t>Not a clear consensus among neutrino physicists </a:t>
            </a:r>
            <a:endParaRPr lang="en-US" sz="2400" i="1" dirty="0">
              <a:solidFill>
                <a:schemeClr val="accent3">
                  <a:lumMod val="50000"/>
                </a:schemeClr>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5001491" y="3473440"/>
            <a:ext cx="3913909" cy="1200329"/>
          </a:xfrm>
          <a:prstGeom prst="rect">
            <a:avLst/>
          </a:prstGeom>
          <a:noFill/>
          <a:ln w="57150">
            <a:solidFill>
              <a:srgbClr val="FFCC00"/>
            </a:solidFill>
            <a:prstDash val="solid"/>
          </a:ln>
        </p:spPr>
        <p:txBody>
          <a:bodyPr wrap="square" rtlCol="0">
            <a:spAutoFit/>
          </a:bodyPr>
          <a:lstStyle/>
          <a:p>
            <a:r>
              <a:rPr lang="en-US" sz="2400" dirty="0" smtClean="0">
                <a:solidFill>
                  <a:schemeClr val="accent3">
                    <a:lumMod val="50000"/>
                  </a:schemeClr>
                </a:solidFill>
                <a:latin typeface="Times New Roman" panose="02020603050405020304" pitchFamily="18" charset="0"/>
                <a:cs typeface="Times New Roman" panose="02020603050405020304" pitchFamily="18" charset="0"/>
              </a:rPr>
              <a:t>Unclear if there is (anti) correlation or not with the ILC decision</a:t>
            </a:r>
            <a:endParaRPr lang="en-US" sz="2400" dirty="0">
              <a:solidFill>
                <a:schemeClr val="accent3">
                  <a:lumMod val="50000"/>
                </a:schemeClr>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5001491" y="1524000"/>
            <a:ext cx="3657600" cy="1200329"/>
          </a:xfrm>
          <a:prstGeom prst="rect">
            <a:avLst/>
          </a:prstGeom>
          <a:noFill/>
          <a:ln w="57150">
            <a:solidFill>
              <a:srgbClr val="FFCC00"/>
            </a:solidFill>
            <a:prstDash val="solid"/>
          </a:ln>
        </p:spPr>
        <p:txBody>
          <a:bodyPr wrap="square" rtlCol="0">
            <a:spAutoFit/>
          </a:bodyPr>
          <a:lstStyle/>
          <a:p>
            <a:pPr>
              <a:buClr>
                <a:srgbClr val="002060"/>
              </a:buClr>
            </a:pPr>
            <a:r>
              <a:rPr lang="en-US" sz="2400" dirty="0" smtClean="0">
                <a:solidFill>
                  <a:schemeClr val="accent3">
                    <a:lumMod val="50000"/>
                  </a:schemeClr>
                </a:solidFill>
              </a:rPr>
              <a:t>Apparent consensus of everyone who said anything at Minneapolis.</a:t>
            </a:r>
            <a:endParaRPr lang="en-US" sz="2400" dirty="0">
              <a:solidFill>
                <a:schemeClr val="accent3">
                  <a:lumMod val="50000"/>
                </a:schemeClr>
              </a:solidFill>
            </a:endParaRPr>
          </a:p>
        </p:txBody>
      </p:sp>
    </p:spTree>
    <p:extLst>
      <p:ext uri="{BB962C8B-B14F-4D97-AF65-F5344CB8AC3E}">
        <p14:creationId xmlns:p14="http://schemas.microsoft.com/office/powerpoint/2010/main" val="38197698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this talk worthless?</a:t>
            </a:r>
            <a:endParaRPr lang="en-US" dirty="0"/>
          </a:p>
        </p:txBody>
      </p:sp>
      <p:sp>
        <p:nvSpPr>
          <p:cNvPr id="3" name="Content Placeholder 2"/>
          <p:cNvSpPr>
            <a:spLocks noGrp="1"/>
          </p:cNvSpPr>
          <p:nvPr>
            <p:ph idx="1"/>
          </p:nvPr>
        </p:nvSpPr>
        <p:spPr>
          <a:xfrm>
            <a:off x="228600" y="1600200"/>
            <a:ext cx="8458200" cy="4525963"/>
          </a:xfrm>
        </p:spPr>
        <p:txBody>
          <a:bodyPr>
            <a:normAutofit/>
          </a:bodyPr>
          <a:lstStyle/>
          <a:p>
            <a:pPr marL="0" indent="0">
              <a:buNone/>
            </a:pPr>
            <a:r>
              <a:rPr lang="en-US" b="1" dirty="0" smtClean="0">
                <a:latin typeface="Times New Roman" panose="02020603050405020304" pitchFamily="18" charset="0"/>
                <a:cs typeface="Times New Roman" panose="02020603050405020304" pitchFamily="18" charset="0"/>
              </a:rPr>
              <a:t>Dwight D. Eisenhower</a:t>
            </a:r>
          </a:p>
          <a:p>
            <a:pPr marL="0" indent="0">
              <a:buNone/>
            </a:pPr>
            <a:r>
              <a:rPr lang="en-US" b="1" dirty="0" smtClean="0">
                <a:latin typeface="Times New Roman" panose="02020603050405020304" pitchFamily="18" charset="0"/>
                <a:cs typeface="Times New Roman" panose="02020603050405020304" pitchFamily="18" charset="0"/>
              </a:rPr>
              <a:t>“I tell this story to illustrate the truth of the statement I heard long ago in the Army:  </a:t>
            </a:r>
          </a:p>
          <a:p>
            <a:pPr marL="0" indent="0">
              <a:buNone/>
            </a:pPr>
            <a:r>
              <a:rPr lang="en-US" b="1" i="1" dirty="0" smtClean="0">
                <a:solidFill>
                  <a:srgbClr val="FF0000"/>
                </a:solidFill>
                <a:latin typeface="Times New Roman" panose="02020603050405020304" pitchFamily="18" charset="0"/>
                <a:cs typeface="Times New Roman" panose="02020603050405020304" pitchFamily="18" charset="0"/>
              </a:rPr>
              <a:t>Plans are worthless, but planning is everything</a:t>
            </a:r>
            <a:r>
              <a:rPr lang="en-US" b="1" i="1"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a:t>
            </a:r>
          </a:p>
          <a:p>
            <a:pPr marL="0" indent="0">
              <a:buNone/>
            </a:pPr>
            <a:r>
              <a:rPr lang="en-US" sz="2200" i="1" dirty="0" smtClean="0">
                <a:latin typeface="Times New Roman" panose="02020603050405020304" pitchFamily="18" charset="0"/>
                <a:cs typeface="Times New Roman" panose="02020603050405020304" pitchFamily="18" charset="0"/>
              </a:rPr>
              <a:t>From a speech to the National Defense Executive Reserve Conference in Washington, D.C. (November 14, 1957) ; in Public Papers of the Presidents of the United States, Dwight D. Eisenhower, 1957, National Archives and Records Service, Government Printing Office, p. 818 : </a:t>
            </a:r>
            <a:r>
              <a:rPr lang="en-US" sz="2200" i="1" dirty="0" smtClean="0">
                <a:latin typeface="Times New Roman" panose="02020603050405020304" pitchFamily="18" charset="0"/>
                <a:cs typeface="Times New Roman" panose="02020603050405020304" pitchFamily="18" charset="0"/>
                <a:hlinkClick r:id="rId2"/>
              </a:rPr>
              <a:t>ISBN 0160588510</a:t>
            </a:r>
            <a:r>
              <a:rPr lang="en-US" sz="2200" i="1" dirty="0" smtClean="0">
                <a:latin typeface="Times New Roman" panose="02020603050405020304" pitchFamily="18" charset="0"/>
                <a:cs typeface="Times New Roman" panose="02020603050405020304" pitchFamily="18" charset="0"/>
              </a:rPr>
              <a:t>, 9780160588518</a:t>
            </a:r>
          </a:p>
          <a:p>
            <a:endParaRPr lang="en-US" dirty="0"/>
          </a:p>
        </p:txBody>
      </p:sp>
      <p:sp>
        <p:nvSpPr>
          <p:cNvPr id="4" name="Date Placeholder 3"/>
          <p:cNvSpPr>
            <a:spLocks noGrp="1"/>
          </p:cNvSpPr>
          <p:nvPr>
            <p:ph type="dt" sz="half" idx="10"/>
          </p:nvPr>
        </p:nvSpPr>
        <p:spPr/>
        <p:txBody>
          <a:bodyPr/>
          <a:lstStyle/>
          <a:p>
            <a:r>
              <a:rPr lang="en-US" smtClean="0"/>
              <a:t>30 January 2014</a:t>
            </a:r>
            <a:endParaRPr lang="en-US" dirty="0"/>
          </a:p>
        </p:txBody>
      </p:sp>
      <p:sp>
        <p:nvSpPr>
          <p:cNvPr id="5" name="Footer Placeholder 4"/>
          <p:cNvSpPr>
            <a:spLocks noGrp="1"/>
          </p:cNvSpPr>
          <p:nvPr>
            <p:ph type="ftr" sz="quarter" idx="11"/>
          </p:nvPr>
        </p:nvSpPr>
        <p:spPr/>
        <p:txBody>
          <a:bodyPr/>
          <a:lstStyle/>
          <a:p>
            <a:r>
              <a:rPr lang="en-US" smtClean="0"/>
              <a:t>Maury Goodman</a:t>
            </a:r>
          </a:p>
          <a:p>
            <a:r>
              <a:rPr lang="en-US" i="1" smtClean="0"/>
              <a:t>Argonne National Lab</a:t>
            </a:r>
            <a:endParaRPr lang="en-US" i="1" dirty="0"/>
          </a:p>
        </p:txBody>
      </p:sp>
      <p:sp>
        <p:nvSpPr>
          <p:cNvPr id="6" name="Slide Number Placeholder 5"/>
          <p:cNvSpPr>
            <a:spLocks noGrp="1"/>
          </p:cNvSpPr>
          <p:nvPr>
            <p:ph type="sldNum" sz="quarter" idx="12"/>
          </p:nvPr>
        </p:nvSpPr>
        <p:spPr/>
        <p:txBody>
          <a:bodyPr/>
          <a:lstStyle/>
          <a:p>
            <a:fld id="{12C810F0-3142-4692-91E3-2AA8C346886D}" type="slidenum">
              <a:rPr lang="en-US" smtClean="0"/>
              <a:t>3</a:t>
            </a:fld>
            <a:endParaRPr lang="en-US"/>
          </a:p>
        </p:txBody>
      </p:sp>
    </p:spTree>
    <p:extLst>
      <p:ext uri="{BB962C8B-B14F-4D97-AF65-F5344CB8AC3E}">
        <p14:creationId xmlns:p14="http://schemas.microsoft.com/office/powerpoint/2010/main" val="3399509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334000"/>
            <a:ext cx="8153400" cy="923330"/>
          </a:xfrm>
          <a:prstGeom prst="rect">
            <a:avLst/>
          </a:prstGeom>
          <a:solidFill>
            <a:srgbClr val="FFCC00"/>
          </a:solidFill>
        </p:spPr>
        <p:txBody>
          <a:bodyPr wrap="square" rtlCol="0">
            <a:spAutoFit/>
          </a:bodyPr>
          <a:lstStyle/>
          <a:p>
            <a:endParaRPr lang="en-US" dirty="0" smtClean="0"/>
          </a:p>
          <a:p>
            <a:endParaRPr lang="en-US" dirty="0"/>
          </a:p>
          <a:p>
            <a:endParaRPr lang="en-US" dirty="0"/>
          </a:p>
        </p:txBody>
      </p:sp>
      <p:sp>
        <p:nvSpPr>
          <p:cNvPr id="1536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Times New Roman" pitchFamily="18" charset="0"/>
                <a:ea typeface="ＭＳ Ｐゴシック" charset="-128"/>
              </a:defRPr>
            </a:lvl1pPr>
            <a:lvl2pPr marL="742950" indent="-285750" eaLnBrk="0" hangingPunct="0">
              <a:defRPr sz="1200">
                <a:solidFill>
                  <a:srgbClr val="000000"/>
                </a:solidFill>
                <a:latin typeface="Times New Roman" pitchFamily="18" charset="0"/>
                <a:ea typeface="ＭＳ Ｐゴシック" charset="-128"/>
              </a:defRPr>
            </a:lvl2pPr>
            <a:lvl3pPr marL="1143000" indent="-228600" eaLnBrk="0" hangingPunct="0">
              <a:defRPr sz="1200">
                <a:solidFill>
                  <a:srgbClr val="000000"/>
                </a:solidFill>
                <a:latin typeface="Times New Roman" pitchFamily="18" charset="0"/>
                <a:ea typeface="ＭＳ Ｐゴシック" charset="-128"/>
              </a:defRPr>
            </a:lvl3pPr>
            <a:lvl4pPr marL="1600200" indent="-228600" eaLnBrk="0" hangingPunct="0">
              <a:defRPr sz="1200">
                <a:solidFill>
                  <a:srgbClr val="000000"/>
                </a:solidFill>
                <a:latin typeface="Times New Roman" pitchFamily="18" charset="0"/>
                <a:ea typeface="ＭＳ Ｐゴシック" charset="-128"/>
              </a:defRPr>
            </a:lvl4pPr>
            <a:lvl5pPr marL="2057400" indent="-228600" eaLnBrk="0" hangingPunct="0">
              <a:defRPr sz="1200">
                <a:solidFill>
                  <a:srgbClr val="000000"/>
                </a:solidFill>
                <a:latin typeface="Times New Roman" pitchFamily="18" charset="0"/>
                <a:ea typeface="ＭＳ Ｐゴシック" charset="-128"/>
              </a:defRPr>
            </a:lvl5pPr>
            <a:lvl6pPr marL="2514600" indent="-228600" algn="ctr" defTabSz="457200" eaLnBrk="0" fontAlgn="base" hangingPunct="0">
              <a:spcBef>
                <a:spcPct val="0"/>
              </a:spcBef>
              <a:spcAft>
                <a:spcPct val="0"/>
              </a:spcAft>
              <a:defRPr sz="1200">
                <a:solidFill>
                  <a:srgbClr val="000000"/>
                </a:solidFill>
                <a:latin typeface="Times New Roman" pitchFamily="18" charset="0"/>
                <a:ea typeface="ＭＳ Ｐゴシック" charset="-128"/>
              </a:defRPr>
            </a:lvl6pPr>
            <a:lvl7pPr marL="2971800" indent="-228600" algn="ctr" defTabSz="457200" eaLnBrk="0" fontAlgn="base" hangingPunct="0">
              <a:spcBef>
                <a:spcPct val="0"/>
              </a:spcBef>
              <a:spcAft>
                <a:spcPct val="0"/>
              </a:spcAft>
              <a:defRPr sz="1200">
                <a:solidFill>
                  <a:srgbClr val="000000"/>
                </a:solidFill>
                <a:latin typeface="Times New Roman" pitchFamily="18" charset="0"/>
                <a:ea typeface="ＭＳ Ｐゴシック" charset="-128"/>
              </a:defRPr>
            </a:lvl7pPr>
            <a:lvl8pPr marL="3429000" indent="-228600" algn="ctr" defTabSz="457200" eaLnBrk="0" fontAlgn="base" hangingPunct="0">
              <a:spcBef>
                <a:spcPct val="0"/>
              </a:spcBef>
              <a:spcAft>
                <a:spcPct val="0"/>
              </a:spcAft>
              <a:defRPr sz="1200">
                <a:solidFill>
                  <a:srgbClr val="000000"/>
                </a:solidFill>
                <a:latin typeface="Times New Roman" pitchFamily="18" charset="0"/>
                <a:ea typeface="ＭＳ Ｐゴシック" charset="-128"/>
              </a:defRPr>
            </a:lvl8pPr>
            <a:lvl9pPr marL="3886200" indent="-228600" algn="ctr" defTabSz="457200" eaLnBrk="0" fontAlgn="base" hangingPunct="0">
              <a:spcBef>
                <a:spcPct val="0"/>
              </a:spcBef>
              <a:spcAft>
                <a:spcPct val="0"/>
              </a:spcAft>
              <a:defRPr sz="1200">
                <a:solidFill>
                  <a:srgbClr val="000000"/>
                </a:solidFill>
                <a:latin typeface="Times New Roman" pitchFamily="18" charset="0"/>
                <a:ea typeface="ＭＳ Ｐゴシック" charset="-128"/>
              </a:defRPr>
            </a:lvl9pPr>
          </a:lstStyle>
          <a:p>
            <a:pPr eaLnBrk="1" hangingPunct="1"/>
            <a:r>
              <a:rPr lang="en-US" altLang="en-US" sz="1800" smtClean="0">
                <a:solidFill>
                  <a:schemeClr val="tx1"/>
                </a:solidFill>
                <a:latin typeface="Calibri" pitchFamily="34" charset="0"/>
              </a:rPr>
              <a:t>August 2013</a:t>
            </a:r>
          </a:p>
        </p:txBody>
      </p:sp>
      <p:sp>
        <p:nvSpPr>
          <p:cNvPr id="1536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Times New Roman" pitchFamily="18" charset="0"/>
                <a:ea typeface="ＭＳ Ｐゴシック" charset="-128"/>
              </a:defRPr>
            </a:lvl1pPr>
            <a:lvl2pPr marL="742950" indent="-285750" eaLnBrk="0" hangingPunct="0">
              <a:defRPr sz="1200">
                <a:solidFill>
                  <a:srgbClr val="000000"/>
                </a:solidFill>
                <a:latin typeface="Times New Roman" pitchFamily="18" charset="0"/>
                <a:ea typeface="ＭＳ Ｐゴシック" charset="-128"/>
              </a:defRPr>
            </a:lvl2pPr>
            <a:lvl3pPr marL="1143000" indent="-228600" eaLnBrk="0" hangingPunct="0">
              <a:defRPr sz="1200">
                <a:solidFill>
                  <a:srgbClr val="000000"/>
                </a:solidFill>
                <a:latin typeface="Times New Roman" pitchFamily="18" charset="0"/>
                <a:ea typeface="ＭＳ Ｐゴシック" charset="-128"/>
              </a:defRPr>
            </a:lvl3pPr>
            <a:lvl4pPr marL="1600200" indent="-228600" eaLnBrk="0" hangingPunct="0">
              <a:defRPr sz="1200">
                <a:solidFill>
                  <a:srgbClr val="000000"/>
                </a:solidFill>
                <a:latin typeface="Times New Roman" pitchFamily="18" charset="0"/>
                <a:ea typeface="ＭＳ Ｐゴシック" charset="-128"/>
              </a:defRPr>
            </a:lvl4pPr>
            <a:lvl5pPr marL="2057400" indent="-228600" eaLnBrk="0" hangingPunct="0">
              <a:defRPr sz="1200">
                <a:solidFill>
                  <a:srgbClr val="000000"/>
                </a:solidFill>
                <a:latin typeface="Times New Roman" pitchFamily="18" charset="0"/>
                <a:ea typeface="ＭＳ Ｐゴシック" charset="-128"/>
              </a:defRPr>
            </a:lvl5pPr>
            <a:lvl6pPr marL="2514600" indent="-228600" algn="ctr" defTabSz="457200" eaLnBrk="0" fontAlgn="base" hangingPunct="0">
              <a:spcBef>
                <a:spcPct val="0"/>
              </a:spcBef>
              <a:spcAft>
                <a:spcPct val="0"/>
              </a:spcAft>
              <a:defRPr sz="1200">
                <a:solidFill>
                  <a:srgbClr val="000000"/>
                </a:solidFill>
                <a:latin typeface="Times New Roman" pitchFamily="18" charset="0"/>
                <a:ea typeface="ＭＳ Ｐゴシック" charset="-128"/>
              </a:defRPr>
            </a:lvl6pPr>
            <a:lvl7pPr marL="2971800" indent="-228600" algn="ctr" defTabSz="457200" eaLnBrk="0" fontAlgn="base" hangingPunct="0">
              <a:spcBef>
                <a:spcPct val="0"/>
              </a:spcBef>
              <a:spcAft>
                <a:spcPct val="0"/>
              </a:spcAft>
              <a:defRPr sz="1200">
                <a:solidFill>
                  <a:srgbClr val="000000"/>
                </a:solidFill>
                <a:latin typeface="Times New Roman" pitchFamily="18" charset="0"/>
                <a:ea typeface="ＭＳ Ｐゴシック" charset="-128"/>
              </a:defRPr>
            </a:lvl7pPr>
            <a:lvl8pPr marL="3429000" indent="-228600" algn="ctr" defTabSz="457200" eaLnBrk="0" fontAlgn="base" hangingPunct="0">
              <a:spcBef>
                <a:spcPct val="0"/>
              </a:spcBef>
              <a:spcAft>
                <a:spcPct val="0"/>
              </a:spcAft>
              <a:defRPr sz="1200">
                <a:solidFill>
                  <a:srgbClr val="000000"/>
                </a:solidFill>
                <a:latin typeface="Times New Roman" pitchFamily="18" charset="0"/>
                <a:ea typeface="ＭＳ Ｐゴシック" charset="-128"/>
              </a:defRPr>
            </a:lvl8pPr>
            <a:lvl9pPr marL="3886200" indent="-228600" algn="ctr" defTabSz="457200" eaLnBrk="0" fontAlgn="base" hangingPunct="0">
              <a:spcBef>
                <a:spcPct val="0"/>
              </a:spcBef>
              <a:spcAft>
                <a:spcPct val="0"/>
              </a:spcAft>
              <a:defRPr sz="1200">
                <a:solidFill>
                  <a:srgbClr val="000000"/>
                </a:solidFill>
                <a:latin typeface="Times New Roman" pitchFamily="18" charset="0"/>
                <a:ea typeface="ＭＳ Ｐゴシック" charset="-128"/>
              </a:defRPr>
            </a:lvl9pPr>
          </a:lstStyle>
          <a:p>
            <a:pPr eaLnBrk="1" hangingPunct="1"/>
            <a:fld id="{D6FE923A-9939-4938-A08F-B72905A26A7D}" type="slidenum">
              <a:rPr lang="en-US" altLang="en-US" sz="1400" smtClean="0"/>
              <a:pPr eaLnBrk="1" hangingPunct="1"/>
              <a:t>30</a:t>
            </a:fld>
            <a:endParaRPr lang="en-US" altLang="en-US" sz="1400" smtClean="0"/>
          </a:p>
        </p:txBody>
      </p:sp>
      <p:sp>
        <p:nvSpPr>
          <p:cNvPr id="15364" name="Slide Number Placeholder 5"/>
          <p:cNvSpPr txBox="1">
            <a:spLocks noGrp="1"/>
          </p:cNvSpPr>
          <p:nvPr/>
        </p:nvSpPr>
        <p:spPr bwMode="auto">
          <a:xfrm>
            <a:off x="6705600" y="6173788"/>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1200">
                <a:solidFill>
                  <a:srgbClr val="000000"/>
                </a:solidFill>
                <a:latin typeface="Times New Roman" pitchFamily="18" charset="0"/>
                <a:ea typeface="ＭＳ Ｐゴシック" charset="-128"/>
              </a:defRPr>
            </a:lvl1pPr>
            <a:lvl2pPr marL="742950" indent="-285750" eaLnBrk="0" hangingPunct="0">
              <a:defRPr sz="1200">
                <a:solidFill>
                  <a:srgbClr val="000000"/>
                </a:solidFill>
                <a:latin typeface="Times New Roman" pitchFamily="18" charset="0"/>
                <a:ea typeface="ＭＳ Ｐゴシック" charset="-128"/>
              </a:defRPr>
            </a:lvl2pPr>
            <a:lvl3pPr marL="1143000" indent="-228600" eaLnBrk="0" hangingPunct="0">
              <a:defRPr sz="1200">
                <a:solidFill>
                  <a:srgbClr val="000000"/>
                </a:solidFill>
                <a:latin typeface="Times New Roman" pitchFamily="18" charset="0"/>
                <a:ea typeface="ＭＳ Ｐゴシック" charset="-128"/>
              </a:defRPr>
            </a:lvl3pPr>
            <a:lvl4pPr marL="1600200" indent="-228600" eaLnBrk="0" hangingPunct="0">
              <a:defRPr sz="1200">
                <a:solidFill>
                  <a:srgbClr val="000000"/>
                </a:solidFill>
                <a:latin typeface="Times New Roman" pitchFamily="18" charset="0"/>
                <a:ea typeface="ＭＳ Ｐゴシック" charset="-128"/>
              </a:defRPr>
            </a:lvl4pPr>
            <a:lvl5pPr marL="2057400" indent="-228600" eaLnBrk="0" hangingPunct="0">
              <a:defRPr sz="1200">
                <a:solidFill>
                  <a:srgbClr val="000000"/>
                </a:solidFill>
                <a:latin typeface="Times New Roman" pitchFamily="18" charset="0"/>
                <a:ea typeface="ＭＳ Ｐゴシック" charset="-128"/>
              </a:defRPr>
            </a:lvl5pPr>
            <a:lvl6pPr marL="2514600" indent="-228600" algn="ctr" defTabSz="457200" eaLnBrk="0" fontAlgn="base" hangingPunct="0">
              <a:spcBef>
                <a:spcPct val="0"/>
              </a:spcBef>
              <a:spcAft>
                <a:spcPct val="0"/>
              </a:spcAft>
              <a:defRPr sz="1200">
                <a:solidFill>
                  <a:srgbClr val="000000"/>
                </a:solidFill>
                <a:latin typeface="Times New Roman" pitchFamily="18" charset="0"/>
                <a:ea typeface="ＭＳ Ｐゴシック" charset="-128"/>
              </a:defRPr>
            </a:lvl6pPr>
            <a:lvl7pPr marL="2971800" indent="-228600" algn="ctr" defTabSz="457200" eaLnBrk="0" fontAlgn="base" hangingPunct="0">
              <a:spcBef>
                <a:spcPct val="0"/>
              </a:spcBef>
              <a:spcAft>
                <a:spcPct val="0"/>
              </a:spcAft>
              <a:defRPr sz="1200">
                <a:solidFill>
                  <a:srgbClr val="000000"/>
                </a:solidFill>
                <a:latin typeface="Times New Roman" pitchFamily="18" charset="0"/>
                <a:ea typeface="ＭＳ Ｐゴシック" charset="-128"/>
              </a:defRPr>
            </a:lvl7pPr>
            <a:lvl8pPr marL="3429000" indent="-228600" algn="ctr" defTabSz="457200" eaLnBrk="0" fontAlgn="base" hangingPunct="0">
              <a:spcBef>
                <a:spcPct val="0"/>
              </a:spcBef>
              <a:spcAft>
                <a:spcPct val="0"/>
              </a:spcAft>
              <a:defRPr sz="1200">
                <a:solidFill>
                  <a:srgbClr val="000000"/>
                </a:solidFill>
                <a:latin typeface="Times New Roman" pitchFamily="18" charset="0"/>
                <a:ea typeface="ＭＳ Ｐゴシック" charset="-128"/>
              </a:defRPr>
            </a:lvl8pPr>
            <a:lvl9pPr marL="3886200" indent="-228600" algn="ctr" defTabSz="457200" eaLnBrk="0" fontAlgn="base" hangingPunct="0">
              <a:spcBef>
                <a:spcPct val="0"/>
              </a:spcBef>
              <a:spcAft>
                <a:spcPct val="0"/>
              </a:spcAft>
              <a:defRPr sz="1200">
                <a:solidFill>
                  <a:srgbClr val="000000"/>
                </a:solidFill>
                <a:latin typeface="Times New Roman" pitchFamily="18" charset="0"/>
                <a:ea typeface="ＭＳ Ｐゴシック" charset="-128"/>
              </a:defRPr>
            </a:lvl9pPr>
          </a:lstStyle>
          <a:p>
            <a:pPr algn="r" eaLnBrk="1" hangingPunct="1"/>
            <a:fld id="{7607BF48-5A38-4228-B92B-4B16CC7802DA}" type="slidenum">
              <a:rPr lang="en-US" altLang="en-US" sz="1400"/>
              <a:pPr algn="r" eaLnBrk="1" hangingPunct="1"/>
              <a:t>30</a:t>
            </a:fld>
            <a:endParaRPr lang="en-US" altLang="en-US" sz="1400"/>
          </a:p>
        </p:txBody>
      </p:sp>
      <p:sp>
        <p:nvSpPr>
          <p:cNvPr id="15365" name="Slide Number Placeholder 5"/>
          <p:cNvSpPr txBox="1">
            <a:spLocks noGrp="1"/>
          </p:cNvSpPr>
          <p:nvPr/>
        </p:nvSpPr>
        <p:spPr bwMode="auto">
          <a:xfrm>
            <a:off x="6705600" y="6173788"/>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1200">
                <a:solidFill>
                  <a:srgbClr val="000000"/>
                </a:solidFill>
                <a:latin typeface="Times New Roman" pitchFamily="18" charset="0"/>
                <a:ea typeface="ＭＳ Ｐゴシック" charset="-128"/>
              </a:defRPr>
            </a:lvl1pPr>
            <a:lvl2pPr marL="742950" indent="-285750" eaLnBrk="0" hangingPunct="0">
              <a:defRPr sz="1200">
                <a:solidFill>
                  <a:srgbClr val="000000"/>
                </a:solidFill>
                <a:latin typeface="Times New Roman" pitchFamily="18" charset="0"/>
                <a:ea typeface="ＭＳ Ｐゴシック" charset="-128"/>
              </a:defRPr>
            </a:lvl2pPr>
            <a:lvl3pPr marL="1143000" indent="-228600" eaLnBrk="0" hangingPunct="0">
              <a:defRPr sz="1200">
                <a:solidFill>
                  <a:srgbClr val="000000"/>
                </a:solidFill>
                <a:latin typeface="Times New Roman" pitchFamily="18" charset="0"/>
                <a:ea typeface="ＭＳ Ｐゴシック" charset="-128"/>
              </a:defRPr>
            </a:lvl3pPr>
            <a:lvl4pPr marL="1600200" indent="-228600" eaLnBrk="0" hangingPunct="0">
              <a:defRPr sz="1200">
                <a:solidFill>
                  <a:srgbClr val="000000"/>
                </a:solidFill>
                <a:latin typeface="Times New Roman" pitchFamily="18" charset="0"/>
                <a:ea typeface="ＭＳ Ｐゴシック" charset="-128"/>
              </a:defRPr>
            </a:lvl4pPr>
            <a:lvl5pPr marL="2057400" indent="-228600" eaLnBrk="0" hangingPunct="0">
              <a:defRPr sz="1200">
                <a:solidFill>
                  <a:srgbClr val="000000"/>
                </a:solidFill>
                <a:latin typeface="Times New Roman" pitchFamily="18" charset="0"/>
                <a:ea typeface="ＭＳ Ｐゴシック" charset="-128"/>
              </a:defRPr>
            </a:lvl5pPr>
            <a:lvl6pPr marL="2514600" indent="-228600" algn="ctr" defTabSz="457200" eaLnBrk="0" fontAlgn="base" hangingPunct="0">
              <a:spcBef>
                <a:spcPct val="0"/>
              </a:spcBef>
              <a:spcAft>
                <a:spcPct val="0"/>
              </a:spcAft>
              <a:defRPr sz="1200">
                <a:solidFill>
                  <a:srgbClr val="000000"/>
                </a:solidFill>
                <a:latin typeface="Times New Roman" pitchFamily="18" charset="0"/>
                <a:ea typeface="ＭＳ Ｐゴシック" charset="-128"/>
              </a:defRPr>
            </a:lvl6pPr>
            <a:lvl7pPr marL="2971800" indent="-228600" algn="ctr" defTabSz="457200" eaLnBrk="0" fontAlgn="base" hangingPunct="0">
              <a:spcBef>
                <a:spcPct val="0"/>
              </a:spcBef>
              <a:spcAft>
                <a:spcPct val="0"/>
              </a:spcAft>
              <a:defRPr sz="1200">
                <a:solidFill>
                  <a:srgbClr val="000000"/>
                </a:solidFill>
                <a:latin typeface="Times New Roman" pitchFamily="18" charset="0"/>
                <a:ea typeface="ＭＳ Ｐゴシック" charset="-128"/>
              </a:defRPr>
            </a:lvl7pPr>
            <a:lvl8pPr marL="3429000" indent="-228600" algn="ctr" defTabSz="457200" eaLnBrk="0" fontAlgn="base" hangingPunct="0">
              <a:spcBef>
                <a:spcPct val="0"/>
              </a:spcBef>
              <a:spcAft>
                <a:spcPct val="0"/>
              </a:spcAft>
              <a:defRPr sz="1200">
                <a:solidFill>
                  <a:srgbClr val="000000"/>
                </a:solidFill>
                <a:latin typeface="Times New Roman" pitchFamily="18" charset="0"/>
                <a:ea typeface="ＭＳ Ｐゴシック" charset="-128"/>
              </a:defRPr>
            </a:lvl8pPr>
            <a:lvl9pPr marL="3886200" indent="-228600" algn="ctr" defTabSz="457200" eaLnBrk="0" fontAlgn="base" hangingPunct="0">
              <a:spcBef>
                <a:spcPct val="0"/>
              </a:spcBef>
              <a:spcAft>
                <a:spcPct val="0"/>
              </a:spcAft>
              <a:defRPr sz="1200">
                <a:solidFill>
                  <a:srgbClr val="000000"/>
                </a:solidFill>
                <a:latin typeface="Times New Roman" pitchFamily="18" charset="0"/>
                <a:ea typeface="ＭＳ Ｐゴシック" charset="-128"/>
              </a:defRPr>
            </a:lvl9pPr>
          </a:lstStyle>
          <a:p>
            <a:pPr algn="r" eaLnBrk="1" hangingPunct="1"/>
            <a:fld id="{D6011E84-A2FE-4917-BA4A-F1BF71A4CE1B}" type="slidenum">
              <a:rPr lang="en-US" altLang="en-US" sz="1400"/>
              <a:pPr algn="r" eaLnBrk="1" hangingPunct="1"/>
              <a:t>30</a:t>
            </a:fld>
            <a:endParaRPr lang="en-US" altLang="en-US" sz="1400"/>
          </a:p>
        </p:txBody>
      </p:sp>
      <p:sp>
        <p:nvSpPr>
          <p:cNvPr id="15366" name="Rectangle 4"/>
          <p:cNvSpPr>
            <a:spLocks noGrp="1"/>
          </p:cNvSpPr>
          <p:nvPr>
            <p:ph type="title" idx="4294967295"/>
          </p:nvPr>
        </p:nvSpPr>
        <p:spPr>
          <a:xfrm>
            <a:off x="3886200" y="182584"/>
            <a:ext cx="5105400" cy="1004887"/>
          </a:xfrm>
          <a:solidFill>
            <a:srgbClr val="FFCC00"/>
          </a:solidFill>
          <a:ln>
            <a:solidFill>
              <a:srgbClr val="000000"/>
            </a:solidFill>
            <a:prstDash val="sysDot"/>
            <a:miter lim="800000"/>
            <a:headEnd/>
            <a:tailEnd/>
          </a:ln>
        </p:spPr>
        <p:txBody>
          <a:bodyPr>
            <a:noAutofit/>
          </a:bodyPr>
          <a:lstStyle/>
          <a:p>
            <a:pPr algn="ctr"/>
            <a:r>
              <a:rPr lang="en-US" altLang="en-US" sz="3200" dirty="0" smtClean="0">
                <a:solidFill>
                  <a:srgbClr val="000000"/>
                </a:solidFill>
              </a:rPr>
              <a:t>The         World Neutrino</a:t>
            </a:r>
            <a:br>
              <a:rPr lang="en-US" altLang="en-US" sz="3200" dirty="0" smtClean="0">
                <a:solidFill>
                  <a:srgbClr val="000000"/>
                </a:solidFill>
              </a:rPr>
            </a:br>
            <a:r>
              <a:rPr lang="en-US" altLang="en-US" sz="3200" dirty="0" smtClean="0">
                <a:solidFill>
                  <a:srgbClr val="000000"/>
                </a:solidFill>
              </a:rPr>
              <a:t> Experimental Program</a:t>
            </a:r>
          </a:p>
        </p:txBody>
      </p:sp>
      <p:sp>
        <p:nvSpPr>
          <p:cNvPr id="15367" name="Rectangle 5"/>
          <p:cNvSpPr>
            <a:spLocks noGrp="1"/>
          </p:cNvSpPr>
          <p:nvPr>
            <p:ph type="body" sz="half" idx="4294967295"/>
          </p:nvPr>
        </p:nvSpPr>
        <p:spPr>
          <a:xfrm>
            <a:off x="457200" y="1600200"/>
            <a:ext cx="4038600" cy="4525963"/>
          </a:xfrm>
        </p:spPr>
        <p:txBody>
          <a:bodyPr/>
          <a:lstStyle/>
          <a:p>
            <a:pPr>
              <a:lnSpc>
                <a:spcPct val="90000"/>
              </a:lnSpc>
              <a:buClr>
                <a:srgbClr val="008000"/>
              </a:buClr>
              <a:buFont typeface="Wingdings" pitchFamily="2" charset="2"/>
              <a:buChar char="Ä"/>
            </a:pPr>
            <a:r>
              <a:rPr lang="en-US" altLang="en-US" sz="2400" dirty="0" smtClean="0">
                <a:solidFill>
                  <a:srgbClr val="000000"/>
                </a:solidFill>
                <a:latin typeface="Calibri" pitchFamily="34" charset="0"/>
              </a:rPr>
              <a:t> Parameter Measurement</a:t>
            </a:r>
          </a:p>
          <a:p>
            <a:pPr lvl="1">
              <a:lnSpc>
                <a:spcPct val="90000"/>
              </a:lnSpc>
              <a:buClr>
                <a:srgbClr val="008000"/>
              </a:buClr>
              <a:buFont typeface="Wingdings" pitchFamily="2" charset="2"/>
              <a:buChar char="Ø"/>
            </a:pPr>
            <a:r>
              <a:rPr lang="en-US" altLang="en-US" sz="2400" dirty="0" smtClean="0">
                <a:solidFill>
                  <a:srgbClr val="000000"/>
                </a:solidFill>
                <a:latin typeface="Symbol" pitchFamily="18" charset="2"/>
              </a:rPr>
              <a:t>q</a:t>
            </a:r>
            <a:r>
              <a:rPr lang="en-US" altLang="en-US" sz="2400" baseline="-25000" dirty="0" smtClean="0">
                <a:solidFill>
                  <a:srgbClr val="000000"/>
                </a:solidFill>
                <a:latin typeface="Calibri" pitchFamily="34" charset="0"/>
              </a:rPr>
              <a:t>23</a:t>
            </a:r>
            <a:r>
              <a:rPr lang="en-US" altLang="en-US" sz="2400" dirty="0" smtClean="0">
                <a:solidFill>
                  <a:srgbClr val="000000"/>
                </a:solidFill>
                <a:latin typeface="Calibri" pitchFamily="34" charset="0"/>
              </a:rPr>
              <a:t> Octant (&gt;, &lt; 45</a:t>
            </a:r>
            <a:r>
              <a:rPr lang="en-US" altLang="en-US" sz="2400" dirty="0" smtClean="0">
                <a:solidFill>
                  <a:srgbClr val="000000"/>
                </a:solidFill>
                <a:latin typeface="Calibri" pitchFamily="34" charset="0"/>
                <a:sym typeface="Symbol" pitchFamily="18" charset="2"/>
              </a:rPr>
              <a:t>)</a:t>
            </a:r>
          </a:p>
          <a:p>
            <a:pPr lvl="1">
              <a:lnSpc>
                <a:spcPct val="90000"/>
              </a:lnSpc>
              <a:buClr>
                <a:srgbClr val="008000"/>
              </a:buClr>
              <a:buFont typeface="Wingdings" pitchFamily="2" charset="2"/>
              <a:buChar char="Ø"/>
            </a:pPr>
            <a:r>
              <a:rPr lang="en-US" altLang="en-US" sz="2400" dirty="0" smtClean="0">
                <a:solidFill>
                  <a:srgbClr val="000000"/>
                </a:solidFill>
                <a:latin typeface="Calibri" pitchFamily="34" charset="0"/>
              </a:rPr>
              <a:t>Mass hierarchy</a:t>
            </a:r>
          </a:p>
          <a:p>
            <a:pPr lvl="1">
              <a:lnSpc>
                <a:spcPct val="90000"/>
              </a:lnSpc>
              <a:buClr>
                <a:srgbClr val="008000"/>
              </a:buClr>
              <a:buFont typeface="Wingdings" pitchFamily="2" charset="2"/>
              <a:buChar char="Ø"/>
            </a:pPr>
            <a:r>
              <a:rPr lang="en-US" altLang="en-US" sz="2400" dirty="0" smtClean="0">
                <a:solidFill>
                  <a:srgbClr val="000000"/>
                </a:solidFill>
                <a:latin typeface="Calibri" pitchFamily="34" charset="0"/>
              </a:rPr>
              <a:t>Mass scale</a:t>
            </a:r>
          </a:p>
          <a:p>
            <a:pPr lvl="1">
              <a:lnSpc>
                <a:spcPct val="90000"/>
              </a:lnSpc>
              <a:buClr>
                <a:srgbClr val="008000"/>
              </a:buClr>
              <a:buFont typeface="Wingdings" pitchFamily="2" charset="2"/>
              <a:buChar char="Ø"/>
            </a:pPr>
            <a:r>
              <a:rPr lang="en-US" altLang="en-US" sz="2400" dirty="0" smtClean="0">
                <a:solidFill>
                  <a:srgbClr val="000000"/>
                </a:solidFill>
                <a:latin typeface="Calibri" pitchFamily="34" charset="0"/>
              </a:rPr>
              <a:t>CP violation </a:t>
            </a:r>
            <a:r>
              <a:rPr lang="en-US" altLang="en-US" sz="2400" dirty="0" smtClean="0">
                <a:solidFill>
                  <a:srgbClr val="000000"/>
                </a:solidFill>
                <a:latin typeface="Symbol" pitchFamily="18" charset="2"/>
              </a:rPr>
              <a:t>d</a:t>
            </a:r>
          </a:p>
          <a:p>
            <a:pPr lvl="1">
              <a:lnSpc>
                <a:spcPct val="90000"/>
              </a:lnSpc>
              <a:buClr>
                <a:srgbClr val="008000"/>
              </a:buClr>
              <a:buFont typeface="Wingdings" pitchFamily="2" charset="2"/>
              <a:buChar char="Ø"/>
            </a:pPr>
            <a:r>
              <a:rPr lang="en-US" altLang="en-US" sz="2400" dirty="0" smtClean="0">
                <a:solidFill>
                  <a:srgbClr val="000000"/>
                </a:solidFill>
                <a:latin typeface="Calibri" pitchFamily="34" charset="0"/>
              </a:rPr>
              <a:t>Dirac or </a:t>
            </a:r>
            <a:r>
              <a:rPr lang="en-US" altLang="en-US" sz="2400" dirty="0" err="1" smtClean="0">
                <a:solidFill>
                  <a:srgbClr val="000000"/>
                </a:solidFill>
                <a:latin typeface="Calibri" pitchFamily="34" charset="0"/>
              </a:rPr>
              <a:t>Majorana</a:t>
            </a:r>
            <a:r>
              <a:rPr lang="en-US" altLang="en-US" sz="2400" dirty="0" smtClean="0">
                <a:solidFill>
                  <a:srgbClr val="000000"/>
                </a:solidFill>
                <a:latin typeface="Calibri" pitchFamily="34" charset="0"/>
              </a:rPr>
              <a:t>?</a:t>
            </a:r>
          </a:p>
          <a:p>
            <a:pPr lvl="1">
              <a:lnSpc>
                <a:spcPct val="90000"/>
              </a:lnSpc>
              <a:buClr>
                <a:srgbClr val="008000"/>
              </a:buClr>
              <a:buFont typeface="Wingdings" pitchFamily="2" charset="2"/>
              <a:buChar char="Ø"/>
            </a:pPr>
            <a:r>
              <a:rPr lang="en-US" altLang="en-US" sz="2400" dirty="0" smtClean="0">
                <a:solidFill>
                  <a:srgbClr val="000000"/>
                </a:solidFill>
                <a:latin typeface="Calibri" pitchFamily="34" charset="0"/>
              </a:rPr>
              <a:t>More accuracy for </a:t>
            </a:r>
            <a:r>
              <a:rPr lang="en-US" altLang="en-US" sz="2400" dirty="0" smtClean="0">
                <a:solidFill>
                  <a:srgbClr val="000000"/>
                </a:solidFill>
                <a:latin typeface="Symbol" pitchFamily="18" charset="2"/>
              </a:rPr>
              <a:t>q</a:t>
            </a:r>
            <a:r>
              <a:rPr lang="en-US" altLang="en-US" sz="2400" baseline="-25000" dirty="0" smtClean="0">
                <a:solidFill>
                  <a:srgbClr val="000000"/>
                </a:solidFill>
                <a:latin typeface="Calibri" pitchFamily="34" charset="0"/>
              </a:rPr>
              <a:t>12</a:t>
            </a:r>
            <a:r>
              <a:rPr lang="en-US" altLang="en-US" sz="2400" dirty="0" smtClean="0">
                <a:solidFill>
                  <a:srgbClr val="000000"/>
                </a:solidFill>
                <a:latin typeface="Calibri" pitchFamily="34" charset="0"/>
              </a:rPr>
              <a:t>, </a:t>
            </a:r>
            <a:r>
              <a:rPr lang="en-US" altLang="en-US" sz="2400" dirty="0" smtClean="0">
                <a:solidFill>
                  <a:srgbClr val="000000"/>
                </a:solidFill>
                <a:latin typeface="Symbol" pitchFamily="18" charset="2"/>
              </a:rPr>
              <a:t>q</a:t>
            </a:r>
            <a:r>
              <a:rPr lang="en-US" altLang="en-US" sz="2400" baseline="-25000" dirty="0" smtClean="0">
                <a:solidFill>
                  <a:srgbClr val="000000"/>
                </a:solidFill>
                <a:latin typeface="Calibri" pitchFamily="34" charset="0"/>
              </a:rPr>
              <a:t>23</a:t>
            </a:r>
            <a:r>
              <a:rPr lang="en-US" altLang="en-US" sz="2400" dirty="0" smtClean="0">
                <a:solidFill>
                  <a:srgbClr val="000000"/>
                </a:solidFill>
                <a:latin typeface="Calibri" pitchFamily="34" charset="0"/>
              </a:rPr>
              <a:t>, </a:t>
            </a:r>
            <a:r>
              <a:rPr lang="en-US" altLang="en-US" sz="2400" dirty="0" smtClean="0">
                <a:solidFill>
                  <a:srgbClr val="000000"/>
                </a:solidFill>
                <a:latin typeface="Symbol" pitchFamily="18" charset="2"/>
              </a:rPr>
              <a:t>q</a:t>
            </a:r>
            <a:r>
              <a:rPr lang="en-US" altLang="en-US" sz="2400" baseline="-25000" dirty="0" smtClean="0">
                <a:solidFill>
                  <a:srgbClr val="000000"/>
                </a:solidFill>
                <a:latin typeface="Calibri" pitchFamily="34" charset="0"/>
              </a:rPr>
              <a:t>13</a:t>
            </a:r>
            <a:r>
              <a:rPr lang="en-US" altLang="en-US" sz="2400" dirty="0" smtClean="0">
                <a:solidFill>
                  <a:srgbClr val="000000"/>
                </a:solidFill>
                <a:latin typeface="Calibri" pitchFamily="34" charset="0"/>
              </a:rPr>
              <a:t>, </a:t>
            </a:r>
            <a:r>
              <a:rPr lang="en-US" altLang="en-US" sz="2400" dirty="0" smtClean="0">
                <a:solidFill>
                  <a:srgbClr val="000000"/>
                </a:solidFill>
                <a:latin typeface="Symbol" pitchFamily="18" charset="2"/>
              </a:rPr>
              <a:t>D</a:t>
            </a:r>
            <a:r>
              <a:rPr lang="en-US" altLang="en-US" sz="2400" dirty="0" smtClean="0">
                <a:solidFill>
                  <a:srgbClr val="000000"/>
                </a:solidFill>
                <a:latin typeface="Calibri" pitchFamily="34" charset="0"/>
              </a:rPr>
              <a:t>m</a:t>
            </a:r>
            <a:r>
              <a:rPr lang="en-US" altLang="en-US" sz="2400" baseline="30000" dirty="0" smtClean="0">
                <a:solidFill>
                  <a:srgbClr val="000000"/>
                </a:solidFill>
                <a:latin typeface="Symbol" pitchFamily="18" charset="2"/>
              </a:rPr>
              <a:t>2</a:t>
            </a:r>
            <a:r>
              <a:rPr lang="en-US" altLang="en-US" sz="2400" baseline="-25000" dirty="0" smtClean="0">
                <a:solidFill>
                  <a:srgbClr val="000000"/>
                </a:solidFill>
                <a:latin typeface="Calibri" pitchFamily="34" charset="0"/>
              </a:rPr>
              <a:t>32</a:t>
            </a:r>
            <a:r>
              <a:rPr lang="en-US" altLang="en-US" sz="2400" dirty="0" smtClean="0">
                <a:solidFill>
                  <a:srgbClr val="000000"/>
                </a:solidFill>
                <a:latin typeface="Calibri" pitchFamily="34" charset="0"/>
              </a:rPr>
              <a:t>, </a:t>
            </a:r>
            <a:r>
              <a:rPr lang="en-US" altLang="en-US" sz="2400" dirty="0" smtClean="0">
                <a:solidFill>
                  <a:srgbClr val="000000"/>
                </a:solidFill>
                <a:latin typeface="Symbol" pitchFamily="18" charset="2"/>
              </a:rPr>
              <a:t>D</a:t>
            </a:r>
            <a:r>
              <a:rPr lang="en-US" altLang="en-US" sz="2400" dirty="0" smtClean="0">
                <a:solidFill>
                  <a:srgbClr val="000000"/>
                </a:solidFill>
                <a:latin typeface="Calibri" pitchFamily="34" charset="0"/>
              </a:rPr>
              <a:t>m</a:t>
            </a:r>
            <a:r>
              <a:rPr lang="en-US" altLang="en-US" sz="2400" baseline="30000" dirty="0" smtClean="0">
                <a:solidFill>
                  <a:srgbClr val="000000"/>
                </a:solidFill>
                <a:latin typeface="Calibri" pitchFamily="34" charset="0"/>
              </a:rPr>
              <a:t>2</a:t>
            </a:r>
            <a:r>
              <a:rPr lang="en-US" altLang="en-US" sz="2400" baseline="-25000" dirty="0" smtClean="0">
                <a:solidFill>
                  <a:srgbClr val="000000"/>
                </a:solidFill>
                <a:latin typeface="Calibri" pitchFamily="34" charset="0"/>
              </a:rPr>
              <a:t>21</a:t>
            </a:r>
          </a:p>
          <a:p>
            <a:pPr lvl="1">
              <a:lnSpc>
                <a:spcPct val="90000"/>
              </a:lnSpc>
              <a:buClr>
                <a:srgbClr val="008000"/>
              </a:buClr>
              <a:buFont typeface="Wingdings" pitchFamily="2" charset="2"/>
              <a:buChar char="Ø"/>
            </a:pPr>
            <a:endParaRPr lang="en-US" altLang="en-US" sz="2400" baseline="-25000" dirty="0" smtClean="0">
              <a:solidFill>
                <a:srgbClr val="000000"/>
              </a:solidFill>
              <a:latin typeface="Calibri" pitchFamily="34" charset="0"/>
            </a:endParaRPr>
          </a:p>
          <a:p>
            <a:pPr>
              <a:lnSpc>
                <a:spcPct val="90000"/>
              </a:lnSpc>
              <a:buClr>
                <a:srgbClr val="008000"/>
              </a:buClr>
              <a:buFont typeface="Wingdings" pitchFamily="2" charset="2"/>
              <a:buNone/>
            </a:pPr>
            <a:endParaRPr lang="en-US" altLang="en-US" sz="2800" dirty="0" smtClean="0">
              <a:solidFill>
                <a:srgbClr val="FF0000"/>
              </a:solidFill>
              <a:latin typeface="Calibri" pitchFamily="34" charset="0"/>
            </a:endParaRPr>
          </a:p>
          <a:p>
            <a:pPr>
              <a:lnSpc>
                <a:spcPct val="90000"/>
              </a:lnSpc>
              <a:buClr>
                <a:srgbClr val="008000"/>
              </a:buClr>
              <a:buFont typeface="Wingdings" pitchFamily="2" charset="2"/>
              <a:buNone/>
            </a:pPr>
            <a:r>
              <a:rPr lang="en-US" altLang="en-US" sz="2800" dirty="0" smtClean="0">
                <a:solidFill>
                  <a:schemeClr val="bg1">
                    <a:lumMod val="95000"/>
                  </a:schemeClr>
                </a:solidFill>
                <a:latin typeface="Calibri" pitchFamily="34" charset="0"/>
              </a:rPr>
              <a:t>Questions with answers</a:t>
            </a:r>
          </a:p>
          <a:p>
            <a:pPr lvl="1">
              <a:lnSpc>
                <a:spcPct val="90000"/>
              </a:lnSpc>
              <a:buClr>
                <a:srgbClr val="008000"/>
              </a:buClr>
              <a:buFont typeface="Arial" charset="0"/>
              <a:buNone/>
            </a:pPr>
            <a:endParaRPr lang="en-US" altLang="en-US" sz="2400" dirty="0" smtClean="0">
              <a:solidFill>
                <a:srgbClr val="FF0000"/>
              </a:solidFill>
              <a:latin typeface="Calibri" pitchFamily="34" charset="0"/>
            </a:endParaRPr>
          </a:p>
        </p:txBody>
      </p:sp>
      <p:sp>
        <p:nvSpPr>
          <p:cNvPr id="15368" name="Text Box 18"/>
          <p:cNvSpPr txBox="1">
            <a:spLocks noChangeArrowheads="1"/>
          </p:cNvSpPr>
          <p:nvPr/>
        </p:nvSpPr>
        <p:spPr bwMode="auto">
          <a:xfrm>
            <a:off x="4495800" y="5643563"/>
            <a:ext cx="4648200" cy="290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rgbClr val="000000"/>
                </a:solidFill>
                <a:latin typeface="Times New Roman" pitchFamily="18" charset="0"/>
                <a:ea typeface="ＭＳ Ｐゴシック" charset="-128"/>
              </a:defRPr>
            </a:lvl1pPr>
            <a:lvl2pPr marL="742950" indent="-285750" eaLnBrk="0" hangingPunct="0">
              <a:defRPr sz="1200">
                <a:solidFill>
                  <a:srgbClr val="000000"/>
                </a:solidFill>
                <a:latin typeface="Times New Roman" pitchFamily="18" charset="0"/>
                <a:ea typeface="ＭＳ Ｐゴシック" charset="-128"/>
              </a:defRPr>
            </a:lvl2pPr>
            <a:lvl3pPr marL="1143000" indent="-228600" eaLnBrk="0" hangingPunct="0">
              <a:defRPr sz="1200">
                <a:solidFill>
                  <a:srgbClr val="000000"/>
                </a:solidFill>
                <a:latin typeface="Times New Roman" pitchFamily="18" charset="0"/>
                <a:ea typeface="ＭＳ Ｐゴシック" charset="-128"/>
              </a:defRPr>
            </a:lvl3pPr>
            <a:lvl4pPr marL="1600200" indent="-228600" eaLnBrk="0" hangingPunct="0">
              <a:defRPr sz="1200">
                <a:solidFill>
                  <a:srgbClr val="000000"/>
                </a:solidFill>
                <a:latin typeface="Times New Roman" pitchFamily="18" charset="0"/>
                <a:ea typeface="ＭＳ Ｐゴシック" charset="-128"/>
              </a:defRPr>
            </a:lvl4pPr>
            <a:lvl5pPr marL="2057400" indent="-228600" eaLnBrk="0" hangingPunct="0">
              <a:defRPr sz="1200">
                <a:solidFill>
                  <a:srgbClr val="000000"/>
                </a:solidFill>
                <a:latin typeface="Times New Roman" pitchFamily="18" charset="0"/>
                <a:ea typeface="ＭＳ Ｐゴシック" charset="-128"/>
              </a:defRPr>
            </a:lvl5pPr>
            <a:lvl6pPr marL="2514600" indent="-228600" algn="ctr" eaLnBrk="0" fontAlgn="base" hangingPunct="0">
              <a:spcBef>
                <a:spcPct val="0"/>
              </a:spcBef>
              <a:spcAft>
                <a:spcPct val="0"/>
              </a:spcAft>
              <a:defRPr sz="1200">
                <a:solidFill>
                  <a:srgbClr val="000000"/>
                </a:solidFill>
                <a:latin typeface="Times New Roman" pitchFamily="18" charset="0"/>
                <a:ea typeface="ＭＳ Ｐゴシック" charset="-128"/>
              </a:defRPr>
            </a:lvl6pPr>
            <a:lvl7pPr marL="2971800" indent="-228600" algn="ctr" eaLnBrk="0" fontAlgn="base" hangingPunct="0">
              <a:spcBef>
                <a:spcPct val="0"/>
              </a:spcBef>
              <a:spcAft>
                <a:spcPct val="0"/>
              </a:spcAft>
              <a:defRPr sz="1200">
                <a:solidFill>
                  <a:srgbClr val="000000"/>
                </a:solidFill>
                <a:latin typeface="Times New Roman" pitchFamily="18" charset="0"/>
                <a:ea typeface="ＭＳ Ｐゴシック" charset="-128"/>
              </a:defRPr>
            </a:lvl7pPr>
            <a:lvl8pPr marL="3429000" indent="-228600" algn="ctr" eaLnBrk="0" fontAlgn="base" hangingPunct="0">
              <a:spcBef>
                <a:spcPct val="0"/>
              </a:spcBef>
              <a:spcAft>
                <a:spcPct val="0"/>
              </a:spcAft>
              <a:defRPr sz="1200">
                <a:solidFill>
                  <a:srgbClr val="000000"/>
                </a:solidFill>
                <a:latin typeface="Times New Roman" pitchFamily="18" charset="0"/>
                <a:ea typeface="ＭＳ Ｐゴシック" charset="-128"/>
              </a:defRPr>
            </a:lvl8pPr>
            <a:lvl9pPr marL="3886200" indent="-228600" algn="ctr" eaLnBrk="0" fontAlgn="base" hangingPunct="0">
              <a:spcBef>
                <a:spcPct val="0"/>
              </a:spcBef>
              <a:spcAft>
                <a:spcPct val="0"/>
              </a:spcAft>
              <a:defRPr sz="1200">
                <a:solidFill>
                  <a:srgbClr val="000000"/>
                </a:solidFill>
                <a:latin typeface="Times New Roman" pitchFamily="18" charset="0"/>
                <a:ea typeface="ＭＳ Ｐゴシック" charset="-128"/>
              </a:defRPr>
            </a:lvl9pPr>
          </a:lstStyle>
          <a:p>
            <a:pPr algn="l" defTabSz="914400" eaLnBrk="1" hangingPunct="1">
              <a:spcBef>
                <a:spcPct val="50000"/>
              </a:spcBef>
            </a:pPr>
            <a:endParaRPr lang="en-US" altLang="en-US" sz="2000" baseline="-25000">
              <a:latin typeface="Calibri" pitchFamily="34" charset="0"/>
            </a:endParaRPr>
          </a:p>
        </p:txBody>
      </p:sp>
      <p:sp>
        <p:nvSpPr>
          <p:cNvPr id="15369" name="Rectangle 5"/>
          <p:cNvSpPr txBox="1">
            <a:spLocks/>
          </p:cNvSpPr>
          <p:nvPr/>
        </p:nvSpPr>
        <p:spPr bwMode="auto">
          <a:xfrm>
            <a:off x="4686300" y="1433513"/>
            <a:ext cx="4038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1200">
                <a:solidFill>
                  <a:srgbClr val="000000"/>
                </a:solidFill>
                <a:latin typeface="Times New Roman" pitchFamily="18" charset="0"/>
                <a:ea typeface="ＭＳ Ｐゴシック" charset="-128"/>
              </a:defRPr>
            </a:lvl1pPr>
            <a:lvl2pPr marL="742950" indent="-285750" eaLnBrk="0" hangingPunct="0">
              <a:defRPr sz="1200">
                <a:solidFill>
                  <a:srgbClr val="000000"/>
                </a:solidFill>
                <a:latin typeface="Times New Roman" pitchFamily="18" charset="0"/>
                <a:ea typeface="ＭＳ Ｐゴシック" charset="-128"/>
              </a:defRPr>
            </a:lvl2pPr>
            <a:lvl3pPr marL="1143000" indent="-228600" eaLnBrk="0" hangingPunct="0">
              <a:defRPr sz="1200">
                <a:solidFill>
                  <a:srgbClr val="000000"/>
                </a:solidFill>
                <a:latin typeface="Times New Roman" pitchFamily="18" charset="0"/>
                <a:ea typeface="ＭＳ Ｐゴシック" charset="-128"/>
              </a:defRPr>
            </a:lvl3pPr>
            <a:lvl4pPr marL="1600200" indent="-228600" eaLnBrk="0" hangingPunct="0">
              <a:defRPr sz="1200">
                <a:solidFill>
                  <a:srgbClr val="000000"/>
                </a:solidFill>
                <a:latin typeface="Times New Roman" pitchFamily="18" charset="0"/>
                <a:ea typeface="ＭＳ Ｐゴシック" charset="-128"/>
              </a:defRPr>
            </a:lvl4pPr>
            <a:lvl5pPr marL="2057400" indent="-228600" eaLnBrk="0" hangingPunct="0">
              <a:defRPr sz="1200">
                <a:solidFill>
                  <a:srgbClr val="000000"/>
                </a:solidFill>
                <a:latin typeface="Times New Roman" pitchFamily="18" charset="0"/>
                <a:ea typeface="ＭＳ Ｐゴシック" charset="-128"/>
              </a:defRPr>
            </a:lvl5pPr>
            <a:lvl6pPr marL="2514600" indent="-228600" algn="ctr" defTabSz="457200" eaLnBrk="0" fontAlgn="base" hangingPunct="0">
              <a:spcBef>
                <a:spcPct val="0"/>
              </a:spcBef>
              <a:spcAft>
                <a:spcPct val="0"/>
              </a:spcAft>
              <a:defRPr sz="1200">
                <a:solidFill>
                  <a:srgbClr val="000000"/>
                </a:solidFill>
                <a:latin typeface="Times New Roman" pitchFamily="18" charset="0"/>
                <a:ea typeface="ＭＳ Ｐゴシック" charset="-128"/>
              </a:defRPr>
            </a:lvl6pPr>
            <a:lvl7pPr marL="2971800" indent="-228600" algn="ctr" defTabSz="457200" eaLnBrk="0" fontAlgn="base" hangingPunct="0">
              <a:spcBef>
                <a:spcPct val="0"/>
              </a:spcBef>
              <a:spcAft>
                <a:spcPct val="0"/>
              </a:spcAft>
              <a:defRPr sz="1200">
                <a:solidFill>
                  <a:srgbClr val="000000"/>
                </a:solidFill>
                <a:latin typeface="Times New Roman" pitchFamily="18" charset="0"/>
                <a:ea typeface="ＭＳ Ｐゴシック" charset="-128"/>
              </a:defRPr>
            </a:lvl7pPr>
            <a:lvl8pPr marL="3429000" indent="-228600" algn="ctr" defTabSz="457200" eaLnBrk="0" fontAlgn="base" hangingPunct="0">
              <a:spcBef>
                <a:spcPct val="0"/>
              </a:spcBef>
              <a:spcAft>
                <a:spcPct val="0"/>
              </a:spcAft>
              <a:defRPr sz="1200">
                <a:solidFill>
                  <a:srgbClr val="000000"/>
                </a:solidFill>
                <a:latin typeface="Times New Roman" pitchFamily="18" charset="0"/>
                <a:ea typeface="ＭＳ Ｐゴシック" charset="-128"/>
              </a:defRPr>
            </a:lvl8pPr>
            <a:lvl9pPr marL="3886200" indent="-228600" algn="ctr" defTabSz="457200" eaLnBrk="0" fontAlgn="base" hangingPunct="0">
              <a:spcBef>
                <a:spcPct val="0"/>
              </a:spcBef>
              <a:spcAft>
                <a:spcPct val="0"/>
              </a:spcAft>
              <a:defRPr sz="1200">
                <a:solidFill>
                  <a:srgbClr val="000000"/>
                </a:solidFill>
                <a:latin typeface="Times New Roman" pitchFamily="18" charset="0"/>
                <a:ea typeface="ＭＳ Ｐゴシック" charset="-128"/>
              </a:defRPr>
            </a:lvl9pPr>
          </a:lstStyle>
          <a:p>
            <a:pPr algn="l">
              <a:lnSpc>
                <a:spcPct val="90000"/>
              </a:lnSpc>
              <a:spcBef>
                <a:spcPct val="20000"/>
              </a:spcBef>
              <a:buClr>
                <a:srgbClr val="008000"/>
              </a:buClr>
              <a:buFont typeface="Wingdings" pitchFamily="2" charset="2"/>
              <a:buChar char="Ä"/>
            </a:pPr>
            <a:r>
              <a:rPr lang="en-US" altLang="en-US" sz="2400" dirty="0">
                <a:latin typeface="Calibri" pitchFamily="34" charset="0"/>
              </a:rPr>
              <a:t>Paradigm testing</a:t>
            </a:r>
          </a:p>
          <a:p>
            <a:pPr lvl="1" algn="l">
              <a:lnSpc>
                <a:spcPct val="90000"/>
              </a:lnSpc>
              <a:spcBef>
                <a:spcPct val="20000"/>
              </a:spcBef>
              <a:buClr>
                <a:srgbClr val="008000"/>
              </a:buClr>
              <a:buFont typeface="Wingdings" pitchFamily="2" charset="2"/>
              <a:buChar char="Ø"/>
            </a:pPr>
            <a:r>
              <a:rPr lang="en-US" altLang="en-US" sz="2400" dirty="0">
                <a:latin typeface="Calibri" pitchFamily="34" charset="0"/>
              </a:rPr>
              <a:t>Sterile neutrinos?</a:t>
            </a:r>
          </a:p>
          <a:p>
            <a:pPr lvl="1" algn="l">
              <a:lnSpc>
                <a:spcPct val="90000"/>
              </a:lnSpc>
              <a:spcBef>
                <a:spcPct val="20000"/>
              </a:spcBef>
              <a:buClr>
                <a:srgbClr val="008000"/>
              </a:buClr>
              <a:buFont typeface="Wingdings" pitchFamily="2" charset="2"/>
              <a:buChar char="Ø"/>
            </a:pPr>
            <a:r>
              <a:rPr lang="en-US" altLang="en-US" sz="2400" dirty="0">
                <a:latin typeface="Calibri" pitchFamily="34" charset="0"/>
              </a:rPr>
              <a:t>Non standard Interactions?</a:t>
            </a:r>
          </a:p>
          <a:p>
            <a:pPr lvl="1" algn="l">
              <a:lnSpc>
                <a:spcPct val="90000"/>
              </a:lnSpc>
              <a:spcBef>
                <a:spcPct val="20000"/>
              </a:spcBef>
              <a:buClr>
                <a:srgbClr val="008000"/>
              </a:buClr>
              <a:buFont typeface="Wingdings" pitchFamily="2" charset="2"/>
              <a:buChar char="Ø"/>
            </a:pPr>
            <a:r>
              <a:rPr lang="en-US" altLang="en-US" sz="2400" dirty="0">
                <a:latin typeface="Calibri" pitchFamily="34" charset="0"/>
              </a:rPr>
              <a:t>Lorentz violation?</a:t>
            </a:r>
          </a:p>
          <a:p>
            <a:pPr lvl="1" algn="l">
              <a:lnSpc>
                <a:spcPct val="90000"/>
              </a:lnSpc>
              <a:spcBef>
                <a:spcPct val="20000"/>
              </a:spcBef>
              <a:buClr>
                <a:srgbClr val="008000"/>
              </a:buClr>
              <a:buFont typeface="Wingdings" pitchFamily="2" charset="2"/>
              <a:buChar char="Ø"/>
            </a:pPr>
            <a:r>
              <a:rPr lang="en-US" altLang="en-US" sz="2400" dirty="0">
                <a:latin typeface="Calibri" pitchFamily="34" charset="0"/>
              </a:rPr>
              <a:t>CPT violation?</a:t>
            </a:r>
          </a:p>
          <a:p>
            <a:pPr lvl="1" algn="l">
              <a:lnSpc>
                <a:spcPct val="90000"/>
              </a:lnSpc>
              <a:spcBef>
                <a:spcPct val="20000"/>
              </a:spcBef>
              <a:buClr>
                <a:srgbClr val="008000"/>
              </a:buClr>
              <a:buFont typeface="Wingdings" pitchFamily="2" charset="2"/>
              <a:buChar char="Ø"/>
            </a:pPr>
            <a:r>
              <a:rPr lang="en-US" altLang="en-US" sz="2400" dirty="0">
                <a:latin typeface="Calibri" pitchFamily="34" charset="0"/>
              </a:rPr>
              <a:t>Non-</a:t>
            </a:r>
            <a:r>
              <a:rPr lang="en-US" altLang="en-US" sz="2400" dirty="0" err="1">
                <a:latin typeface="Calibri" pitchFamily="34" charset="0"/>
              </a:rPr>
              <a:t>Unitarity</a:t>
            </a:r>
            <a:r>
              <a:rPr lang="en-US" altLang="en-US" sz="2400" dirty="0">
                <a:latin typeface="Calibri" pitchFamily="34" charset="0"/>
              </a:rPr>
              <a:t> of MNS matrix?</a:t>
            </a:r>
          </a:p>
          <a:p>
            <a:pPr lvl="1" algn="l">
              <a:lnSpc>
                <a:spcPct val="90000"/>
              </a:lnSpc>
              <a:spcBef>
                <a:spcPct val="20000"/>
              </a:spcBef>
              <a:buClr>
                <a:srgbClr val="008000"/>
              </a:buClr>
              <a:buFont typeface="Wingdings" pitchFamily="2" charset="2"/>
              <a:buChar char="Ø"/>
            </a:pPr>
            <a:r>
              <a:rPr lang="en-US" altLang="en-US" sz="2400" dirty="0">
                <a:latin typeface="Calibri" pitchFamily="34" charset="0"/>
              </a:rPr>
              <a:t>velocity</a:t>
            </a:r>
          </a:p>
          <a:p>
            <a:pPr lvl="1" algn="l">
              <a:lnSpc>
                <a:spcPct val="90000"/>
              </a:lnSpc>
              <a:spcBef>
                <a:spcPct val="20000"/>
              </a:spcBef>
              <a:buClr>
                <a:srgbClr val="008000"/>
              </a:buClr>
              <a:buFont typeface="Wingdings" pitchFamily="2" charset="2"/>
              <a:buChar char="Ø"/>
            </a:pPr>
            <a:endParaRPr lang="en-US" altLang="en-US" sz="2400" dirty="0">
              <a:latin typeface="Calibri" pitchFamily="34" charset="0"/>
            </a:endParaRPr>
          </a:p>
          <a:p>
            <a:pPr algn="l">
              <a:lnSpc>
                <a:spcPct val="90000"/>
              </a:lnSpc>
              <a:spcBef>
                <a:spcPct val="20000"/>
              </a:spcBef>
              <a:buClr>
                <a:srgbClr val="008000"/>
              </a:buClr>
              <a:buFont typeface="Wingdings" pitchFamily="2" charset="2"/>
              <a:buNone/>
            </a:pPr>
            <a:r>
              <a:rPr lang="en-US" altLang="en-US" sz="2400" dirty="0">
                <a:solidFill>
                  <a:schemeClr val="bg1">
                    <a:lumMod val="95000"/>
                  </a:schemeClr>
                </a:solidFill>
                <a:latin typeface="Calibri" pitchFamily="34" charset="0"/>
              </a:rPr>
              <a:t>Questions which might or might not have answers</a:t>
            </a:r>
          </a:p>
        </p:txBody>
      </p:sp>
      <p:sp>
        <p:nvSpPr>
          <p:cNvPr id="15370" name="TextBox 1"/>
          <p:cNvSpPr txBox="1">
            <a:spLocks noChangeArrowheads="1"/>
          </p:cNvSpPr>
          <p:nvPr/>
        </p:nvSpPr>
        <p:spPr bwMode="auto">
          <a:xfrm rot="-1544997">
            <a:off x="4613794" y="51253"/>
            <a:ext cx="2095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00000"/>
                </a:solidFill>
                <a:latin typeface="Times New Roman" pitchFamily="18" charset="0"/>
                <a:ea typeface="ＭＳ Ｐゴシック" charset="-128"/>
              </a:defRPr>
            </a:lvl1pPr>
            <a:lvl2pPr marL="742950" indent="-285750" eaLnBrk="0" hangingPunct="0">
              <a:defRPr sz="1200">
                <a:solidFill>
                  <a:srgbClr val="000000"/>
                </a:solidFill>
                <a:latin typeface="Times New Roman" pitchFamily="18" charset="0"/>
                <a:ea typeface="ＭＳ Ｐゴシック" charset="-128"/>
              </a:defRPr>
            </a:lvl2pPr>
            <a:lvl3pPr marL="1143000" indent="-228600" eaLnBrk="0" hangingPunct="0">
              <a:defRPr sz="1200">
                <a:solidFill>
                  <a:srgbClr val="000000"/>
                </a:solidFill>
                <a:latin typeface="Times New Roman" pitchFamily="18" charset="0"/>
                <a:ea typeface="ＭＳ Ｐゴシック" charset="-128"/>
              </a:defRPr>
            </a:lvl3pPr>
            <a:lvl4pPr marL="1600200" indent="-228600" eaLnBrk="0" hangingPunct="0">
              <a:defRPr sz="1200">
                <a:solidFill>
                  <a:srgbClr val="000000"/>
                </a:solidFill>
                <a:latin typeface="Times New Roman" pitchFamily="18" charset="0"/>
                <a:ea typeface="ＭＳ Ｐゴシック" charset="-128"/>
              </a:defRPr>
            </a:lvl4pPr>
            <a:lvl5pPr marL="2057400" indent="-228600" eaLnBrk="0" hangingPunct="0">
              <a:defRPr sz="1200">
                <a:solidFill>
                  <a:srgbClr val="000000"/>
                </a:solidFill>
                <a:latin typeface="Times New Roman" pitchFamily="18" charset="0"/>
                <a:ea typeface="ＭＳ Ｐゴシック" charset="-128"/>
              </a:defRPr>
            </a:lvl5pPr>
            <a:lvl6pPr marL="2514600" indent="-228600" algn="ctr" defTabSz="457200" eaLnBrk="0" fontAlgn="base" hangingPunct="0">
              <a:spcBef>
                <a:spcPct val="0"/>
              </a:spcBef>
              <a:spcAft>
                <a:spcPct val="0"/>
              </a:spcAft>
              <a:defRPr sz="1200">
                <a:solidFill>
                  <a:srgbClr val="000000"/>
                </a:solidFill>
                <a:latin typeface="Times New Roman" pitchFamily="18" charset="0"/>
                <a:ea typeface="ＭＳ Ｐゴシック" charset="-128"/>
              </a:defRPr>
            </a:lvl6pPr>
            <a:lvl7pPr marL="2971800" indent="-228600" algn="ctr" defTabSz="457200" eaLnBrk="0" fontAlgn="base" hangingPunct="0">
              <a:spcBef>
                <a:spcPct val="0"/>
              </a:spcBef>
              <a:spcAft>
                <a:spcPct val="0"/>
              </a:spcAft>
              <a:defRPr sz="1200">
                <a:solidFill>
                  <a:srgbClr val="000000"/>
                </a:solidFill>
                <a:latin typeface="Times New Roman" pitchFamily="18" charset="0"/>
                <a:ea typeface="ＭＳ Ｐゴシック" charset="-128"/>
              </a:defRPr>
            </a:lvl7pPr>
            <a:lvl8pPr marL="3429000" indent="-228600" algn="ctr" defTabSz="457200" eaLnBrk="0" fontAlgn="base" hangingPunct="0">
              <a:spcBef>
                <a:spcPct val="0"/>
              </a:spcBef>
              <a:spcAft>
                <a:spcPct val="0"/>
              </a:spcAft>
              <a:defRPr sz="1200">
                <a:solidFill>
                  <a:srgbClr val="000000"/>
                </a:solidFill>
                <a:latin typeface="Times New Roman" pitchFamily="18" charset="0"/>
                <a:ea typeface="ＭＳ Ｐゴシック" charset="-128"/>
              </a:defRPr>
            </a:lvl8pPr>
            <a:lvl9pPr marL="3886200" indent="-228600" algn="ctr" defTabSz="457200" eaLnBrk="0" fontAlgn="base" hangingPunct="0">
              <a:spcBef>
                <a:spcPct val="0"/>
              </a:spcBef>
              <a:spcAft>
                <a:spcPct val="0"/>
              </a:spcAft>
              <a:defRPr sz="1200">
                <a:solidFill>
                  <a:srgbClr val="000000"/>
                </a:solidFill>
                <a:latin typeface="Times New Roman" pitchFamily="18" charset="0"/>
                <a:ea typeface="ＭＳ Ｐゴシック" charset="-128"/>
              </a:defRPr>
            </a:lvl9pPr>
          </a:lstStyle>
          <a:p>
            <a:pPr eaLnBrk="1" hangingPunct="1"/>
            <a:r>
              <a:rPr lang="en-US" altLang="en-US" sz="2400" dirty="0">
                <a:solidFill>
                  <a:srgbClr val="CC0000"/>
                </a:solidFill>
                <a:latin typeface="Snap ITC" pitchFamily="82" charset="0"/>
              </a:rPr>
              <a:t>remaining</a:t>
            </a:r>
          </a:p>
        </p:txBody>
      </p:sp>
    </p:spTree>
    <p:extLst>
      <p:ext uri="{BB962C8B-B14F-4D97-AF65-F5344CB8AC3E}">
        <p14:creationId xmlns:p14="http://schemas.microsoft.com/office/powerpoint/2010/main" val="6817503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C00"/>
          </a:solidFill>
        </p:spPr>
        <p:txBody>
          <a:bodyPr/>
          <a:lstStyle/>
          <a:p>
            <a:r>
              <a:rPr lang="en-US" dirty="0" smtClean="0"/>
              <a:t>Some thoughts</a:t>
            </a:r>
            <a:endParaRPr lang="en-US" dirty="0"/>
          </a:p>
        </p:txBody>
      </p:sp>
      <p:sp>
        <p:nvSpPr>
          <p:cNvPr id="3" name="Content Placeholder 2"/>
          <p:cNvSpPr>
            <a:spLocks noGrp="1"/>
          </p:cNvSpPr>
          <p:nvPr>
            <p:ph idx="1"/>
          </p:nvPr>
        </p:nvSpPr>
        <p:spPr/>
        <p:txBody>
          <a:bodyPr>
            <a:normAutofit fontScale="92500" lnSpcReduction="20000"/>
          </a:bodyPr>
          <a:lstStyle/>
          <a:p>
            <a:pPr>
              <a:buClr>
                <a:schemeClr val="tx2">
                  <a:lumMod val="75000"/>
                </a:schemeClr>
              </a:buClr>
              <a:buFont typeface="Wingdings" panose="05000000000000000000" pitchFamily="2" charset="2"/>
              <a:buChar char="Ë"/>
            </a:pPr>
            <a:r>
              <a:rPr lang="en-US" dirty="0" smtClean="0"/>
              <a:t> The perception of the important issues in neutrino physics seem consistent.  </a:t>
            </a:r>
          </a:p>
          <a:p>
            <a:pPr>
              <a:buClr>
                <a:schemeClr val="tx2">
                  <a:lumMod val="75000"/>
                </a:schemeClr>
              </a:buClr>
              <a:buFont typeface="Wingdings" panose="05000000000000000000" pitchFamily="2" charset="2"/>
              <a:buChar char="Ë"/>
            </a:pPr>
            <a:r>
              <a:rPr lang="en-US" dirty="0"/>
              <a:t> </a:t>
            </a:r>
            <a:r>
              <a:rPr lang="en-US" dirty="0" smtClean="0"/>
              <a:t>The top goal is to measure </a:t>
            </a:r>
            <a:r>
              <a:rPr lang="en-US" dirty="0" smtClean="0">
                <a:latin typeface="Symbol" pitchFamily="18" charset="2"/>
              </a:rPr>
              <a:t>d </a:t>
            </a:r>
            <a:r>
              <a:rPr lang="en-US" dirty="0" smtClean="0">
                <a:latin typeface="Times New Roman"/>
                <a:cs typeface="Times New Roman"/>
              </a:rPr>
              <a:t>≠</a:t>
            </a:r>
            <a:r>
              <a:rPr lang="en-US" dirty="0">
                <a:latin typeface="Symbol" pitchFamily="18" charset="2"/>
              </a:rPr>
              <a:t> </a:t>
            </a:r>
            <a:r>
              <a:rPr lang="en-US" dirty="0" smtClean="0">
                <a:latin typeface="Symbol" pitchFamily="18" charset="2"/>
              </a:rPr>
              <a:t>0, p.</a:t>
            </a:r>
          </a:p>
          <a:p>
            <a:pPr>
              <a:buClr>
                <a:schemeClr val="tx2">
                  <a:lumMod val="75000"/>
                </a:schemeClr>
              </a:buClr>
              <a:buFont typeface="Wingdings" panose="05000000000000000000" pitchFamily="2" charset="2"/>
              <a:buChar char="Ë"/>
            </a:pPr>
            <a:r>
              <a:rPr lang="en-US" dirty="0">
                <a:latin typeface="Symbol" pitchFamily="18" charset="2"/>
              </a:rPr>
              <a:t> </a:t>
            </a:r>
            <a:r>
              <a:rPr lang="en-US" dirty="0" smtClean="0"/>
              <a:t>There are many other interesting opportunities for measurements and new physics</a:t>
            </a:r>
            <a:r>
              <a:rPr lang="en-US" dirty="0" smtClean="0"/>
              <a:t>.</a:t>
            </a:r>
          </a:p>
          <a:p>
            <a:pPr>
              <a:buClr>
                <a:schemeClr val="tx2">
                  <a:lumMod val="75000"/>
                </a:schemeClr>
              </a:buClr>
              <a:buFont typeface="Wingdings" panose="05000000000000000000" pitchFamily="2" charset="2"/>
              <a:buChar char="Ë"/>
            </a:pPr>
            <a:r>
              <a:rPr lang="en-US" dirty="0"/>
              <a:t>  </a:t>
            </a:r>
            <a:r>
              <a:rPr lang="en-US" dirty="0" smtClean="0"/>
              <a:t>These documents didn’t clearly address how much is possible.  </a:t>
            </a:r>
            <a:r>
              <a:rPr lang="en-US" dirty="0" smtClean="0"/>
              <a:t>  </a:t>
            </a:r>
            <a:endParaRPr lang="en-US" dirty="0" smtClean="0">
              <a:latin typeface="Symbol" pitchFamily="18" charset="2"/>
            </a:endParaRPr>
          </a:p>
          <a:p>
            <a:pPr>
              <a:buClr>
                <a:schemeClr val="tx2">
                  <a:lumMod val="75000"/>
                </a:schemeClr>
              </a:buClr>
              <a:buFont typeface="Wingdings" panose="05000000000000000000" pitchFamily="2" charset="2"/>
              <a:buChar char="Ë"/>
            </a:pPr>
            <a:r>
              <a:rPr lang="en-US" dirty="0" smtClean="0"/>
              <a:t> </a:t>
            </a:r>
            <a:r>
              <a:rPr lang="en-US" dirty="0"/>
              <a:t>Costs and cost sharing issues affect planning. </a:t>
            </a:r>
            <a:endParaRPr lang="en-US" dirty="0" smtClean="0"/>
          </a:p>
          <a:p>
            <a:pPr>
              <a:buClr>
                <a:schemeClr val="tx2">
                  <a:lumMod val="75000"/>
                </a:schemeClr>
              </a:buClr>
              <a:buFont typeface="Wingdings" panose="05000000000000000000" pitchFamily="2" charset="2"/>
              <a:buChar char="Ë"/>
            </a:pPr>
            <a:r>
              <a:rPr lang="en-US" dirty="0"/>
              <a:t> </a:t>
            </a:r>
            <a:r>
              <a:rPr lang="en-US" dirty="0" smtClean="0"/>
              <a:t>Regional institutional and facility issues affect planning.</a:t>
            </a:r>
          </a:p>
        </p:txBody>
      </p:sp>
      <p:sp>
        <p:nvSpPr>
          <p:cNvPr id="4" name="Date Placeholder 3"/>
          <p:cNvSpPr>
            <a:spLocks noGrp="1"/>
          </p:cNvSpPr>
          <p:nvPr>
            <p:ph type="dt" sz="half" idx="10"/>
          </p:nvPr>
        </p:nvSpPr>
        <p:spPr/>
        <p:txBody>
          <a:bodyPr/>
          <a:lstStyle/>
          <a:p>
            <a:r>
              <a:rPr lang="en-US" smtClean="0"/>
              <a:t>30 January 2014</a:t>
            </a:r>
            <a:endParaRPr lang="en-US" dirty="0"/>
          </a:p>
        </p:txBody>
      </p:sp>
      <p:sp>
        <p:nvSpPr>
          <p:cNvPr id="5" name="Footer Placeholder 4"/>
          <p:cNvSpPr>
            <a:spLocks noGrp="1"/>
          </p:cNvSpPr>
          <p:nvPr>
            <p:ph type="ftr" sz="quarter" idx="11"/>
          </p:nvPr>
        </p:nvSpPr>
        <p:spPr/>
        <p:txBody>
          <a:bodyPr/>
          <a:lstStyle/>
          <a:p>
            <a:r>
              <a:rPr lang="en-US" smtClean="0"/>
              <a:t>Maury Goodman</a:t>
            </a:r>
          </a:p>
          <a:p>
            <a:r>
              <a:rPr lang="en-US" i="1" smtClean="0"/>
              <a:t>Argonne National Lab</a:t>
            </a:r>
            <a:endParaRPr lang="en-US" i="1" dirty="0"/>
          </a:p>
        </p:txBody>
      </p:sp>
      <p:sp>
        <p:nvSpPr>
          <p:cNvPr id="6" name="Slide Number Placeholder 5"/>
          <p:cNvSpPr>
            <a:spLocks noGrp="1"/>
          </p:cNvSpPr>
          <p:nvPr>
            <p:ph type="sldNum" sz="quarter" idx="12"/>
          </p:nvPr>
        </p:nvSpPr>
        <p:spPr/>
        <p:txBody>
          <a:bodyPr/>
          <a:lstStyle/>
          <a:p>
            <a:fld id="{12C810F0-3142-4692-91E3-2AA8C346886D}" type="slidenum">
              <a:rPr lang="en-US" smtClean="0"/>
              <a:t>31</a:t>
            </a:fld>
            <a:endParaRPr lang="en-US"/>
          </a:p>
        </p:txBody>
      </p:sp>
    </p:spTree>
    <p:extLst>
      <p:ext uri="{BB962C8B-B14F-4D97-AF65-F5344CB8AC3E}">
        <p14:creationId xmlns:p14="http://schemas.microsoft.com/office/powerpoint/2010/main" val="12519505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C00"/>
          </a:solidFill>
        </p:spPr>
        <p:txBody>
          <a:bodyPr/>
          <a:lstStyle/>
          <a:p>
            <a:r>
              <a:rPr lang="en-US" dirty="0" smtClean="0"/>
              <a:t>Last Slide</a:t>
            </a:r>
            <a:endParaRPr lang="en-US" dirty="0"/>
          </a:p>
        </p:txBody>
      </p:sp>
      <p:sp>
        <p:nvSpPr>
          <p:cNvPr id="3" name="Content Placeholder 2"/>
          <p:cNvSpPr>
            <a:spLocks noGrp="1"/>
          </p:cNvSpPr>
          <p:nvPr>
            <p:ph idx="1"/>
          </p:nvPr>
        </p:nvSpPr>
        <p:spPr/>
        <p:txBody>
          <a:bodyPr/>
          <a:lstStyle/>
          <a:p>
            <a:pPr>
              <a:buClr>
                <a:schemeClr val="tx2">
                  <a:lumMod val="75000"/>
                </a:schemeClr>
              </a:buClr>
              <a:buFont typeface="Wingdings" panose="05000000000000000000" pitchFamily="2" charset="2"/>
              <a:buChar char="Ë"/>
            </a:pPr>
            <a:r>
              <a:rPr lang="en-US" dirty="0" smtClean="0"/>
              <a:t> There are no national or continental boundaries to scientific challenges.  </a:t>
            </a:r>
          </a:p>
          <a:p>
            <a:pPr>
              <a:buClr>
                <a:schemeClr val="tx2">
                  <a:lumMod val="75000"/>
                </a:schemeClr>
              </a:buClr>
              <a:buFont typeface="Wingdings" panose="05000000000000000000" pitchFamily="2" charset="2"/>
              <a:buChar char="Ë"/>
            </a:pPr>
            <a:r>
              <a:rPr lang="en-US" dirty="0" smtClean="0"/>
              <a:t> Planning for large projects is still mostly done on a regional basis.</a:t>
            </a:r>
          </a:p>
          <a:p>
            <a:pPr>
              <a:buClr>
                <a:schemeClr val="tx2">
                  <a:lumMod val="75000"/>
                </a:schemeClr>
              </a:buClr>
              <a:buFont typeface="Wingdings" panose="05000000000000000000" pitchFamily="2" charset="2"/>
              <a:buChar char="Ë"/>
            </a:pPr>
            <a:r>
              <a:rPr lang="en-US" dirty="0" smtClean="0"/>
              <a:t> International cooperation in planning for our future neutrino facilities is difficult but is possible</a:t>
            </a:r>
          </a:p>
          <a:p>
            <a:pPr>
              <a:buClr>
                <a:schemeClr val="tx2">
                  <a:lumMod val="75000"/>
                </a:schemeClr>
              </a:buClr>
              <a:buFont typeface="Wingdings" panose="05000000000000000000" pitchFamily="2" charset="2"/>
              <a:buChar char="Ë"/>
            </a:pPr>
            <a:r>
              <a:rPr lang="en-US" dirty="0" smtClean="0"/>
              <a:t> This meeting is a step towards the possible.</a:t>
            </a:r>
          </a:p>
        </p:txBody>
      </p:sp>
      <p:sp>
        <p:nvSpPr>
          <p:cNvPr id="4" name="Date Placeholder 3"/>
          <p:cNvSpPr>
            <a:spLocks noGrp="1"/>
          </p:cNvSpPr>
          <p:nvPr>
            <p:ph type="dt" sz="half" idx="10"/>
          </p:nvPr>
        </p:nvSpPr>
        <p:spPr/>
        <p:txBody>
          <a:bodyPr/>
          <a:lstStyle/>
          <a:p>
            <a:r>
              <a:rPr lang="en-US" smtClean="0"/>
              <a:t>30 January 2014</a:t>
            </a:r>
            <a:endParaRPr lang="en-US" dirty="0"/>
          </a:p>
        </p:txBody>
      </p:sp>
      <p:sp>
        <p:nvSpPr>
          <p:cNvPr id="5" name="Footer Placeholder 4"/>
          <p:cNvSpPr>
            <a:spLocks noGrp="1"/>
          </p:cNvSpPr>
          <p:nvPr>
            <p:ph type="ftr" sz="quarter" idx="11"/>
          </p:nvPr>
        </p:nvSpPr>
        <p:spPr/>
        <p:txBody>
          <a:bodyPr/>
          <a:lstStyle/>
          <a:p>
            <a:r>
              <a:rPr lang="en-US" smtClean="0"/>
              <a:t>Maury Goodman</a:t>
            </a:r>
          </a:p>
          <a:p>
            <a:r>
              <a:rPr lang="en-US" i="1" smtClean="0"/>
              <a:t>Argonne National Lab</a:t>
            </a:r>
            <a:endParaRPr lang="en-US" i="1" dirty="0"/>
          </a:p>
        </p:txBody>
      </p:sp>
      <p:sp>
        <p:nvSpPr>
          <p:cNvPr id="6" name="Slide Number Placeholder 5"/>
          <p:cNvSpPr>
            <a:spLocks noGrp="1"/>
          </p:cNvSpPr>
          <p:nvPr>
            <p:ph type="sldNum" sz="quarter" idx="12"/>
          </p:nvPr>
        </p:nvSpPr>
        <p:spPr/>
        <p:txBody>
          <a:bodyPr/>
          <a:lstStyle/>
          <a:p>
            <a:fld id="{12C810F0-3142-4692-91E3-2AA8C346886D}" type="slidenum">
              <a:rPr lang="en-US" smtClean="0"/>
              <a:t>32</a:t>
            </a:fld>
            <a:endParaRPr lang="en-US"/>
          </a:p>
        </p:txBody>
      </p:sp>
    </p:spTree>
    <p:extLst>
      <p:ext uri="{BB962C8B-B14F-4D97-AF65-F5344CB8AC3E}">
        <p14:creationId xmlns:p14="http://schemas.microsoft.com/office/powerpoint/2010/main" val="32195825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a:buClr>
                <a:schemeClr val="tx2">
                  <a:lumMod val="75000"/>
                </a:schemeClr>
              </a:buClr>
              <a:buFont typeface="Wingdings" panose="05000000000000000000" pitchFamily="2" charset="2"/>
              <a:buChar char="Ë"/>
            </a:pPr>
            <a:r>
              <a:rPr lang="en-US" dirty="0" smtClean="0">
                <a:latin typeface="Times New Roman" panose="02020603050405020304" pitchFamily="18" charset="0"/>
                <a:cs typeface="Times New Roman" panose="02020603050405020304" pitchFamily="18" charset="0"/>
              </a:rPr>
              <a:t> Context, Documents, Conclusions for</a:t>
            </a:r>
          </a:p>
          <a:p>
            <a:pPr lvl="1">
              <a:buClr>
                <a:schemeClr val="tx2">
                  <a:lumMod val="75000"/>
                </a:schemeClr>
              </a:buClr>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 Europe</a:t>
            </a:r>
          </a:p>
          <a:p>
            <a:pPr lvl="1">
              <a:buClr>
                <a:schemeClr val="tx2">
                  <a:lumMod val="75000"/>
                </a:schemeClr>
              </a:buClr>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 Japan</a:t>
            </a:r>
          </a:p>
          <a:p>
            <a:pPr lvl="1">
              <a:buClr>
                <a:schemeClr val="tx2">
                  <a:lumMod val="75000"/>
                </a:schemeClr>
              </a:buClr>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 U.S.                                     </a:t>
            </a:r>
            <a:endParaRPr lang="en-US" sz="3200" b="1" dirty="0" smtClean="0">
              <a:latin typeface="Times New Roman" panose="02020603050405020304" pitchFamily="18" charset="0"/>
              <a:cs typeface="Times New Roman" panose="02020603050405020304" pitchFamily="18" charset="0"/>
            </a:endParaRPr>
          </a:p>
          <a:p>
            <a:pPr>
              <a:buClr>
                <a:schemeClr val="tx2">
                  <a:lumMod val="75000"/>
                </a:schemeClr>
              </a:buClr>
              <a:buFont typeface="Wingdings" panose="05000000000000000000" pitchFamily="2" charset="2"/>
              <a:buChar char="Ë"/>
            </a:pPr>
            <a:r>
              <a:rPr lang="en-US" dirty="0" smtClean="0">
                <a:latin typeface="Times New Roman" panose="02020603050405020304" pitchFamily="18" charset="0"/>
                <a:cs typeface="Times New Roman" panose="02020603050405020304" pitchFamily="18" charset="0"/>
              </a:rPr>
              <a:t> The need for considering costs &amp; accounting</a:t>
            </a:r>
          </a:p>
          <a:p>
            <a:pPr>
              <a:buClr>
                <a:schemeClr val="tx2">
                  <a:lumMod val="75000"/>
                </a:schemeClr>
              </a:buClr>
              <a:buFont typeface="Wingdings" panose="05000000000000000000" pitchFamily="2" charset="2"/>
              <a:buChar char="Ë"/>
            </a:pPr>
            <a:r>
              <a:rPr lang="en-US" dirty="0" smtClean="0">
                <a:latin typeface="Times New Roman" panose="02020603050405020304" pitchFamily="18" charset="0"/>
                <a:cs typeface="Times New Roman" panose="02020603050405020304" pitchFamily="18" charset="0"/>
              </a:rPr>
              <a:t>  My thoughts on how </a:t>
            </a:r>
            <a:r>
              <a:rPr lang="en-US" dirty="0" smtClean="0">
                <a:latin typeface="Times New Roman" panose="02020603050405020304" pitchFamily="18" charset="0"/>
                <a:cs typeface="Times New Roman" panose="02020603050405020304" pitchFamily="18" charset="0"/>
              </a:rPr>
              <a:t>the </a:t>
            </a:r>
            <a:r>
              <a:rPr lang="en-US" dirty="0" smtClean="0">
                <a:latin typeface="Symbol" panose="05050102010706020507" pitchFamily="18" charset="2"/>
                <a:cs typeface="Times New Roman" panose="02020603050405020304" pitchFamily="18" charset="0"/>
              </a:rPr>
              <a:t>n</a:t>
            </a:r>
            <a:r>
              <a:rPr lang="en-US" dirty="0" smtClean="0">
                <a:latin typeface="Times New Roman" panose="02020603050405020304" pitchFamily="18" charset="0"/>
                <a:cs typeface="Times New Roman" panose="02020603050405020304" pitchFamily="18" charset="0"/>
              </a:rPr>
              <a:t> conclusions </a:t>
            </a:r>
            <a:r>
              <a:rPr lang="en-US" dirty="0" smtClean="0">
                <a:latin typeface="Times New Roman" panose="02020603050405020304" pitchFamily="18" charset="0"/>
                <a:cs typeface="Times New Roman" panose="02020603050405020304" pitchFamily="18" charset="0"/>
              </a:rPr>
              <a:t>cohere</a:t>
            </a:r>
            <a:endParaRPr lang="en-US" dirty="0" smtClean="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r>
              <a:rPr lang="en-US" smtClean="0"/>
              <a:t>30 January 2014</a:t>
            </a:r>
            <a:endParaRPr lang="en-US" dirty="0"/>
          </a:p>
        </p:txBody>
      </p:sp>
      <p:sp>
        <p:nvSpPr>
          <p:cNvPr id="5" name="Footer Placeholder 4"/>
          <p:cNvSpPr>
            <a:spLocks noGrp="1"/>
          </p:cNvSpPr>
          <p:nvPr>
            <p:ph type="ftr" sz="quarter" idx="11"/>
          </p:nvPr>
        </p:nvSpPr>
        <p:spPr/>
        <p:txBody>
          <a:bodyPr/>
          <a:lstStyle/>
          <a:p>
            <a:r>
              <a:rPr lang="en-US" smtClean="0"/>
              <a:t>Maury Goodman</a:t>
            </a:r>
          </a:p>
          <a:p>
            <a:r>
              <a:rPr lang="en-US" i="1" smtClean="0"/>
              <a:t>Argonne National Lab</a:t>
            </a:r>
            <a:endParaRPr lang="en-US" i="1" dirty="0"/>
          </a:p>
        </p:txBody>
      </p:sp>
      <p:sp>
        <p:nvSpPr>
          <p:cNvPr id="6" name="Slide Number Placeholder 5"/>
          <p:cNvSpPr>
            <a:spLocks noGrp="1"/>
          </p:cNvSpPr>
          <p:nvPr>
            <p:ph type="sldNum" sz="quarter" idx="12"/>
          </p:nvPr>
        </p:nvSpPr>
        <p:spPr/>
        <p:txBody>
          <a:bodyPr/>
          <a:lstStyle/>
          <a:p>
            <a:fld id="{12C810F0-3142-4692-91E3-2AA8C346886D}" type="slidenum">
              <a:rPr lang="en-US" smtClean="0"/>
              <a:t>4</a:t>
            </a:fld>
            <a:endParaRPr lang="en-US"/>
          </a:p>
        </p:txBody>
      </p:sp>
      <p:sp>
        <p:nvSpPr>
          <p:cNvPr id="7" name="TextBox 6"/>
          <p:cNvSpPr txBox="1"/>
          <p:nvPr/>
        </p:nvSpPr>
        <p:spPr>
          <a:xfrm>
            <a:off x="381000" y="4343400"/>
            <a:ext cx="7620000" cy="923330"/>
          </a:xfrm>
          <a:prstGeom prst="rect">
            <a:avLst/>
          </a:prstGeom>
          <a:noFill/>
          <a:ln w="76200">
            <a:solidFill>
              <a:srgbClr val="FFC000"/>
            </a:solidFill>
          </a:ln>
        </p:spPr>
        <p:txBody>
          <a:bodyPr wrap="square" rtlCol="0">
            <a:spAutoFit/>
          </a:bodyPr>
          <a:lstStyle/>
          <a:p>
            <a:pPr algn="ctr"/>
            <a:endParaRPr lang="en-US" dirty="0" smtClean="0"/>
          </a:p>
          <a:p>
            <a:pPr algn="ctr"/>
            <a:endParaRPr lang="en-US" dirty="0"/>
          </a:p>
          <a:p>
            <a:pPr algn="ctr"/>
            <a:endParaRPr lang="en-US" dirty="0"/>
          </a:p>
        </p:txBody>
      </p:sp>
    </p:spTree>
    <p:extLst>
      <p:ext uri="{BB962C8B-B14F-4D97-AF65-F5344CB8AC3E}">
        <p14:creationId xmlns:p14="http://schemas.microsoft.com/office/powerpoint/2010/main" val="3782932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0" y="152400"/>
            <a:ext cx="5334000" cy="1143000"/>
          </a:xfrm>
        </p:spPr>
        <p:txBody>
          <a:bodyPr/>
          <a:lstStyle/>
          <a:p>
            <a:r>
              <a:rPr lang="en-US" dirty="0" smtClean="0"/>
              <a:t>Studies</a:t>
            </a:r>
            <a:endParaRPr lang="en-US" dirty="0"/>
          </a:p>
        </p:txBody>
      </p:sp>
      <p:sp>
        <p:nvSpPr>
          <p:cNvPr id="3" name="Content Placeholder 2"/>
          <p:cNvSpPr>
            <a:spLocks noGrp="1"/>
          </p:cNvSpPr>
          <p:nvPr>
            <p:ph idx="1"/>
          </p:nvPr>
        </p:nvSpPr>
        <p:spPr>
          <a:xfrm>
            <a:off x="457200" y="1447800"/>
            <a:ext cx="8229600" cy="5029200"/>
          </a:xfrm>
        </p:spPr>
        <p:txBody>
          <a:bodyPr>
            <a:normAutofit fontScale="92500" lnSpcReduction="10000"/>
          </a:bodyPr>
          <a:lstStyle/>
          <a:p>
            <a:pPr>
              <a:buClr>
                <a:schemeClr val="tx2">
                  <a:lumMod val="75000"/>
                </a:schemeClr>
              </a:buClr>
              <a:buFont typeface="Wingdings" panose="05000000000000000000" pitchFamily="2" charset="2"/>
              <a:buChar char="Ë"/>
            </a:pPr>
            <a:r>
              <a:rPr lang="en-US" dirty="0" smtClean="0">
                <a:latin typeface="Times New Roman" panose="02020603050405020304" pitchFamily="18" charset="0"/>
                <a:cs typeface="Times New Roman" panose="02020603050405020304" pitchFamily="18" charset="0"/>
              </a:rPr>
              <a:t> US – Snowmass Process 2012-2013</a:t>
            </a:r>
          </a:p>
          <a:p>
            <a:pPr lvl="1">
              <a:buClr>
                <a:schemeClr val="tx2">
                  <a:lumMod val="75000"/>
                </a:schemeClr>
              </a:buClr>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 Last Snowmass 2005</a:t>
            </a:r>
          </a:p>
          <a:p>
            <a:pPr lvl="1">
              <a:buClr>
                <a:schemeClr val="tx2">
                  <a:lumMod val="75000"/>
                </a:schemeClr>
              </a:buClr>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 1000 contributors, 700 attended Minneapolis</a:t>
            </a:r>
          </a:p>
          <a:p>
            <a:pPr lvl="1">
              <a:buClr>
                <a:schemeClr val="tx2">
                  <a:lumMod val="75000"/>
                </a:schemeClr>
              </a:buClr>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 Input to P5 process</a:t>
            </a:r>
          </a:p>
          <a:p>
            <a:pPr>
              <a:buClr>
                <a:schemeClr val="tx2">
                  <a:lumMod val="75000"/>
                </a:schemeClr>
              </a:buClr>
              <a:buFont typeface="Wingdings" panose="05000000000000000000" pitchFamily="2" charset="2"/>
              <a:buChar char="Ë"/>
            </a:pPr>
            <a:r>
              <a:rPr lang="en-US" dirty="0" smtClean="0">
                <a:latin typeface="Times New Roman" panose="02020603050405020304" pitchFamily="18" charset="0"/>
                <a:cs typeface="Times New Roman" panose="02020603050405020304" pitchFamily="18" charset="0"/>
              </a:rPr>
              <a:t> Europe – Strategy for Particle Physics 2013</a:t>
            </a:r>
          </a:p>
          <a:p>
            <a:pPr lvl="1">
              <a:buClr>
                <a:schemeClr val="tx2">
                  <a:lumMod val="75000"/>
                </a:schemeClr>
              </a:buClr>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 First &amp; previous strategy from 2006 meetings</a:t>
            </a:r>
          </a:p>
          <a:p>
            <a:pPr>
              <a:buClr>
                <a:schemeClr val="tx2">
                  <a:lumMod val="75000"/>
                </a:schemeClr>
              </a:buClr>
              <a:buFont typeface="Wingdings" panose="05000000000000000000" pitchFamily="2" charset="2"/>
              <a:buChar char="Ë"/>
            </a:pPr>
            <a:r>
              <a:rPr lang="en-US" dirty="0" smtClean="0">
                <a:latin typeface="Times New Roman" panose="02020603050405020304" pitchFamily="18" charset="0"/>
                <a:cs typeface="Times New Roman" panose="02020603050405020304" pitchFamily="18" charset="0"/>
              </a:rPr>
              <a:t> Japan – “The </a:t>
            </a:r>
            <a:r>
              <a:rPr lang="en-US" dirty="0">
                <a:latin typeface="Times New Roman" panose="02020603050405020304" pitchFamily="18" charset="0"/>
                <a:cs typeface="Times New Roman" panose="02020603050405020304" pitchFamily="18" charset="0"/>
              </a:rPr>
              <a:t>Final Report </a:t>
            </a:r>
            <a:r>
              <a:rPr lang="en-US" dirty="0" smtClean="0">
                <a:latin typeface="Times New Roman" panose="02020603050405020304" pitchFamily="18" charset="0"/>
                <a:cs typeface="Times New Roman" panose="02020603050405020304" pitchFamily="18" charset="0"/>
              </a:rPr>
              <a:t>of the </a:t>
            </a:r>
            <a:r>
              <a:rPr lang="en-US" dirty="0">
                <a:latin typeface="Times New Roman" panose="02020603050405020304" pitchFamily="18" charset="0"/>
                <a:cs typeface="Times New Roman" panose="02020603050405020304" pitchFamily="18" charset="0"/>
              </a:rPr>
              <a:t>Subcommittee on Future Projects </a:t>
            </a:r>
            <a:r>
              <a:rPr lang="en-US" dirty="0" smtClean="0">
                <a:latin typeface="Times New Roman" panose="02020603050405020304" pitchFamily="18" charset="0"/>
                <a:cs typeface="Times New Roman" panose="02020603050405020304" pitchFamily="18" charset="0"/>
              </a:rPr>
              <a:t>of High </a:t>
            </a:r>
            <a:r>
              <a:rPr lang="en-US" dirty="0">
                <a:latin typeface="Times New Roman" panose="02020603050405020304" pitchFamily="18" charset="0"/>
                <a:cs typeface="Times New Roman" panose="02020603050405020304" pitchFamily="18" charset="0"/>
              </a:rPr>
              <a:t>Energy </a:t>
            </a:r>
            <a:r>
              <a:rPr lang="en-US" dirty="0" smtClean="0">
                <a:latin typeface="Times New Roman" panose="02020603050405020304" pitchFamily="18" charset="0"/>
                <a:cs typeface="Times New Roman" panose="02020603050405020304" pitchFamily="18" charset="0"/>
              </a:rPr>
              <a:t>Physics1”</a:t>
            </a:r>
          </a:p>
          <a:p>
            <a:pPr lvl="1">
              <a:buClr>
                <a:schemeClr val="tx2">
                  <a:lumMod val="75000"/>
                </a:schemeClr>
              </a:buClr>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 February 2012</a:t>
            </a:r>
            <a:endParaRPr lang="en-US" dirty="0">
              <a:latin typeface="Times New Roman" panose="02020603050405020304" pitchFamily="18" charset="0"/>
              <a:cs typeface="Times New Roman" panose="02020603050405020304" pitchFamily="18" charset="0"/>
            </a:endParaRPr>
          </a:p>
          <a:p>
            <a:pPr>
              <a:buClr>
                <a:schemeClr val="tx2">
                  <a:lumMod val="75000"/>
                </a:schemeClr>
              </a:buClr>
              <a:buFont typeface="Wingdings" panose="05000000000000000000" pitchFamily="2" charset="2"/>
              <a:buChar char="Ë"/>
            </a:pPr>
            <a:r>
              <a:rPr lang="en-US" dirty="0" smtClean="0">
                <a:latin typeface="Times New Roman" panose="02020603050405020304" pitchFamily="18" charset="0"/>
                <a:cs typeface="Times New Roman" panose="02020603050405020304" pitchFamily="18" charset="0"/>
              </a:rPr>
              <a:t> China, India – no comparable </a:t>
            </a:r>
            <a:r>
              <a:rPr lang="en-US" dirty="0" smtClean="0">
                <a:latin typeface="Times New Roman" panose="02020603050405020304" pitchFamily="18" charset="0"/>
                <a:cs typeface="Times New Roman" panose="02020603050405020304" pitchFamily="18" charset="0"/>
              </a:rPr>
              <a:t>documents</a:t>
            </a:r>
          </a:p>
          <a:p>
            <a:pPr marL="0" indent="0">
              <a:buClr>
                <a:schemeClr val="tx2">
                  <a:lumMod val="75000"/>
                </a:schemeClr>
              </a:buClr>
              <a:buNone/>
            </a:pPr>
            <a:r>
              <a:rPr lang="en-US" sz="1200" dirty="0">
                <a:hlinkClick r:id="rId2"/>
              </a:rPr>
              <a:t>https://</a:t>
            </a:r>
            <a:r>
              <a:rPr lang="en-US" sz="1200" dirty="0" smtClean="0">
                <a:hlinkClick r:id="rId2"/>
              </a:rPr>
              <a:t>indico.fnal.gov/getFile.py/access?contribId=21&amp;sessionId=6&amp;resId=0&amp;materialId=slides&amp;confId=7485</a:t>
            </a:r>
            <a:r>
              <a:rPr lang="en-US" sz="1200" dirty="0" smtClean="0"/>
              <a:t> (China) </a:t>
            </a:r>
            <a:r>
              <a:rPr lang="en-US" sz="1200" dirty="0"/>
              <a:t>&amp; http://www.ino.tifr.res.in/ino/Talks/2013/Sanjib-NNN2013.pdf </a:t>
            </a:r>
            <a:r>
              <a:rPr lang="en-US" sz="1200" dirty="0" smtClean="0"/>
              <a:t>(India) </a:t>
            </a:r>
            <a:endParaRPr lang="en-US" sz="1200" dirty="0" smtClean="0"/>
          </a:p>
        </p:txBody>
      </p:sp>
      <p:sp>
        <p:nvSpPr>
          <p:cNvPr id="4" name="Date Placeholder 3"/>
          <p:cNvSpPr>
            <a:spLocks noGrp="1"/>
          </p:cNvSpPr>
          <p:nvPr>
            <p:ph type="dt" sz="half" idx="10"/>
          </p:nvPr>
        </p:nvSpPr>
        <p:spPr/>
        <p:txBody>
          <a:bodyPr/>
          <a:lstStyle/>
          <a:p>
            <a:r>
              <a:rPr lang="en-US" smtClean="0"/>
              <a:t>30 January 2014</a:t>
            </a:r>
            <a:endParaRPr lang="en-US" dirty="0"/>
          </a:p>
        </p:txBody>
      </p:sp>
      <p:sp>
        <p:nvSpPr>
          <p:cNvPr id="5" name="Footer Placeholder 4"/>
          <p:cNvSpPr>
            <a:spLocks noGrp="1"/>
          </p:cNvSpPr>
          <p:nvPr>
            <p:ph type="ftr" sz="quarter" idx="11"/>
          </p:nvPr>
        </p:nvSpPr>
        <p:spPr/>
        <p:txBody>
          <a:bodyPr/>
          <a:lstStyle/>
          <a:p>
            <a:r>
              <a:rPr lang="en-US" smtClean="0"/>
              <a:t>Maury Goodman</a:t>
            </a:r>
          </a:p>
          <a:p>
            <a:r>
              <a:rPr lang="en-US" i="1" smtClean="0"/>
              <a:t>Argonne National Lab</a:t>
            </a:r>
            <a:endParaRPr lang="en-US" i="1" dirty="0"/>
          </a:p>
        </p:txBody>
      </p:sp>
      <p:sp>
        <p:nvSpPr>
          <p:cNvPr id="6" name="Slide Number Placeholder 5"/>
          <p:cNvSpPr>
            <a:spLocks noGrp="1"/>
          </p:cNvSpPr>
          <p:nvPr>
            <p:ph type="sldNum" sz="quarter" idx="12"/>
          </p:nvPr>
        </p:nvSpPr>
        <p:spPr/>
        <p:txBody>
          <a:bodyPr/>
          <a:lstStyle/>
          <a:p>
            <a:fld id="{12C810F0-3142-4692-91E3-2AA8C346886D}" type="slidenum">
              <a:rPr lang="en-US" smtClean="0"/>
              <a:t>5</a:t>
            </a:fld>
            <a:endParaRPr lang="en-US"/>
          </a:p>
        </p:txBody>
      </p:sp>
    </p:spTree>
    <p:extLst>
      <p:ext uri="{BB962C8B-B14F-4D97-AF65-F5344CB8AC3E}">
        <p14:creationId xmlns:p14="http://schemas.microsoft.com/office/powerpoint/2010/main" val="1207812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Europe-Context</a:t>
            </a:r>
            <a:endParaRPr lang="en-US" dirty="0"/>
          </a:p>
        </p:txBody>
      </p:sp>
      <p:sp>
        <p:nvSpPr>
          <p:cNvPr id="3" name="Content Placeholder 2"/>
          <p:cNvSpPr>
            <a:spLocks noGrp="1"/>
          </p:cNvSpPr>
          <p:nvPr>
            <p:ph idx="1"/>
          </p:nvPr>
        </p:nvSpPr>
        <p:spPr/>
        <p:txBody>
          <a:bodyPr/>
          <a:lstStyle/>
          <a:p>
            <a:pPr>
              <a:buClr>
                <a:schemeClr val="tx2">
                  <a:lumMod val="75000"/>
                </a:schemeClr>
              </a:buClr>
              <a:buFont typeface="Wingdings" panose="05000000000000000000" pitchFamily="2" charset="2"/>
              <a:buChar char="Ë"/>
            </a:pPr>
            <a:r>
              <a:rPr lang="en-US" dirty="0" smtClean="0">
                <a:latin typeface="Times New Roman" panose="02020603050405020304" pitchFamily="18" charset="0"/>
                <a:cs typeface="Times New Roman" panose="02020603050405020304" pitchFamily="18" charset="0"/>
              </a:rPr>
              <a:t> What to do after the LHC.</a:t>
            </a:r>
          </a:p>
          <a:p>
            <a:pPr>
              <a:buClr>
                <a:schemeClr val="tx2">
                  <a:lumMod val="75000"/>
                </a:schemeClr>
              </a:buClr>
              <a:buFont typeface="Wingdings" panose="05000000000000000000" pitchFamily="2" charset="2"/>
              <a:buChar char="Ë"/>
            </a:pPr>
            <a:r>
              <a:rPr lang="en-US" dirty="0" smtClean="0">
                <a:latin typeface="Times New Roman" panose="02020603050405020304" pitchFamily="18" charset="0"/>
                <a:cs typeface="Times New Roman" panose="02020603050405020304" pitchFamily="18" charset="0"/>
              </a:rPr>
              <a:t> (The discovery of the Higgs.)</a:t>
            </a:r>
          </a:p>
          <a:p>
            <a:pPr>
              <a:buClr>
                <a:schemeClr val="tx2">
                  <a:lumMod val="75000"/>
                </a:schemeClr>
              </a:buClr>
              <a:buFont typeface="Wingdings" panose="05000000000000000000" pitchFamily="2" charset="2"/>
              <a:buChar char="Ë"/>
            </a:pPr>
            <a:r>
              <a:rPr lang="en-US" dirty="0" smtClean="0">
                <a:latin typeface="Times New Roman" panose="02020603050405020304" pitchFamily="18" charset="0"/>
                <a:cs typeface="Times New Roman" panose="02020603050405020304" pitchFamily="18" charset="0"/>
              </a:rPr>
              <a:t> (The non-discovery of some other new physics expected by some.)</a:t>
            </a:r>
          </a:p>
          <a:p>
            <a:pPr>
              <a:buClr>
                <a:schemeClr val="tx2">
                  <a:lumMod val="75000"/>
                </a:schemeClr>
              </a:buClr>
              <a:buFont typeface="Wingdings" panose="05000000000000000000" pitchFamily="2" charset="2"/>
              <a:buChar char="Ë"/>
            </a:pPr>
            <a:r>
              <a:rPr lang="en-US" dirty="0" smtClean="0">
                <a:latin typeface="Times New Roman" panose="02020603050405020304" pitchFamily="18" charset="0"/>
                <a:cs typeface="Times New Roman" panose="02020603050405020304" pitchFamily="18" charset="0"/>
              </a:rPr>
              <a:t> Increases in Luminosity(x100) and Energy(x2) are foreseen.</a:t>
            </a:r>
          </a:p>
          <a:p>
            <a:endParaRPr lang="en-US" dirty="0"/>
          </a:p>
        </p:txBody>
      </p:sp>
      <p:sp>
        <p:nvSpPr>
          <p:cNvPr id="4" name="Date Placeholder 3"/>
          <p:cNvSpPr>
            <a:spLocks noGrp="1"/>
          </p:cNvSpPr>
          <p:nvPr>
            <p:ph type="dt" sz="half" idx="10"/>
          </p:nvPr>
        </p:nvSpPr>
        <p:spPr/>
        <p:txBody>
          <a:bodyPr/>
          <a:lstStyle/>
          <a:p>
            <a:r>
              <a:rPr lang="en-US" smtClean="0"/>
              <a:t>30 January 2014</a:t>
            </a:r>
            <a:endParaRPr lang="en-US" dirty="0"/>
          </a:p>
        </p:txBody>
      </p:sp>
      <p:sp>
        <p:nvSpPr>
          <p:cNvPr id="5" name="Footer Placeholder 4"/>
          <p:cNvSpPr>
            <a:spLocks noGrp="1"/>
          </p:cNvSpPr>
          <p:nvPr>
            <p:ph type="ftr" sz="quarter" idx="11"/>
          </p:nvPr>
        </p:nvSpPr>
        <p:spPr/>
        <p:txBody>
          <a:bodyPr/>
          <a:lstStyle/>
          <a:p>
            <a:r>
              <a:rPr lang="en-US" smtClean="0"/>
              <a:t>Maury Goodman</a:t>
            </a:r>
          </a:p>
          <a:p>
            <a:r>
              <a:rPr lang="en-US" i="1" smtClean="0"/>
              <a:t>Argonne National Lab</a:t>
            </a:r>
            <a:endParaRPr lang="en-US" i="1" dirty="0"/>
          </a:p>
        </p:txBody>
      </p:sp>
      <p:sp>
        <p:nvSpPr>
          <p:cNvPr id="6" name="Slide Number Placeholder 5"/>
          <p:cNvSpPr>
            <a:spLocks noGrp="1"/>
          </p:cNvSpPr>
          <p:nvPr>
            <p:ph type="sldNum" sz="quarter" idx="12"/>
          </p:nvPr>
        </p:nvSpPr>
        <p:spPr/>
        <p:txBody>
          <a:bodyPr/>
          <a:lstStyle/>
          <a:p>
            <a:fld id="{12C810F0-3142-4692-91E3-2AA8C346886D}" type="slidenum">
              <a:rPr lang="en-US" smtClean="0"/>
              <a:t>6</a:t>
            </a:fld>
            <a:endParaRPr lang="en-US"/>
          </a:p>
        </p:txBody>
      </p:sp>
    </p:spTree>
    <p:extLst>
      <p:ext uri="{BB962C8B-B14F-4D97-AF65-F5344CB8AC3E}">
        <p14:creationId xmlns:p14="http://schemas.microsoft.com/office/powerpoint/2010/main" val="25382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Preamble</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latin typeface="Times New Roman" panose="02020603050405020304" pitchFamily="18" charset="0"/>
                <a:cs typeface="Times New Roman" panose="02020603050405020304" pitchFamily="18" charset="0"/>
              </a:rPr>
              <a:t>Since the adoption of the European Strategy for Particle Physics in 2006, the field has made impressive progress in the pursuit of its core mission, elucidating the laws of nature at the most fundamental level. A giant leap, the discovery of the Higgs boson, has been accompanied by many experimental results confirming the Standard Model beyond the previously explored energy scales. These results raise further questions on the origin of elementary particle masses and on the role of the Higgs boson in the more fundamental theory underlying the Standard Model, which may involve additional particles to be discovered around the </a:t>
            </a:r>
            <a:r>
              <a:rPr lang="en-US" dirty="0" err="1">
                <a:latin typeface="Times New Roman" panose="02020603050405020304" pitchFamily="18" charset="0"/>
                <a:cs typeface="Times New Roman" panose="02020603050405020304" pitchFamily="18" charset="0"/>
              </a:rPr>
              <a:t>TeV</a:t>
            </a:r>
            <a:r>
              <a:rPr lang="en-US" dirty="0">
                <a:latin typeface="Times New Roman" panose="02020603050405020304" pitchFamily="18" charset="0"/>
                <a:cs typeface="Times New Roman" panose="02020603050405020304" pitchFamily="18" charset="0"/>
              </a:rPr>
              <a:t> scale. Significant progress is being made towards solving long-standing puzzles such as the matter-antimatter asymmetry of the Universe and the nature of the mysterious dark matter. </a:t>
            </a:r>
            <a:r>
              <a:rPr lang="en-US" u="sng" dirty="0">
                <a:solidFill>
                  <a:schemeClr val="tx2">
                    <a:lumMod val="60000"/>
                    <a:lumOff val="40000"/>
                  </a:schemeClr>
                </a:solidFill>
                <a:latin typeface="Times New Roman" panose="02020603050405020304" pitchFamily="18" charset="0"/>
                <a:cs typeface="Times New Roman" panose="02020603050405020304" pitchFamily="18" charset="0"/>
              </a:rPr>
              <a:t>The observation of a new type of neutrino oscillation has opened the way for future investigations of matter-antimatter asymmetry in the neutrino sector. Intriguing prospects are emerging for experiments at the overlap with </a:t>
            </a:r>
            <a:r>
              <a:rPr lang="en-US" u="sng" dirty="0" err="1">
                <a:solidFill>
                  <a:schemeClr val="tx2">
                    <a:lumMod val="60000"/>
                    <a:lumOff val="40000"/>
                  </a:schemeClr>
                </a:solidFill>
                <a:latin typeface="Times New Roman" panose="02020603050405020304" pitchFamily="18" charset="0"/>
                <a:cs typeface="Times New Roman" panose="02020603050405020304" pitchFamily="18" charset="0"/>
              </a:rPr>
              <a:t>astroparticle</a:t>
            </a:r>
            <a:r>
              <a:rPr lang="en-US" u="sng" dirty="0">
                <a:solidFill>
                  <a:schemeClr val="tx2">
                    <a:lumMod val="60000"/>
                    <a:lumOff val="40000"/>
                  </a:schemeClr>
                </a:solidFill>
                <a:latin typeface="Times New Roman" panose="02020603050405020304" pitchFamily="18" charset="0"/>
                <a:cs typeface="Times New Roman" panose="02020603050405020304" pitchFamily="18" charset="0"/>
              </a:rPr>
              <a:t> physics and cosmology. </a:t>
            </a:r>
            <a:r>
              <a:rPr lang="en-US" dirty="0">
                <a:latin typeface="Times New Roman" panose="02020603050405020304" pitchFamily="18" charset="0"/>
                <a:cs typeface="Times New Roman" panose="02020603050405020304" pitchFamily="18" charset="0"/>
              </a:rPr>
              <a:t>Against the backdrop of dramatic developments in our understanding of the science landscape, Europe is updating its Strategy for Particle Physics in order to define the community’s direction for the coming years and to prepare for the long-term future of the field. </a:t>
            </a:r>
          </a:p>
        </p:txBody>
      </p:sp>
      <p:sp>
        <p:nvSpPr>
          <p:cNvPr id="4" name="Date Placeholder 3"/>
          <p:cNvSpPr>
            <a:spLocks noGrp="1"/>
          </p:cNvSpPr>
          <p:nvPr>
            <p:ph type="dt" sz="half" idx="10"/>
          </p:nvPr>
        </p:nvSpPr>
        <p:spPr/>
        <p:txBody>
          <a:bodyPr/>
          <a:lstStyle/>
          <a:p>
            <a:r>
              <a:rPr lang="en-US" smtClean="0"/>
              <a:t>30 January 2014</a:t>
            </a:r>
            <a:endParaRPr lang="en-US" dirty="0"/>
          </a:p>
        </p:txBody>
      </p:sp>
      <p:sp>
        <p:nvSpPr>
          <p:cNvPr id="5" name="Footer Placeholder 4"/>
          <p:cNvSpPr>
            <a:spLocks noGrp="1"/>
          </p:cNvSpPr>
          <p:nvPr>
            <p:ph type="ftr" sz="quarter" idx="11"/>
          </p:nvPr>
        </p:nvSpPr>
        <p:spPr/>
        <p:txBody>
          <a:bodyPr/>
          <a:lstStyle/>
          <a:p>
            <a:r>
              <a:rPr lang="en-US" smtClean="0"/>
              <a:t>Maury Goodman</a:t>
            </a:r>
          </a:p>
          <a:p>
            <a:r>
              <a:rPr lang="en-US" i="1" smtClean="0"/>
              <a:t>Argonne National Lab</a:t>
            </a:r>
            <a:endParaRPr lang="en-US" i="1" dirty="0"/>
          </a:p>
        </p:txBody>
      </p:sp>
      <p:sp>
        <p:nvSpPr>
          <p:cNvPr id="6" name="Slide Number Placeholder 5"/>
          <p:cNvSpPr>
            <a:spLocks noGrp="1"/>
          </p:cNvSpPr>
          <p:nvPr>
            <p:ph type="sldNum" sz="quarter" idx="12"/>
          </p:nvPr>
        </p:nvSpPr>
        <p:spPr/>
        <p:txBody>
          <a:bodyPr/>
          <a:lstStyle/>
          <a:p>
            <a:fld id="{12C810F0-3142-4692-91E3-2AA8C346886D}" type="slidenum">
              <a:rPr lang="en-US" smtClean="0"/>
              <a:t>7</a:t>
            </a:fld>
            <a:endParaRPr lang="en-US"/>
          </a:p>
        </p:txBody>
      </p:sp>
    </p:spTree>
    <p:extLst>
      <p:ext uri="{BB962C8B-B14F-4D97-AF65-F5344CB8AC3E}">
        <p14:creationId xmlns:p14="http://schemas.microsoft.com/office/powerpoint/2010/main" val="186802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Europe-documents/meetings</a:t>
            </a:r>
            <a:endParaRPr lang="en-US" dirty="0"/>
          </a:p>
        </p:txBody>
      </p:sp>
      <p:sp>
        <p:nvSpPr>
          <p:cNvPr id="3" name="Content Placeholder 2"/>
          <p:cNvSpPr>
            <a:spLocks noGrp="1"/>
          </p:cNvSpPr>
          <p:nvPr>
            <p:ph idx="1"/>
          </p:nvPr>
        </p:nvSpPr>
        <p:spPr/>
        <p:txBody>
          <a:bodyPr>
            <a:normAutofit fontScale="85000" lnSpcReduction="20000"/>
          </a:bodyPr>
          <a:lstStyle/>
          <a:p>
            <a:pPr>
              <a:buClr>
                <a:schemeClr val="tx2">
                  <a:lumMod val="75000"/>
                </a:schemeClr>
              </a:buClr>
              <a:buFont typeface="Wingdings" panose="05000000000000000000" pitchFamily="2" charset="2"/>
              <a:buChar char="Ë"/>
            </a:pPr>
            <a:r>
              <a:rPr lang="en-US" b="1" dirty="0" smtClean="0"/>
              <a:t> CERN </a:t>
            </a:r>
            <a:r>
              <a:rPr lang="en-US" b="1" dirty="0"/>
              <a:t>Council Open Symposium </a:t>
            </a:r>
            <a:r>
              <a:rPr lang="en-US" b="1" dirty="0" smtClean="0"/>
              <a:t>on European </a:t>
            </a:r>
            <a:r>
              <a:rPr lang="en-US" b="1" dirty="0"/>
              <a:t>Strategy for Particle </a:t>
            </a:r>
            <a:r>
              <a:rPr lang="en-US" b="1" dirty="0" smtClean="0"/>
              <a:t>Physics, </a:t>
            </a:r>
            <a:r>
              <a:rPr lang="en-US" dirty="0" err="1"/>
              <a:t>Kraków</a:t>
            </a:r>
            <a:r>
              <a:rPr lang="en-US" dirty="0"/>
              <a:t>, </a:t>
            </a:r>
            <a:r>
              <a:rPr lang="en-US" dirty="0" smtClean="0"/>
              <a:t>Poland 10 </a:t>
            </a:r>
            <a:r>
              <a:rPr lang="en-US" dirty="0"/>
              <a:t>- 12 </a:t>
            </a:r>
            <a:r>
              <a:rPr lang="en-US" dirty="0" smtClean="0"/>
              <a:t>Sep 2012  </a:t>
            </a:r>
            <a:r>
              <a:rPr lang="en-US" sz="1800" b="1" dirty="0" smtClean="0"/>
              <a:t>and </a:t>
            </a:r>
            <a:r>
              <a:rPr lang="en-US" sz="1800" b="1" dirty="0"/>
              <a:t>Satellite Closed </a:t>
            </a:r>
            <a:r>
              <a:rPr lang="en-US" sz="1800" b="1" dirty="0" smtClean="0"/>
              <a:t>Meetings   </a:t>
            </a:r>
            <a:r>
              <a:rPr lang="en-US" sz="1800" dirty="0" smtClean="0"/>
              <a:t>9</a:t>
            </a:r>
            <a:r>
              <a:rPr lang="en-US" sz="1800" dirty="0"/>
              <a:t>, 12, 13 </a:t>
            </a:r>
            <a:r>
              <a:rPr lang="en-US" sz="1800" dirty="0" smtClean="0"/>
              <a:t>Sep 2012</a:t>
            </a:r>
          </a:p>
          <a:p>
            <a:pPr>
              <a:buClr>
                <a:schemeClr val="tx2">
                  <a:lumMod val="75000"/>
                </a:schemeClr>
              </a:buClr>
              <a:buFont typeface="Wingdings" panose="05000000000000000000" pitchFamily="2" charset="2"/>
              <a:buChar char="Ë"/>
            </a:pPr>
            <a:endParaRPr lang="en-US" sz="1800" dirty="0"/>
          </a:p>
          <a:p>
            <a:pPr>
              <a:buClr>
                <a:schemeClr val="tx2">
                  <a:lumMod val="75000"/>
                </a:schemeClr>
              </a:buClr>
              <a:buFont typeface="Wingdings" panose="05000000000000000000" pitchFamily="2" charset="2"/>
              <a:buChar char="Ë"/>
            </a:pPr>
            <a:r>
              <a:rPr lang="en-US" sz="2800" dirty="0" smtClean="0"/>
              <a:t> Book of Abstracts – 177 of them</a:t>
            </a:r>
          </a:p>
          <a:p>
            <a:pPr>
              <a:buClr>
                <a:schemeClr val="tx2">
                  <a:lumMod val="75000"/>
                </a:schemeClr>
              </a:buClr>
              <a:buFont typeface="Wingdings" panose="05000000000000000000" pitchFamily="2" charset="2"/>
              <a:buChar char="Ë"/>
            </a:pPr>
            <a:endParaRPr lang="en-US" sz="2800" dirty="0"/>
          </a:p>
          <a:p>
            <a:pPr>
              <a:buClr>
                <a:schemeClr val="tx2">
                  <a:lumMod val="75000"/>
                </a:schemeClr>
              </a:buClr>
              <a:buFont typeface="Wingdings" panose="05000000000000000000" pitchFamily="2" charset="2"/>
              <a:buChar char="Ë"/>
            </a:pPr>
            <a:r>
              <a:rPr lang="en-US" sz="2800" dirty="0" smtClean="0"/>
              <a:t> </a:t>
            </a:r>
            <a:r>
              <a:rPr lang="en-US" sz="3300" dirty="0" smtClean="0"/>
              <a:t>15 Preparatory Meetings, 1 Editorial Meeting,   &amp;          1 Follow-Up Meeting</a:t>
            </a:r>
          </a:p>
          <a:p>
            <a:pPr>
              <a:buClr>
                <a:schemeClr val="tx2">
                  <a:lumMod val="75000"/>
                </a:schemeClr>
              </a:buClr>
              <a:buFont typeface="Wingdings" panose="05000000000000000000" pitchFamily="2" charset="2"/>
              <a:buChar char="Ë"/>
            </a:pPr>
            <a:endParaRPr lang="en-US" sz="2800" dirty="0" smtClean="0"/>
          </a:p>
          <a:p>
            <a:pPr>
              <a:buClr>
                <a:schemeClr val="tx2">
                  <a:lumMod val="75000"/>
                </a:schemeClr>
              </a:buClr>
              <a:buFont typeface="Wingdings" panose="05000000000000000000" pitchFamily="2" charset="2"/>
              <a:buChar char="Ë"/>
            </a:pPr>
            <a:r>
              <a:rPr lang="en-US" sz="2800" dirty="0" smtClean="0"/>
              <a:t>“The </a:t>
            </a:r>
            <a:r>
              <a:rPr lang="en-US" sz="2800" dirty="0"/>
              <a:t>mass-hierarchy and CP-violation discovery reach of the LBNO long-baseline neutrino experiment”, http://arxiv.org/abs/1312.6520</a:t>
            </a:r>
          </a:p>
          <a:p>
            <a:pPr>
              <a:buClr>
                <a:schemeClr val="tx2">
                  <a:lumMod val="75000"/>
                </a:schemeClr>
              </a:buClr>
              <a:buFont typeface="Wingdings" panose="05000000000000000000" pitchFamily="2" charset="2"/>
              <a:buChar char="Ë"/>
            </a:pPr>
            <a:endParaRPr lang="en-US" sz="2800" dirty="0"/>
          </a:p>
          <a:p>
            <a:endParaRPr lang="en-US" dirty="0"/>
          </a:p>
        </p:txBody>
      </p:sp>
      <p:sp>
        <p:nvSpPr>
          <p:cNvPr id="4" name="Date Placeholder 3"/>
          <p:cNvSpPr>
            <a:spLocks noGrp="1"/>
          </p:cNvSpPr>
          <p:nvPr>
            <p:ph type="dt" sz="half" idx="10"/>
          </p:nvPr>
        </p:nvSpPr>
        <p:spPr/>
        <p:txBody>
          <a:bodyPr/>
          <a:lstStyle/>
          <a:p>
            <a:r>
              <a:rPr lang="en-US" smtClean="0"/>
              <a:t>30 January 2014</a:t>
            </a:r>
            <a:endParaRPr lang="en-US" dirty="0"/>
          </a:p>
        </p:txBody>
      </p:sp>
      <p:sp>
        <p:nvSpPr>
          <p:cNvPr id="5" name="Footer Placeholder 4"/>
          <p:cNvSpPr>
            <a:spLocks noGrp="1"/>
          </p:cNvSpPr>
          <p:nvPr>
            <p:ph type="ftr" sz="quarter" idx="11"/>
          </p:nvPr>
        </p:nvSpPr>
        <p:spPr/>
        <p:txBody>
          <a:bodyPr/>
          <a:lstStyle/>
          <a:p>
            <a:r>
              <a:rPr lang="en-US" smtClean="0"/>
              <a:t>Maury Goodman</a:t>
            </a:r>
          </a:p>
          <a:p>
            <a:r>
              <a:rPr lang="en-US" i="1" smtClean="0"/>
              <a:t>Argonne National Lab</a:t>
            </a:r>
            <a:endParaRPr lang="en-US" i="1" dirty="0"/>
          </a:p>
        </p:txBody>
      </p:sp>
      <p:sp>
        <p:nvSpPr>
          <p:cNvPr id="6" name="Slide Number Placeholder 5"/>
          <p:cNvSpPr>
            <a:spLocks noGrp="1"/>
          </p:cNvSpPr>
          <p:nvPr>
            <p:ph type="sldNum" sz="quarter" idx="12"/>
          </p:nvPr>
        </p:nvSpPr>
        <p:spPr/>
        <p:txBody>
          <a:bodyPr/>
          <a:lstStyle/>
          <a:p>
            <a:fld id="{12C810F0-3142-4692-91E3-2AA8C346886D}" type="slidenum">
              <a:rPr lang="en-US" smtClean="0"/>
              <a:t>8</a:t>
            </a:fld>
            <a:endParaRPr lang="en-US"/>
          </a:p>
        </p:txBody>
      </p:sp>
    </p:spTree>
    <p:extLst>
      <p:ext uri="{BB962C8B-B14F-4D97-AF65-F5344CB8AC3E}">
        <p14:creationId xmlns:p14="http://schemas.microsoft.com/office/powerpoint/2010/main" val="23248188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anose="02020603050405020304" pitchFamily="18" charset="0"/>
                <a:cs typeface="Times New Roman" panose="02020603050405020304" pitchFamily="18" charset="0"/>
              </a:rPr>
              <a:t>Europe Conclusions</a:t>
            </a:r>
            <a:br>
              <a:rPr lang="en-US"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General Issues &amp; Other essential scientific activities</a:t>
            </a:r>
            <a:endParaRPr lang="en-US" sz="2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55000" lnSpcReduction="20000"/>
          </a:bodyPr>
          <a:lstStyle/>
          <a:p>
            <a:pPr>
              <a:buClr>
                <a:schemeClr val="tx2">
                  <a:lumMod val="75000"/>
                </a:schemeClr>
              </a:buClr>
              <a:buFont typeface="Wingdings" panose="05000000000000000000" pitchFamily="2" charset="2"/>
              <a:buChar char="Ë"/>
            </a:pPr>
            <a:r>
              <a:rPr lang="en-US" i="1" dirty="0" smtClean="0">
                <a:latin typeface="Times New Roman" panose="02020603050405020304" pitchFamily="18" charset="0"/>
                <a:cs typeface="Times New Roman" panose="02020603050405020304" pitchFamily="18" charset="0"/>
              </a:rPr>
              <a:t>Europe </a:t>
            </a:r>
            <a:r>
              <a:rPr lang="en-US" i="1" dirty="0">
                <a:latin typeface="Times New Roman" panose="02020603050405020304" pitchFamily="18" charset="0"/>
                <a:cs typeface="Times New Roman" panose="02020603050405020304" pitchFamily="18" charset="0"/>
              </a:rPr>
              <a:t>should preserve this </a:t>
            </a:r>
            <a:r>
              <a:rPr lang="en-US" i="1" dirty="0" smtClean="0">
                <a:latin typeface="Times New Roman" panose="02020603050405020304" pitchFamily="18" charset="0"/>
                <a:cs typeface="Times New Roman" panose="02020603050405020304" pitchFamily="18" charset="0"/>
              </a:rPr>
              <a:t>(CERN) model </a:t>
            </a:r>
            <a:r>
              <a:rPr lang="en-US" i="1" dirty="0">
                <a:latin typeface="Times New Roman" panose="02020603050405020304" pitchFamily="18" charset="0"/>
                <a:cs typeface="Times New Roman" panose="02020603050405020304" pitchFamily="18" charset="0"/>
              </a:rPr>
              <a:t>in order to keep its leading role, sustaining the success of particle physics and the benefits it brings to the wider society. </a:t>
            </a:r>
            <a:endParaRPr lang="en-US" i="1" dirty="0" smtClean="0">
              <a:latin typeface="Times New Roman" panose="02020603050405020304" pitchFamily="18" charset="0"/>
              <a:cs typeface="Times New Roman" panose="02020603050405020304" pitchFamily="18" charset="0"/>
            </a:endParaRPr>
          </a:p>
          <a:p>
            <a:pPr>
              <a:buClr>
                <a:schemeClr val="tx2">
                  <a:lumMod val="75000"/>
                </a:schemeClr>
              </a:buClr>
              <a:buFont typeface="Wingdings" panose="05000000000000000000" pitchFamily="2" charset="2"/>
              <a:buChar char="Ë"/>
            </a:pPr>
            <a:r>
              <a:rPr lang="en-US" i="1" dirty="0">
                <a:latin typeface="Times New Roman" panose="02020603050405020304" pitchFamily="18" charset="0"/>
                <a:cs typeface="Times New Roman" panose="02020603050405020304" pitchFamily="18" charset="0"/>
              </a:rPr>
              <a:t>The European Strategy takes into account the worldwide particle physics landscape and developments in related fields and should continue to do so</a:t>
            </a:r>
            <a:r>
              <a:rPr lang="en-US" i="1" dirty="0" smtClean="0">
                <a:latin typeface="Times New Roman" panose="02020603050405020304" pitchFamily="18" charset="0"/>
                <a:cs typeface="Times New Roman" panose="02020603050405020304" pitchFamily="18" charset="0"/>
              </a:rPr>
              <a:t>.</a:t>
            </a:r>
          </a:p>
          <a:p>
            <a:pPr marL="0" indent="0" algn="ctr">
              <a:buClr>
                <a:schemeClr val="tx2">
                  <a:lumMod val="75000"/>
                </a:schemeClr>
              </a:buClr>
              <a:buNone/>
            </a:pPr>
            <a:r>
              <a:rPr lang="en-US" i="1" dirty="0" smtClean="0">
                <a:latin typeface="Times New Roman" panose="02020603050405020304" pitchFamily="18" charset="0"/>
                <a:cs typeface="Times New Roman" panose="02020603050405020304" pitchFamily="18" charset="0"/>
              </a:rPr>
              <a:t>--</a:t>
            </a:r>
          </a:p>
          <a:p>
            <a:pPr>
              <a:buClr>
                <a:schemeClr val="tx2">
                  <a:lumMod val="75000"/>
                </a:schemeClr>
              </a:buClr>
              <a:buFont typeface="Wingdings" panose="05000000000000000000" pitchFamily="2" charset="2"/>
              <a:buChar char="Ë"/>
            </a:pPr>
            <a:r>
              <a:rPr lang="en-US" i="1" dirty="0">
                <a:latin typeface="Times New Roman" panose="02020603050405020304" pitchFamily="18" charset="0"/>
                <a:cs typeface="Times New Roman" panose="02020603050405020304" pitchFamily="18" charset="0"/>
              </a:rPr>
              <a:t>Europe should support a diverse, vibrant theoretical physics </a:t>
            </a:r>
            <a:r>
              <a:rPr lang="en-US" i="1" dirty="0" smtClean="0">
                <a:latin typeface="Times New Roman" panose="02020603050405020304" pitchFamily="18" charset="0"/>
                <a:cs typeface="Times New Roman" panose="02020603050405020304" pitchFamily="18" charset="0"/>
              </a:rPr>
              <a:t>program, </a:t>
            </a:r>
            <a:r>
              <a:rPr lang="en-US" i="1" dirty="0">
                <a:latin typeface="Times New Roman" panose="02020603050405020304" pitchFamily="18" charset="0"/>
                <a:cs typeface="Times New Roman" panose="02020603050405020304" pitchFamily="18" charset="0"/>
              </a:rPr>
              <a:t>ranging from abstract to applied topics, in close collaboration with experiments and extending to </a:t>
            </a:r>
            <a:r>
              <a:rPr lang="en-US" i="1" dirty="0" smtClean="0">
                <a:latin typeface="Times New Roman" panose="02020603050405020304" pitchFamily="18" charset="0"/>
                <a:cs typeface="Times New Roman" panose="02020603050405020304" pitchFamily="18" charset="0"/>
              </a:rPr>
              <a:t>neighboring </a:t>
            </a:r>
            <a:r>
              <a:rPr lang="en-US" i="1" dirty="0">
                <a:latin typeface="Times New Roman" panose="02020603050405020304" pitchFamily="18" charset="0"/>
                <a:cs typeface="Times New Roman" panose="02020603050405020304" pitchFamily="18" charset="0"/>
              </a:rPr>
              <a:t>fields such as </a:t>
            </a:r>
            <a:r>
              <a:rPr lang="en-US" i="1" dirty="0" err="1">
                <a:latin typeface="Times New Roman" panose="02020603050405020304" pitchFamily="18" charset="0"/>
                <a:cs typeface="Times New Roman" panose="02020603050405020304" pitchFamily="18" charset="0"/>
              </a:rPr>
              <a:t>astroparticle</a:t>
            </a:r>
            <a:r>
              <a:rPr lang="en-US" i="1" dirty="0">
                <a:latin typeface="Times New Roman" panose="02020603050405020304" pitchFamily="18" charset="0"/>
                <a:cs typeface="Times New Roman" panose="02020603050405020304" pitchFamily="18" charset="0"/>
              </a:rPr>
              <a:t> physics and cosmology. Such support should extend also to high-performance computing and software development. </a:t>
            </a:r>
            <a:endParaRPr lang="en-US" i="1" dirty="0" smtClean="0">
              <a:latin typeface="Times New Roman" panose="02020603050405020304" pitchFamily="18" charset="0"/>
              <a:cs typeface="Times New Roman" panose="02020603050405020304" pitchFamily="18" charset="0"/>
            </a:endParaRPr>
          </a:p>
          <a:p>
            <a:pPr>
              <a:buClr>
                <a:schemeClr val="tx2">
                  <a:lumMod val="75000"/>
                </a:schemeClr>
              </a:buClr>
              <a:buFont typeface="Wingdings" panose="05000000000000000000" pitchFamily="2" charset="2"/>
              <a:buChar char="Ë"/>
            </a:pPr>
            <a:r>
              <a:rPr lang="en-US" i="1" dirty="0" smtClean="0">
                <a:latin typeface="Times New Roman" panose="02020603050405020304" pitchFamily="18" charset="0"/>
                <a:cs typeface="Times New Roman" panose="02020603050405020304" pitchFamily="18" charset="0"/>
              </a:rPr>
              <a:t>(Flavor) Experiments </a:t>
            </a:r>
            <a:r>
              <a:rPr lang="en-US" i="1" dirty="0">
                <a:latin typeface="Times New Roman" panose="02020603050405020304" pitchFamily="18" charset="0"/>
                <a:cs typeface="Times New Roman" panose="02020603050405020304" pitchFamily="18" charset="0"/>
              </a:rPr>
              <a:t>in Europe with unique reach should be supported, as well as participation in experiments in other regions, especially Japan and the US. </a:t>
            </a:r>
            <a:endParaRPr lang="en-US" i="1" dirty="0" smtClean="0">
              <a:latin typeface="Times New Roman" panose="02020603050405020304" pitchFamily="18" charset="0"/>
              <a:cs typeface="Times New Roman" panose="02020603050405020304" pitchFamily="18" charset="0"/>
            </a:endParaRPr>
          </a:p>
          <a:p>
            <a:pPr>
              <a:buClr>
                <a:schemeClr val="tx2">
                  <a:lumMod val="75000"/>
                </a:schemeClr>
              </a:buClr>
              <a:buFont typeface="Wingdings" panose="05000000000000000000" pitchFamily="2" charset="2"/>
              <a:buChar char="Ë"/>
            </a:pPr>
            <a:r>
              <a:rPr lang="en-US" i="1" dirty="0">
                <a:latin typeface="Times New Roman" panose="02020603050405020304" pitchFamily="18" charset="0"/>
                <a:cs typeface="Times New Roman" panose="02020603050405020304" pitchFamily="18" charset="0"/>
              </a:rPr>
              <a:t>In the coming years, CERN should seek a closer collaboration with </a:t>
            </a:r>
            <a:r>
              <a:rPr lang="en-US" i="1" dirty="0" err="1">
                <a:latin typeface="Times New Roman" panose="02020603050405020304" pitchFamily="18" charset="0"/>
                <a:cs typeface="Times New Roman" panose="02020603050405020304" pitchFamily="18" charset="0"/>
              </a:rPr>
              <a:t>ApPEC</a:t>
            </a:r>
            <a:r>
              <a:rPr lang="en-US" i="1" dirty="0">
                <a:latin typeface="Times New Roman" panose="02020603050405020304" pitchFamily="18" charset="0"/>
                <a:cs typeface="Times New Roman" panose="02020603050405020304" pitchFamily="18" charset="0"/>
              </a:rPr>
              <a:t> on detector R&amp;D with a view to maintaining the community’s capability for unique projects in this field. </a:t>
            </a:r>
            <a:endParaRPr lang="en-US" i="1" dirty="0" smtClean="0">
              <a:latin typeface="Times New Roman" panose="02020603050405020304" pitchFamily="18" charset="0"/>
              <a:cs typeface="Times New Roman" panose="02020603050405020304" pitchFamily="18" charset="0"/>
            </a:endParaRPr>
          </a:p>
          <a:p>
            <a:pPr>
              <a:buClr>
                <a:schemeClr val="tx2">
                  <a:lumMod val="75000"/>
                </a:schemeClr>
              </a:buClr>
              <a:buFont typeface="Wingdings" panose="05000000000000000000" pitchFamily="2" charset="2"/>
              <a:buChar char="Ë"/>
            </a:pPr>
            <a:r>
              <a:rPr lang="en-US" i="1" dirty="0">
                <a:latin typeface="Times New Roman" panose="02020603050405020304" pitchFamily="18" charset="0"/>
                <a:cs typeface="Times New Roman" panose="02020603050405020304" pitchFamily="18" charset="0"/>
              </a:rPr>
              <a:t>The CERN Laboratory should maintain its capability to perform unique experiments. CERN should continue to work with </a:t>
            </a:r>
            <a:r>
              <a:rPr lang="en-US" i="1" dirty="0" err="1">
                <a:latin typeface="Times New Roman" panose="02020603050405020304" pitchFamily="18" charset="0"/>
                <a:cs typeface="Times New Roman" panose="02020603050405020304" pitchFamily="18" charset="0"/>
              </a:rPr>
              <a:t>NuPECC</a:t>
            </a:r>
            <a:r>
              <a:rPr lang="en-US" i="1" dirty="0">
                <a:latin typeface="Times New Roman" panose="02020603050405020304" pitchFamily="18" charset="0"/>
                <a:cs typeface="Times New Roman" panose="02020603050405020304" pitchFamily="18" charset="0"/>
              </a:rPr>
              <a:t> on topics of mutual interest. </a:t>
            </a:r>
            <a:endParaRPr lang="en-US" i="1" dirty="0" smtClean="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r>
              <a:rPr lang="en-US" smtClean="0"/>
              <a:t>30 January 2014</a:t>
            </a:r>
            <a:endParaRPr lang="en-US" dirty="0"/>
          </a:p>
        </p:txBody>
      </p:sp>
      <p:sp>
        <p:nvSpPr>
          <p:cNvPr id="5" name="Footer Placeholder 4"/>
          <p:cNvSpPr>
            <a:spLocks noGrp="1"/>
          </p:cNvSpPr>
          <p:nvPr>
            <p:ph type="ftr" sz="quarter" idx="11"/>
          </p:nvPr>
        </p:nvSpPr>
        <p:spPr/>
        <p:txBody>
          <a:bodyPr/>
          <a:lstStyle/>
          <a:p>
            <a:r>
              <a:rPr lang="en-US" smtClean="0"/>
              <a:t>Maury Goodman</a:t>
            </a:r>
          </a:p>
          <a:p>
            <a:r>
              <a:rPr lang="en-US" i="1" smtClean="0"/>
              <a:t>Argonne National Lab</a:t>
            </a:r>
            <a:endParaRPr lang="en-US" i="1" dirty="0"/>
          </a:p>
        </p:txBody>
      </p:sp>
      <p:sp>
        <p:nvSpPr>
          <p:cNvPr id="6" name="Slide Number Placeholder 5"/>
          <p:cNvSpPr>
            <a:spLocks noGrp="1"/>
          </p:cNvSpPr>
          <p:nvPr>
            <p:ph type="sldNum" sz="quarter" idx="12"/>
          </p:nvPr>
        </p:nvSpPr>
        <p:spPr/>
        <p:txBody>
          <a:bodyPr/>
          <a:lstStyle/>
          <a:p>
            <a:fld id="{12C810F0-3142-4692-91E3-2AA8C346886D}" type="slidenum">
              <a:rPr lang="en-US" smtClean="0"/>
              <a:t>9</a:t>
            </a:fld>
            <a:endParaRPr lang="en-US"/>
          </a:p>
        </p:txBody>
      </p:sp>
    </p:spTree>
    <p:extLst>
      <p:ext uri="{BB962C8B-B14F-4D97-AF65-F5344CB8AC3E}">
        <p14:creationId xmlns:p14="http://schemas.microsoft.com/office/powerpoint/2010/main" val="16716107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691</TotalTime>
  <Words>3114</Words>
  <Application>Microsoft Office PowerPoint</Application>
  <PresentationFormat>On-screen Show (4:3)</PresentationFormat>
  <Paragraphs>342</Paragraphs>
  <Slides>32</Slides>
  <Notes>0</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Office Theme</vt:lpstr>
      <vt:lpstr>Custom Design</vt:lpstr>
      <vt:lpstr>Comparison of Conclusions from Snowmass, European Strategy Study, and Japanese Planning Study</vt:lpstr>
      <vt:lpstr>Charge for this talk</vt:lpstr>
      <vt:lpstr>Is this talk worthless?</vt:lpstr>
      <vt:lpstr>OUTLINE</vt:lpstr>
      <vt:lpstr>Studies</vt:lpstr>
      <vt:lpstr>Europe-Context</vt:lpstr>
      <vt:lpstr>Preamble</vt:lpstr>
      <vt:lpstr>Europe-documents/meetings</vt:lpstr>
      <vt:lpstr>Europe Conclusions General Issues &amp; Other essential scientific activities</vt:lpstr>
      <vt:lpstr>Europe organizational, wider impact &amp; concluding recs</vt:lpstr>
      <vt:lpstr>Europe Conclusions High-priority large-scale scientific activities</vt:lpstr>
      <vt:lpstr>Japan-Context</vt:lpstr>
      <vt:lpstr>Japan-planning</vt:lpstr>
      <vt:lpstr> Japan Documents</vt:lpstr>
      <vt:lpstr>Japan Recommendations</vt:lpstr>
      <vt:lpstr>Japan Roadmap</vt:lpstr>
      <vt:lpstr>USA-Context</vt:lpstr>
      <vt:lpstr> USA Documents</vt:lpstr>
      <vt:lpstr>USA Conclusions from executive summary</vt:lpstr>
      <vt:lpstr>USA “goals” from conclusion of executive summary</vt:lpstr>
      <vt:lpstr>Intensity Frontier  Summary on n</vt:lpstr>
      <vt:lpstr>Neutrino report sections</vt:lpstr>
      <vt:lpstr>Projected Error on d</vt:lpstr>
      <vt:lpstr>ILC cost?</vt:lpstr>
      <vt:lpstr>Opinion Alert</vt:lpstr>
      <vt:lpstr>Why talk about ILC costs?</vt:lpstr>
      <vt:lpstr>Money What’s the point?</vt:lpstr>
      <vt:lpstr>Comparison of Main n Conclusions</vt:lpstr>
      <vt:lpstr>Comparison of Main n Conclusions</vt:lpstr>
      <vt:lpstr>The         World Neutrino  Experimental Program</vt:lpstr>
      <vt:lpstr>Some thoughts</vt:lpstr>
      <vt:lpstr>Last Slide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Goodman, Maury C.</dc:creator>
  <cp:lastModifiedBy>Goodman, Maury C.</cp:lastModifiedBy>
  <cp:revision>23</cp:revision>
  <cp:lastPrinted>2014-01-29T15:58:53Z</cp:lastPrinted>
  <dcterms:created xsi:type="dcterms:W3CDTF">2014-01-22T23:42:24Z</dcterms:created>
  <dcterms:modified xsi:type="dcterms:W3CDTF">2014-01-29T16:26:42Z</dcterms:modified>
</cp:coreProperties>
</file>