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14"/>
  </p:notesMasterIdLst>
  <p:sldIdLst>
    <p:sldId id="265" r:id="rId4"/>
    <p:sldId id="267" r:id="rId5"/>
    <p:sldId id="256" r:id="rId6"/>
    <p:sldId id="269" r:id="rId7"/>
    <p:sldId id="260" r:id="rId8"/>
    <p:sldId id="257" r:id="rId9"/>
    <p:sldId id="259" r:id="rId10"/>
    <p:sldId id="262" r:id="rId11"/>
    <p:sldId id="258"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0" d="100"/>
          <a:sy n="160" d="100"/>
        </p:scale>
        <p:origin x="-392" y="-96"/>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F6654-C88A-4F4E-BFE3-556B1747EBD4}" type="datetimeFigureOut">
              <a:rPr lang="en-US" smtClean="0"/>
              <a:t>1/30/14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BE2C8-BDE8-7147-9A3A-1AEAA98DB0DE}" type="slidenum">
              <a:rPr lang="en-US" smtClean="0"/>
              <a:t>‹#›</a:t>
            </a:fld>
            <a:endParaRPr lang="en-US"/>
          </a:p>
        </p:txBody>
      </p:sp>
    </p:spTree>
    <p:extLst>
      <p:ext uri="{BB962C8B-B14F-4D97-AF65-F5344CB8AC3E}">
        <p14:creationId xmlns:p14="http://schemas.microsoft.com/office/powerpoint/2010/main" val="1350202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IceCube</a:t>
            </a:r>
            <a:r>
              <a:rPr lang="en-US" sz="1200" kern="1200" dirty="0" smtClean="0">
                <a:solidFill>
                  <a:schemeClr val="tx1"/>
                </a:solidFill>
                <a:latin typeface="+mn-lt"/>
                <a:ea typeface="+mn-ea"/>
                <a:cs typeface="+mn-cs"/>
              </a:rPr>
              <a:t> has allowed scientists to launch a hunt for some of the most elusive particles in our universe, neutrinos. These high-energy neutrinos give us an exclusive way to study powerful cosmic engines like exploding stars and black holes. This illustration shows one of the highest energy neutrino events ever measured super-imposed on the Mendota lakefront to give a sense of the enormous size of the </a:t>
            </a:r>
            <a:r>
              <a:rPr lang="en-US" sz="1200" kern="1200" dirty="0" err="1" smtClean="0">
                <a:solidFill>
                  <a:schemeClr val="tx1"/>
                </a:solidFill>
                <a:latin typeface="+mn-lt"/>
                <a:ea typeface="+mn-ea"/>
                <a:cs typeface="+mn-cs"/>
              </a:rPr>
              <a:t>IceCube</a:t>
            </a:r>
            <a:r>
              <a:rPr lang="en-US" sz="1200" kern="1200" dirty="0" smtClean="0">
                <a:solidFill>
                  <a:schemeClr val="tx1"/>
                </a:solidFill>
                <a:latin typeface="+mn-lt"/>
                <a:ea typeface="+mn-ea"/>
                <a:cs typeface="+mn-cs"/>
              </a:rPr>
              <a:t> detector.</a:t>
            </a:r>
          </a:p>
          <a:p>
            <a:endParaRPr lang="en-US" dirty="0"/>
          </a:p>
        </p:txBody>
      </p:sp>
      <p:sp>
        <p:nvSpPr>
          <p:cNvPr id="4" name="Slide Number Placeholder 3"/>
          <p:cNvSpPr>
            <a:spLocks noGrp="1"/>
          </p:cNvSpPr>
          <p:nvPr>
            <p:ph type="sldNum" sz="quarter" idx="10"/>
          </p:nvPr>
        </p:nvSpPr>
        <p:spPr/>
        <p:txBody>
          <a:bodyPr/>
          <a:lstStyle/>
          <a:p>
            <a:fld id="{10D50334-36CF-4944-96E4-EE8C04B1E969}"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96048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1F2EE-9CA1-E842-911E-45743F0A9979}"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135235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1F2EE-9CA1-E842-911E-45743F0A9979}"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180343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1F2EE-9CA1-E842-911E-45743F0A9979}"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220166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88277409-9B2C-2948-B65B-CACB69A6DAA1}" type="slidenum">
              <a:rPr lang="en-US"/>
              <a:pPr/>
              <a:t>‹#›</a:t>
            </a:fld>
            <a:endParaRPr lang="en-US"/>
          </a:p>
        </p:txBody>
      </p:sp>
    </p:spTree>
    <p:extLst>
      <p:ext uri="{BB962C8B-B14F-4D97-AF65-F5344CB8AC3E}">
        <p14:creationId xmlns:p14="http://schemas.microsoft.com/office/powerpoint/2010/main" val="283531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9F6175EE-3F45-C845-9E13-C1974842DFFB}" type="slidenum">
              <a:rPr lang="en-US"/>
              <a:pPr/>
              <a:t>‹#›</a:t>
            </a:fld>
            <a:endParaRPr lang="en-US"/>
          </a:p>
        </p:txBody>
      </p:sp>
    </p:spTree>
    <p:extLst>
      <p:ext uri="{BB962C8B-B14F-4D97-AF65-F5344CB8AC3E}">
        <p14:creationId xmlns:p14="http://schemas.microsoft.com/office/powerpoint/2010/main" val="37599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AC2865A3-C157-1841-8668-9AB7193F2BD4}" type="slidenum">
              <a:rPr lang="en-US"/>
              <a:pPr/>
              <a:t>‹#›</a:t>
            </a:fld>
            <a:endParaRPr lang="en-US"/>
          </a:p>
        </p:txBody>
      </p:sp>
    </p:spTree>
    <p:extLst>
      <p:ext uri="{BB962C8B-B14F-4D97-AF65-F5344CB8AC3E}">
        <p14:creationId xmlns:p14="http://schemas.microsoft.com/office/powerpoint/2010/main" val="326597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EFA2B664-48B0-B045-B89C-8050E2672FAF}" type="slidenum">
              <a:rPr lang="en-US"/>
              <a:pPr/>
              <a:t>‹#›</a:t>
            </a:fld>
            <a:endParaRPr lang="en-US"/>
          </a:p>
        </p:txBody>
      </p:sp>
    </p:spTree>
    <p:extLst>
      <p:ext uri="{BB962C8B-B14F-4D97-AF65-F5344CB8AC3E}">
        <p14:creationId xmlns:p14="http://schemas.microsoft.com/office/powerpoint/2010/main" val="126082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8" name="Footer Placeholder 7"/>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lvl1pPr>
              <a:defRPr/>
            </a:lvl1pPr>
          </a:lstStyle>
          <a:p>
            <a:fld id="{A4A9D748-99C2-5646-B921-52B0D44EDEED}" type="slidenum">
              <a:rPr lang="en-US"/>
              <a:pPr/>
              <a:t>‹#›</a:t>
            </a:fld>
            <a:endParaRPr lang="en-US"/>
          </a:p>
        </p:txBody>
      </p:sp>
    </p:spTree>
    <p:extLst>
      <p:ext uri="{BB962C8B-B14F-4D97-AF65-F5344CB8AC3E}">
        <p14:creationId xmlns:p14="http://schemas.microsoft.com/office/powerpoint/2010/main" val="241029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4" name="Footer Placeholder 3"/>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lvl1pPr>
              <a:defRPr/>
            </a:lvl1pPr>
          </a:lstStyle>
          <a:p>
            <a:fld id="{C2ED7C03-A932-864D-A47B-84694B0646A3}" type="slidenum">
              <a:rPr lang="en-US"/>
              <a:pPr/>
              <a:t>‹#›</a:t>
            </a:fld>
            <a:endParaRPr lang="en-US"/>
          </a:p>
        </p:txBody>
      </p:sp>
    </p:spTree>
    <p:extLst>
      <p:ext uri="{BB962C8B-B14F-4D97-AF65-F5344CB8AC3E}">
        <p14:creationId xmlns:p14="http://schemas.microsoft.com/office/powerpoint/2010/main" val="340710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3" name="Footer Placeholder 2"/>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lvl1pPr>
              <a:defRPr/>
            </a:lvl1pPr>
          </a:lstStyle>
          <a:p>
            <a:fld id="{3ABEF4B8-804B-BA4B-AAAF-5445DE08F0E3}" type="slidenum">
              <a:rPr lang="en-US"/>
              <a:pPr/>
              <a:t>‹#›</a:t>
            </a:fld>
            <a:endParaRPr lang="en-US"/>
          </a:p>
        </p:txBody>
      </p:sp>
    </p:spTree>
    <p:extLst>
      <p:ext uri="{BB962C8B-B14F-4D97-AF65-F5344CB8AC3E}">
        <p14:creationId xmlns:p14="http://schemas.microsoft.com/office/powerpoint/2010/main" val="324159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94F328EA-CC6D-EC45-9D3F-A8D4520E46C9}" type="slidenum">
              <a:rPr lang="en-US"/>
              <a:pPr/>
              <a:t>‹#›</a:t>
            </a:fld>
            <a:endParaRPr lang="en-US"/>
          </a:p>
        </p:txBody>
      </p:sp>
    </p:spTree>
    <p:extLst>
      <p:ext uri="{BB962C8B-B14F-4D97-AF65-F5344CB8AC3E}">
        <p14:creationId xmlns:p14="http://schemas.microsoft.com/office/powerpoint/2010/main" val="403556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1F2EE-9CA1-E842-911E-45743F0A9979}"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4082156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DE484161-2B95-634E-B936-E1B62C8AD1C1}" type="slidenum">
              <a:rPr lang="en-US"/>
              <a:pPr/>
              <a:t>‹#›</a:t>
            </a:fld>
            <a:endParaRPr lang="en-US"/>
          </a:p>
        </p:txBody>
      </p:sp>
    </p:spTree>
    <p:extLst>
      <p:ext uri="{BB962C8B-B14F-4D97-AF65-F5344CB8AC3E}">
        <p14:creationId xmlns:p14="http://schemas.microsoft.com/office/powerpoint/2010/main" val="119064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43029F64-B7DB-3547-A208-A4B42F21A5A1}" type="slidenum">
              <a:rPr lang="en-US"/>
              <a:pPr/>
              <a:t>‹#›</a:t>
            </a:fld>
            <a:endParaRPr lang="en-US"/>
          </a:p>
        </p:txBody>
      </p:sp>
    </p:spTree>
    <p:extLst>
      <p:ext uri="{BB962C8B-B14F-4D97-AF65-F5344CB8AC3E}">
        <p14:creationId xmlns:p14="http://schemas.microsoft.com/office/powerpoint/2010/main" val="1790562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46005FFB-8E4D-304D-8E77-2B68DBCEDB70}" type="slidenum">
              <a:rPr lang="en-US"/>
              <a:pPr/>
              <a:t>‹#›</a:t>
            </a:fld>
            <a:endParaRPr lang="en-US"/>
          </a:p>
        </p:txBody>
      </p:sp>
    </p:spTree>
    <p:extLst>
      <p:ext uri="{BB962C8B-B14F-4D97-AF65-F5344CB8AC3E}">
        <p14:creationId xmlns:p14="http://schemas.microsoft.com/office/powerpoint/2010/main" val="1818669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605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324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0211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4177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90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4281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938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1F2EE-9CA1-E842-911E-45743F0A9979}"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1103429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4589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9878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1721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500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1F2EE-9CA1-E842-911E-45743F0A9979}"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34810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1F2EE-9CA1-E842-911E-45743F0A9979}" type="datetimeFigureOut">
              <a:rPr lang="en-US" smtClean="0"/>
              <a:t>1/30/14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384971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1F2EE-9CA1-E842-911E-45743F0A9979}" type="datetimeFigureOut">
              <a:rPr lang="en-US" smtClean="0"/>
              <a:t>1/30/14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258389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1F2EE-9CA1-E842-911E-45743F0A9979}" type="datetimeFigureOut">
              <a:rPr lang="en-US" smtClean="0"/>
              <a:t>1/30/14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277193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1F2EE-9CA1-E842-911E-45743F0A9979}"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401938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1F2EE-9CA1-E842-911E-45743F0A9979}"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EFE03-07DF-344F-B12F-12E9E99E4F33}" type="slidenum">
              <a:rPr lang="en-US" smtClean="0"/>
              <a:t>‹#›</a:t>
            </a:fld>
            <a:endParaRPr lang="en-US"/>
          </a:p>
        </p:txBody>
      </p:sp>
    </p:spTree>
    <p:extLst>
      <p:ext uri="{BB962C8B-B14F-4D97-AF65-F5344CB8AC3E}">
        <p14:creationId xmlns:p14="http://schemas.microsoft.com/office/powerpoint/2010/main" val="3091292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1F2EE-9CA1-E842-911E-45743F0A9979}" type="datetimeFigureOut">
              <a:rPr lang="en-US" smtClean="0"/>
              <a:t>1/30/14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EFE03-07DF-344F-B12F-12E9E99E4F33}" type="slidenum">
              <a:rPr lang="en-US" smtClean="0"/>
              <a:t>‹#›</a:t>
            </a:fld>
            <a:endParaRPr lang="en-US"/>
          </a:p>
        </p:txBody>
      </p:sp>
    </p:spTree>
    <p:extLst>
      <p:ext uri="{BB962C8B-B14F-4D97-AF65-F5344CB8AC3E}">
        <p14:creationId xmlns:p14="http://schemas.microsoft.com/office/powerpoint/2010/main" val="174387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ea typeface="+mn-ea"/>
                <a:cs typeface="+mn-cs"/>
              </a:defRPr>
            </a:lvl1pPr>
          </a:lstStyle>
          <a:p>
            <a:pPr>
              <a:defRPr/>
            </a:pPr>
            <a:endParaRPr lang="en-US">
              <a:latin typeface="Arial"/>
              <a:ea typeface="ＭＳ Ｐゴシック"/>
              <a:cs typeface="ＭＳ Ｐゴシック"/>
            </a:endParaRPr>
          </a:p>
        </p:txBody>
      </p:sp>
      <p:sp>
        <p:nvSpPr>
          <p:cNvPr id="8"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ea typeface="+mn-ea"/>
                <a:cs typeface="+mn-cs"/>
              </a:defRPr>
            </a:lvl1pPr>
          </a:lstStyle>
          <a:p>
            <a:pPr>
              <a:defRPr/>
            </a:pPr>
            <a:endParaRPr lang="en-US">
              <a:latin typeface="Arial"/>
              <a:ea typeface="ＭＳ Ｐゴシック"/>
              <a:cs typeface="ＭＳ Ｐゴシック"/>
            </a:endParaRPr>
          </a:p>
        </p:txBody>
      </p:sp>
      <p:sp>
        <p:nvSpPr>
          <p:cNvPr id="9" name="Slide Number Placeholder 5"/>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8E4B38D1-DD76-0F46-A514-DA75B6B49424}" type="slidenum">
              <a:rPr lang="en-US">
                <a:latin typeface="Arial" charset="0"/>
                <a:ea typeface="ＭＳ Ｐゴシック" charset="0"/>
                <a:cs typeface="ＭＳ Ｐゴシック" charset="0"/>
              </a:rPr>
              <a:pPr fontAlgn="base">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61705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66B8C-821E-F940-B0DB-A1DCB06672DF}" type="datetimeFigureOut">
              <a:rPr lang="en-US" smtClean="0">
                <a:solidFill>
                  <a:prstClr val="black">
                    <a:tint val="75000"/>
                  </a:prstClr>
                </a:solidFill>
                <a:latin typeface="Calibri"/>
              </a:rPr>
              <a:pPr/>
              <a:t>1/30/14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CE4E3-A92E-2B47-9204-08C0E2B1E5A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8246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8741A50-CA3B-1348-99D9-626713A09742}" type="slidenum">
              <a:rPr lang="en-US" smtClean="0"/>
              <a:pPr>
                <a:defRPr/>
              </a:pPr>
              <a:t>1</a:t>
            </a:fld>
            <a:endParaRPr lang="en-US"/>
          </a:p>
        </p:txBody>
      </p:sp>
      <p:pic>
        <p:nvPicPr>
          <p:cNvPr id="3" name="Picture 2" descr="131122H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333" y="-2777"/>
            <a:ext cx="5385667" cy="6856542"/>
          </a:xfrm>
          <a:prstGeom prst="rect">
            <a:avLst/>
          </a:prstGeom>
        </p:spPr>
      </p:pic>
      <p:sp>
        <p:nvSpPr>
          <p:cNvPr id="4" name="TextBox 3"/>
          <p:cNvSpPr txBox="1"/>
          <p:nvPr/>
        </p:nvSpPr>
        <p:spPr>
          <a:xfrm>
            <a:off x="-6057" y="-7979"/>
            <a:ext cx="2278614" cy="1261884"/>
          </a:xfrm>
          <a:prstGeom prst="rect">
            <a:avLst/>
          </a:prstGeom>
          <a:noFill/>
        </p:spPr>
        <p:txBody>
          <a:bodyPr wrap="none" rtlCol="0">
            <a:spAutoFit/>
          </a:bodyPr>
          <a:lstStyle/>
          <a:p>
            <a:pPr algn="ctr"/>
            <a:r>
              <a:rPr lang="en-US" sz="4800" dirty="0" err="1" smtClean="0"/>
              <a:t>IceCube</a:t>
            </a:r>
            <a:endParaRPr lang="en-US" sz="2400" dirty="0"/>
          </a:p>
          <a:p>
            <a:pPr algn="ctr"/>
            <a:r>
              <a:rPr lang="en-US" sz="2800" dirty="0" smtClean="0"/>
              <a:t>Francis Halzen</a:t>
            </a:r>
            <a:endParaRPr lang="en-US" sz="2800" dirty="0"/>
          </a:p>
        </p:txBody>
      </p:sp>
      <p:sp>
        <p:nvSpPr>
          <p:cNvPr id="5" name="TextBox 4"/>
          <p:cNvSpPr txBox="1"/>
          <p:nvPr/>
        </p:nvSpPr>
        <p:spPr>
          <a:xfrm>
            <a:off x="3960800" y="5834054"/>
            <a:ext cx="1210588" cy="461665"/>
          </a:xfrm>
          <a:prstGeom prst="rect">
            <a:avLst/>
          </a:prstGeom>
          <a:noFill/>
        </p:spPr>
        <p:txBody>
          <a:bodyPr wrap="none" rtlCol="0">
            <a:spAutoFit/>
          </a:bodyPr>
          <a:lstStyle/>
          <a:p>
            <a:r>
              <a:rPr lang="en-US" sz="2400" dirty="0" smtClean="0"/>
              <a:t>250 </a:t>
            </a:r>
            <a:r>
              <a:rPr lang="en-US" sz="2400" dirty="0" err="1" smtClean="0"/>
              <a:t>TeV</a:t>
            </a:r>
            <a:endParaRPr lang="en-US" sz="2400" dirty="0"/>
          </a:p>
        </p:txBody>
      </p:sp>
    </p:spTree>
    <p:extLst>
      <p:ext uri="{BB962C8B-B14F-4D97-AF65-F5344CB8AC3E}">
        <p14:creationId xmlns:p14="http://schemas.microsoft.com/office/powerpoint/2010/main" val="392988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22"/>
            <a:ext cx="8229600" cy="1143000"/>
          </a:xfrm>
        </p:spPr>
        <p:txBody>
          <a:bodyPr>
            <a:normAutofit fontScale="90000"/>
          </a:bodyPr>
          <a:lstStyle/>
          <a:p>
            <a:pPr algn="l"/>
            <a:r>
              <a:rPr lang="en-US" dirty="0"/>
              <a:t>w</a:t>
            </a:r>
            <a:r>
              <a:rPr lang="en-US" dirty="0" smtClean="0"/>
              <a:t>hat was helpful?</a:t>
            </a:r>
            <a:br>
              <a:rPr lang="en-US" dirty="0" smtClean="0"/>
            </a:br>
            <a:endParaRPr lang="en-US" dirty="0"/>
          </a:p>
        </p:txBody>
      </p:sp>
      <p:sp>
        <p:nvSpPr>
          <p:cNvPr id="3" name="Content Placeholder 2"/>
          <p:cNvSpPr>
            <a:spLocks noGrp="1"/>
          </p:cNvSpPr>
          <p:nvPr>
            <p:ph idx="1"/>
          </p:nvPr>
        </p:nvSpPr>
        <p:spPr>
          <a:xfrm>
            <a:off x="457200" y="1473192"/>
            <a:ext cx="8229600" cy="4525963"/>
          </a:xfrm>
        </p:spPr>
        <p:txBody>
          <a:bodyPr>
            <a:normAutofit fontScale="92500"/>
          </a:bodyPr>
          <a:lstStyle/>
          <a:p>
            <a:r>
              <a:rPr lang="en-US" dirty="0"/>
              <a:t>d</a:t>
            </a:r>
            <a:r>
              <a:rPr lang="en-US" dirty="0" smtClean="0"/>
              <a:t>eveloped the techniques and designed the final detector within a totally integrated international effort</a:t>
            </a:r>
          </a:p>
          <a:p>
            <a:r>
              <a:rPr lang="en-US" dirty="0"/>
              <a:t>even though construction and operations was mostly funded by the NSF, the execution is distributed over the international </a:t>
            </a:r>
            <a:r>
              <a:rPr lang="en-US" dirty="0" smtClean="0"/>
              <a:t>collaboration</a:t>
            </a:r>
          </a:p>
          <a:p>
            <a:r>
              <a:rPr lang="en-US" dirty="0"/>
              <a:t>c</a:t>
            </a:r>
            <a:r>
              <a:rPr lang="en-US" dirty="0" smtClean="0"/>
              <a:t>onstruction was distributed over the collaboration (3750 DOM constructed at UW-Madison and 2231 at European sites)</a:t>
            </a:r>
          </a:p>
        </p:txBody>
      </p:sp>
    </p:spTree>
    <p:extLst>
      <p:ext uri="{BB962C8B-B14F-4D97-AF65-F5344CB8AC3E}">
        <p14:creationId xmlns:p14="http://schemas.microsoft.com/office/powerpoint/2010/main" val="257238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Event_Sca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7715250" cy="6858000"/>
          </a:xfrm>
          <a:prstGeom prst="rect">
            <a:avLst/>
          </a:prstGeom>
        </p:spPr>
      </p:pic>
    </p:spTree>
    <p:extLst>
      <p:ext uri="{BB962C8B-B14F-4D97-AF65-F5344CB8AC3E}">
        <p14:creationId xmlns:p14="http://schemas.microsoft.com/office/powerpoint/2010/main" val="3743530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4-01-29 at 3.29.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407" y="0"/>
            <a:ext cx="7269186" cy="6858000"/>
          </a:xfrm>
          <a:prstGeom prst="rect">
            <a:avLst/>
          </a:prstGeom>
        </p:spPr>
      </p:pic>
    </p:spTree>
    <p:extLst>
      <p:ext uri="{BB962C8B-B14F-4D97-AF65-F5344CB8AC3E}">
        <p14:creationId xmlns:p14="http://schemas.microsoft.com/office/powerpoint/2010/main" val="274497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extBox 2"/>
          <p:cNvSpPr txBox="1">
            <a:spLocks noChangeArrowheads="1"/>
          </p:cNvSpPr>
          <p:nvPr/>
        </p:nvSpPr>
        <p:spPr bwMode="auto">
          <a:xfrm>
            <a:off x="4343400" y="152400"/>
            <a:ext cx="466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IceCube &amp; PINGU collaborations</a:t>
            </a:r>
          </a:p>
        </p:txBody>
      </p:sp>
      <p:pic>
        <p:nvPicPr>
          <p:cNvPr id="2" name="Picture 1" descr="map_collaboration_powerpoint_EUzoom_112013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722"/>
            <a:ext cx="9144000" cy="6234545"/>
          </a:xfrm>
          <a:prstGeom prst="rect">
            <a:avLst/>
          </a:prstGeom>
        </p:spPr>
      </p:pic>
    </p:spTree>
    <p:extLst>
      <p:ext uri="{BB962C8B-B14F-4D97-AF65-F5344CB8AC3E}">
        <p14:creationId xmlns:p14="http://schemas.microsoft.com/office/powerpoint/2010/main" val="129022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_chart_11.26.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008528"/>
            <a:ext cx="6858000" cy="8875058"/>
          </a:xfrm>
          <a:prstGeom prst="rect">
            <a:avLst/>
          </a:prstGeom>
        </p:spPr>
      </p:pic>
    </p:spTree>
    <p:extLst>
      <p:ext uri="{BB962C8B-B14F-4D97-AF65-F5344CB8AC3E}">
        <p14:creationId xmlns:p14="http://schemas.microsoft.com/office/powerpoint/2010/main" val="1076521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9 at 3.43.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8209" cy="6858000"/>
          </a:xfrm>
          <a:prstGeom prst="rect">
            <a:avLst/>
          </a:prstGeom>
        </p:spPr>
      </p:pic>
      <p:pic>
        <p:nvPicPr>
          <p:cNvPr id="3" name="Picture 2" descr="Screen Shot 2014-01-29 at 3.4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14" y="0"/>
            <a:ext cx="2957166" cy="6858000"/>
          </a:xfrm>
          <a:prstGeom prst="rect">
            <a:avLst/>
          </a:prstGeom>
        </p:spPr>
      </p:pic>
      <p:pic>
        <p:nvPicPr>
          <p:cNvPr id="4" name="Picture 3" descr="Screen Shot 2014-01-29 at 3.48.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525" y="2798119"/>
            <a:ext cx="7315200" cy="1397000"/>
          </a:xfrm>
          <a:prstGeom prst="rect">
            <a:avLst/>
          </a:prstGeom>
        </p:spPr>
      </p:pic>
      <p:sp>
        <p:nvSpPr>
          <p:cNvPr id="5" name="TextBox 4"/>
          <p:cNvSpPr txBox="1"/>
          <p:nvPr/>
        </p:nvSpPr>
        <p:spPr>
          <a:xfrm>
            <a:off x="5119688" y="754063"/>
            <a:ext cx="2501443" cy="369332"/>
          </a:xfrm>
          <a:prstGeom prst="rect">
            <a:avLst/>
          </a:prstGeom>
          <a:solidFill>
            <a:schemeClr val="bg1">
              <a:lumMod val="65000"/>
            </a:schemeClr>
          </a:solidFill>
        </p:spPr>
        <p:txBody>
          <a:bodyPr wrap="none" rtlCol="0">
            <a:spAutoFit/>
          </a:bodyPr>
          <a:lstStyle/>
          <a:p>
            <a:r>
              <a:rPr lang="en-US" dirty="0"/>
              <a:t>c</a:t>
            </a:r>
            <a:r>
              <a:rPr lang="en-US" dirty="0" smtClean="0"/>
              <a:t>ollaboration-wide MOU</a:t>
            </a:r>
            <a:endParaRPr lang="en-US" dirty="0"/>
          </a:p>
        </p:txBody>
      </p:sp>
    </p:spTree>
    <p:extLst>
      <p:ext uri="{BB962C8B-B14F-4D97-AF65-F5344CB8AC3E}">
        <p14:creationId xmlns:p14="http://schemas.microsoft.com/office/powerpoint/2010/main" val="3356744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9 at 3.52.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865"/>
          </a:xfrm>
          <a:prstGeom prst="rect">
            <a:avLst/>
          </a:prstGeom>
        </p:spPr>
      </p:pic>
    </p:spTree>
    <p:extLst>
      <p:ext uri="{BB962C8B-B14F-4D97-AF65-F5344CB8AC3E}">
        <p14:creationId xmlns:p14="http://schemas.microsoft.com/office/powerpoint/2010/main" val="1559590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3171825" y="3081338"/>
            <a:ext cx="5087938" cy="5191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800" b="1">
                <a:solidFill>
                  <a:srgbClr val="000000"/>
                </a:solidFill>
              </a:rPr>
              <a:t>from hardware to publication</a:t>
            </a:r>
          </a:p>
        </p:txBody>
      </p:sp>
      <p:pic>
        <p:nvPicPr>
          <p:cNvPr id="512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66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557463"/>
            <a:ext cx="9144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669088"/>
            <a:ext cx="139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4900" y="6651625"/>
            <a:ext cx="295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6733" y="960424"/>
            <a:ext cx="2071112" cy="369332"/>
          </a:xfrm>
          <a:prstGeom prst="rect">
            <a:avLst/>
          </a:prstGeom>
          <a:solidFill>
            <a:schemeClr val="bg1">
              <a:lumMod val="65000"/>
            </a:schemeClr>
          </a:solidFill>
        </p:spPr>
        <p:txBody>
          <a:bodyPr wrap="none" rtlCol="0">
            <a:spAutoFit/>
          </a:bodyPr>
          <a:lstStyle/>
          <a:p>
            <a:r>
              <a:rPr lang="en-US" dirty="0" err="1" smtClean="0"/>
              <a:t>IceCube</a:t>
            </a:r>
            <a:r>
              <a:rPr lang="en-US" dirty="0" smtClean="0"/>
              <a:t> operation</a:t>
            </a:r>
            <a:endParaRPr lang="en-US" dirty="0"/>
          </a:p>
        </p:txBody>
      </p:sp>
    </p:spTree>
    <p:extLst>
      <p:ext uri="{BB962C8B-B14F-4D97-AF65-F5344CB8AC3E}">
        <p14:creationId xmlns:p14="http://schemas.microsoft.com/office/powerpoint/2010/main" val="359689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checkerboard(across)">
                                      <p:cBhvr>
                                        <p:cTn id="12" dur="500"/>
                                        <p:tgtEl>
                                          <p:spTgt spid="51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diamond(in)">
                                      <p:cBhvr>
                                        <p:cTn id="17" dur="2000"/>
                                        <p:tgtEl>
                                          <p:spTgt spid="51205"/>
                                        </p:tgtEl>
                                      </p:cBhvr>
                                    </p:animEffect>
                                  </p:childTnLst>
                                </p:cTn>
                              </p:par>
                              <p:par>
                                <p:cTn id="18" presetID="5" presetClass="entr" presetSubtype="10" fill="hold" nodeType="withEffect">
                                  <p:stCondLst>
                                    <p:cond delay="0"/>
                                  </p:stCondLst>
                                  <p:childTnLst>
                                    <p:set>
                                      <p:cBhvr>
                                        <p:cTn id="19" dur="1" fill="hold">
                                          <p:stCondLst>
                                            <p:cond delay="0"/>
                                          </p:stCondLst>
                                        </p:cTn>
                                        <p:tgtEl>
                                          <p:spTgt spid="51206"/>
                                        </p:tgtEl>
                                        <p:attrNameLst>
                                          <p:attrName>style.visibility</p:attrName>
                                        </p:attrNameLst>
                                      </p:cBhvr>
                                      <p:to>
                                        <p:strVal val="visible"/>
                                      </p:to>
                                    </p:set>
                                    <p:animEffect transition="in" filter="checkerboard(across)">
                                      <p:cBhvr>
                                        <p:cTn id="20"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9 at 3.5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412" y="0"/>
            <a:ext cx="4671176" cy="6858000"/>
          </a:xfrm>
          <a:prstGeom prst="rect">
            <a:avLst/>
          </a:prstGeom>
        </p:spPr>
      </p:pic>
    </p:spTree>
    <p:extLst>
      <p:ext uri="{BB962C8B-B14F-4D97-AF65-F5344CB8AC3E}">
        <p14:creationId xmlns:p14="http://schemas.microsoft.com/office/powerpoint/2010/main" val="3246120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TotalTime>
  <Words>154</Words>
  <Application>Microsoft Macintosh PowerPoint</Application>
  <PresentationFormat>On-screen Show (4:3)</PresentationFormat>
  <Paragraphs>14</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2_Default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was helpful?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Halzen</dc:creator>
  <cp:lastModifiedBy>Francis Halzen</cp:lastModifiedBy>
  <cp:revision>15</cp:revision>
  <dcterms:created xsi:type="dcterms:W3CDTF">2014-01-29T21:18:27Z</dcterms:created>
  <dcterms:modified xsi:type="dcterms:W3CDTF">2014-01-30T21:12:43Z</dcterms:modified>
</cp:coreProperties>
</file>