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42" r:id="rId2"/>
    <p:sldId id="797" r:id="rId3"/>
    <p:sldId id="711" r:id="rId4"/>
    <p:sldId id="780" r:id="rId5"/>
    <p:sldId id="781" r:id="rId6"/>
    <p:sldId id="782" r:id="rId7"/>
    <p:sldId id="783" r:id="rId8"/>
    <p:sldId id="784" r:id="rId9"/>
    <p:sldId id="806" r:id="rId10"/>
    <p:sldId id="746" r:id="rId11"/>
    <p:sldId id="791" r:id="rId12"/>
    <p:sldId id="792" r:id="rId13"/>
    <p:sldId id="793" r:id="rId14"/>
    <p:sldId id="794" r:id="rId15"/>
    <p:sldId id="795" r:id="rId16"/>
    <p:sldId id="805" r:id="rId17"/>
    <p:sldId id="803" r:id="rId18"/>
    <p:sldId id="804" r:id="rId19"/>
    <p:sldId id="801" r:id="rId20"/>
    <p:sldId id="800" r:id="rId21"/>
    <p:sldId id="802" r:id="rId22"/>
    <p:sldId id="788" r:id="rId23"/>
    <p:sldId id="799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800000"/>
    <a:srgbClr val="990000"/>
    <a:srgbClr val="003300"/>
    <a:srgbClr val="00FFFF"/>
    <a:srgbClr val="FFFF00"/>
    <a:srgbClr val="FF3300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9345" autoAdjust="0"/>
  </p:normalViewPr>
  <p:slideViewPr>
    <p:cSldViewPr snapToGrid="0" snapToObjects="1">
      <p:cViewPr varScale="1">
        <p:scale>
          <a:sx n="89" d="100"/>
          <a:sy n="8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A5EA9-09AB-4030-89F7-2C4A72EEB20B}" type="doc">
      <dgm:prSet loTypeId="urn:microsoft.com/office/officeart/2005/8/layout/cycle1" loCatId="cycle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11C07E0-2246-4355-A6EC-05895C020616}">
      <dgm:prSet phldrT="[Text]"/>
      <dgm:spPr/>
      <dgm:t>
        <a:bodyPr/>
        <a:lstStyle/>
        <a:p>
          <a:r>
            <a:rPr lang="en-US" dirty="0" smtClean="0"/>
            <a:t>Minimize</a:t>
          </a:r>
          <a:endParaRPr lang="en-US" dirty="0"/>
        </a:p>
      </dgm:t>
    </dgm:pt>
    <dgm:pt modelId="{3EAA2673-495F-446D-99AC-DB9BB2F205E4}" type="parTrans" cxnId="{48D205C5-33FC-4086-9A43-CF356E9BF889}">
      <dgm:prSet/>
      <dgm:spPr/>
      <dgm:t>
        <a:bodyPr/>
        <a:lstStyle/>
        <a:p>
          <a:endParaRPr lang="en-US"/>
        </a:p>
      </dgm:t>
    </dgm:pt>
    <dgm:pt modelId="{0E3C5284-BDAD-43E3-9015-80230793794A}" type="sibTrans" cxnId="{48D205C5-33FC-4086-9A43-CF356E9BF889}">
      <dgm:prSet/>
      <dgm:spPr/>
      <dgm:t>
        <a:bodyPr/>
        <a:lstStyle/>
        <a:p>
          <a:endParaRPr lang="en-US"/>
        </a:p>
      </dgm:t>
    </dgm:pt>
    <dgm:pt modelId="{693F45A5-77DE-4618-A9A0-CA0E2EC74B89}">
      <dgm:prSet phldrT="[Text]"/>
      <dgm:spPr/>
      <dgm:t>
        <a:bodyPr/>
        <a:lstStyle/>
        <a:p>
          <a:r>
            <a:rPr lang="en-US" dirty="0" smtClean="0"/>
            <a:t>Model</a:t>
          </a:r>
          <a:endParaRPr lang="en-US" dirty="0"/>
        </a:p>
      </dgm:t>
    </dgm:pt>
    <dgm:pt modelId="{6C3C4E4E-3CBE-4EBE-9DD4-163AE2F4A3CF}" type="parTrans" cxnId="{09E73E51-4A52-4E4F-9890-09C47D9509D5}">
      <dgm:prSet/>
      <dgm:spPr/>
      <dgm:t>
        <a:bodyPr/>
        <a:lstStyle/>
        <a:p>
          <a:endParaRPr lang="en-US"/>
        </a:p>
      </dgm:t>
    </dgm:pt>
    <dgm:pt modelId="{CFDCF0DA-BC8B-4069-97B6-900E4567771C}" type="sibTrans" cxnId="{09E73E51-4A52-4E4F-9890-09C47D9509D5}">
      <dgm:prSet/>
      <dgm:spPr/>
      <dgm:t>
        <a:bodyPr/>
        <a:lstStyle/>
        <a:p>
          <a:endParaRPr lang="en-US"/>
        </a:p>
      </dgm:t>
    </dgm:pt>
    <dgm:pt modelId="{1815E111-572E-415A-8272-16B261B2FB00}">
      <dgm:prSet phldrT="[Text]"/>
      <dgm:spPr/>
      <dgm:t>
        <a:bodyPr/>
        <a:lstStyle/>
        <a:p>
          <a:r>
            <a:rPr lang="en-US" dirty="0" smtClean="0"/>
            <a:t>Measure</a:t>
          </a:r>
          <a:endParaRPr lang="en-US" dirty="0"/>
        </a:p>
      </dgm:t>
    </dgm:pt>
    <dgm:pt modelId="{87EC0CC4-F038-4A32-BE46-73CE97432538}" type="sibTrans" cxnId="{DBC70C5F-0D32-4398-832B-883BC3B998E6}">
      <dgm:prSet/>
      <dgm:spPr/>
      <dgm:t>
        <a:bodyPr/>
        <a:lstStyle/>
        <a:p>
          <a:endParaRPr lang="en-US"/>
        </a:p>
      </dgm:t>
    </dgm:pt>
    <dgm:pt modelId="{C2D3044A-08CA-4207-A3D5-BD9C73FC5956}" type="parTrans" cxnId="{DBC70C5F-0D32-4398-832B-883BC3B998E6}">
      <dgm:prSet/>
      <dgm:spPr/>
      <dgm:t>
        <a:bodyPr/>
        <a:lstStyle/>
        <a:p>
          <a:endParaRPr lang="en-US"/>
        </a:p>
      </dgm:t>
    </dgm:pt>
    <dgm:pt modelId="{DCADA215-74F0-4148-9CB6-AB3C60559D5B}" type="pres">
      <dgm:prSet presAssocID="{51DA5EA9-09AB-4030-89F7-2C4A72EEB2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5B7256-2232-47D4-9F36-116BADD476F0}" type="pres">
      <dgm:prSet presAssocID="{811C07E0-2246-4355-A6EC-05895C020616}" presName="dummy" presStyleCnt="0"/>
      <dgm:spPr/>
    </dgm:pt>
    <dgm:pt modelId="{0A310710-E0C5-4C4F-8AAD-2A744A9EBE12}" type="pres">
      <dgm:prSet presAssocID="{811C07E0-2246-4355-A6EC-05895C02061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04814-1333-43F9-83C8-F69CDFDAF881}" type="pres">
      <dgm:prSet presAssocID="{0E3C5284-BDAD-43E3-9015-80230793794A}" presName="sibTrans" presStyleLbl="node1" presStyleIdx="0" presStyleCnt="3"/>
      <dgm:spPr/>
      <dgm:t>
        <a:bodyPr/>
        <a:lstStyle/>
        <a:p>
          <a:endParaRPr lang="en-US"/>
        </a:p>
      </dgm:t>
    </dgm:pt>
    <dgm:pt modelId="{CEF00D46-90F4-4B8D-B370-8AEDFAAAFB4D}" type="pres">
      <dgm:prSet presAssocID="{1815E111-572E-415A-8272-16B261B2FB00}" presName="dummy" presStyleCnt="0"/>
      <dgm:spPr/>
    </dgm:pt>
    <dgm:pt modelId="{60208873-C6FB-477C-A11A-5C4860F82356}" type="pres">
      <dgm:prSet presAssocID="{1815E111-572E-415A-8272-16B261B2FB0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4635-B02B-49BC-B579-13BA55002CCC}" type="pres">
      <dgm:prSet presAssocID="{87EC0CC4-F038-4A32-BE46-73CE97432538}" presName="sibTrans" presStyleLbl="node1" presStyleIdx="1" presStyleCnt="3"/>
      <dgm:spPr/>
      <dgm:t>
        <a:bodyPr/>
        <a:lstStyle/>
        <a:p>
          <a:endParaRPr lang="en-US"/>
        </a:p>
      </dgm:t>
    </dgm:pt>
    <dgm:pt modelId="{1A50BE87-F4E6-4C20-A4D2-BBC9B1D06A64}" type="pres">
      <dgm:prSet presAssocID="{693F45A5-77DE-4618-A9A0-CA0E2EC74B89}" presName="dummy" presStyleCnt="0"/>
      <dgm:spPr/>
    </dgm:pt>
    <dgm:pt modelId="{D9475F15-1AC3-4B72-8D0D-4F4C62AB5CEC}" type="pres">
      <dgm:prSet presAssocID="{693F45A5-77DE-4618-A9A0-CA0E2EC74B89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173A4-A79A-4A98-B565-F7B440EA4CB0}" type="pres">
      <dgm:prSet presAssocID="{CFDCF0DA-BC8B-4069-97B6-900E4567771C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4ABC42C-FA5C-45F1-91A2-6E6E5CB56254}" type="presOf" srcId="{CFDCF0DA-BC8B-4069-97B6-900E4567771C}" destId="{D7C173A4-A79A-4A98-B565-F7B440EA4CB0}" srcOrd="0" destOrd="0" presId="urn:microsoft.com/office/officeart/2005/8/layout/cycle1"/>
    <dgm:cxn modelId="{E32B5C83-6504-413F-BDAC-E5BE17E2CC9B}" type="presOf" srcId="{0E3C5284-BDAD-43E3-9015-80230793794A}" destId="{D4904814-1333-43F9-83C8-F69CDFDAF881}" srcOrd="0" destOrd="0" presId="urn:microsoft.com/office/officeart/2005/8/layout/cycle1"/>
    <dgm:cxn modelId="{9A6E0E8A-5E44-4FB4-9A1C-FC5A243B94E9}" type="presOf" srcId="{811C07E0-2246-4355-A6EC-05895C020616}" destId="{0A310710-E0C5-4C4F-8AAD-2A744A9EBE12}" srcOrd="0" destOrd="0" presId="urn:microsoft.com/office/officeart/2005/8/layout/cycle1"/>
    <dgm:cxn modelId="{7F9A8F32-E52E-4250-ACE5-581FEBFC70EE}" type="presOf" srcId="{87EC0CC4-F038-4A32-BE46-73CE97432538}" destId="{6D954635-B02B-49BC-B579-13BA55002CCC}" srcOrd="0" destOrd="0" presId="urn:microsoft.com/office/officeart/2005/8/layout/cycle1"/>
    <dgm:cxn modelId="{09E73E51-4A52-4E4F-9890-09C47D9509D5}" srcId="{51DA5EA9-09AB-4030-89F7-2C4A72EEB20B}" destId="{693F45A5-77DE-4618-A9A0-CA0E2EC74B89}" srcOrd="2" destOrd="0" parTransId="{6C3C4E4E-3CBE-4EBE-9DD4-163AE2F4A3CF}" sibTransId="{CFDCF0DA-BC8B-4069-97B6-900E4567771C}"/>
    <dgm:cxn modelId="{1D833466-DE9A-430B-A69C-E5E7B3954C8A}" type="presOf" srcId="{51DA5EA9-09AB-4030-89F7-2C4A72EEB20B}" destId="{DCADA215-74F0-4148-9CB6-AB3C60559D5B}" srcOrd="0" destOrd="0" presId="urn:microsoft.com/office/officeart/2005/8/layout/cycle1"/>
    <dgm:cxn modelId="{5A8400FD-9390-4398-9BFF-2809DDD7EA7C}" type="presOf" srcId="{693F45A5-77DE-4618-A9A0-CA0E2EC74B89}" destId="{D9475F15-1AC3-4B72-8D0D-4F4C62AB5CEC}" srcOrd="0" destOrd="0" presId="urn:microsoft.com/office/officeart/2005/8/layout/cycle1"/>
    <dgm:cxn modelId="{48D205C5-33FC-4086-9A43-CF356E9BF889}" srcId="{51DA5EA9-09AB-4030-89F7-2C4A72EEB20B}" destId="{811C07E0-2246-4355-A6EC-05895C020616}" srcOrd="0" destOrd="0" parTransId="{3EAA2673-495F-446D-99AC-DB9BB2F205E4}" sibTransId="{0E3C5284-BDAD-43E3-9015-80230793794A}"/>
    <dgm:cxn modelId="{FCC6D880-0277-4CE9-9F89-986BC8F01AF1}" type="presOf" srcId="{1815E111-572E-415A-8272-16B261B2FB00}" destId="{60208873-C6FB-477C-A11A-5C4860F82356}" srcOrd="0" destOrd="0" presId="urn:microsoft.com/office/officeart/2005/8/layout/cycle1"/>
    <dgm:cxn modelId="{DBC70C5F-0D32-4398-832B-883BC3B998E6}" srcId="{51DA5EA9-09AB-4030-89F7-2C4A72EEB20B}" destId="{1815E111-572E-415A-8272-16B261B2FB00}" srcOrd="1" destOrd="0" parTransId="{C2D3044A-08CA-4207-A3D5-BD9C73FC5956}" sibTransId="{87EC0CC4-F038-4A32-BE46-73CE97432538}"/>
    <dgm:cxn modelId="{0D0CBF51-D12B-4CB9-B706-3E2B95BC9FC7}" type="presParOf" srcId="{DCADA215-74F0-4148-9CB6-AB3C60559D5B}" destId="{A65B7256-2232-47D4-9F36-116BADD476F0}" srcOrd="0" destOrd="0" presId="urn:microsoft.com/office/officeart/2005/8/layout/cycle1"/>
    <dgm:cxn modelId="{E4FBB762-9D27-4CF0-BF3B-012ABAE08760}" type="presParOf" srcId="{DCADA215-74F0-4148-9CB6-AB3C60559D5B}" destId="{0A310710-E0C5-4C4F-8AAD-2A744A9EBE12}" srcOrd="1" destOrd="0" presId="urn:microsoft.com/office/officeart/2005/8/layout/cycle1"/>
    <dgm:cxn modelId="{6BF2E0DF-EFC4-450E-9F4D-16C564692877}" type="presParOf" srcId="{DCADA215-74F0-4148-9CB6-AB3C60559D5B}" destId="{D4904814-1333-43F9-83C8-F69CDFDAF881}" srcOrd="2" destOrd="0" presId="urn:microsoft.com/office/officeart/2005/8/layout/cycle1"/>
    <dgm:cxn modelId="{83278AD0-7D9C-4393-BE3F-EEC3E51CF5B0}" type="presParOf" srcId="{DCADA215-74F0-4148-9CB6-AB3C60559D5B}" destId="{CEF00D46-90F4-4B8D-B370-8AEDFAAAFB4D}" srcOrd="3" destOrd="0" presId="urn:microsoft.com/office/officeart/2005/8/layout/cycle1"/>
    <dgm:cxn modelId="{52540CD4-9F62-4595-AD55-9A885497A6D0}" type="presParOf" srcId="{DCADA215-74F0-4148-9CB6-AB3C60559D5B}" destId="{60208873-C6FB-477C-A11A-5C4860F82356}" srcOrd="4" destOrd="0" presId="urn:microsoft.com/office/officeart/2005/8/layout/cycle1"/>
    <dgm:cxn modelId="{62277079-A8E5-4C18-8D84-AB7F0F1BAFBA}" type="presParOf" srcId="{DCADA215-74F0-4148-9CB6-AB3C60559D5B}" destId="{6D954635-B02B-49BC-B579-13BA55002CCC}" srcOrd="5" destOrd="0" presId="urn:microsoft.com/office/officeart/2005/8/layout/cycle1"/>
    <dgm:cxn modelId="{36E9BB21-7041-483B-BCEA-1881DE7C5AC2}" type="presParOf" srcId="{DCADA215-74F0-4148-9CB6-AB3C60559D5B}" destId="{1A50BE87-F4E6-4C20-A4D2-BBC9B1D06A64}" srcOrd="6" destOrd="0" presId="urn:microsoft.com/office/officeart/2005/8/layout/cycle1"/>
    <dgm:cxn modelId="{A44255AC-53B5-427E-B030-C490812AE1C6}" type="presParOf" srcId="{DCADA215-74F0-4148-9CB6-AB3C60559D5B}" destId="{D9475F15-1AC3-4B72-8D0D-4F4C62AB5CEC}" srcOrd="7" destOrd="0" presId="urn:microsoft.com/office/officeart/2005/8/layout/cycle1"/>
    <dgm:cxn modelId="{10515BF8-B2E1-4836-B339-D09D2D2D72F7}" type="presParOf" srcId="{DCADA215-74F0-4148-9CB6-AB3C60559D5B}" destId="{D7C173A4-A79A-4A98-B565-F7B440EA4CB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10710-E0C5-4C4F-8AAD-2A744A9EBE12}">
      <dsp:nvSpPr>
        <dsp:cNvPr id="0" name=""/>
        <dsp:cNvSpPr/>
      </dsp:nvSpPr>
      <dsp:spPr>
        <a:xfrm>
          <a:off x="4783743" y="384005"/>
          <a:ext cx="1960959" cy="19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Minimize</a:t>
          </a:r>
          <a:endParaRPr lang="en-US" sz="3700" kern="1200" dirty="0"/>
        </a:p>
      </dsp:txBody>
      <dsp:txXfrm>
        <a:off x="4783743" y="384005"/>
        <a:ext cx="1960959" cy="1960959"/>
      </dsp:txXfrm>
    </dsp:sp>
    <dsp:sp modelId="{D4904814-1333-43F9-83C8-F69CDFDAF881}">
      <dsp:nvSpPr>
        <dsp:cNvPr id="0" name=""/>
        <dsp:cNvSpPr/>
      </dsp:nvSpPr>
      <dsp:spPr>
        <a:xfrm>
          <a:off x="1795957" y="-2062"/>
          <a:ext cx="4637684" cy="4637684"/>
        </a:xfrm>
        <a:prstGeom prst="circularArrow">
          <a:avLst>
            <a:gd name="adj1" fmla="val 8245"/>
            <a:gd name="adj2" fmla="val 575841"/>
            <a:gd name="adj3" fmla="val 2965121"/>
            <a:gd name="adj4" fmla="val 50875"/>
            <a:gd name="adj5" fmla="val 961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08873-C6FB-477C-A11A-5C4860F82356}">
      <dsp:nvSpPr>
        <dsp:cNvPr id="0" name=""/>
        <dsp:cNvSpPr/>
      </dsp:nvSpPr>
      <dsp:spPr>
        <a:xfrm>
          <a:off x="3134320" y="3240889"/>
          <a:ext cx="1960959" cy="19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Measure</a:t>
          </a:r>
          <a:endParaRPr lang="en-US" sz="3700" kern="1200" dirty="0"/>
        </a:p>
      </dsp:txBody>
      <dsp:txXfrm>
        <a:off x="3134320" y="3240889"/>
        <a:ext cx="1960959" cy="1960959"/>
      </dsp:txXfrm>
    </dsp:sp>
    <dsp:sp modelId="{6D954635-B02B-49BC-B579-13BA55002CCC}">
      <dsp:nvSpPr>
        <dsp:cNvPr id="0" name=""/>
        <dsp:cNvSpPr/>
      </dsp:nvSpPr>
      <dsp:spPr>
        <a:xfrm>
          <a:off x="1795957" y="-2062"/>
          <a:ext cx="4637684" cy="4637684"/>
        </a:xfrm>
        <a:prstGeom prst="circularArrow">
          <a:avLst>
            <a:gd name="adj1" fmla="val 8245"/>
            <a:gd name="adj2" fmla="val 575841"/>
            <a:gd name="adj3" fmla="val 10173285"/>
            <a:gd name="adj4" fmla="val 7259039"/>
            <a:gd name="adj5" fmla="val 961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475F15-1AC3-4B72-8D0D-4F4C62AB5CEC}">
      <dsp:nvSpPr>
        <dsp:cNvPr id="0" name=""/>
        <dsp:cNvSpPr/>
      </dsp:nvSpPr>
      <dsp:spPr>
        <a:xfrm>
          <a:off x="1484897" y="384005"/>
          <a:ext cx="1960959" cy="1960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Model</a:t>
          </a:r>
          <a:endParaRPr lang="en-US" sz="3700" kern="1200" dirty="0"/>
        </a:p>
      </dsp:txBody>
      <dsp:txXfrm>
        <a:off x="1484897" y="384005"/>
        <a:ext cx="1960959" cy="1960959"/>
      </dsp:txXfrm>
    </dsp:sp>
    <dsp:sp modelId="{D7C173A4-A79A-4A98-B565-F7B440EA4CB0}">
      <dsp:nvSpPr>
        <dsp:cNvPr id="0" name=""/>
        <dsp:cNvSpPr/>
      </dsp:nvSpPr>
      <dsp:spPr>
        <a:xfrm>
          <a:off x="1795957" y="-2062"/>
          <a:ext cx="4637684" cy="4637684"/>
        </a:xfrm>
        <a:prstGeom prst="circularArrow">
          <a:avLst>
            <a:gd name="adj1" fmla="val 8245"/>
            <a:gd name="adj2" fmla="val 575841"/>
            <a:gd name="adj3" fmla="val 16857902"/>
            <a:gd name="adj4" fmla="val 14966257"/>
            <a:gd name="adj5" fmla="val 961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6FBB2B8-98FD-4450-81C8-279250AB6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0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l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3" y="0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3" y="4560899"/>
            <a:ext cx="5851496" cy="43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l" defTabSz="966556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3" y="9120156"/>
            <a:ext cx="3169699" cy="4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556">
              <a:defRPr sz="1200">
                <a:latin typeface="Arial" charset="0"/>
              </a:defRPr>
            </a:lvl1pPr>
          </a:lstStyle>
          <a:p>
            <a:fld id="{B578664C-81F3-4FE5-B136-907BE01A6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6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75806-FF39-45BA-A29F-BD8C89C14F2A}" type="slidenum">
              <a:rPr lang="en-US"/>
              <a:pPr/>
              <a:t>4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Harp on implementation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148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382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81000" y="62484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1400" dirty="0" smtClean="0"/>
              <a:t>May</a:t>
            </a:r>
            <a:r>
              <a:rPr lang="en-US" sz="1400" baseline="0" dirty="0" smtClean="0"/>
              <a:t> 22</a:t>
            </a:r>
            <a:r>
              <a:rPr lang="en-US" sz="1400" dirty="0" smtClean="0"/>
              <a:t>, 2014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6172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Bob Zwaska – Fermilab</a:t>
            </a:r>
          </a:p>
          <a:p>
            <a:r>
              <a:rPr lang="en-US" sz="1400" dirty="0" smtClean="0"/>
              <a:t>High Power Target Workshop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781800" y="63246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3D2F9F5-742A-4738-929F-9683801F54FC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231775" indent="-231775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33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744538"/>
            <a:ext cx="8240712" cy="5199062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6600"/>
                </a:solidFill>
              </a:rPr>
              <a:t>The Radiochemical Detector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800" i="1" dirty="0">
                <a:solidFill>
                  <a:srgbClr val="663300"/>
                </a:solidFill>
              </a:rPr>
              <a:t>Robert Zwaska</a:t>
            </a:r>
            <a:br>
              <a:rPr lang="en-US" sz="2800" i="1" dirty="0">
                <a:solidFill>
                  <a:srgbClr val="663300"/>
                </a:solidFill>
              </a:rPr>
            </a:br>
            <a:r>
              <a:rPr lang="en-US" sz="2800" dirty="0"/>
              <a:t>Fermilab</a:t>
            </a:r>
            <a:r>
              <a:rPr lang="en-US" sz="3200" dirty="0">
                <a:solidFill>
                  <a:srgbClr val="CC6600"/>
                </a:solidFill>
              </a:rPr>
              <a:t/>
            </a:r>
            <a:br>
              <a:rPr lang="en-US" sz="3200" dirty="0">
                <a:solidFill>
                  <a:srgbClr val="CC6600"/>
                </a:solidFill>
              </a:rPr>
            </a:br>
            <a:r>
              <a:rPr lang="en-US" sz="3200" dirty="0">
                <a:solidFill>
                  <a:srgbClr val="CC6600"/>
                </a:solidFill>
              </a:rPr>
              <a:t/>
            </a:r>
            <a:br>
              <a:rPr lang="en-US" sz="3200" dirty="0">
                <a:solidFill>
                  <a:srgbClr val="CC6600"/>
                </a:solidFill>
              </a:rPr>
            </a:br>
            <a:r>
              <a:rPr lang="en-US" sz="2000" dirty="0" smtClean="0">
                <a:solidFill>
                  <a:srgbClr val="CC6600"/>
                </a:solidFill>
              </a:rPr>
              <a:t>May 22, 2014</a:t>
            </a:r>
            <a:r>
              <a:rPr lang="en-US" sz="2000" dirty="0">
                <a:solidFill>
                  <a:srgbClr val="CC6600"/>
                </a:solidFill>
              </a:rPr>
              <a:t/>
            </a:r>
            <a:br>
              <a:rPr lang="en-US" sz="2000" dirty="0">
                <a:solidFill>
                  <a:srgbClr val="CC6600"/>
                </a:solidFill>
              </a:rPr>
            </a:br>
            <a:r>
              <a:rPr lang="en-US" sz="2000" dirty="0" smtClean="0">
                <a:solidFill>
                  <a:srgbClr val="CC6600"/>
                </a:solidFill>
              </a:rPr>
              <a:t>High Power </a:t>
            </a:r>
            <a:r>
              <a:rPr lang="en-US" sz="2000" dirty="0" err="1" smtClean="0">
                <a:solidFill>
                  <a:srgbClr val="CC6600"/>
                </a:solidFill>
              </a:rPr>
              <a:t>Targetry</a:t>
            </a:r>
            <a:r>
              <a:rPr lang="en-US" sz="2000" dirty="0" smtClean="0">
                <a:solidFill>
                  <a:srgbClr val="CC6600"/>
                </a:solidFill>
              </a:rPr>
              <a:t> Workshop</a:t>
            </a:r>
            <a:endParaRPr lang="en-US" sz="1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Measure: </a:t>
            </a:r>
            <a:r>
              <a:rPr lang="en-US" dirty="0" err="1" smtClean="0"/>
              <a:t>NuMI</a:t>
            </a:r>
            <a:r>
              <a:rPr lang="en-US" dirty="0" smtClean="0"/>
              <a:t> Hadron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962400" cy="51355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This is what we want to replace:</a:t>
            </a:r>
          </a:p>
          <a:p>
            <a:pPr>
              <a:lnSpc>
                <a:spcPct val="130000"/>
              </a:lnSpc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Array of helium ionization chambers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Sits in the beam at the end of the decay pipe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Measures remaining proton beam and larger secondary beam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Needed for operation and alignment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Degrades with exposure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Radiation damage of components or cables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Sensitive to gas composition</a:t>
            </a:r>
            <a:endParaRPr lang="en-US" dirty="0"/>
          </a:p>
        </p:txBody>
      </p:sp>
      <p:pic>
        <p:nvPicPr>
          <p:cNvPr id="5" name="Picture 38" descr="DSCN311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4322781" y="990600"/>
            <a:ext cx="4800600" cy="3141662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3921850" y="4191000"/>
            <a:ext cx="5222149" cy="2634854"/>
            <a:chOff x="1132151" y="3343275"/>
            <a:chExt cx="6934200" cy="3498676"/>
          </a:xfrm>
        </p:grpSpPr>
        <p:pic>
          <p:nvPicPr>
            <p:cNvPr id="7" name="Picture 159" descr="phot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19082" y="3386072"/>
              <a:ext cx="5347269" cy="320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60" descr="Feedthrough_assembl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2151" y="3359324"/>
              <a:ext cx="1673178" cy="348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61" descr="Dark downward diagonal"/>
            <p:cNvSpPr>
              <a:spLocks noChangeArrowheads="1"/>
            </p:cNvSpPr>
            <p:nvPr/>
          </p:nvSpPr>
          <p:spPr bwMode="auto">
            <a:xfrm flipV="1">
              <a:off x="3429998" y="4192533"/>
              <a:ext cx="3313089" cy="49484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0" name="Rectangle 162" descr="Dark downward diagonal"/>
            <p:cNvSpPr>
              <a:spLocks noChangeArrowheads="1"/>
            </p:cNvSpPr>
            <p:nvPr/>
          </p:nvSpPr>
          <p:spPr bwMode="auto">
            <a:xfrm flipV="1">
              <a:off x="3429998" y="4292839"/>
              <a:ext cx="3313089" cy="50822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1" name="Rectangle 163" descr="Dark downward diagonal"/>
            <p:cNvSpPr>
              <a:spLocks noChangeArrowheads="1"/>
            </p:cNvSpPr>
            <p:nvPr/>
          </p:nvSpPr>
          <p:spPr bwMode="auto">
            <a:xfrm flipV="1">
              <a:off x="6849047" y="4292839"/>
              <a:ext cx="157707" cy="50822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2" name="Rectangle 164" descr="Dark downward diagonal"/>
            <p:cNvSpPr>
              <a:spLocks noChangeArrowheads="1"/>
            </p:cNvSpPr>
            <p:nvPr/>
          </p:nvSpPr>
          <p:spPr bwMode="auto">
            <a:xfrm flipV="1">
              <a:off x="6849047" y="4192533"/>
              <a:ext cx="157707" cy="49484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3" name="Text Box 165"/>
            <p:cNvSpPr txBox="1">
              <a:spLocks noChangeArrowheads="1"/>
            </p:cNvSpPr>
            <p:nvPr/>
          </p:nvSpPr>
          <p:spPr bwMode="auto">
            <a:xfrm>
              <a:off x="3113352" y="3343275"/>
              <a:ext cx="530431" cy="36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>
                  <a:latin typeface="Times New Roman" pitchFamily="18" charset="0"/>
                </a:rPr>
                <a:t>Lid</a:t>
              </a:r>
            </a:p>
          </p:txBody>
        </p:sp>
        <p:sp>
          <p:nvSpPr>
            <p:cNvPr id="14" name="Line 166"/>
            <p:cNvSpPr>
              <a:spLocks noChangeShapeType="1"/>
            </p:cNvSpPr>
            <p:nvPr/>
          </p:nvSpPr>
          <p:spPr bwMode="auto">
            <a:xfrm flipH="1">
              <a:off x="3259970" y="3569298"/>
              <a:ext cx="123209" cy="39721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5" name="Text Box 167"/>
            <p:cNvSpPr txBox="1">
              <a:spLocks noChangeArrowheads="1"/>
            </p:cNvSpPr>
            <p:nvPr/>
          </p:nvSpPr>
          <p:spPr bwMode="auto">
            <a:xfrm>
              <a:off x="4448252" y="3550574"/>
              <a:ext cx="877382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>
                  <a:latin typeface="Times New Roman" pitchFamily="18" charset="0"/>
                </a:rPr>
                <a:t>Ceramic</a:t>
              </a:r>
            </a:p>
            <a:p>
              <a:pPr eaLnBrk="0" hangingPunct="0"/>
              <a:r>
                <a:rPr lang="en-US" sz="1100">
                  <a:latin typeface="Times New Roman" pitchFamily="18" charset="0"/>
                </a:rPr>
                <a:t>Plates</a:t>
              </a:r>
            </a:p>
          </p:txBody>
        </p:sp>
        <p:sp>
          <p:nvSpPr>
            <p:cNvPr id="16" name="Line 168"/>
            <p:cNvSpPr>
              <a:spLocks noChangeShapeType="1"/>
            </p:cNvSpPr>
            <p:nvPr/>
          </p:nvSpPr>
          <p:spPr bwMode="auto">
            <a:xfrm flipH="1">
              <a:off x="4372547" y="3839456"/>
              <a:ext cx="305558" cy="3530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7" name="Line 169"/>
            <p:cNvSpPr>
              <a:spLocks noChangeShapeType="1"/>
            </p:cNvSpPr>
            <p:nvPr/>
          </p:nvSpPr>
          <p:spPr bwMode="auto">
            <a:xfrm flipH="1">
              <a:off x="4477274" y="3839456"/>
              <a:ext cx="200831" cy="45338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8" name="Line 170"/>
            <p:cNvSpPr>
              <a:spLocks noChangeShapeType="1"/>
            </p:cNvSpPr>
            <p:nvPr/>
          </p:nvSpPr>
          <p:spPr bwMode="auto">
            <a:xfrm>
              <a:off x="6315552" y="3966510"/>
              <a:ext cx="384412" cy="12438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9" name="Text Box 171"/>
            <p:cNvSpPr txBox="1">
              <a:spLocks noChangeArrowheads="1"/>
            </p:cNvSpPr>
            <p:nvPr/>
          </p:nvSpPr>
          <p:spPr bwMode="auto">
            <a:xfrm>
              <a:off x="5646642" y="3569298"/>
              <a:ext cx="715614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>
                  <a:latin typeface="Times New Roman" pitchFamily="18" charset="0"/>
                </a:rPr>
                <a:t>PEEK</a:t>
              </a:r>
            </a:p>
            <a:p>
              <a:pPr eaLnBrk="0" hangingPunct="0"/>
              <a:r>
                <a:rPr lang="en-US" sz="11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20" name="Text Box 172"/>
            <p:cNvSpPr txBox="1">
              <a:spLocks noChangeArrowheads="1"/>
            </p:cNvSpPr>
            <p:nvPr/>
          </p:nvSpPr>
          <p:spPr bwMode="auto">
            <a:xfrm>
              <a:off x="6475542" y="3375373"/>
              <a:ext cx="907182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>
                  <a:latin typeface="Times New Roman" pitchFamily="18" charset="0"/>
                </a:rPr>
                <a:t>Stainless</a:t>
              </a:r>
            </a:p>
            <a:p>
              <a:pPr eaLnBrk="0" hangingPunct="0"/>
              <a:r>
                <a:rPr lang="en-US" sz="1100">
                  <a:latin typeface="Times New Roman" pitchFamily="18" charset="0"/>
                </a:rPr>
                <a:t>Nut</a:t>
              </a:r>
            </a:p>
          </p:txBody>
        </p:sp>
        <p:sp>
          <p:nvSpPr>
            <p:cNvPr id="21" name="Arc 173"/>
            <p:cNvSpPr>
              <a:spLocks/>
            </p:cNvSpPr>
            <p:nvPr/>
          </p:nvSpPr>
          <p:spPr bwMode="auto">
            <a:xfrm>
              <a:off x="6956238" y="3727113"/>
              <a:ext cx="316647" cy="641959"/>
            </a:xfrm>
            <a:custGeom>
              <a:avLst/>
              <a:gdLst>
                <a:gd name="G0" fmla="+- 0 0 0"/>
                <a:gd name="G1" fmla="+- 17330 0 0"/>
                <a:gd name="G2" fmla="+- 21600 0 0"/>
                <a:gd name="T0" fmla="*/ 12893 w 21600"/>
                <a:gd name="T1" fmla="*/ 0 h 36659"/>
                <a:gd name="T2" fmla="*/ 9640 w 21600"/>
                <a:gd name="T3" fmla="*/ 36659 h 36659"/>
                <a:gd name="T4" fmla="*/ 0 w 21600"/>
                <a:gd name="T5" fmla="*/ 17330 h 36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6659" fill="none" extrusionOk="0">
                  <a:moveTo>
                    <a:pt x="12893" y="-1"/>
                  </a:moveTo>
                  <a:cubicBezTo>
                    <a:pt x="18371" y="4075"/>
                    <a:pt x="21600" y="10501"/>
                    <a:pt x="21600" y="17330"/>
                  </a:cubicBezTo>
                  <a:cubicBezTo>
                    <a:pt x="21600" y="25519"/>
                    <a:pt x="16968" y="33004"/>
                    <a:pt x="9640" y="36659"/>
                  </a:cubicBezTo>
                </a:path>
                <a:path w="21600" h="36659" stroke="0" extrusionOk="0">
                  <a:moveTo>
                    <a:pt x="12893" y="-1"/>
                  </a:moveTo>
                  <a:cubicBezTo>
                    <a:pt x="18371" y="4075"/>
                    <a:pt x="21600" y="10501"/>
                    <a:pt x="21600" y="17330"/>
                  </a:cubicBezTo>
                  <a:cubicBezTo>
                    <a:pt x="21600" y="25519"/>
                    <a:pt x="16968" y="33004"/>
                    <a:pt x="9640" y="36659"/>
                  </a:cubicBezTo>
                  <a:lnTo>
                    <a:pt x="0" y="17330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2" name="Freeform 174"/>
            <p:cNvSpPr>
              <a:spLocks/>
            </p:cNvSpPr>
            <p:nvPr/>
          </p:nvSpPr>
          <p:spPr bwMode="auto">
            <a:xfrm>
              <a:off x="5725381" y="4675340"/>
              <a:ext cx="776216" cy="345053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414" y="0"/>
                </a:cxn>
              </a:cxnLst>
              <a:rect l="0" t="0" r="r" b="b"/>
              <a:pathLst>
                <a:path w="414" h="171">
                  <a:moveTo>
                    <a:pt x="0" y="171"/>
                  </a:moveTo>
                  <a:lnTo>
                    <a:pt x="41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3" name="Text Box 175"/>
            <p:cNvSpPr txBox="1">
              <a:spLocks noChangeArrowheads="1"/>
            </p:cNvSpPr>
            <p:nvPr/>
          </p:nvSpPr>
          <p:spPr bwMode="auto">
            <a:xfrm>
              <a:off x="4707984" y="4838503"/>
              <a:ext cx="1054052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dirty="0">
                  <a:latin typeface="Times New Roman" pitchFamily="18" charset="0"/>
                </a:rPr>
                <a:t>Aluminum</a:t>
              </a:r>
            </a:p>
            <a:p>
              <a:pPr eaLnBrk="0" hangingPunct="0"/>
              <a:r>
                <a:rPr lang="en-US" sz="1100" dirty="0">
                  <a:latin typeface="Times New Roman" pitchFamily="18" charset="0"/>
                </a:rPr>
                <a:t>Gasket</a:t>
              </a:r>
            </a:p>
          </p:txBody>
        </p:sp>
        <p:sp>
          <p:nvSpPr>
            <p:cNvPr id="24" name="Line 176"/>
            <p:cNvSpPr>
              <a:spLocks noChangeShapeType="1"/>
            </p:cNvSpPr>
            <p:nvPr/>
          </p:nvSpPr>
          <p:spPr bwMode="auto">
            <a:xfrm flipH="1" flipV="1">
              <a:off x="2242264" y="4722149"/>
              <a:ext cx="2492517" cy="29824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5" name="Line 177"/>
            <p:cNvSpPr>
              <a:spLocks noChangeShapeType="1"/>
            </p:cNvSpPr>
            <p:nvPr/>
          </p:nvSpPr>
          <p:spPr bwMode="auto">
            <a:xfrm flipV="1">
              <a:off x="5725381" y="4877289"/>
              <a:ext cx="805787" cy="72354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6" name="Text Box 178"/>
            <p:cNvSpPr txBox="1">
              <a:spLocks noChangeArrowheads="1"/>
            </p:cNvSpPr>
            <p:nvPr/>
          </p:nvSpPr>
          <p:spPr bwMode="auto">
            <a:xfrm>
              <a:off x="4764219" y="5408243"/>
              <a:ext cx="962525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 dirty="0">
                  <a:latin typeface="Times New Roman" pitchFamily="18" charset="0"/>
                </a:rPr>
                <a:t>Stainless</a:t>
              </a:r>
            </a:p>
            <a:p>
              <a:pPr eaLnBrk="0" hangingPunct="0"/>
              <a:r>
                <a:rPr lang="en-US" sz="1100" dirty="0">
                  <a:latin typeface="Times New Roman" pitchFamily="18" charset="0"/>
                </a:rPr>
                <a:t>Bulkhead</a:t>
              </a:r>
            </a:p>
          </p:txBody>
        </p:sp>
        <p:sp>
          <p:nvSpPr>
            <p:cNvPr id="27" name="Line 179"/>
            <p:cNvSpPr>
              <a:spLocks noChangeShapeType="1"/>
            </p:cNvSpPr>
            <p:nvPr/>
          </p:nvSpPr>
          <p:spPr bwMode="auto">
            <a:xfrm flipH="1" flipV="1">
              <a:off x="2122751" y="5020393"/>
              <a:ext cx="2701972" cy="5804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8" name="Text Box 180"/>
            <p:cNvSpPr txBox="1">
              <a:spLocks noChangeArrowheads="1"/>
            </p:cNvSpPr>
            <p:nvPr/>
          </p:nvSpPr>
          <p:spPr bwMode="auto">
            <a:xfrm>
              <a:off x="4597980" y="6083636"/>
              <a:ext cx="1190278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>
                  <a:latin typeface="Times New Roman" pitchFamily="18" charset="0"/>
                </a:rPr>
                <a:t>Ceramic</a:t>
              </a:r>
            </a:p>
            <a:p>
              <a:pPr eaLnBrk="0" hangingPunct="0"/>
              <a:r>
                <a:rPr lang="en-US" sz="1100">
                  <a:latin typeface="Times New Roman" pitchFamily="18" charset="0"/>
                </a:rPr>
                <a:t>Feedthrough</a:t>
              </a:r>
            </a:p>
          </p:txBody>
        </p:sp>
        <p:sp>
          <p:nvSpPr>
            <p:cNvPr id="29" name="Line 181"/>
            <p:cNvSpPr>
              <a:spLocks noChangeShapeType="1"/>
            </p:cNvSpPr>
            <p:nvPr/>
          </p:nvSpPr>
          <p:spPr bwMode="auto">
            <a:xfrm flipV="1">
              <a:off x="5635438" y="5793418"/>
              <a:ext cx="990600" cy="5804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0" name="Line 182"/>
            <p:cNvSpPr>
              <a:spLocks noChangeShapeType="1"/>
            </p:cNvSpPr>
            <p:nvPr/>
          </p:nvSpPr>
          <p:spPr bwMode="auto">
            <a:xfrm flipH="1" flipV="1">
              <a:off x="2032808" y="5600830"/>
              <a:ext cx="2701972" cy="77302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1" name="Rectangle 183"/>
            <p:cNvSpPr>
              <a:spLocks noChangeArrowheads="1"/>
            </p:cNvSpPr>
            <p:nvPr/>
          </p:nvSpPr>
          <p:spPr bwMode="auto">
            <a:xfrm>
              <a:off x="3429998" y="4343661"/>
              <a:ext cx="349913" cy="17653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2" name="Rectangle 184"/>
            <p:cNvSpPr>
              <a:spLocks noChangeArrowheads="1"/>
            </p:cNvSpPr>
            <p:nvPr/>
          </p:nvSpPr>
          <p:spPr bwMode="auto">
            <a:xfrm>
              <a:off x="3515012" y="4496126"/>
              <a:ext cx="211919" cy="1752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3" name="Rectangle 185" descr="Wide upward diagonal"/>
            <p:cNvSpPr>
              <a:spLocks noChangeArrowheads="1"/>
            </p:cNvSpPr>
            <p:nvPr/>
          </p:nvSpPr>
          <p:spPr bwMode="auto">
            <a:xfrm>
              <a:off x="3460800" y="4242017"/>
              <a:ext cx="319111" cy="5082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4" name="Rectangle 186"/>
            <p:cNvSpPr>
              <a:spLocks noChangeArrowheads="1"/>
            </p:cNvSpPr>
            <p:nvPr/>
          </p:nvSpPr>
          <p:spPr bwMode="auto">
            <a:xfrm>
              <a:off x="3593866" y="4129675"/>
              <a:ext cx="51748" cy="4787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5" name="Rectangle 187" descr="Light upward diagonal"/>
            <p:cNvSpPr>
              <a:spLocks noChangeArrowheads="1"/>
            </p:cNvSpPr>
            <p:nvPr/>
          </p:nvSpPr>
          <p:spPr bwMode="auto">
            <a:xfrm>
              <a:off x="3593866" y="4141711"/>
              <a:ext cx="51748" cy="100306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36" name="Text Box 188"/>
            <p:cNvSpPr txBox="1">
              <a:spLocks noChangeArrowheads="1"/>
            </p:cNvSpPr>
            <p:nvPr/>
          </p:nvSpPr>
          <p:spPr bwMode="auto">
            <a:xfrm>
              <a:off x="3680661" y="3343275"/>
              <a:ext cx="877382" cy="57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100">
                  <a:latin typeface="Times New Roman" pitchFamily="18" charset="0"/>
                </a:rPr>
                <a:t>Ceramic</a:t>
              </a:r>
            </a:p>
            <a:p>
              <a:pPr eaLnBrk="0" hangingPunct="0"/>
              <a:r>
                <a:rPr lang="en-US" sz="1100">
                  <a:latin typeface="Times New Roman" pitchFamily="18" charset="0"/>
                </a:rPr>
                <a:t>Washer</a:t>
              </a:r>
            </a:p>
          </p:txBody>
        </p:sp>
        <p:sp>
          <p:nvSpPr>
            <p:cNvPr id="37" name="Line 189"/>
            <p:cNvSpPr>
              <a:spLocks noChangeShapeType="1"/>
            </p:cNvSpPr>
            <p:nvPr/>
          </p:nvSpPr>
          <p:spPr bwMode="auto">
            <a:xfrm flipH="1">
              <a:off x="3779911" y="3727113"/>
              <a:ext cx="305558" cy="54165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8" name="Text Box 190"/>
            <p:cNvSpPr txBox="1">
              <a:spLocks noChangeArrowheads="1"/>
            </p:cNvSpPr>
            <p:nvPr/>
          </p:nvSpPr>
          <p:spPr bwMode="auto">
            <a:xfrm>
              <a:off x="5885552" y="6472825"/>
              <a:ext cx="245294" cy="347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endParaRPr lang="en-US" sz="1100" i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01041" y="1058077"/>
            <a:ext cx="6365875" cy="5332413"/>
            <a:chOff x="280988" y="1143000"/>
            <a:chExt cx="6365875" cy="5332413"/>
          </a:xfrm>
        </p:grpSpPr>
        <p:sp>
          <p:nvSpPr>
            <p:cNvPr id="3" name="TextBox 2"/>
            <p:cNvSpPr txBox="1"/>
            <p:nvPr/>
          </p:nvSpPr>
          <p:spPr>
            <a:xfrm>
              <a:off x="447814" y="1443038"/>
              <a:ext cx="59503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Air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3481" y="3962400"/>
              <a:ext cx="54373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He</a:t>
              </a:r>
            </a:p>
          </p:txBody>
        </p:sp>
        <p:pic>
          <p:nvPicPr>
            <p:cNvPr id="14345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"/>
            <a:stretch/>
          </p:blipFill>
          <p:spPr bwMode="auto">
            <a:xfrm>
              <a:off x="1285683" y="1143000"/>
              <a:ext cx="5361180" cy="53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348" name="Straight Arrow Connector 5"/>
            <p:cNvCxnSpPr>
              <a:cxnSpLocks noChangeShapeType="1"/>
            </p:cNvCxnSpPr>
            <p:nvPr/>
          </p:nvCxnSpPr>
          <p:spPr bwMode="auto">
            <a:xfrm>
              <a:off x="1066800" y="1779588"/>
              <a:ext cx="1338263" cy="823912"/>
            </a:xfrm>
            <a:prstGeom prst="straightConnector1">
              <a:avLst/>
            </a:prstGeom>
            <a:noFill/>
            <a:ln w="31750" algn="ctr">
              <a:solidFill>
                <a:srgbClr val="FF0066">
                  <a:alpha val="70979"/>
                </a:srgb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49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1120775" y="3084513"/>
              <a:ext cx="1020763" cy="993775"/>
            </a:xfrm>
            <a:prstGeom prst="straightConnector1">
              <a:avLst/>
            </a:prstGeom>
            <a:noFill/>
            <a:ln w="31750" algn="ctr">
              <a:solidFill>
                <a:srgbClr val="FF0066">
                  <a:alpha val="70979"/>
                </a:srgb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280988" y="2513013"/>
              <a:ext cx="692150" cy="460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n-lt"/>
                </a:rPr>
                <a:t>HM</a:t>
              </a:r>
            </a:p>
          </p:txBody>
        </p:sp>
        <p:cxnSp>
          <p:nvCxnSpPr>
            <p:cNvPr id="14352" name="Straight Arrow Connector 5"/>
            <p:cNvCxnSpPr>
              <a:cxnSpLocks noChangeShapeType="1"/>
            </p:cNvCxnSpPr>
            <p:nvPr/>
          </p:nvCxnSpPr>
          <p:spPr bwMode="auto">
            <a:xfrm>
              <a:off x="895350" y="2714625"/>
              <a:ext cx="1619250" cy="258763"/>
            </a:xfrm>
            <a:prstGeom prst="straightConnector1">
              <a:avLst/>
            </a:prstGeom>
            <a:noFill/>
            <a:ln w="31750" algn="ctr">
              <a:solidFill>
                <a:srgbClr val="FF0066">
                  <a:alpha val="70979"/>
                </a:srgb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Rectangle 3"/>
          <p:cNvSpPr/>
          <p:nvPr/>
        </p:nvSpPr>
        <p:spPr>
          <a:xfrm>
            <a:off x="304800" y="540951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 smtClean="0">
                <a:solidFill>
                  <a:srgbClr val="006600"/>
                </a:solidFill>
                <a:latin typeface="Arial" charset="0"/>
              </a:rPr>
              <a:t>N</a:t>
            </a:r>
            <a:r>
              <a:rPr lang="fr-FR" altLang="en-US" b="1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fr-FR" altLang="en-US" b="1" dirty="0" err="1">
                <a:solidFill>
                  <a:srgbClr val="006600"/>
                </a:solidFill>
                <a:latin typeface="Arial" charset="0"/>
              </a:rPr>
              <a:t>Mokhov</a:t>
            </a:r>
            <a:endParaRPr lang="en-US" alt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LBNE Hadron </a:t>
            </a:r>
            <a:r>
              <a:rPr lang="en-US" dirty="0" smtClean="0"/>
              <a:t>Monitor 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3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84" y="992727"/>
            <a:ext cx="59436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7" name="Straight Arrow Connector 2"/>
          <p:cNvCxnSpPr>
            <a:cxnSpLocks noChangeShapeType="1"/>
          </p:cNvCxnSpPr>
          <p:nvPr/>
        </p:nvCxnSpPr>
        <p:spPr bwMode="auto">
          <a:xfrm>
            <a:off x="3124200" y="4648200"/>
            <a:ext cx="2667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304800" y="540951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 smtClean="0">
                <a:solidFill>
                  <a:srgbClr val="006600"/>
                </a:solidFill>
                <a:latin typeface="Arial" charset="0"/>
              </a:rPr>
              <a:t>N</a:t>
            </a:r>
            <a:r>
              <a:rPr lang="fr-FR" altLang="en-US" b="1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fr-FR" altLang="en-US" b="1" dirty="0" err="1">
                <a:solidFill>
                  <a:srgbClr val="006600"/>
                </a:solidFill>
                <a:latin typeface="Arial" charset="0"/>
              </a:rPr>
              <a:t>Mokhov</a:t>
            </a:r>
            <a:endParaRPr lang="en-US" alt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Hadron Monitor Model in MARS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4100"/>
            <a:ext cx="3983038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0450"/>
            <a:ext cx="40259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540951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 smtClean="0">
                <a:solidFill>
                  <a:srgbClr val="006600"/>
                </a:solidFill>
                <a:latin typeface="Arial" charset="0"/>
              </a:rPr>
              <a:t>N</a:t>
            </a:r>
            <a:r>
              <a:rPr lang="fr-FR" altLang="en-US" b="1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fr-FR" altLang="en-US" b="1" dirty="0" err="1">
                <a:solidFill>
                  <a:srgbClr val="006600"/>
                </a:solidFill>
                <a:latin typeface="Arial" charset="0"/>
              </a:rPr>
              <a:t>Mokhov</a:t>
            </a:r>
            <a:endParaRPr lang="en-US" alt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Absorbed </a:t>
            </a:r>
            <a:r>
              <a:rPr lang="en-US" sz="4000" dirty="0" smtClean="0"/>
              <a:t>Dose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58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50" y="520511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b="1" dirty="0" smtClean="0">
                <a:solidFill>
                  <a:srgbClr val="006600"/>
                </a:solidFill>
                <a:latin typeface="Arial" charset="0"/>
              </a:rPr>
              <a:t>N</a:t>
            </a:r>
            <a:r>
              <a:rPr lang="fr-FR" altLang="en-US" b="1" dirty="0">
                <a:solidFill>
                  <a:srgbClr val="006600"/>
                </a:solidFill>
                <a:latin typeface="Arial" charset="0"/>
              </a:rPr>
              <a:t>. </a:t>
            </a:r>
            <a:r>
              <a:rPr lang="fr-FR" altLang="en-US" b="1" dirty="0" err="1">
                <a:solidFill>
                  <a:srgbClr val="006600"/>
                </a:solidFill>
                <a:latin typeface="Arial" charset="0"/>
              </a:rPr>
              <a:t>Mokhov</a:t>
            </a:r>
            <a:endParaRPr lang="en-US" alt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Dose on Contact</a:t>
            </a:r>
          </a:p>
        </p:txBody>
      </p:sp>
    </p:spTree>
    <p:extLst>
      <p:ext uri="{BB962C8B-B14F-4D97-AF65-F5344CB8AC3E}">
        <p14:creationId xmlns:p14="http://schemas.microsoft.com/office/powerpoint/2010/main" val="29269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Environmental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Dose to components: 500 </a:t>
            </a:r>
            <a:r>
              <a:rPr lang="en-US" dirty="0" err="1" smtClean="0"/>
              <a:t>MGray</a:t>
            </a:r>
            <a:r>
              <a:rPr lang="en-US" dirty="0" smtClean="0"/>
              <a:t> / yr.</a:t>
            </a:r>
          </a:p>
          <a:p>
            <a:pPr lvl="1"/>
            <a:r>
              <a:rPr lang="en-US" dirty="0" smtClean="0"/>
              <a:t>0.02 DPA/</a:t>
            </a:r>
            <a:r>
              <a:rPr lang="en-US" dirty="0" err="1" smtClean="0"/>
              <a:t>yr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Residual activation after a few days:</a:t>
            </a:r>
          </a:p>
          <a:p>
            <a:pPr lvl="1"/>
            <a:r>
              <a:rPr lang="en-US" dirty="0" smtClean="0"/>
              <a:t>0.5 </a:t>
            </a:r>
            <a:r>
              <a:rPr lang="en-US" dirty="0" err="1" smtClean="0"/>
              <a:t>Sv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for steel </a:t>
            </a:r>
          </a:p>
          <a:p>
            <a:pPr lvl="1"/>
            <a:r>
              <a:rPr lang="en-US" dirty="0" smtClean="0"/>
              <a:t>10-100x less for Al and Ceramic (advantage grows with time)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Particle Flux: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12</a:t>
            </a:r>
            <a:r>
              <a:rPr lang="en-US" dirty="0" smtClean="0"/>
              <a:t> charged particles / cm</a:t>
            </a:r>
            <a:r>
              <a:rPr lang="en-US" baseline="30000" dirty="0" smtClean="0"/>
              <a:t>2</a:t>
            </a:r>
            <a:r>
              <a:rPr lang="en-US" dirty="0" smtClean="0"/>
              <a:t> in center of monitor</a:t>
            </a:r>
          </a:p>
          <a:p>
            <a:pPr lvl="2"/>
            <a:r>
              <a:rPr lang="en-US" dirty="0" smtClean="0"/>
              <a:t>Drops off fast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 neutron / cm</a:t>
            </a:r>
            <a:r>
              <a:rPr lang="en-US" baseline="30000" dirty="0" smtClean="0"/>
              <a:t>2</a:t>
            </a:r>
            <a:r>
              <a:rPr lang="en-US" dirty="0" smtClean="0"/>
              <a:t> background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Heating</a:t>
            </a:r>
          </a:p>
          <a:p>
            <a:pPr lvl="1"/>
            <a:r>
              <a:rPr lang="en-US" dirty="0" smtClean="0"/>
              <a:t>Max density: 0.2 W / cm</a:t>
            </a:r>
            <a:r>
              <a:rPr lang="en-US" baseline="30000" dirty="0" smtClean="0"/>
              <a:t>3</a:t>
            </a:r>
            <a:r>
              <a:rPr lang="en-US" dirty="0" smtClean="0"/>
              <a:t> in steel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8BFBABB8-DC28-4652-87BE-342EADD2E7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16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LBNE detector will be subject to ~ 20x greater flux than </a:t>
            </a:r>
            <a:r>
              <a:rPr lang="en-US" dirty="0" err="1" smtClean="0"/>
              <a:t>NuMI</a:t>
            </a:r>
            <a:endParaRPr lang="en-US" dirty="0" smtClean="0"/>
          </a:p>
          <a:p>
            <a:pPr lvl="1"/>
            <a:r>
              <a:rPr lang="en-US" dirty="0" smtClean="0"/>
              <a:t>Shorter decay pipe</a:t>
            </a:r>
          </a:p>
          <a:p>
            <a:pPr lvl="1"/>
            <a:r>
              <a:rPr lang="en-US" dirty="0" smtClean="0"/>
              <a:t>Higher beam power</a:t>
            </a:r>
          </a:p>
          <a:p>
            <a:r>
              <a:rPr lang="en-US" dirty="0" smtClean="0"/>
              <a:t>Extension of the ionization chamber technology is difficult and risky</a:t>
            </a:r>
          </a:p>
          <a:p>
            <a:pPr lvl="1"/>
            <a:r>
              <a:rPr lang="en-US" dirty="0" smtClean="0"/>
              <a:t>Chambers themselves, but also electrical cables and </a:t>
            </a:r>
            <a:r>
              <a:rPr lang="en-US" dirty="0" err="1" smtClean="0"/>
              <a:t>feedthroughs</a:t>
            </a:r>
            <a:endParaRPr lang="en-US" dirty="0" smtClean="0"/>
          </a:p>
          <a:p>
            <a:r>
              <a:rPr lang="en-US" dirty="0" smtClean="0"/>
              <a:t>Some conventional options:</a:t>
            </a:r>
          </a:p>
          <a:p>
            <a:pPr lvl="1"/>
            <a:r>
              <a:rPr lang="en-US" dirty="0" smtClean="0"/>
              <a:t>SEMs</a:t>
            </a:r>
          </a:p>
          <a:p>
            <a:pPr lvl="1"/>
            <a:r>
              <a:rPr lang="en-US" dirty="0" smtClean="0"/>
              <a:t>OTR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52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New Concept: Flowing Gas Detector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1"/>
            <a:ext cx="7924800" cy="259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Actively </a:t>
            </a:r>
            <a:r>
              <a:rPr lang="en-US" dirty="0"/>
              <a:t>flow reactants through the region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Beam ionizes the gas and produces reaction products</a:t>
            </a:r>
          </a:p>
          <a:p>
            <a:pPr lvl="1"/>
            <a:r>
              <a:rPr lang="en-US" dirty="0" smtClean="0"/>
              <a:t>Products are measured outside of the radiation field</a:t>
            </a:r>
          </a:p>
          <a:p>
            <a:pPr lvl="1"/>
            <a:r>
              <a:rPr lang="en-US" dirty="0" smtClean="0"/>
              <a:t>Time series measurement can give spatial information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14088" y="3616637"/>
            <a:ext cx="3736105" cy="2914045"/>
            <a:chOff x="2514088" y="3153685"/>
            <a:chExt cx="4591722" cy="3581400"/>
          </a:xfrm>
        </p:grpSpPr>
        <p:grpSp>
          <p:nvGrpSpPr>
            <p:cNvPr id="19" name="Group 18"/>
            <p:cNvGrpSpPr/>
            <p:nvPr/>
          </p:nvGrpSpPr>
          <p:grpSpPr>
            <a:xfrm>
              <a:off x="2514088" y="3153685"/>
              <a:ext cx="4591722" cy="3581400"/>
              <a:chOff x="2547257" y="2786745"/>
              <a:chExt cx="4591722" cy="35814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547257" y="2786745"/>
                <a:ext cx="4591722" cy="3581400"/>
                <a:chOff x="2266278" y="1676400"/>
                <a:chExt cx="4591722" cy="3581400"/>
              </a:xfrm>
            </p:grpSpPr>
            <p:sp>
              <p:nvSpPr>
                <p:cNvPr id="4" name="Can 3"/>
                <p:cNvSpPr/>
                <p:nvPr/>
              </p:nvSpPr>
              <p:spPr bwMode="auto">
                <a:xfrm rot="16200000">
                  <a:off x="4381500" y="-4191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" name="Can 4"/>
                <p:cNvSpPr/>
                <p:nvPr/>
              </p:nvSpPr>
              <p:spPr bwMode="auto">
                <a:xfrm rot="16200000">
                  <a:off x="4381500" y="1143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" name="Can 5"/>
                <p:cNvSpPr/>
                <p:nvPr/>
              </p:nvSpPr>
              <p:spPr bwMode="auto">
                <a:xfrm rot="16200000">
                  <a:off x="4381500" y="6477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" name="Can 6"/>
                <p:cNvSpPr/>
                <p:nvPr/>
              </p:nvSpPr>
              <p:spPr bwMode="auto">
                <a:xfrm rot="16200000">
                  <a:off x="4381500" y="11811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8" name="Can 7"/>
                <p:cNvSpPr/>
                <p:nvPr/>
              </p:nvSpPr>
              <p:spPr bwMode="auto">
                <a:xfrm rot="16200000">
                  <a:off x="4361778" y="17145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" name="Can 8"/>
                <p:cNvSpPr/>
                <p:nvPr/>
              </p:nvSpPr>
              <p:spPr bwMode="auto">
                <a:xfrm rot="16200000">
                  <a:off x="4361778" y="2247901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" name="Can 9"/>
                <p:cNvSpPr/>
                <p:nvPr/>
              </p:nvSpPr>
              <p:spPr bwMode="auto">
                <a:xfrm rot="16200000">
                  <a:off x="4361778" y="27813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" name="Right Arrow 11"/>
              <p:cNvSpPr/>
              <p:nvPr/>
            </p:nvSpPr>
            <p:spPr bwMode="auto">
              <a:xfrm>
                <a:off x="2819400" y="2895600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ight Arrow 12"/>
              <p:cNvSpPr/>
              <p:nvPr/>
            </p:nvSpPr>
            <p:spPr bwMode="auto">
              <a:xfrm>
                <a:off x="2813125" y="3415394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 bwMode="auto">
              <a:xfrm>
                <a:off x="2819400" y="3948793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 bwMode="auto">
              <a:xfrm>
                <a:off x="2813125" y="4482193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 bwMode="auto">
              <a:xfrm>
                <a:off x="2819400" y="5015593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 bwMode="auto">
              <a:xfrm>
                <a:off x="2819400" y="5548994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 bwMode="auto">
              <a:xfrm>
                <a:off x="2813125" y="6082393"/>
                <a:ext cx="914400" cy="190501"/>
              </a:xfrm>
              <a:prstGeom prst="rightArrow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0" name="Oval 56"/>
            <p:cNvSpPr>
              <a:spLocks noChangeArrowheads="1"/>
            </p:cNvSpPr>
            <p:nvPr/>
          </p:nvSpPr>
          <p:spPr bwMode="auto">
            <a:xfrm flipV="1">
              <a:off x="3048794" y="3505200"/>
              <a:ext cx="3428206" cy="2886073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1000"/>
                  </a:srgbClr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122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Reactants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260028" cy="51355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E.g. </a:t>
            </a:r>
            <a:r>
              <a:rPr lang="en-US" dirty="0"/>
              <a:t>aN</a:t>
            </a:r>
            <a:r>
              <a:rPr lang="en-US" baseline="-25000" dirty="0"/>
              <a:t>2</a:t>
            </a:r>
            <a:r>
              <a:rPr lang="en-US" dirty="0"/>
              <a:t> + bO</a:t>
            </a:r>
            <a:r>
              <a:rPr lang="en-US" baseline="-25000" dirty="0"/>
              <a:t>2</a:t>
            </a:r>
            <a:r>
              <a:rPr lang="en-US" dirty="0"/>
              <a:t> -&gt; </a:t>
            </a:r>
            <a:r>
              <a:rPr lang="en-US" dirty="0" smtClean="0"/>
              <a:t>NOX</a:t>
            </a:r>
          </a:p>
          <a:p>
            <a:pPr lvl="1"/>
            <a:r>
              <a:rPr lang="en-US" dirty="0" smtClean="0"/>
              <a:t>Ionize few parts in 10</a:t>
            </a:r>
            <a:r>
              <a:rPr lang="en-US" baseline="30000" dirty="0" smtClean="0"/>
              <a:t>5 </a:t>
            </a:r>
            <a:r>
              <a:rPr lang="en-US" dirty="0" smtClean="0"/>
              <a:t>each spill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Commercial, flowing detectors available</a:t>
            </a:r>
          </a:p>
          <a:p>
            <a:pPr lvl="1"/>
            <a:r>
              <a:rPr lang="en-US" dirty="0" smtClean="0"/>
              <a:t>1 ppb NO sensitivity</a:t>
            </a:r>
          </a:p>
          <a:p>
            <a:pPr lvl="1"/>
            <a:r>
              <a:rPr lang="en-US" dirty="0" smtClean="0"/>
              <a:t>Up to 10 Hz rate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Cavity-Enhanced Laser Absorption </a:t>
            </a:r>
            <a:r>
              <a:rPr lang="en-US" dirty="0" smtClean="0"/>
              <a:t>Spectrometry”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Numerous other options (chemistry)</a:t>
            </a:r>
          </a:p>
          <a:p>
            <a:pPr lvl="1"/>
            <a:r>
              <a:rPr lang="en-US" dirty="0" smtClean="0"/>
              <a:t>Electrical conductivity of water is a great proxy, but water is not so desirable</a:t>
            </a:r>
          </a:p>
          <a:p>
            <a:pPr lvl="1"/>
            <a:r>
              <a:rPr lang="en-US" dirty="0" smtClean="0"/>
              <a:t>Would need to calibrate the approach and understand linearity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Seriously considering a prototype of this for LBNE</a:t>
            </a:r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28" y="1119692"/>
            <a:ext cx="4883972" cy="259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144"/>
          <a:stretch/>
        </p:blipFill>
        <p:spPr bwMode="auto">
          <a:xfrm>
            <a:off x="4260028" y="3798967"/>
            <a:ext cx="4883972" cy="18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83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Concept: Microwaves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Passage of microwaves through a plasma induces a phase shift proportional to plasma density: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Fusion community uses laser interferometry to interrogate plasmas</a:t>
            </a:r>
            <a:endParaRPr lang="en-US" sz="2800" dirty="0"/>
          </a:p>
          <a:p>
            <a:pPr lvl="1"/>
            <a:r>
              <a:rPr lang="en-US" sz="2400" dirty="0" smtClean="0"/>
              <a:t>Optical paths into the shielding not so desirable</a:t>
            </a:r>
          </a:p>
          <a:p>
            <a:r>
              <a:rPr lang="en-US" sz="2800" dirty="0" smtClean="0"/>
              <a:t>Microwaves can be transported with waveguides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73497"/>
              </p:ext>
            </p:extLst>
          </p:nvPr>
        </p:nvGraphicFramePr>
        <p:xfrm>
          <a:off x="2067094" y="2247974"/>
          <a:ext cx="3892642" cy="160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3" imgW="2209680" imgH="914400" progId="Equation.3">
                  <p:embed/>
                </p:oleObj>
              </mc:Choice>
              <mc:Fallback>
                <p:oleObj name="Equation" r:id="rId3" imgW="22096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094" y="2247974"/>
                        <a:ext cx="3892642" cy="160924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67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Discussion and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Moses Chung</a:t>
            </a:r>
          </a:p>
          <a:p>
            <a:r>
              <a:rPr lang="en-US" dirty="0" smtClean="0"/>
              <a:t>Nathan Eddy</a:t>
            </a:r>
          </a:p>
          <a:p>
            <a:r>
              <a:rPr lang="en-US" dirty="0" smtClean="0"/>
              <a:t>Ben </a:t>
            </a:r>
            <a:r>
              <a:rPr lang="en-US" dirty="0" err="1" smtClean="0"/>
              <a:t>Freemire</a:t>
            </a:r>
            <a:endParaRPr lang="en-US" dirty="0" smtClean="0"/>
          </a:p>
          <a:p>
            <a:r>
              <a:rPr lang="en-US" dirty="0" smtClean="0"/>
              <a:t>Nikolai </a:t>
            </a:r>
            <a:r>
              <a:rPr lang="en-US" dirty="0" err="1" smtClean="0"/>
              <a:t>Mokhov</a:t>
            </a:r>
            <a:endParaRPr lang="en-US" dirty="0" smtClean="0"/>
          </a:p>
          <a:p>
            <a:r>
              <a:rPr lang="en-US" dirty="0" smtClean="0"/>
              <a:t>Igor </a:t>
            </a:r>
            <a:r>
              <a:rPr lang="en-US" dirty="0" err="1" smtClean="0"/>
              <a:t>Rakhno</a:t>
            </a:r>
            <a:endParaRPr lang="en-US" dirty="0" smtClean="0"/>
          </a:p>
          <a:p>
            <a:r>
              <a:rPr lang="en-US" dirty="0" smtClean="0"/>
              <a:t>Gianni </a:t>
            </a:r>
            <a:r>
              <a:rPr lang="en-US" dirty="0" err="1" smtClean="0"/>
              <a:t>Tassotto</a:t>
            </a:r>
            <a:endParaRPr lang="en-US" dirty="0" smtClean="0"/>
          </a:p>
          <a:p>
            <a:r>
              <a:rPr lang="en-US" dirty="0" smtClean="0"/>
              <a:t>Randy Thurman-</a:t>
            </a:r>
            <a:r>
              <a:rPr lang="en-US" dirty="0" err="1" smtClean="0"/>
              <a:t>Keup</a:t>
            </a:r>
            <a:endParaRPr lang="en-US" dirty="0" smtClean="0"/>
          </a:p>
          <a:p>
            <a:r>
              <a:rPr lang="en-US" dirty="0" smtClean="0"/>
              <a:t>Alvin </a:t>
            </a:r>
            <a:r>
              <a:rPr lang="en-US" dirty="0" err="1" smtClean="0"/>
              <a:t>Tollestrup</a:t>
            </a:r>
            <a:endParaRPr lang="en-US" dirty="0" smtClean="0"/>
          </a:p>
          <a:p>
            <a:r>
              <a:rPr lang="en-US" dirty="0" err="1" smtClean="0"/>
              <a:t>Katsuya</a:t>
            </a:r>
            <a:r>
              <a:rPr lang="en-US" dirty="0" smtClean="0"/>
              <a:t> </a:t>
            </a:r>
            <a:r>
              <a:rPr lang="en-US" dirty="0" err="1" smtClean="0"/>
              <a:t>Yonehara</a:t>
            </a:r>
            <a:endParaRPr lang="en-US" dirty="0" smtClean="0"/>
          </a:p>
          <a:p>
            <a:r>
              <a:rPr lang="en-US" dirty="0" smtClean="0"/>
              <a:t>Jim </a:t>
            </a:r>
            <a:r>
              <a:rPr lang="en-US" dirty="0" err="1" smtClean="0"/>
              <a:t>Zagel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8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917"/>
            <a:ext cx="8229600" cy="685800"/>
          </a:xfrm>
        </p:spPr>
        <p:txBody>
          <a:bodyPr/>
          <a:lstStyle/>
          <a:p>
            <a:r>
              <a:rPr lang="en-US" dirty="0" smtClean="0"/>
              <a:t>Existing Experiment: </a:t>
            </a:r>
            <a:r>
              <a:rPr lang="en-US" dirty="0" err="1" smtClean="0"/>
              <a:t>ECloud</a:t>
            </a:r>
            <a:r>
              <a:rPr lang="en-US" dirty="0" smtClean="0"/>
              <a:t> Measurement with Microwaves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7280"/>
            <a:ext cx="4618038" cy="49876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ECloud induced phase shift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Carrier is injected with BPMs at just above the cutoff for the elliptical beam pipe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Beam modulates the ECloud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ECloud cause PM of carrier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PM accumulates over the distance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Sideband, zero-span, and direct phase measurements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Sidebands come from modulation, give intensity (convolved with harmonic information)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Zero-span gives a cycle-wide measurement of intensity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Direct phase gives excellent time resolution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Issue is getting enough transmission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</p:txBody>
      </p:sp>
      <p:pic>
        <p:nvPicPr>
          <p:cNvPr id="256029" name="Picture 7" descr="dphase_all"/>
          <p:cNvPicPr>
            <a:picLocks noChangeAspect="1" noChangeArrowheads="1"/>
          </p:cNvPicPr>
          <p:nvPr/>
        </p:nvPicPr>
        <p:blipFill>
          <a:blip r:embed="rId2" cstate="print"/>
          <a:srcRect l="50354" t="49663"/>
          <a:stretch>
            <a:fillRect/>
          </a:stretch>
        </p:blipFill>
        <p:spPr bwMode="auto">
          <a:xfrm>
            <a:off x="4918075" y="3376443"/>
            <a:ext cx="401478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ystem"/>
          <p:cNvPicPr>
            <a:picLocks noChangeAspect="1" noChangeArrowheads="1"/>
          </p:cNvPicPr>
          <p:nvPr/>
        </p:nvPicPr>
        <p:blipFill>
          <a:blip r:embed="rId3" cstate="print"/>
          <a:srcRect t="4660" b="4301"/>
          <a:stretch>
            <a:fillRect/>
          </a:stretch>
        </p:blipFill>
        <p:spPr bwMode="auto">
          <a:xfrm>
            <a:off x="4513263" y="1258656"/>
            <a:ext cx="46307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32725" y="589989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FERMILAB-CONF-09-168-AD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99513" y="6287368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inspirehep.net/record/820122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65685"/>
            <a:ext cx="7924800" cy="21109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Effect would integrate along path length</a:t>
            </a:r>
          </a:p>
          <a:p>
            <a:r>
              <a:rPr lang="en-US" dirty="0" smtClean="0"/>
              <a:t>Time resolution would be very good</a:t>
            </a:r>
          </a:p>
          <a:p>
            <a:r>
              <a:rPr lang="en-US" dirty="0" smtClean="0"/>
              <a:t>Requires tricky/expensive electronics</a:t>
            </a:r>
          </a:p>
          <a:p>
            <a:r>
              <a:rPr lang="en-US" dirty="0" smtClean="0"/>
              <a:t>Need to understand normalization of the plasma to ionization and linearity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05283" y="3173506"/>
            <a:ext cx="4385729" cy="3578520"/>
            <a:chOff x="2514088" y="3153685"/>
            <a:chExt cx="4591722" cy="3598341"/>
          </a:xfrm>
        </p:grpSpPr>
        <p:grpSp>
          <p:nvGrpSpPr>
            <p:cNvPr id="13" name="Group 12"/>
            <p:cNvGrpSpPr/>
            <p:nvPr/>
          </p:nvGrpSpPr>
          <p:grpSpPr>
            <a:xfrm>
              <a:off x="2514088" y="3153685"/>
              <a:ext cx="4591722" cy="3598341"/>
              <a:chOff x="2514088" y="3153685"/>
              <a:chExt cx="4591722" cy="35983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514088" y="3153685"/>
                <a:ext cx="4591722" cy="3581400"/>
                <a:chOff x="2266278" y="1676400"/>
                <a:chExt cx="4591722" cy="3581400"/>
              </a:xfrm>
            </p:grpSpPr>
            <p:sp>
              <p:nvSpPr>
                <p:cNvPr id="4" name="Can 3"/>
                <p:cNvSpPr/>
                <p:nvPr/>
              </p:nvSpPr>
              <p:spPr bwMode="auto">
                <a:xfrm rot="16200000">
                  <a:off x="4381500" y="-4191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" name="Can 4"/>
                <p:cNvSpPr/>
                <p:nvPr/>
              </p:nvSpPr>
              <p:spPr bwMode="auto">
                <a:xfrm rot="16200000">
                  <a:off x="4381500" y="1143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" name="Can 5"/>
                <p:cNvSpPr/>
                <p:nvPr/>
              </p:nvSpPr>
              <p:spPr bwMode="auto">
                <a:xfrm rot="16200000">
                  <a:off x="4381500" y="6477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" name="Can 6"/>
                <p:cNvSpPr/>
                <p:nvPr/>
              </p:nvSpPr>
              <p:spPr bwMode="auto">
                <a:xfrm rot="16200000">
                  <a:off x="4381500" y="11811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8" name="Can 7"/>
                <p:cNvSpPr/>
                <p:nvPr/>
              </p:nvSpPr>
              <p:spPr bwMode="auto">
                <a:xfrm rot="16200000">
                  <a:off x="4361778" y="17145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" name="Can 8"/>
                <p:cNvSpPr/>
                <p:nvPr/>
              </p:nvSpPr>
              <p:spPr bwMode="auto">
                <a:xfrm rot="16200000">
                  <a:off x="4361778" y="2247901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" name="Can 9"/>
                <p:cNvSpPr/>
                <p:nvPr/>
              </p:nvSpPr>
              <p:spPr bwMode="auto">
                <a:xfrm rot="16200000">
                  <a:off x="4361778" y="2781300"/>
                  <a:ext cx="381000" cy="4572000"/>
                </a:xfrm>
                <a:prstGeom prst="can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2656114" y="3687084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22" name="Arc 21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" name="Arc 22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5" name="Group 24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26" name="Arc 25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7" name="Arc 26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34" name="Arc 33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" name="Arc 34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1" name="Group 30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32" name="Arc 31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3" name="Arc 32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2630478" y="3157285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50" name="Arc 49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Arc 50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48" name="Arc 47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9" name="Arc 48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40" name="Group 39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44" name="Arc 43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5" name="Arc 44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41" name="Group 40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42" name="Arc 41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3" name="Arc 42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2663821" y="4221114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65" name="Arc 64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6" name="Arc 65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63" name="Arc 62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4" name="Arc 63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59" name="Arc 58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0" name="Arc 59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6" name="Group 55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57" name="Arc 56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8" name="Arc 57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7" name="Group 66"/>
              <p:cNvGrpSpPr/>
              <p:nvPr/>
            </p:nvGrpSpPr>
            <p:grpSpPr>
              <a:xfrm>
                <a:off x="2665950" y="4736942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80" name="Arc 79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Arc 80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7" name="Group 76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78" name="Arc 77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Arc 78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74" name="Arc 73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5" name="Arc 74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71" name="Group 70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72" name="Arc 71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Arc 72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82" name="Group 81"/>
              <p:cNvGrpSpPr/>
              <p:nvPr/>
            </p:nvGrpSpPr>
            <p:grpSpPr>
              <a:xfrm>
                <a:off x="2665950" y="5270342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83" name="Group 82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95" name="Arc 94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Arc 95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93" name="Arc 92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4" name="Arc 93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4" name="Group 83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89" name="Arc 88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Arc 89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87" name="Arc 86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Arc 87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97" name="Group 96"/>
              <p:cNvGrpSpPr/>
              <p:nvPr/>
            </p:nvGrpSpPr>
            <p:grpSpPr>
              <a:xfrm>
                <a:off x="2665950" y="5803743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98" name="Group 97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10" name="Arc 109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1" name="Arc 110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08" name="Arc 107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9" name="Arc 108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99" name="Group 98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04" name="Arc 103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5" name="Arc 104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00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02" name="Arc 101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3" name="Arc 102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2673657" y="6337142"/>
                <a:ext cx="1401056" cy="414884"/>
                <a:chOff x="-1524000" y="1133796"/>
                <a:chExt cx="10061530" cy="2934288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-1524000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25" name="Arc 124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6" name="Arc 125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23" name="Arc 122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4" name="Arc 123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2401865" y="1133796"/>
                  <a:ext cx="6135665" cy="2934288"/>
                  <a:chOff x="-1524000" y="1133796"/>
                  <a:chExt cx="6135665" cy="2934288"/>
                </a:xfrm>
              </p:grpSpPr>
              <p:grpSp>
                <p:nvGrpSpPr>
                  <p:cNvPr id="115" name="Group 114"/>
                  <p:cNvGrpSpPr/>
                  <p:nvPr/>
                </p:nvGrpSpPr>
                <p:grpSpPr>
                  <a:xfrm>
                    <a:off x="-1524000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19" name="Arc 118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0" name="Arc 119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6" name="Group 115"/>
                  <p:cNvGrpSpPr/>
                  <p:nvPr/>
                </p:nvGrpSpPr>
                <p:grpSpPr>
                  <a:xfrm rot="10800000" flipH="1">
                    <a:off x="437546" y="1133796"/>
                    <a:ext cx="4174119" cy="2934288"/>
                    <a:chOff x="-1524000" y="1133796"/>
                    <a:chExt cx="4174119" cy="2934288"/>
                  </a:xfrm>
                </p:grpSpPr>
                <p:sp>
                  <p:nvSpPr>
                    <p:cNvPr id="117" name="Arc 116"/>
                    <p:cNvSpPr/>
                    <p:nvPr/>
                  </p:nvSpPr>
                  <p:spPr bwMode="auto">
                    <a:xfrm>
                      <a:off x="-1524000" y="2057399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8" name="Arc 117"/>
                    <p:cNvSpPr/>
                    <p:nvPr/>
                  </p:nvSpPr>
                  <p:spPr bwMode="auto">
                    <a:xfrm rot="10800000">
                      <a:off x="440319" y="1133796"/>
                      <a:ext cx="2209800" cy="2010685"/>
                    </a:xfrm>
                    <a:prstGeom prst="arc">
                      <a:avLst>
                        <a:gd name="adj1" fmla="val 16200000"/>
                        <a:gd name="adj2" fmla="val 20098876"/>
                      </a:avLst>
                    </a:prstGeom>
                    <a:noFill/>
                    <a:ln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triangl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27" name="Oval 56"/>
            <p:cNvSpPr>
              <a:spLocks noChangeArrowheads="1"/>
            </p:cNvSpPr>
            <p:nvPr/>
          </p:nvSpPr>
          <p:spPr bwMode="auto">
            <a:xfrm flipV="1">
              <a:off x="3048794" y="3505200"/>
              <a:ext cx="3428206" cy="2886073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1000"/>
                  </a:srgbClr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876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Need for secondary instrumentation in neutrino beams</a:t>
            </a:r>
          </a:p>
          <a:p>
            <a:pPr lvl="1"/>
            <a:r>
              <a:rPr lang="en-US" dirty="0" smtClean="0"/>
              <a:t>Needed for operation and alignment</a:t>
            </a:r>
          </a:p>
          <a:p>
            <a:pPr lvl="1"/>
            <a:r>
              <a:rPr lang="en-US" dirty="0" smtClean="0"/>
              <a:t>Subject to enormous particle fluxes and radiation damage</a:t>
            </a:r>
          </a:p>
          <a:p>
            <a:r>
              <a:rPr lang="en-US" dirty="0" smtClean="0"/>
              <a:t>Existing technology from </a:t>
            </a:r>
            <a:r>
              <a:rPr lang="en-US" dirty="0" err="1" smtClean="0"/>
              <a:t>NuMI</a:t>
            </a:r>
            <a:r>
              <a:rPr lang="en-US" dirty="0" smtClean="0"/>
              <a:t> is questionable for LBNE</a:t>
            </a:r>
          </a:p>
          <a:p>
            <a:pPr lvl="1"/>
            <a:r>
              <a:rPr lang="en-US" dirty="0" smtClean="0"/>
              <a:t>Gaseous ionization chambers</a:t>
            </a:r>
          </a:p>
          <a:p>
            <a:pPr lvl="2"/>
            <a:r>
              <a:rPr lang="en-US" dirty="0" smtClean="0"/>
              <a:t>Uncertain gas linearity issues</a:t>
            </a:r>
          </a:p>
          <a:p>
            <a:pPr lvl="2"/>
            <a:r>
              <a:rPr lang="en-US" dirty="0" smtClean="0"/>
              <a:t>Problem of electrical connections and cables</a:t>
            </a:r>
          </a:p>
          <a:p>
            <a:r>
              <a:rPr lang="en-US" dirty="0" smtClean="0"/>
              <a:t>Considering novel approaches that do not involve wires or electrodes</a:t>
            </a:r>
          </a:p>
          <a:p>
            <a:pPr lvl="1"/>
            <a:r>
              <a:rPr lang="en-US" dirty="0" smtClean="0"/>
              <a:t>Radiochemical detector uses the beam to react gasses, the products are detected outside</a:t>
            </a:r>
          </a:p>
          <a:p>
            <a:pPr lvl="2"/>
            <a:r>
              <a:rPr lang="en-US" dirty="0" smtClean="0"/>
              <a:t>Time-series can give spatial information</a:t>
            </a:r>
          </a:p>
          <a:p>
            <a:pPr lvl="1"/>
            <a:r>
              <a:rPr lang="en-US" dirty="0" smtClean="0"/>
              <a:t>Microwave detector uses the plasma from ionization to induce a phase shift in a passing microwave</a:t>
            </a:r>
          </a:p>
          <a:p>
            <a:pPr lvl="2"/>
            <a:r>
              <a:rPr lang="en-US" dirty="0" smtClean="0"/>
              <a:t>Proven concept, enormous signal</a:t>
            </a:r>
          </a:p>
          <a:p>
            <a:pPr lvl="2"/>
            <a:r>
              <a:rPr lang="en-US" dirty="0" smtClean="0"/>
              <a:t>An affordable, stable system may be out of reach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744538"/>
            <a:ext cx="8240712" cy="5199062"/>
          </a:xfrm>
        </p:spPr>
        <p:txBody>
          <a:bodyPr anchor="t"/>
          <a:lstStyle/>
          <a:p>
            <a:pPr>
              <a:lnSpc>
                <a:spcPct val="120000"/>
              </a:lnSpc>
            </a:pPr>
            <a:r>
              <a:rPr lang="en-US" sz="3600" dirty="0" smtClean="0">
                <a:solidFill>
                  <a:srgbClr val="006600"/>
                </a:solidFill>
              </a:rPr>
              <a:t>The Radiochemical Detector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2800" i="1" dirty="0">
                <a:solidFill>
                  <a:srgbClr val="663300"/>
                </a:solidFill>
              </a:rPr>
              <a:t>Robert Zwaska</a:t>
            </a:r>
            <a:br>
              <a:rPr lang="en-US" sz="2800" i="1" dirty="0">
                <a:solidFill>
                  <a:srgbClr val="663300"/>
                </a:solidFill>
              </a:rPr>
            </a:br>
            <a:r>
              <a:rPr lang="en-US" sz="2800" dirty="0"/>
              <a:t>Fermilab</a:t>
            </a:r>
            <a:r>
              <a:rPr lang="en-US" sz="3200" dirty="0">
                <a:solidFill>
                  <a:srgbClr val="CC6600"/>
                </a:solidFill>
              </a:rPr>
              <a:t/>
            </a:r>
            <a:br>
              <a:rPr lang="en-US" sz="3200" dirty="0">
                <a:solidFill>
                  <a:srgbClr val="CC6600"/>
                </a:solidFill>
              </a:rPr>
            </a:br>
            <a:r>
              <a:rPr lang="en-US" sz="3200" dirty="0">
                <a:solidFill>
                  <a:srgbClr val="CC6600"/>
                </a:solidFill>
              </a:rPr>
              <a:t/>
            </a:r>
            <a:br>
              <a:rPr lang="en-US" sz="3200" dirty="0">
                <a:solidFill>
                  <a:srgbClr val="CC6600"/>
                </a:solidFill>
              </a:rPr>
            </a:br>
            <a:r>
              <a:rPr lang="en-US" sz="2000" dirty="0" smtClean="0">
                <a:solidFill>
                  <a:srgbClr val="CC6600"/>
                </a:solidFill>
              </a:rPr>
              <a:t>May 22, 2014</a:t>
            </a:r>
            <a:r>
              <a:rPr lang="en-US" sz="2000" dirty="0">
                <a:solidFill>
                  <a:srgbClr val="CC6600"/>
                </a:solidFill>
              </a:rPr>
              <a:t/>
            </a:r>
            <a:br>
              <a:rPr lang="en-US" sz="2000" dirty="0">
                <a:solidFill>
                  <a:srgbClr val="CC6600"/>
                </a:solidFill>
              </a:rPr>
            </a:br>
            <a:r>
              <a:rPr lang="en-US" sz="2000" dirty="0" smtClean="0">
                <a:solidFill>
                  <a:srgbClr val="CC6600"/>
                </a:solidFill>
              </a:rPr>
              <a:t>High Power </a:t>
            </a:r>
            <a:r>
              <a:rPr lang="en-US" sz="2000" dirty="0" err="1" smtClean="0">
                <a:solidFill>
                  <a:srgbClr val="CC6600"/>
                </a:solidFill>
              </a:rPr>
              <a:t>Targetry</a:t>
            </a:r>
            <a:r>
              <a:rPr lang="en-US" sz="2000" dirty="0" smtClean="0">
                <a:solidFill>
                  <a:srgbClr val="CC6600"/>
                </a:solidFill>
              </a:rPr>
              <a:t> Workshop</a:t>
            </a:r>
            <a:endParaRPr lang="en-US" sz="16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41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Instrumentation for the beam resulting from the target</a:t>
            </a:r>
          </a:p>
          <a:p>
            <a:pPr lvl="1"/>
            <a:r>
              <a:rPr lang="en-US" dirty="0" smtClean="0"/>
              <a:t>Secondary Beam Instrumentation</a:t>
            </a:r>
          </a:p>
          <a:p>
            <a:pPr lvl="1"/>
            <a:r>
              <a:rPr lang="en-US" dirty="0" smtClean="0"/>
              <a:t>Target Hall Instrumentation</a:t>
            </a:r>
          </a:p>
          <a:p>
            <a:pPr lvl="1"/>
            <a:r>
              <a:rPr lang="en-US" dirty="0" smtClean="0"/>
              <a:t>Target &amp; Horns Instrumentation</a:t>
            </a:r>
          </a:p>
          <a:p>
            <a:pPr lvl="1"/>
            <a:r>
              <a:rPr lang="en-US" dirty="0" smtClean="0"/>
              <a:t>Beam Monitoring</a:t>
            </a:r>
          </a:p>
          <a:p>
            <a:endParaRPr lang="en-US" dirty="0"/>
          </a:p>
          <a:p>
            <a:r>
              <a:rPr lang="en-US" dirty="0" smtClean="0"/>
              <a:t>Neutrino beams, particularly, need a beam of consistent composition</a:t>
            </a:r>
          </a:p>
          <a:p>
            <a:pPr lvl="1"/>
            <a:r>
              <a:rPr lang="en-US" dirty="0" smtClean="0"/>
              <a:t>Within a few % over the exposure period</a:t>
            </a:r>
          </a:p>
          <a:p>
            <a:pPr lvl="1"/>
            <a:endParaRPr lang="en-US" dirty="0"/>
          </a:p>
          <a:p>
            <a:r>
              <a:rPr lang="en-US" dirty="0" smtClean="0"/>
              <a:t>Challenges for the instrumentation:</a:t>
            </a:r>
          </a:p>
          <a:p>
            <a:pPr lvl="1"/>
            <a:r>
              <a:rPr lang="en-US" dirty="0" smtClean="0"/>
              <a:t>Measurement quality (precision, stability, etc.)</a:t>
            </a:r>
          </a:p>
          <a:p>
            <a:pPr lvl="1"/>
            <a:r>
              <a:rPr lang="en-US" dirty="0" smtClean="0"/>
              <a:t>Survivability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1750"/>
            <a:ext cx="8763000" cy="793750"/>
          </a:xfrm>
        </p:spPr>
        <p:txBody>
          <a:bodyPr/>
          <a:lstStyle/>
          <a:p>
            <a:r>
              <a:rPr lang="en-US" sz="2800" dirty="0" smtClean="0"/>
              <a:t>Example: </a:t>
            </a:r>
            <a:r>
              <a:rPr lang="en-US" sz="2800" dirty="0" err="1" smtClean="0"/>
              <a:t>NuMI</a:t>
            </a:r>
            <a:r>
              <a:rPr lang="en-US" sz="2800" dirty="0" smtClean="0"/>
              <a:t> Target </a:t>
            </a:r>
            <a:r>
              <a:rPr lang="en-US" sz="2800" dirty="0"/>
              <a:t>Alignment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80975" y="6096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663300"/>
                </a:solidFill>
                <a:latin typeface="Times" pitchFamily="18" charset="0"/>
              </a:rPr>
              <a:t>Proton beam scanned horizontally across target and protection baffle</a:t>
            </a:r>
          </a:p>
          <a:p>
            <a:pPr marL="223838" indent="-223838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663300"/>
                </a:solidFill>
                <a:latin typeface="Times" pitchFamily="18" charset="0"/>
              </a:rPr>
              <a:t>Hadron </a:t>
            </a:r>
            <a:r>
              <a:rPr lang="en-US" dirty="0">
                <a:solidFill>
                  <a:srgbClr val="663300"/>
                </a:solidFill>
                <a:latin typeface="Times" pitchFamily="18" charset="0"/>
              </a:rPr>
              <a:t>Monitor </a:t>
            </a:r>
            <a:r>
              <a:rPr lang="en-US" dirty="0" smtClean="0">
                <a:solidFill>
                  <a:srgbClr val="663300"/>
                </a:solidFill>
                <a:latin typeface="Times" pitchFamily="18" charset="0"/>
              </a:rPr>
              <a:t>used </a:t>
            </a:r>
            <a:r>
              <a:rPr lang="en-US" dirty="0">
                <a:solidFill>
                  <a:srgbClr val="663300"/>
                </a:solidFill>
                <a:latin typeface="Times" pitchFamily="18" charset="0"/>
              </a:rPr>
              <a:t>to find the edges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838200" y="1191161"/>
            <a:ext cx="3668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3838" indent="-223838" algn="l">
              <a:spcBef>
                <a:spcPts val="0"/>
              </a:spcBef>
              <a:buFontTx/>
              <a:buChar char="•"/>
            </a:pPr>
            <a:r>
              <a:rPr lang="en-US" sz="1600" dirty="0" smtClean="0">
                <a:solidFill>
                  <a:srgbClr val="008000"/>
                </a:solidFill>
                <a:latin typeface="Times" pitchFamily="18" charset="0"/>
              </a:rPr>
              <a:t>Measured a </a:t>
            </a:r>
            <a:r>
              <a:rPr lang="en-US" sz="1600" dirty="0">
                <a:solidFill>
                  <a:srgbClr val="008000"/>
                </a:solidFill>
                <a:latin typeface="Times" pitchFamily="18" charset="0"/>
              </a:rPr>
              <a:t>small (~1.2 mm) offset of target relative to primary beam instrumentation</a:t>
            </a:r>
            <a:r>
              <a:rPr lang="en-US" sz="1600" dirty="0" smtClean="0">
                <a:solidFill>
                  <a:srgbClr val="008000"/>
                </a:solidFill>
                <a:latin typeface="Times" pitchFamily="18" charset="0"/>
              </a:rPr>
              <a:t>.</a:t>
            </a:r>
          </a:p>
          <a:p>
            <a:pPr marL="223838" indent="-223838" algn="l">
              <a:spcBef>
                <a:spcPts val="0"/>
              </a:spcBef>
              <a:buFontTx/>
              <a:buChar char="•"/>
            </a:pPr>
            <a:r>
              <a:rPr lang="en-US" sz="1600" dirty="0" smtClean="0">
                <a:solidFill>
                  <a:srgbClr val="008000"/>
                </a:solidFill>
                <a:latin typeface="Times" pitchFamily="18" charset="0"/>
              </a:rPr>
              <a:t>Systematic effect of  this misalignment would exceed statistical uncertainties</a:t>
            </a:r>
            <a:endParaRPr lang="en-US" sz="1600" dirty="0">
              <a:solidFill>
                <a:srgbClr val="008000"/>
              </a:solidFill>
              <a:latin typeface="Times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29175" y="1805210"/>
            <a:ext cx="4286250" cy="4619402"/>
            <a:chOff x="42" y="1243"/>
            <a:chExt cx="2881" cy="3047"/>
          </a:xfrm>
        </p:grpSpPr>
        <p:pic>
          <p:nvPicPr>
            <p:cNvPr id="232454" name="Picture 6" descr="talk_tscan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5" y="1355"/>
              <a:ext cx="2729" cy="2784"/>
            </a:xfrm>
            <a:prstGeom prst="rect">
              <a:avLst/>
            </a:prstGeom>
            <a:noFill/>
          </p:spPr>
        </p:pic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 rot="16200000">
              <a:off x="-1327" y="2624"/>
              <a:ext cx="299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Times" pitchFamily="18" charset="0"/>
                </a:rPr>
                <a:t>Pulse Height in Chamber (arb.)</a:t>
              </a:r>
            </a:p>
          </p:txBody>
        </p:sp>
        <p:sp>
          <p:nvSpPr>
            <p:cNvPr id="232456" name="Rectangle 8"/>
            <p:cNvSpPr>
              <a:spLocks noChangeArrowheads="1"/>
            </p:cNvSpPr>
            <p:nvPr/>
          </p:nvSpPr>
          <p:spPr bwMode="auto">
            <a:xfrm>
              <a:off x="42" y="1296"/>
              <a:ext cx="2881" cy="2994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2457" name="Rectangle 9"/>
            <p:cNvSpPr>
              <a:spLocks noChangeArrowheads="1"/>
            </p:cNvSpPr>
            <p:nvPr/>
          </p:nvSpPr>
          <p:spPr bwMode="auto">
            <a:xfrm>
              <a:off x="1018" y="1429"/>
              <a:ext cx="790" cy="1066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8" name="Text Box 10"/>
            <p:cNvSpPr txBox="1">
              <a:spLocks noChangeArrowheads="1"/>
            </p:cNvSpPr>
            <p:nvPr/>
          </p:nvSpPr>
          <p:spPr bwMode="auto">
            <a:xfrm>
              <a:off x="1181" y="2320"/>
              <a:ext cx="3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target</a:t>
              </a:r>
            </a:p>
          </p:txBody>
        </p:sp>
        <p:sp>
          <p:nvSpPr>
            <p:cNvPr id="232459" name="Rectangle 11"/>
            <p:cNvSpPr>
              <a:spLocks noChangeArrowheads="1"/>
            </p:cNvSpPr>
            <p:nvPr/>
          </p:nvSpPr>
          <p:spPr bwMode="auto">
            <a:xfrm>
              <a:off x="2142" y="1430"/>
              <a:ext cx="630" cy="1067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2322" y="2238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1" name="Rectangle 13"/>
            <p:cNvSpPr>
              <a:spLocks noChangeArrowheads="1"/>
            </p:cNvSpPr>
            <p:nvPr/>
          </p:nvSpPr>
          <p:spPr bwMode="auto">
            <a:xfrm>
              <a:off x="326" y="1429"/>
              <a:ext cx="487" cy="1073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2" name="Text Box 14"/>
            <p:cNvSpPr txBox="1">
              <a:spLocks noChangeArrowheads="1"/>
            </p:cNvSpPr>
            <p:nvPr/>
          </p:nvSpPr>
          <p:spPr bwMode="auto">
            <a:xfrm>
              <a:off x="343" y="2212"/>
              <a:ext cx="3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3" name="Rectangle 15"/>
            <p:cNvSpPr>
              <a:spLocks noChangeArrowheads="1"/>
            </p:cNvSpPr>
            <p:nvPr/>
          </p:nvSpPr>
          <p:spPr bwMode="auto">
            <a:xfrm>
              <a:off x="1014" y="2806"/>
              <a:ext cx="789" cy="1066"/>
            </a:xfrm>
            <a:prstGeom prst="rect">
              <a:avLst/>
            </a:prstGeom>
            <a:solidFill>
              <a:srgbClr val="FF9900">
                <a:alpha val="45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4" name="Text Box 16"/>
            <p:cNvSpPr txBox="1">
              <a:spLocks noChangeArrowheads="1"/>
            </p:cNvSpPr>
            <p:nvPr/>
          </p:nvSpPr>
          <p:spPr bwMode="auto">
            <a:xfrm>
              <a:off x="1177" y="3671"/>
              <a:ext cx="346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target</a:t>
              </a:r>
            </a:p>
          </p:txBody>
        </p:sp>
        <p:sp>
          <p:nvSpPr>
            <p:cNvPr id="232465" name="Rectangle 17"/>
            <p:cNvSpPr>
              <a:spLocks noChangeArrowheads="1"/>
            </p:cNvSpPr>
            <p:nvPr/>
          </p:nvSpPr>
          <p:spPr bwMode="auto">
            <a:xfrm>
              <a:off x="2137" y="2807"/>
              <a:ext cx="631" cy="1067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6" name="Text Box 18"/>
            <p:cNvSpPr txBox="1">
              <a:spLocks noChangeArrowheads="1"/>
            </p:cNvSpPr>
            <p:nvPr/>
          </p:nvSpPr>
          <p:spPr bwMode="auto">
            <a:xfrm>
              <a:off x="2317" y="3542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  <p:sp>
          <p:nvSpPr>
            <p:cNvPr id="232467" name="Rectangle 19"/>
            <p:cNvSpPr>
              <a:spLocks noChangeArrowheads="1"/>
            </p:cNvSpPr>
            <p:nvPr/>
          </p:nvSpPr>
          <p:spPr bwMode="auto">
            <a:xfrm>
              <a:off x="322" y="2806"/>
              <a:ext cx="487" cy="1072"/>
            </a:xfrm>
            <a:prstGeom prst="rect">
              <a:avLst/>
            </a:prstGeom>
            <a:solidFill>
              <a:srgbClr val="969696">
                <a:alpha val="4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68" name="Text Box 20"/>
            <p:cNvSpPr txBox="1">
              <a:spLocks noChangeArrowheads="1"/>
            </p:cNvSpPr>
            <p:nvPr/>
          </p:nvSpPr>
          <p:spPr bwMode="auto">
            <a:xfrm>
              <a:off x="352" y="3556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Times" pitchFamily="18" charset="0"/>
                </a:rPr>
                <a:t>baffle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0" y="3646488"/>
            <a:ext cx="4578350" cy="3211512"/>
            <a:chOff x="0" y="2297"/>
            <a:chExt cx="2884" cy="2023"/>
          </a:xfrm>
        </p:grpSpPr>
        <p:sp>
          <p:nvSpPr>
            <p:cNvPr id="232470" name="Rectangle 22"/>
            <p:cNvSpPr>
              <a:spLocks noChangeArrowheads="1"/>
            </p:cNvSpPr>
            <p:nvPr/>
          </p:nvSpPr>
          <p:spPr bwMode="auto">
            <a:xfrm>
              <a:off x="1492" y="2921"/>
              <a:ext cx="260" cy="932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1" name="Oval 23"/>
            <p:cNvSpPr>
              <a:spLocks noChangeArrowheads="1"/>
            </p:cNvSpPr>
            <p:nvPr/>
          </p:nvSpPr>
          <p:spPr bwMode="auto">
            <a:xfrm>
              <a:off x="1492" y="2787"/>
              <a:ext cx="260" cy="26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2" name="Oval 24"/>
            <p:cNvSpPr>
              <a:spLocks noChangeArrowheads="1"/>
            </p:cNvSpPr>
            <p:nvPr/>
          </p:nvSpPr>
          <p:spPr bwMode="auto">
            <a:xfrm>
              <a:off x="1492" y="3721"/>
              <a:ext cx="260" cy="266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73" name="AutoShape 25"/>
            <p:cNvSpPr>
              <a:spLocks noChangeArrowheads="1"/>
            </p:cNvSpPr>
            <p:nvPr/>
          </p:nvSpPr>
          <p:spPr bwMode="auto">
            <a:xfrm>
              <a:off x="894" y="2712"/>
              <a:ext cx="1456" cy="1350"/>
            </a:xfrm>
            <a:custGeom>
              <a:avLst/>
              <a:gdLst>
                <a:gd name="G0" fmla="+- 6836 0 0"/>
                <a:gd name="G1" fmla="+- 21600 0 6836"/>
                <a:gd name="G2" fmla="+- 21600 0 683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836" y="10800"/>
                  </a:moveTo>
                  <a:cubicBezTo>
                    <a:pt x="6836" y="12989"/>
                    <a:pt x="8611" y="14764"/>
                    <a:pt x="10800" y="14764"/>
                  </a:cubicBezTo>
                  <a:cubicBezTo>
                    <a:pt x="12989" y="14764"/>
                    <a:pt x="14764" y="12989"/>
                    <a:pt x="14764" y="10800"/>
                  </a:cubicBezTo>
                  <a:cubicBezTo>
                    <a:pt x="14764" y="8611"/>
                    <a:pt x="12989" y="6836"/>
                    <a:pt x="10800" y="6836"/>
                  </a:cubicBezTo>
                  <a:cubicBezTo>
                    <a:pt x="8611" y="6836"/>
                    <a:pt x="6836" y="8611"/>
                    <a:pt x="6836" y="10800"/>
                  </a:cubicBezTo>
                  <a:close/>
                </a:path>
              </a:pathLst>
            </a:custGeom>
            <a:solidFill>
              <a:schemeClr val="bg2">
                <a:alpha val="66000"/>
              </a:schemeClr>
            </a:solidFill>
            <a:ln w="222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772" y="2400"/>
              <a:ext cx="392" cy="454"/>
              <a:chOff x="3668" y="52"/>
              <a:chExt cx="392" cy="666"/>
            </a:xfrm>
          </p:grpSpPr>
          <p:sp>
            <p:nvSpPr>
              <p:cNvPr id="232475" name="Line 27"/>
              <p:cNvSpPr>
                <a:spLocks noChangeShapeType="1"/>
              </p:cNvSpPr>
              <p:nvPr/>
            </p:nvSpPr>
            <p:spPr bwMode="auto">
              <a:xfrm>
                <a:off x="3668" y="52"/>
                <a:ext cx="392" cy="6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sm" len="lg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476" name="Line 28"/>
              <p:cNvSpPr>
                <a:spLocks noChangeShapeType="1"/>
              </p:cNvSpPr>
              <p:nvPr/>
            </p:nvSpPr>
            <p:spPr bwMode="auto">
              <a:xfrm>
                <a:off x="3668" y="52"/>
                <a:ext cx="1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477" name="Text Box 29"/>
            <p:cNvSpPr txBox="1">
              <a:spLocks noChangeArrowheads="1"/>
            </p:cNvSpPr>
            <p:nvPr/>
          </p:nvSpPr>
          <p:spPr bwMode="auto">
            <a:xfrm>
              <a:off x="881" y="2297"/>
              <a:ext cx="111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Graphite protection baffle</a:t>
              </a:r>
            </a:p>
          </p:txBody>
        </p:sp>
        <p:sp>
          <p:nvSpPr>
            <p:cNvPr id="232478" name="Text Box 30"/>
            <p:cNvSpPr txBox="1">
              <a:spLocks noChangeArrowheads="1"/>
            </p:cNvSpPr>
            <p:nvPr/>
          </p:nvSpPr>
          <p:spPr bwMode="auto">
            <a:xfrm>
              <a:off x="2187" y="4006"/>
              <a:ext cx="69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Graphite target</a:t>
              </a:r>
            </a:p>
          </p:txBody>
        </p:sp>
        <p:sp>
          <p:nvSpPr>
            <p:cNvPr id="232479" name="Line 31"/>
            <p:cNvSpPr>
              <a:spLocks noChangeShapeType="1"/>
            </p:cNvSpPr>
            <p:nvPr/>
          </p:nvSpPr>
          <p:spPr bwMode="auto">
            <a:xfrm flipH="1" flipV="1">
              <a:off x="1720" y="3687"/>
              <a:ext cx="324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0" name="Line 32"/>
            <p:cNvSpPr>
              <a:spLocks noChangeShapeType="1"/>
            </p:cNvSpPr>
            <p:nvPr/>
          </p:nvSpPr>
          <p:spPr bwMode="auto">
            <a:xfrm>
              <a:off x="2044" y="4109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1" name="Line 33"/>
            <p:cNvSpPr>
              <a:spLocks noChangeShapeType="1"/>
            </p:cNvSpPr>
            <p:nvPr/>
          </p:nvSpPr>
          <p:spPr bwMode="auto">
            <a:xfrm>
              <a:off x="1295" y="2586"/>
              <a:ext cx="197" cy="3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2" name="Line 34"/>
            <p:cNvSpPr>
              <a:spLocks noChangeShapeType="1"/>
            </p:cNvSpPr>
            <p:nvPr/>
          </p:nvSpPr>
          <p:spPr bwMode="auto">
            <a:xfrm>
              <a:off x="1295" y="2586"/>
              <a:ext cx="1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3" name="Text Box 35"/>
            <p:cNvSpPr txBox="1">
              <a:spLocks noChangeArrowheads="1"/>
            </p:cNvSpPr>
            <p:nvPr/>
          </p:nvSpPr>
          <p:spPr bwMode="auto">
            <a:xfrm>
              <a:off x="1321" y="2424"/>
              <a:ext cx="83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Water cooling line</a:t>
              </a:r>
            </a:p>
          </p:txBody>
        </p:sp>
        <p:sp>
          <p:nvSpPr>
            <p:cNvPr id="232484" name="Line 36"/>
            <p:cNvSpPr>
              <a:spLocks noChangeShapeType="1"/>
            </p:cNvSpPr>
            <p:nvPr/>
          </p:nvSpPr>
          <p:spPr bwMode="auto">
            <a:xfrm>
              <a:off x="112" y="2921"/>
              <a:ext cx="1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5" name="Line 37"/>
            <p:cNvSpPr>
              <a:spLocks noChangeShapeType="1"/>
            </p:cNvSpPr>
            <p:nvPr/>
          </p:nvSpPr>
          <p:spPr bwMode="auto">
            <a:xfrm>
              <a:off x="142" y="3853"/>
              <a:ext cx="1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6" name="Line 38"/>
            <p:cNvSpPr>
              <a:spLocks noChangeShapeType="1"/>
            </p:cNvSpPr>
            <p:nvPr/>
          </p:nvSpPr>
          <p:spPr bwMode="auto">
            <a:xfrm>
              <a:off x="179" y="2921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87" name="Text Box 39"/>
            <p:cNvSpPr txBox="1">
              <a:spLocks noChangeArrowheads="1"/>
            </p:cNvSpPr>
            <p:nvPr/>
          </p:nvSpPr>
          <p:spPr bwMode="auto">
            <a:xfrm rot="16200000">
              <a:off x="-142" y="3254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21.4 mm</a:t>
              </a:r>
            </a:p>
          </p:txBody>
        </p:sp>
        <p:sp>
          <p:nvSpPr>
            <p:cNvPr id="232488" name="Text Box 40"/>
            <p:cNvSpPr txBox="1">
              <a:spLocks noChangeArrowheads="1"/>
            </p:cNvSpPr>
            <p:nvPr/>
          </p:nvSpPr>
          <p:spPr bwMode="auto">
            <a:xfrm rot="16200000">
              <a:off x="78" y="3279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15.0 mm</a:t>
              </a:r>
            </a:p>
          </p:txBody>
        </p:sp>
        <p:sp>
          <p:nvSpPr>
            <p:cNvPr id="232489" name="Line 41"/>
            <p:cNvSpPr>
              <a:spLocks noChangeShapeType="1"/>
            </p:cNvSpPr>
            <p:nvPr/>
          </p:nvSpPr>
          <p:spPr bwMode="auto">
            <a:xfrm>
              <a:off x="312" y="3721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0" name="Line 42"/>
            <p:cNvSpPr>
              <a:spLocks noChangeShapeType="1"/>
            </p:cNvSpPr>
            <p:nvPr/>
          </p:nvSpPr>
          <p:spPr bwMode="auto">
            <a:xfrm>
              <a:off x="312" y="3053"/>
              <a:ext cx="1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1" name="Line 43"/>
            <p:cNvSpPr>
              <a:spLocks noChangeShapeType="1"/>
            </p:cNvSpPr>
            <p:nvPr/>
          </p:nvSpPr>
          <p:spPr bwMode="auto">
            <a:xfrm>
              <a:off x="640" y="3145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2" name="Line 44"/>
            <p:cNvSpPr>
              <a:spLocks noChangeShapeType="1"/>
            </p:cNvSpPr>
            <p:nvPr/>
          </p:nvSpPr>
          <p:spPr bwMode="auto">
            <a:xfrm>
              <a:off x="348" y="3632"/>
              <a:ext cx="1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3" name="Line 45"/>
            <p:cNvSpPr>
              <a:spLocks noChangeShapeType="1"/>
            </p:cNvSpPr>
            <p:nvPr/>
          </p:nvSpPr>
          <p:spPr bwMode="auto">
            <a:xfrm>
              <a:off x="379" y="3053"/>
              <a:ext cx="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4" name="Line 46"/>
            <p:cNvSpPr>
              <a:spLocks noChangeShapeType="1"/>
            </p:cNvSpPr>
            <p:nvPr/>
          </p:nvSpPr>
          <p:spPr bwMode="auto">
            <a:xfrm>
              <a:off x="772" y="3120"/>
              <a:ext cx="0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lg"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5" name="Text Box 47"/>
            <p:cNvSpPr txBox="1">
              <a:spLocks noChangeArrowheads="1"/>
            </p:cNvSpPr>
            <p:nvPr/>
          </p:nvSpPr>
          <p:spPr bwMode="auto">
            <a:xfrm rot="16200000">
              <a:off x="348" y="3304"/>
              <a:ext cx="458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11.0 mm</a:t>
              </a:r>
            </a:p>
          </p:txBody>
        </p:sp>
        <p:sp>
          <p:nvSpPr>
            <p:cNvPr id="232496" name="Line 48"/>
            <p:cNvSpPr>
              <a:spLocks noChangeShapeType="1"/>
            </p:cNvSpPr>
            <p:nvPr/>
          </p:nvSpPr>
          <p:spPr bwMode="auto">
            <a:xfrm>
              <a:off x="1492" y="3853"/>
              <a:ext cx="0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7" name="Line 49"/>
            <p:cNvSpPr>
              <a:spLocks noChangeShapeType="1"/>
            </p:cNvSpPr>
            <p:nvPr/>
          </p:nvSpPr>
          <p:spPr bwMode="auto">
            <a:xfrm>
              <a:off x="1752" y="3853"/>
              <a:ext cx="0" cy="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8" name="Line 50"/>
            <p:cNvSpPr>
              <a:spLocks noChangeShapeType="1"/>
            </p:cNvSpPr>
            <p:nvPr/>
          </p:nvSpPr>
          <p:spPr bwMode="auto">
            <a:xfrm>
              <a:off x="1164" y="4186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99" name="Line 51"/>
            <p:cNvSpPr>
              <a:spLocks noChangeShapeType="1"/>
            </p:cNvSpPr>
            <p:nvPr/>
          </p:nvSpPr>
          <p:spPr bwMode="auto">
            <a:xfrm flipH="1">
              <a:off x="1752" y="4186"/>
              <a:ext cx="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0" name="Text Box 52"/>
            <p:cNvSpPr txBox="1">
              <a:spLocks noChangeArrowheads="1"/>
            </p:cNvSpPr>
            <p:nvPr/>
          </p:nvSpPr>
          <p:spPr bwMode="auto">
            <a:xfrm>
              <a:off x="733" y="4035"/>
              <a:ext cx="41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Times New Roman" pitchFamily="18" charset="0"/>
                </a:rPr>
                <a:t>6.4 mm</a:t>
              </a:r>
            </a:p>
          </p:txBody>
        </p:sp>
        <p:sp>
          <p:nvSpPr>
            <p:cNvPr id="232501" name="AutoShape 53"/>
            <p:cNvSpPr>
              <a:spLocks noChangeArrowheads="1"/>
            </p:cNvSpPr>
            <p:nvPr/>
          </p:nvSpPr>
          <p:spPr bwMode="auto">
            <a:xfrm rot="-5400000">
              <a:off x="1497" y="2445"/>
              <a:ext cx="252" cy="1660"/>
            </a:xfrm>
            <a:prstGeom prst="roundRect">
              <a:avLst>
                <a:gd name="adj" fmla="val 50000"/>
              </a:avLst>
            </a:prstGeom>
            <a:solidFill>
              <a:srgbClr val="BBE0E3">
                <a:alpha val="19000"/>
              </a:srgbClr>
            </a:solidFill>
            <a:ln w="9525" algn="ctr">
              <a:solidFill>
                <a:srgbClr val="00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2" name="Line 54"/>
            <p:cNvSpPr>
              <a:spLocks noChangeShapeType="1"/>
            </p:cNvSpPr>
            <p:nvPr/>
          </p:nvSpPr>
          <p:spPr bwMode="auto">
            <a:xfrm flipH="1">
              <a:off x="2187" y="2642"/>
              <a:ext cx="337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03" name="Text Box 55"/>
            <p:cNvSpPr txBox="1">
              <a:spLocks noChangeArrowheads="1"/>
            </p:cNvSpPr>
            <p:nvPr/>
          </p:nvSpPr>
          <p:spPr bwMode="auto">
            <a:xfrm>
              <a:off x="2190" y="2471"/>
              <a:ext cx="6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</a:rPr>
                <a:t>Horizontal Fin</a:t>
              </a:r>
            </a:p>
          </p:txBody>
        </p:sp>
        <p:sp>
          <p:nvSpPr>
            <p:cNvPr id="232504" name="Oval 56"/>
            <p:cNvSpPr>
              <a:spLocks noChangeArrowheads="1"/>
            </p:cNvSpPr>
            <p:nvPr/>
          </p:nvSpPr>
          <p:spPr bwMode="auto">
            <a:xfrm flipV="1">
              <a:off x="1489" y="3117"/>
              <a:ext cx="252" cy="594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alpha val="81000"/>
                  </a:srgbClr>
                </a:gs>
                <a:gs pos="100000">
                  <a:srgbClr val="FFFF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28600" y="2433638"/>
            <a:ext cx="3995737" cy="1147762"/>
            <a:chOff x="3097" y="1692"/>
            <a:chExt cx="2377" cy="638"/>
          </a:xfrm>
        </p:grpSpPr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4371" y="1884"/>
              <a:ext cx="985" cy="446"/>
              <a:chOff x="4433" y="1909"/>
              <a:chExt cx="877" cy="397"/>
            </a:xfrm>
          </p:grpSpPr>
          <p:grpSp>
            <p:nvGrpSpPr>
              <p:cNvPr id="7" name="Group 59"/>
              <p:cNvGrpSpPr>
                <a:grpSpLocks/>
              </p:cNvGrpSpPr>
              <p:nvPr/>
            </p:nvGrpSpPr>
            <p:grpSpPr bwMode="auto">
              <a:xfrm rot="21600000">
                <a:off x="4433" y="1909"/>
                <a:ext cx="877" cy="147"/>
                <a:chOff x="2304" y="1968"/>
                <a:chExt cx="1056" cy="144"/>
              </a:xfrm>
            </p:grpSpPr>
            <p:sp>
              <p:nvSpPr>
                <p:cNvPr id="232508" name="Rectangle 60"/>
                <p:cNvSpPr>
                  <a:spLocks noChangeArrowheads="1"/>
                </p:cNvSpPr>
                <p:nvPr/>
              </p:nvSpPr>
              <p:spPr bwMode="auto">
                <a:xfrm>
                  <a:off x="2352" y="1968"/>
                  <a:ext cx="1008" cy="14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" name="Group 61"/>
                <p:cNvGrpSpPr>
                  <a:grpSpLocks/>
                </p:cNvGrpSpPr>
                <p:nvPr/>
              </p:nvGrpSpPr>
              <p:grpSpPr bwMode="auto">
                <a:xfrm>
                  <a:off x="2304" y="1968"/>
                  <a:ext cx="1056" cy="144"/>
                  <a:chOff x="2880" y="2112"/>
                  <a:chExt cx="1008" cy="144"/>
                </a:xfrm>
              </p:grpSpPr>
              <p:sp>
                <p:nvSpPr>
                  <p:cNvPr id="232510" name="Arc 62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1" name="Arc 63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4433" y="2153"/>
                <a:ext cx="877" cy="153"/>
                <a:chOff x="4433" y="2153"/>
                <a:chExt cx="877" cy="153"/>
              </a:xfrm>
            </p:grpSpPr>
            <p:sp>
              <p:nvSpPr>
                <p:cNvPr id="232515" name="Rectangle 67"/>
                <p:cNvSpPr>
                  <a:spLocks noChangeArrowheads="1"/>
                </p:cNvSpPr>
                <p:nvPr/>
              </p:nvSpPr>
              <p:spPr bwMode="auto">
                <a:xfrm flipV="1">
                  <a:off x="4473" y="2159"/>
                  <a:ext cx="837" cy="14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68"/>
                <p:cNvGrpSpPr>
                  <a:grpSpLocks/>
                </p:cNvGrpSpPr>
                <p:nvPr/>
              </p:nvGrpSpPr>
              <p:grpSpPr bwMode="auto">
                <a:xfrm flipV="1">
                  <a:off x="4433" y="2153"/>
                  <a:ext cx="877" cy="147"/>
                  <a:chOff x="2880" y="2112"/>
                  <a:chExt cx="1008" cy="144"/>
                </a:xfrm>
              </p:grpSpPr>
              <p:sp>
                <p:nvSpPr>
                  <p:cNvPr id="232517" name="Arc 69"/>
                  <p:cNvSpPr>
                    <a:spLocks/>
                  </p:cNvSpPr>
                  <p:nvPr/>
                </p:nvSpPr>
                <p:spPr bwMode="auto">
                  <a:xfrm>
                    <a:off x="2880" y="2112"/>
                    <a:ext cx="33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8" name="Arc 70"/>
                  <p:cNvSpPr>
                    <a:spLocks/>
                  </p:cNvSpPr>
                  <p:nvPr/>
                </p:nvSpPr>
                <p:spPr bwMode="auto">
                  <a:xfrm flipH="1">
                    <a:off x="3312" y="2112"/>
                    <a:ext cx="576" cy="14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1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2520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112"/>
                    <a:ext cx="100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32521" name="Rectangle 73"/>
            <p:cNvSpPr>
              <a:spLocks noChangeArrowheads="1"/>
            </p:cNvSpPr>
            <p:nvPr/>
          </p:nvSpPr>
          <p:spPr bwMode="auto">
            <a:xfrm>
              <a:off x="3410" y="1941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2" name="Rectangle 74"/>
            <p:cNvSpPr>
              <a:spLocks noChangeArrowheads="1"/>
            </p:cNvSpPr>
            <p:nvPr/>
          </p:nvSpPr>
          <p:spPr bwMode="auto">
            <a:xfrm>
              <a:off x="3410" y="2149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3" name="Rectangle 75"/>
            <p:cNvSpPr>
              <a:spLocks noChangeArrowheads="1"/>
            </p:cNvSpPr>
            <p:nvPr/>
          </p:nvSpPr>
          <p:spPr bwMode="auto">
            <a:xfrm>
              <a:off x="4014" y="2045"/>
              <a:ext cx="554" cy="104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4" name="Line 76"/>
            <p:cNvSpPr>
              <a:spLocks noChangeShapeType="1"/>
            </p:cNvSpPr>
            <p:nvPr/>
          </p:nvSpPr>
          <p:spPr bwMode="auto">
            <a:xfrm>
              <a:off x="3097" y="2097"/>
              <a:ext cx="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5" name="Line 77"/>
            <p:cNvSpPr>
              <a:spLocks noChangeShapeType="1"/>
            </p:cNvSpPr>
            <p:nvPr/>
          </p:nvSpPr>
          <p:spPr bwMode="auto">
            <a:xfrm flipV="1">
              <a:off x="4115" y="1941"/>
              <a:ext cx="655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6" name="Line 78"/>
            <p:cNvSpPr>
              <a:spLocks noChangeShapeType="1"/>
            </p:cNvSpPr>
            <p:nvPr/>
          </p:nvSpPr>
          <p:spPr bwMode="auto">
            <a:xfrm>
              <a:off x="4770" y="1941"/>
              <a:ext cx="654" cy="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527" name="Text Box 79"/>
            <p:cNvSpPr txBox="1">
              <a:spLocks noChangeArrowheads="1"/>
            </p:cNvSpPr>
            <p:nvPr/>
          </p:nvSpPr>
          <p:spPr bwMode="auto">
            <a:xfrm>
              <a:off x="4012" y="1870"/>
              <a:ext cx="38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Target</a:t>
              </a:r>
            </a:p>
          </p:txBody>
        </p:sp>
        <p:sp>
          <p:nvSpPr>
            <p:cNvPr id="232528" name="Text Box 80"/>
            <p:cNvSpPr txBox="1">
              <a:spLocks noChangeArrowheads="1"/>
            </p:cNvSpPr>
            <p:nvPr/>
          </p:nvSpPr>
          <p:spPr bwMode="auto">
            <a:xfrm>
              <a:off x="4602" y="1692"/>
              <a:ext cx="327" cy="1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Horn</a:t>
              </a:r>
            </a:p>
          </p:txBody>
        </p:sp>
        <p:sp>
          <p:nvSpPr>
            <p:cNvPr id="232529" name="Text Box 81"/>
            <p:cNvSpPr txBox="1">
              <a:spLocks noChangeArrowheads="1"/>
            </p:cNvSpPr>
            <p:nvPr/>
          </p:nvSpPr>
          <p:spPr bwMode="auto">
            <a:xfrm>
              <a:off x="3472" y="1750"/>
              <a:ext cx="37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latin typeface="Times New Roman" pitchFamily="18" charset="0"/>
                </a:rPr>
                <a:t>Baffle</a:t>
              </a:r>
            </a:p>
          </p:txBody>
        </p:sp>
        <p:sp>
          <p:nvSpPr>
            <p:cNvPr id="232530" name="Text Box 82"/>
            <p:cNvSpPr txBox="1">
              <a:spLocks noChangeArrowheads="1"/>
            </p:cNvSpPr>
            <p:nvPr/>
          </p:nvSpPr>
          <p:spPr bwMode="auto">
            <a:xfrm>
              <a:off x="3110" y="1879"/>
              <a:ext cx="17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32531" name="Text Box 83"/>
            <p:cNvSpPr txBox="1">
              <a:spLocks noChangeArrowheads="1"/>
            </p:cNvSpPr>
            <p:nvPr/>
          </p:nvSpPr>
          <p:spPr bwMode="auto">
            <a:xfrm>
              <a:off x="5290" y="1950"/>
              <a:ext cx="18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the Target Misaligned?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3529" y="1126435"/>
            <a:ext cx="5132871" cy="520341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Aimed at the target by using correctors and 2 BPMs, 10 &amp; 20 m upstream</a:t>
            </a:r>
          </a:p>
          <a:p>
            <a:pPr lvl="1"/>
            <a:r>
              <a:rPr lang="en-US" sz="2000" dirty="0" smtClean="0"/>
              <a:t>BPM precision better than 0.1 mm</a:t>
            </a:r>
          </a:p>
          <a:p>
            <a:pPr lvl="1"/>
            <a:r>
              <a:rPr lang="en-US" sz="2000" dirty="0" smtClean="0"/>
              <a:t>Everything aligned optically to few tenths of a mm</a:t>
            </a:r>
          </a:p>
          <a:p>
            <a:r>
              <a:rPr lang="en-US" sz="2400" dirty="0" smtClean="0"/>
              <a:t>Loading of the target hall</a:t>
            </a:r>
          </a:p>
          <a:p>
            <a:pPr lvl="1"/>
            <a:r>
              <a:rPr lang="en-US" sz="2000" dirty="0" smtClean="0"/>
              <a:t>Shielding piled on top after the optical survey – this can be corrected</a:t>
            </a:r>
          </a:p>
          <a:p>
            <a:r>
              <a:rPr lang="en-US" sz="2400" dirty="0" smtClean="0"/>
              <a:t>Thermal deviation</a:t>
            </a:r>
          </a:p>
          <a:p>
            <a:pPr lvl="1"/>
            <a:r>
              <a:rPr lang="en-US" sz="2000" dirty="0" smtClean="0"/>
              <a:t>Stations are fixed at different locations, move relative to </a:t>
            </a:r>
            <a:r>
              <a:rPr lang="en-US" sz="2000" dirty="0" err="1" smtClean="0"/>
              <a:t>eachother</a:t>
            </a:r>
            <a:r>
              <a:rPr lang="en-US" sz="2000" dirty="0" smtClean="0"/>
              <a:t> as temperatures change</a:t>
            </a:r>
          </a:p>
          <a:p>
            <a:r>
              <a:rPr lang="en-US" sz="2400" dirty="0" smtClean="0"/>
              <a:t>Can we design these out? Were we just unlucky?</a:t>
            </a:r>
            <a:endParaRPr lang="en-US" sz="2400" dirty="0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57862" y="1143000"/>
            <a:ext cx="338613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Issues are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 at the top of my stairs, installed in summer</a:t>
            </a:r>
            <a:endParaRPr lang="en-US" dirty="0"/>
          </a:p>
        </p:txBody>
      </p:sp>
      <p:sp>
        <p:nvSpPr>
          <p:cNvPr id="221186" name="AutoShape 2" descr="mailbox://C%7C/Documents%20and%20Settings/zwaska/Application%20Data/Thunderbird/Profiles/zkhqn705.default/Mail/Local%20Folders/Inbox?number=757037657&amp;part=1.2&amp;type=image/jpeg&amp;filename=DSC027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88" name="AutoShape 4" descr="mailbox://C%7C/Documents%20and%20Settings/zwaska/Application%20Data/Thunderbird/Profiles/zkhqn705.default/Mail/Local%20Folders/Inbox?number=757037657&amp;part=1.2&amp;type=image/jpeg&amp;filename=DSC027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1189" name="Picture 5" descr="C:\Documents and Settings\zwaska\Desktop\DSC027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48284" cy="506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8354" name="Picture 2" descr="C:\Documents and Settings\zwaska\Desktop\DSC027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47304" y="1066800"/>
            <a:ext cx="6781800" cy="566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Misaligned by ~ 2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29" y="1126435"/>
            <a:ext cx="4828071" cy="52034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Change of seasons in a temperature-controlled building caused a misalignment of 2 mm</a:t>
            </a:r>
          </a:p>
          <a:p>
            <a:endParaRPr lang="en-US" dirty="0" smtClean="0"/>
          </a:p>
          <a:p>
            <a:r>
              <a:rPr lang="en-US" dirty="0" smtClean="0"/>
              <a:t>This difference accumulated over only 1 m of span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Here, it is a safety issue!</a:t>
            </a:r>
          </a:p>
          <a:p>
            <a:endParaRPr lang="en-US" dirty="0" smtClean="0"/>
          </a:p>
          <a:p>
            <a:r>
              <a:rPr lang="en-US" dirty="0" smtClean="0"/>
              <a:t>We are fortunate we only had ~ 1 mm to deal with in NuMI</a:t>
            </a:r>
            <a:endParaRPr lang="en-US" dirty="0"/>
          </a:p>
        </p:txBody>
      </p:sp>
      <p:pic>
        <p:nvPicPr>
          <p:cNvPr id="229378" name="Picture 2" descr="C:\Documents and Settings\zwaska\Desktop\DSC027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1126435"/>
            <a:ext cx="3429000" cy="5199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Tolerances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4013" y="1127125"/>
          <a:ext cx="8229600" cy="52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52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23604</TotalTime>
  <Words>866</Words>
  <Application>Microsoft Office PowerPoint</Application>
  <PresentationFormat>On-screen Show (4:3)</PresentationFormat>
  <Paragraphs>198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Microsoft Equation 3.0</vt:lpstr>
      <vt:lpstr>The Radiochemical Detector  Robert Zwaska Fermilab  May 22, 2014 High Power Targetry Workshop</vt:lpstr>
      <vt:lpstr>Thanks for Discussion and Input</vt:lpstr>
      <vt:lpstr>Introduction</vt:lpstr>
      <vt:lpstr>Example: NuMI Target Alignment</vt:lpstr>
      <vt:lpstr>Why was the Target Misaligned?</vt:lpstr>
      <vt:lpstr>These Issues are Everywhere</vt:lpstr>
      <vt:lpstr>Tight Closure</vt:lpstr>
      <vt:lpstr>Misaligned by ~ 2 mm</vt:lpstr>
      <vt:lpstr>Approach to Tolerances</vt:lpstr>
      <vt:lpstr>Measure: NuMI Hadron Monitor</vt:lpstr>
      <vt:lpstr>LBNE Hadron Monitor Placement</vt:lpstr>
      <vt:lpstr>Hadron Monitor Model in MARS</vt:lpstr>
      <vt:lpstr>Absorbed Dose</vt:lpstr>
      <vt:lpstr>Residual Dose on Contact</vt:lpstr>
      <vt:lpstr>Summary of Environmental Issues</vt:lpstr>
      <vt:lpstr>Detector Options</vt:lpstr>
      <vt:lpstr>New Concept: Flowing Gas Detector</vt:lpstr>
      <vt:lpstr>Choice of Reactants</vt:lpstr>
      <vt:lpstr>Bonus Concept: Microwaves</vt:lpstr>
      <vt:lpstr>Existing Experiment: ECloud Measurement with Microwaves</vt:lpstr>
      <vt:lpstr>Microwave Detector</vt:lpstr>
      <vt:lpstr>Conclusion</vt:lpstr>
      <vt:lpstr>The Radiochemical Detector  Robert Zwaska Fermilab  May 22, 2014 High Power Targetry Workshop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</dc:title>
  <dc:creator>Robert Zwaska</dc:creator>
  <cp:lastModifiedBy>Bob Zwaska x6842 14373N</cp:lastModifiedBy>
  <cp:revision>235</cp:revision>
  <dcterms:created xsi:type="dcterms:W3CDTF">2003-10-22T19:48:10Z</dcterms:created>
  <dcterms:modified xsi:type="dcterms:W3CDTF">2014-05-22T14:50:21Z</dcterms:modified>
</cp:coreProperties>
</file>