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4" r:id="rId2"/>
    <p:sldId id="265" r:id="rId3"/>
    <p:sldId id="266" r:id="rId4"/>
    <p:sldId id="277" r:id="rId5"/>
    <p:sldId id="297" r:id="rId6"/>
    <p:sldId id="268" r:id="rId7"/>
    <p:sldId id="269" r:id="rId8"/>
    <p:sldId id="276" r:id="rId9"/>
    <p:sldId id="270" r:id="rId10"/>
    <p:sldId id="271" r:id="rId11"/>
    <p:sldId id="272" r:id="rId12"/>
    <p:sldId id="292" r:id="rId13"/>
    <p:sldId id="282" r:id="rId14"/>
    <p:sldId id="298" r:id="rId15"/>
    <p:sldId id="281" r:id="rId16"/>
    <p:sldId id="290" r:id="rId17"/>
    <p:sldId id="286" r:id="rId18"/>
    <p:sldId id="291" r:id="rId19"/>
    <p:sldId id="287" r:id="rId20"/>
    <p:sldId id="300" r:id="rId21"/>
    <p:sldId id="288" r:id="rId22"/>
    <p:sldId id="289" r:id="rId23"/>
    <p:sldId id="278" r:id="rId2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0078"/>
    <a:srgbClr val="FF99FF"/>
    <a:srgbClr val="50AAE6"/>
    <a:srgbClr val="5A6EB4"/>
    <a:srgbClr val="A01E28"/>
    <a:srgbClr val="A08232"/>
    <a:srgbClr val="DCA01E"/>
    <a:srgbClr val="FA8214"/>
    <a:srgbClr val="82B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1" autoAdjust="0"/>
    <p:restoredTop sz="91212" autoAdjust="0"/>
  </p:normalViewPr>
  <p:slideViewPr>
    <p:cSldViewPr showGuides="1">
      <p:cViewPr varScale="1">
        <p:scale>
          <a:sx n="68" d="100"/>
          <a:sy n="68" d="100"/>
        </p:scale>
        <p:origin x="154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60775" y="468313"/>
            <a:ext cx="27590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41338" y="8532813"/>
            <a:ext cx="3103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800"/>
              <a:t>KIT – University of the State of Baden-Wuerttemberg and </a:t>
            </a:r>
            <a:br>
              <a:rPr lang="en-US" sz="800"/>
            </a:br>
            <a:r>
              <a:rPr lang="en-US" sz="800"/>
              <a:t>National Laboratory of the Helmholtz Association</a:t>
            </a:r>
          </a:p>
        </p:txBody>
      </p:sp>
      <p:pic>
        <p:nvPicPr>
          <p:cNvPr id="9223" name="Picture 11" descr="KIT-Logo-rgb_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188913"/>
            <a:ext cx="10080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459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de-DE"/>
              <a:t>Prof. Dr. Max Mustermann | </a:t>
            </a:r>
            <a:br>
              <a:rPr lang="de-DE"/>
            </a:br>
            <a:r>
              <a:rPr lang="de-DE"/>
              <a:t>Name of Faculty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B5DBA3-DFF6-4CFC-93DE-3F08A0E43AD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6644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Asymptotic</a:t>
            </a:r>
            <a:r>
              <a:rPr lang="de-DE" dirty="0" smtClean="0"/>
              <a:t> </a:t>
            </a:r>
            <a:r>
              <a:rPr lang="de-DE" dirty="0" err="1" smtClean="0"/>
              <a:t>expansion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inserted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compressible</a:t>
            </a:r>
            <a:r>
              <a:rPr lang="de-DE" dirty="0" smtClean="0"/>
              <a:t> </a:t>
            </a:r>
            <a:r>
              <a:rPr lang="de-DE" dirty="0" err="1" smtClean="0"/>
              <a:t>Navier</a:t>
            </a:r>
            <a:r>
              <a:rPr lang="de-DE" dirty="0" smtClean="0"/>
              <a:t>-Stokes </a:t>
            </a:r>
            <a:r>
              <a:rPr lang="de-DE" dirty="0" err="1" smtClean="0"/>
              <a:t>Equations</a:t>
            </a:r>
            <a:r>
              <a:rPr lang="de-DE" dirty="0" smtClean="0"/>
              <a:t>, </a:t>
            </a:r>
            <a:r>
              <a:rPr lang="de-DE" dirty="0" err="1" smtClean="0"/>
              <a:t>terms</a:t>
            </a:r>
            <a:r>
              <a:rPr lang="de-DE" dirty="0" smtClean="0"/>
              <a:t> </a:t>
            </a:r>
            <a:r>
              <a:rPr lang="de-DE" dirty="0" err="1" smtClean="0"/>
              <a:t>multiplied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powers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Mach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collected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obtain</a:t>
            </a:r>
            <a:r>
              <a:rPr lang="de-DE" dirty="0" smtClean="0"/>
              <a:t> a </a:t>
            </a:r>
            <a:r>
              <a:rPr lang="de-DE" dirty="0" err="1" smtClean="0"/>
              <a:t>hierarchy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asymptotic</a:t>
            </a:r>
            <a:r>
              <a:rPr lang="de-DE" dirty="0" smtClean="0"/>
              <a:t> </a:t>
            </a:r>
            <a:r>
              <a:rPr lang="de-DE" dirty="0" err="1" smtClean="0"/>
              <a:t>limit</a:t>
            </a:r>
            <a:r>
              <a:rPr lang="de-DE" dirty="0" smtClean="0"/>
              <a:t> </a:t>
            </a:r>
            <a:r>
              <a:rPr lang="de-DE" dirty="0" err="1" smtClean="0"/>
              <a:t>equations</a:t>
            </a:r>
            <a:r>
              <a:rPr lang="de-DE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652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3567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1609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9" descr="II_rahmen_neu_ti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KIT – University of the State of Baden-Wuerttemberg and </a:t>
            </a:r>
            <a:r>
              <a:rPr lang="en-US" sz="800" smtClean="0"/>
              <a:t/>
            </a:r>
            <a:br>
              <a:rPr lang="en-US" sz="800" smtClean="0"/>
            </a:br>
            <a:r>
              <a:rPr lang="en-US" sz="800" smtClean="0"/>
              <a:t>National Research Center of the Helmholtz Association</a:t>
            </a:r>
            <a:endParaRPr lang="en-US" sz="800"/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385763" y="3366344"/>
            <a:ext cx="453707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r>
              <a:rPr lang="de-DE" sz="1000" smtClean="0">
                <a:solidFill>
                  <a:schemeClr val="bg1"/>
                </a:solidFill>
              </a:rPr>
              <a:t>INSTITUTE FOR</a:t>
            </a:r>
            <a:r>
              <a:rPr lang="de-DE" sz="1000" baseline="0" smtClean="0">
                <a:solidFill>
                  <a:schemeClr val="bg1"/>
                </a:solidFill>
              </a:rPr>
              <a:t> NUCEAR AND ENERGY TECHNOLOGIES</a:t>
            </a:r>
            <a:endParaRPr lang="de-DE" sz="1000" smtClean="0">
              <a:solidFill>
                <a:schemeClr val="bg1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26640" name="Picture 13" descr="KIT-Logo-rgb_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39" y="3933056"/>
            <a:ext cx="2843236" cy="21324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E3550-0739-42B7-9A45-B15E57BCDFD5}" type="datetime1">
              <a:rPr lang="de-DE" smtClean="0"/>
              <a:t>20.05.2014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69397-55EF-4172-AAC6-91AAA4285C4B}" type="datetime1">
              <a:rPr lang="de-DE" smtClean="0"/>
              <a:t>20.05.2014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65972-A674-42BB-A6D3-497C66CECC7B}" type="datetime1">
              <a:rPr lang="de-DE" smtClean="0"/>
              <a:t>20.05.2014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A8543-D51A-47F9-8B8C-F345AB63733A}" type="datetime1">
              <a:rPr lang="de-DE" smtClean="0"/>
              <a:t>20.05.2014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AE0CA-F49A-4A73-B57F-22997294E071}" type="datetime1">
              <a:rPr lang="de-DE" smtClean="0"/>
              <a:t>20.05.2014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8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A860C-D31C-4FE4-87E8-BBD43D289E2E}" type="datetime1">
              <a:rPr lang="de-DE" smtClean="0"/>
              <a:t>20.05.2014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B3696-7C53-41B7-B728-05BA33284096}" type="datetime1">
              <a:rPr lang="de-DE" smtClean="0"/>
              <a:t>20.05.2014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3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13EAA-0E19-4292-8C88-DF7DBF40B533}" type="datetime1">
              <a:rPr lang="de-DE" smtClean="0"/>
              <a:t>20.05.2014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63304-4CBF-499B-B5D7-6025FB62C3E4}" type="datetime1">
              <a:rPr lang="de-DE" smtClean="0"/>
              <a:t>20.05.2014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A16D7-93DC-4B03-AF4B-43CA872DBDE7}" type="datetime1">
              <a:rPr lang="de-DE" smtClean="0"/>
              <a:t>20.05.2014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50000"/>
              </a:spcBef>
            </a:pPr>
            <a:r>
              <a:rPr lang="en-US" sz="900" smtClean="0"/>
              <a:t>IKET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1667C520-F49C-4D12-A1AD-7CEE7577070E}" type="slidenum">
              <a:rPr lang="de-DE" sz="900" b="1"/>
              <a:pPr>
                <a:spcBef>
                  <a:spcPct val="50000"/>
                </a:spcBef>
                <a:defRPr/>
              </a:pPr>
              <a:t>‹Nr.›</a:t>
            </a:fld>
            <a:endParaRPr lang="de-DE" sz="900" b="1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0" i="0"/>
            </a:lvl1pPr>
          </a:lstStyle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pic>
        <p:nvPicPr>
          <p:cNvPr id="1037" name="Picture 9" descr="KITlogo_4c_frutig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711E6-56E3-4D02-B403-66B465DEBB30}" type="datetime1">
              <a:rPr lang="de-DE" smtClean="0"/>
              <a:t>20.05.2014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29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32.png"/><Relationship Id="rId4" Type="http://schemas.openxmlformats.org/officeDocument/2006/relationships/image" Target="../media/image2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3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2.png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0.png"/><Relationship Id="rId10" Type="http://schemas.openxmlformats.org/officeDocument/2006/relationships/image" Target="../media/image37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5" t="37399" r="12700" b="29001"/>
          <a:stretch/>
        </p:blipFill>
        <p:spPr>
          <a:xfrm>
            <a:off x="2335700" y="4365104"/>
            <a:ext cx="4036500" cy="1656000"/>
          </a:xfrm>
          <a:prstGeom prst="rect">
            <a:avLst/>
          </a:prstGeom>
        </p:spPr>
      </p:pic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395288" y="2060203"/>
            <a:ext cx="83899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lang="en-US" sz="2400" dirty="0" smtClean="0"/>
              <a:t>Towards </a:t>
            </a:r>
            <a:r>
              <a:rPr lang="en-US" sz="2400" dirty="0"/>
              <a:t>the simulation of proton beam induced pressure waves in liquid metal using the Multiple Pressure Variables (MPV) approach</a:t>
            </a: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396875" y="2808287"/>
            <a:ext cx="83708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Jana R. Fetzer, A. Class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0" t="26901" r="20427" b="19551"/>
          <a:stretch/>
        </p:blipFill>
        <p:spPr>
          <a:xfrm>
            <a:off x="228858" y="3885971"/>
            <a:ext cx="2106842" cy="214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Interpretation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asymptotic</a:t>
            </a:r>
            <a:r>
              <a:rPr lang="de-DE"/>
              <a:t> </a:t>
            </a:r>
            <a:r>
              <a:rPr lang="de-DE" err="1"/>
              <a:t>equations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Large </a:t>
                </a:r>
                <a:r>
                  <a:rPr lang="en-US" dirty="0" smtClean="0"/>
                  <a:t>scale</a:t>
                </a:r>
                <a:r>
                  <a:rPr lang="de-DE" dirty="0" smtClean="0"/>
                  <a:t> </a:t>
                </a:r>
                <a:r>
                  <a:rPr lang="en-US" dirty="0" smtClean="0"/>
                  <a:t>average</a:t>
                </a:r>
                <a:r>
                  <a:rPr lang="de-DE" dirty="0" smtClean="0"/>
                  <a:t> </a:t>
                </a:r>
                <a:r>
                  <a:rPr lang="en-US" dirty="0" smtClean="0"/>
                  <a:t>of second order velocity equation</a:t>
                </a:r>
              </a:p>
              <a:p>
                <a:r>
                  <a:rPr lang="de-DE" dirty="0" smtClean="0"/>
                  <a:t>First </a:t>
                </a:r>
                <a:r>
                  <a:rPr lang="en-US" dirty="0" smtClean="0"/>
                  <a:t>order pressure equation</a:t>
                </a:r>
              </a:p>
              <a:p>
                <a:endParaRPr lang="de-DE" dirty="0"/>
              </a:p>
              <a:p>
                <a:pPr marL="0" indent="0">
                  <a:buNone/>
                </a:pPr>
                <a:r>
                  <a:rPr lang="de-DE" dirty="0" smtClean="0"/>
                  <a:t>								</a:t>
                </a:r>
                <a:r>
                  <a:rPr lang="de-DE" sz="2200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d>
                                  <m:d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2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sup>
                            </m:sSup>
                          </m:e>
                        </m:acc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de-DE" sz="2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de-DE" sz="2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de-DE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sup>
                            </m:sSup>
                          </m:e>
                        </m:acc>
                      </m:den>
                    </m:f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de-DE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sub>
                    </m:sSub>
                    <m:sSup>
                      <m:sSupPr>
                        <m:ctrlPr>
                          <a:rPr lang="de-DE" sz="2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DE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sz="22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de-DE" sz="2200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de-DE" sz="2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2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de-DE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sSup>
                      <m:sSupPr>
                        <m:ctrlPr>
                          <a:rPr lang="de-DE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DE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(0)</m:t>
                        </m:r>
                      </m:sup>
                    </m:sSup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d>
                              <m:d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sup>
                        </m:sSup>
                      </m:e>
                    </m:acc>
                    <m:r>
                      <a:rPr lang="de-DE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sz="2200" dirty="0"/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smtClean="0"/>
                  <a:t>	</a:t>
                </a:r>
                <a:r>
                  <a:rPr lang="de-DE" dirty="0"/>
                  <a:t>	</a:t>
                </a:r>
                <a:endParaRPr lang="de-DE" dirty="0" smtClean="0"/>
              </a:p>
              <a:p>
                <a:pPr marL="0" indent="0">
                  <a:buNone/>
                </a:pPr>
                <a:r>
                  <a:rPr lang="de-DE" dirty="0"/>
                  <a:t>	</a:t>
                </a:r>
                <a:r>
                  <a:rPr lang="en-US" dirty="0" smtClean="0"/>
                  <a:t>Evolution equations for the large wavelength acoustics</a:t>
                </a:r>
              </a:p>
              <a:p>
                <a:endParaRPr lang="de-DE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20.05.2014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5148313" y="2318086"/>
                <a:ext cx="3600400" cy="1327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“ - </a:t>
                </a:r>
                <a:r>
                  <a:rPr lang="de-DE" dirty="0" smtClean="0"/>
                  <a:t>“ </a:t>
                </a:r>
                <a:r>
                  <a:rPr lang="en-US" dirty="0" smtClean="0"/>
                  <a:t>average over local structures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sup>
                          </m:sSup>
                        </m:e>
                      </m:acc>
                      <m:r>
                        <a:rPr lang="de-DE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𝑎𝑐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sup>
                          </m:sSup>
                        </m:e>
                      </m:nary>
                      <m:r>
                        <a:rPr lang="de-DE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de-DE" sz="200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313" y="2318086"/>
                <a:ext cx="3600400" cy="1327608"/>
              </a:xfrm>
              <a:prstGeom prst="rect">
                <a:avLst/>
              </a:prstGeom>
              <a:blipFill rotWithShape="0">
                <a:blip r:embed="rId3"/>
                <a:stretch>
                  <a:fillRect l="-1525" t="-2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feil nach rechts 6"/>
          <p:cNvSpPr/>
          <p:nvPr/>
        </p:nvSpPr>
        <p:spPr>
          <a:xfrm>
            <a:off x="764449" y="4725144"/>
            <a:ext cx="4115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3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Interpretation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asymptotic</a:t>
            </a:r>
            <a:r>
              <a:rPr lang="de-DE"/>
              <a:t> </a:t>
            </a:r>
            <a:r>
              <a:rPr lang="de-DE" err="1"/>
              <a:t>equations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Formal </a:t>
                </a:r>
                <a:r>
                  <a:rPr lang="en-US" dirty="0" smtClean="0"/>
                  <a:t>limit of asymptotic equations for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in a bounded domain without heat conduction and global compression from the boundary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(0)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(0)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d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sup>
                          </m:sSup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p>
                        <m:sSupPr>
                          <m:ctrlPr>
                            <a:rPr lang="de-DE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de-DE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(0)</m:t>
                              </m:r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</m:t>
                          </m:r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e-DE" sz="9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476250" lvl="1" indent="0">
                  <a:buNone/>
                </a:pPr>
                <a:endParaRPr lang="de-DE" dirty="0"/>
              </a:p>
              <a:p>
                <a:endParaRPr lang="de-DE" dirty="0" smtClean="0"/>
              </a:p>
              <a:p>
                <a:endParaRPr lang="de-DE" dirty="0" smtClean="0"/>
              </a:p>
              <a:p>
                <a:endParaRPr lang="de-DE" dirty="0"/>
              </a:p>
              <a:p>
                <a:endParaRPr lang="de-DE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20.05.2014</a:t>
            </a:fld>
            <a:endParaRPr lang="de-DE"/>
          </a:p>
        </p:txBody>
      </p:sp>
      <p:sp>
        <p:nvSpPr>
          <p:cNvPr id="6" name="Pfeil nach rechts 5"/>
          <p:cNvSpPr/>
          <p:nvPr/>
        </p:nvSpPr>
        <p:spPr>
          <a:xfrm>
            <a:off x="710768" y="3759160"/>
            <a:ext cx="4115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1122292" y="3606264"/>
            <a:ext cx="704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mathematical model of an incompressible flow with variable density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02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Implementation in </a:t>
            </a:r>
            <a:r>
              <a:rPr lang="de-DE" dirty="0" err="1" smtClean="0"/>
              <a:t>OpenFOAM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J. R. Fetzer - Towards the simulation of proton beam induced pressure waves in liquid metal using the Multiple Pressure Variables (MPV) approach</a:t>
            </a:r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20.05.2014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403358" y="1196753"/>
            <a:ext cx="8284040" cy="1585977"/>
          </a:xfrm>
          <a:prstGeom prst="rect">
            <a:avLst/>
          </a:prstGeom>
          <a:gradFill flip="none" rotWithShape="1">
            <a:gsLst>
              <a:gs pos="45000">
                <a:schemeClr val="bg1"/>
              </a:gs>
              <a:gs pos="100000">
                <a:schemeClr val="accent1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r>
              <a:rPr lang="de-DE" dirty="0" err="1" smtClean="0"/>
              <a:t>multi</a:t>
            </a:r>
            <a:r>
              <a:rPr lang="de-DE" dirty="0" smtClean="0"/>
              <a:t> </a:t>
            </a:r>
            <a:r>
              <a:rPr lang="de-DE" dirty="0" err="1"/>
              <a:t>r</a:t>
            </a:r>
            <a:r>
              <a:rPr lang="de-DE" dirty="0" err="1" smtClean="0"/>
              <a:t>egion</a:t>
            </a:r>
            <a:r>
              <a:rPr lang="de-DE" dirty="0" smtClean="0"/>
              <a:t> </a:t>
            </a:r>
            <a:r>
              <a:rPr lang="de-DE" dirty="0" err="1" smtClean="0"/>
              <a:t>solver</a:t>
            </a:r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993160" y="1815725"/>
            <a:ext cx="2854480" cy="4146368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774239" y="1924692"/>
            <a:ext cx="1889539" cy="133443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993036" y="1844824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pisoMPVFoam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6829603" y="1999437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acoustic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solver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71600" y="3212977"/>
            <a:ext cx="2520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/>
              <a:t>v</a:t>
            </a:r>
            <a:r>
              <a:rPr lang="de-DE" sz="1600" b="1" dirty="0" err="1" smtClean="0"/>
              <a:t>elocity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predictor</a:t>
            </a:r>
            <a:endParaRPr lang="de-DE" sz="1600" b="1" dirty="0" smtClean="0"/>
          </a:p>
          <a:p>
            <a:r>
              <a:rPr lang="de-DE" sz="1400" b="1" dirty="0" smtClean="0"/>
              <a:t>→ </a:t>
            </a:r>
            <a:r>
              <a:rPr lang="en-US" sz="1400" dirty="0"/>
              <a:t>intermediate velocity </a:t>
            </a:r>
            <a:r>
              <a:rPr lang="en-US" sz="1400" dirty="0" smtClean="0"/>
              <a:t>field</a:t>
            </a:r>
            <a:endParaRPr lang="de-DE" sz="14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967798" y="4489956"/>
                <a:ext cx="2900153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err="1"/>
                  <a:t>p</a:t>
                </a:r>
                <a:r>
                  <a:rPr lang="de-DE" sz="1600" b="1" dirty="0" err="1" smtClean="0"/>
                  <a:t>ressure-velocity</a:t>
                </a:r>
                <a:r>
                  <a:rPr lang="de-DE" sz="1600" b="1" dirty="0" smtClean="0"/>
                  <a:t> </a:t>
                </a:r>
                <a:r>
                  <a:rPr lang="de-DE" sz="1600" b="1" dirty="0" err="1" smtClean="0"/>
                  <a:t>corrector</a:t>
                </a:r>
                <a:r>
                  <a:rPr lang="de-DE" sz="1600" b="1" dirty="0" smtClean="0"/>
                  <a:t> </a:t>
                </a:r>
              </a:p>
              <a:p>
                <a:r>
                  <a:rPr lang="de-DE" sz="1200" dirty="0" smtClean="0">
                    <a:ea typeface="Cambria Math" panose="02040503050406030204" pitchFamily="18" charset="0"/>
                  </a:rPr>
                  <a:t>→ </a:t>
                </a:r>
                <a:r>
                  <a:rPr lang="de-DE" sz="1200" dirty="0" err="1" smtClean="0">
                    <a:ea typeface="Cambria Math" panose="02040503050406030204" pitchFamily="18" charset="0"/>
                  </a:rPr>
                  <a:t>new</a:t>
                </a:r>
                <a:r>
                  <a:rPr lang="de-DE" sz="12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12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lang="de-DE" sz="12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(2)</m:t>
                        </m:r>
                      </m:sup>
                    </m:sSup>
                  </m:oMath>
                </a14:m>
                <a:endParaRPr lang="de-DE" sz="1200" dirty="0" smtClean="0">
                  <a:ea typeface="Cambria Math" panose="02040503050406030204" pitchFamily="18" charset="0"/>
                </a:endParaRPr>
              </a:p>
              <a:p>
                <a:endParaRPr lang="de-DE" sz="1200" dirty="0">
                  <a:ea typeface="Cambria Math" panose="02040503050406030204" pitchFamily="18" charset="0"/>
                </a:endParaRPr>
              </a:p>
              <a:p>
                <a:r>
                  <a:rPr lang="de-DE" sz="1200" dirty="0" err="1">
                    <a:ea typeface="Cambria Math" panose="02040503050406030204" pitchFamily="18" charset="0"/>
                  </a:rPr>
                  <a:t>c</a:t>
                </a:r>
                <a:r>
                  <a:rPr lang="de-DE" sz="1200" dirty="0" err="1" smtClean="0">
                    <a:ea typeface="Cambria Math" panose="02040503050406030204" pitchFamily="18" charset="0"/>
                  </a:rPr>
                  <a:t>orrect</a:t>
                </a:r>
                <a:r>
                  <a:rPr lang="de-DE" sz="1200" dirty="0" smtClean="0">
                    <a:ea typeface="Cambria Math" panose="02040503050406030204" pitchFamily="18" charset="0"/>
                  </a:rPr>
                  <a:t> </a:t>
                </a:r>
                <a:r>
                  <a:rPr lang="de-DE" sz="1200" dirty="0" err="1">
                    <a:ea typeface="Cambria Math" panose="02040503050406030204" pitchFamily="18" charset="0"/>
                  </a:rPr>
                  <a:t>v</a:t>
                </a:r>
                <a:r>
                  <a:rPr lang="de-DE" sz="1200" dirty="0" err="1" smtClean="0">
                    <a:ea typeface="Cambria Math" panose="02040503050406030204" pitchFamily="18" charset="0"/>
                  </a:rPr>
                  <a:t>elocity</a:t>
                </a:r>
                <a:r>
                  <a:rPr lang="de-DE" sz="1200" dirty="0" smtClean="0"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98" y="4489956"/>
                <a:ext cx="2900153" cy="900246"/>
              </a:xfrm>
              <a:prstGeom prst="rect">
                <a:avLst/>
              </a:prstGeom>
              <a:blipFill rotWithShape="0">
                <a:blip r:embed="rId2"/>
                <a:stretch>
                  <a:fillRect l="-1261" t="-2041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945227" y="2239124"/>
            <a:ext cx="29787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d</a:t>
            </a:r>
            <a:r>
              <a:rPr lang="de-DE" sz="1400" dirty="0" err="1" smtClean="0"/>
              <a:t>ecompose</a:t>
            </a:r>
            <a:r>
              <a:rPr lang="de-DE" sz="1400" dirty="0" smtClean="0"/>
              <a:t> </a:t>
            </a:r>
            <a:r>
              <a:rPr lang="de-DE" sz="1400" dirty="0" err="1" smtClean="0"/>
              <a:t>pressure</a:t>
            </a:r>
            <a:endParaRPr lang="de-DE" sz="1400" dirty="0" smtClean="0"/>
          </a:p>
          <a:p>
            <a:r>
              <a:rPr lang="de-DE" sz="1400" dirty="0" err="1">
                <a:solidFill>
                  <a:srgbClr val="C00000"/>
                </a:solidFill>
              </a:rPr>
              <a:t>t</a:t>
            </a:r>
            <a:r>
              <a:rPr lang="de-DE" sz="1400" dirty="0" err="1" smtClean="0">
                <a:solidFill>
                  <a:srgbClr val="C00000"/>
                </a:solidFill>
              </a:rPr>
              <a:t>hermodynamic</a:t>
            </a:r>
            <a:r>
              <a:rPr lang="de-DE" sz="1400" dirty="0" smtClean="0">
                <a:solidFill>
                  <a:srgbClr val="C00000"/>
                </a:solidFill>
              </a:rPr>
              <a:t> </a:t>
            </a:r>
            <a:r>
              <a:rPr lang="de-DE" sz="1400" dirty="0" err="1" smtClean="0">
                <a:solidFill>
                  <a:srgbClr val="C00000"/>
                </a:solidFill>
              </a:rPr>
              <a:t>pressure</a:t>
            </a:r>
            <a:r>
              <a:rPr lang="de-DE" sz="1400" dirty="0" smtClean="0">
                <a:solidFill>
                  <a:srgbClr val="C00000"/>
                </a:solidFill>
              </a:rPr>
              <a:t> </a:t>
            </a:r>
            <a:r>
              <a:rPr lang="de-DE" sz="1400" dirty="0" err="1" smtClean="0">
                <a:solidFill>
                  <a:srgbClr val="C00000"/>
                </a:solidFill>
              </a:rPr>
              <a:t>evolution</a:t>
            </a:r>
            <a:endParaRPr lang="de-DE" sz="1400" dirty="0" smtClean="0">
              <a:solidFill>
                <a:srgbClr val="C00000"/>
              </a:solidFill>
            </a:endParaRPr>
          </a:p>
          <a:p>
            <a:endParaRPr lang="de-DE" sz="1400" dirty="0">
              <a:solidFill>
                <a:srgbClr val="C00000"/>
              </a:solidFill>
            </a:endParaRPr>
          </a:p>
          <a:p>
            <a:r>
              <a:rPr lang="de-DE" sz="1400" dirty="0" err="1" smtClean="0"/>
              <a:t>caclulate</a:t>
            </a:r>
            <a:r>
              <a:rPr lang="de-DE" sz="1400" dirty="0" smtClean="0"/>
              <a:t> </a:t>
            </a:r>
            <a:r>
              <a:rPr lang="de-DE" sz="1400" dirty="0" err="1" smtClean="0"/>
              <a:t>new</a:t>
            </a:r>
            <a:r>
              <a:rPr lang="de-DE" sz="1400" dirty="0" smtClean="0"/>
              <a:t> </a:t>
            </a:r>
            <a:r>
              <a:rPr lang="de-DE" sz="1400" dirty="0" err="1"/>
              <a:t>pressure</a:t>
            </a:r>
            <a:r>
              <a:rPr lang="de-DE" sz="1400" dirty="0"/>
              <a:t> </a:t>
            </a:r>
            <a:r>
              <a:rPr lang="de-DE" sz="1400" dirty="0" err="1" smtClean="0"/>
              <a:t>estimate</a:t>
            </a:r>
            <a:r>
              <a:rPr lang="de-DE" sz="1400" dirty="0" smtClean="0"/>
              <a:t> p</a:t>
            </a:r>
            <a:endParaRPr lang="en-US" sz="1400" dirty="0"/>
          </a:p>
          <a:p>
            <a:r>
              <a:rPr lang="de-DE" sz="1400" dirty="0" smtClean="0">
                <a:solidFill>
                  <a:srgbClr val="C00000"/>
                </a:solidFill>
              </a:rPr>
              <a:t> 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606647" y="1958092"/>
            <a:ext cx="1343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map</a:t>
            </a:r>
            <a:r>
              <a:rPr lang="de-DE" sz="1400" dirty="0" smtClean="0"/>
              <a:t> variables</a:t>
            </a:r>
            <a:endParaRPr lang="en-US" sz="1400" dirty="0"/>
          </a:p>
        </p:txBody>
      </p:sp>
      <p:sp>
        <p:nvSpPr>
          <p:cNvPr id="16" name="Textfeld 15"/>
          <p:cNvSpPr txBox="1"/>
          <p:nvPr/>
        </p:nvSpPr>
        <p:spPr>
          <a:xfrm>
            <a:off x="6774239" y="2482880"/>
            <a:ext cx="1913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/>
              <a:t>s</a:t>
            </a:r>
            <a:r>
              <a:rPr lang="de-DE" sz="1600" dirty="0" err="1" smtClean="0"/>
              <a:t>olve</a:t>
            </a:r>
            <a:r>
              <a:rPr lang="de-DE" sz="1600" dirty="0" smtClean="0"/>
              <a:t> </a:t>
            </a:r>
            <a:r>
              <a:rPr lang="de-DE" sz="1600" dirty="0" err="1" smtClean="0"/>
              <a:t>acoustic</a:t>
            </a:r>
            <a:r>
              <a:rPr lang="de-DE" sz="1600" dirty="0" smtClean="0"/>
              <a:t> </a:t>
            </a:r>
            <a:r>
              <a:rPr lang="de-DE" sz="1600" dirty="0" err="1" smtClean="0"/>
              <a:t>system</a:t>
            </a:r>
            <a:endParaRPr lang="en-US" sz="1600" dirty="0"/>
          </a:p>
        </p:txBody>
      </p:sp>
      <p:sp>
        <p:nvSpPr>
          <p:cNvPr id="17" name="Pfeil nach links 16"/>
          <p:cNvSpPr/>
          <p:nvPr/>
        </p:nvSpPr>
        <p:spPr>
          <a:xfrm>
            <a:off x="3873480" y="2826868"/>
            <a:ext cx="2858760" cy="127838"/>
          </a:xfrm>
          <a:prstGeom prst="lef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4540122" y="2553214"/>
                <a:ext cx="1991123" cy="322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err="1" smtClean="0"/>
                  <a:t>Interpolate</a:t>
                </a:r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d>
                          <m:dPr>
                            <m:ctrlPr>
                              <a:rPr lang="de-DE" sz="1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de-DE" sz="1400" dirty="0" smtClean="0"/>
                  <a:t> &amp; </a:t>
                </a:r>
                <a:r>
                  <a:rPr lang="de-DE" sz="1400" dirty="0" err="1" smtClean="0">
                    <a:solidFill>
                      <a:srgbClr val="00B050"/>
                    </a:solidFill>
                  </a:rPr>
                  <a:t>mom</a:t>
                </a:r>
                <a:endParaRPr lang="en-US" sz="1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122" y="2553214"/>
                <a:ext cx="1991123" cy="322268"/>
              </a:xfrm>
              <a:prstGeom prst="rect">
                <a:avLst/>
              </a:prstGeom>
              <a:blipFill rotWithShape="0">
                <a:blip r:embed="rId3"/>
                <a:stretch>
                  <a:fillRect l="-920" r="-613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3723923" y="5987052"/>
                <a:ext cx="2265557" cy="322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40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d>
                          <m:dPr>
                            <m:ctrlPr>
                              <a:rPr lang="de-DE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de-DE" sz="14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𝑀𝑝</m:t>
                        </m:r>
                      </m:e>
                      <m:sup>
                        <m:d>
                          <m:dPr>
                            <m:ctrlPr>
                              <a:rPr lang="de-DE" sz="1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de-DE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sz="1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de-DE" sz="1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de-DE" sz="1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d>
                          <m:dPr>
                            <m:ctrlPr>
                              <a:rPr lang="de-DE" sz="1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923" y="5987052"/>
                <a:ext cx="2265557" cy="322268"/>
              </a:xfrm>
              <a:prstGeom prst="rect">
                <a:avLst/>
              </a:prstGeom>
              <a:blipFill rotWithShape="0">
                <a:blip r:embed="rId4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feld 26"/>
          <p:cNvSpPr txBox="1"/>
          <p:nvPr/>
        </p:nvSpPr>
        <p:spPr>
          <a:xfrm>
            <a:off x="969527" y="3913892"/>
            <a:ext cx="2749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s</a:t>
            </a:r>
            <a:r>
              <a:rPr lang="de-DE" sz="1400" dirty="0" err="1" smtClean="0"/>
              <a:t>olve</a:t>
            </a:r>
            <a:r>
              <a:rPr lang="de-DE" sz="1400" dirty="0" smtClean="0"/>
              <a:t> </a:t>
            </a:r>
            <a:r>
              <a:rPr lang="de-DE" sz="1400" dirty="0" err="1"/>
              <a:t>e</a:t>
            </a:r>
            <a:r>
              <a:rPr lang="de-DE" sz="1400" dirty="0" err="1" smtClean="0"/>
              <a:t>nergy</a:t>
            </a:r>
            <a:r>
              <a:rPr lang="de-DE" sz="1400" dirty="0" smtClean="0"/>
              <a:t> </a:t>
            </a:r>
            <a:r>
              <a:rPr lang="de-DE" sz="1400" dirty="0" err="1"/>
              <a:t>e</a:t>
            </a:r>
            <a:r>
              <a:rPr lang="de-DE" sz="1400" dirty="0" err="1" smtClean="0"/>
              <a:t>quation</a:t>
            </a:r>
            <a:endParaRPr lang="de-DE" sz="1400" dirty="0" smtClean="0"/>
          </a:p>
          <a:p>
            <a:r>
              <a:rPr lang="de-DE" sz="1400" dirty="0" err="1" smtClean="0"/>
              <a:t>calculate</a:t>
            </a:r>
            <a:r>
              <a:rPr lang="de-DE" sz="1400" dirty="0" smtClean="0"/>
              <a:t> </a:t>
            </a:r>
            <a:r>
              <a:rPr lang="de-DE" sz="1400" dirty="0"/>
              <a:t>m</a:t>
            </a:r>
            <a:r>
              <a:rPr lang="de-DE" sz="1400" dirty="0" smtClean="0"/>
              <a:t>aterial </a:t>
            </a:r>
            <a:r>
              <a:rPr lang="de-DE" sz="1400" dirty="0" err="1"/>
              <a:t>p</a:t>
            </a:r>
            <a:r>
              <a:rPr lang="de-DE" sz="1400" dirty="0" err="1" smtClean="0"/>
              <a:t>roperties</a:t>
            </a:r>
            <a:r>
              <a:rPr lang="de-DE" sz="1400" dirty="0" smtClean="0"/>
              <a:t> f(T)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4033314" y="3429000"/>
                <a:ext cx="2770934" cy="42595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5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de-DE" sz="105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05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de-DE" sz="105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05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de-DE" sz="1050" b="1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de-DE" sz="105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105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05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de-DE" sz="105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05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p>
                              <m:r>
                                <a:rPr lang="de-DE" sz="105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105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de-DE" sz="105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de-DE" sz="105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05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  <m:sub>
                          <m:r>
                            <a:rPr lang="de-DE" sz="105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sSup>
                        <m:sSupPr>
                          <m:ctrlPr>
                            <a:rPr lang="de-DE" sz="105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05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de-DE" sz="105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05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de-DE" sz="105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de-DE" sz="105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05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05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de-DE" sz="105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de-DE" sz="1050" b="1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05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05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de-DE" sz="105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05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p>
                              <m:r>
                                <a:rPr lang="de-DE" sz="105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105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de-DE" sz="105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de-DE" sz="105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de-DE" sz="105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de-DE" sz="1050" b="1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de-DE" sz="105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𝒎𝒐𝒎</m:t>
                      </m:r>
                      <m:r>
                        <a:rPr lang="de-DE" sz="105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050" b="1" dirty="0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314" y="3429000"/>
                <a:ext cx="2770934" cy="42595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3975408" y="4828257"/>
                <a:ext cx="3476912" cy="961353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105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de-DE" sz="105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105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sz="105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</m:e>
                            <m:sup>
                              <m:r>
                                <a:rPr lang="de-DE" sz="105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p>
                        </m:num>
                        <m:den>
                          <m:r>
                            <a:rPr lang="en-US" sz="105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de-DE" sz="105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de-DE" sz="105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de-DE" sz="105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de-DE" sz="105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de-DE" sz="105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0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0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sz="10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a:rPr lang="de-DE" sz="10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0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0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sz="10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10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ρ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de-DE" sz="105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0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p>
                            </m:den>
                          </m:f>
                          <m:r>
                            <a:rPr lang="de-DE" sz="105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sSup>
                            <m:sSupPr>
                              <m:ctrlPr>
                                <a:rPr lang="en-US" sz="105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sz="105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de-DE" sz="105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05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de-DE" sz="105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DE" sz="10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05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d>
                            <m:dPr>
                              <m:ctrlPr>
                                <a:rPr lang="de-DE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05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de-DE" sz="105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</m:t>
                      </m:r>
                      <m:r>
                        <a:rPr lang="de-DE" sz="105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m:rPr>
                          <m:sty m:val="p"/>
                        </m:rPr>
                        <a:rPr lang="de-DE" sz="105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a:rPr lang="de-DE" sz="105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de-DE" sz="105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a:rPr lang="de-DE" sz="105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de-DE" sz="105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sz="105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05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d>
                            <m:dPr>
                              <m:ctrlPr>
                                <a:rPr lang="de-DE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de-DE" sz="105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05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DE" sz="105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05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05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105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sz="105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de-DE" sz="105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05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r>
                            <a:rPr lang="en-US" sz="105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de-DE" sz="105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de-DE" sz="105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sz="105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05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105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sz="105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</m:e>
                            <m:sup>
                              <m:r>
                                <a:rPr lang="de-DE" sz="105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p>
                        </m:num>
                        <m:den>
                          <m:r>
                            <a:rPr lang="en-US" sz="105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de-DE" sz="105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sz="1050" b="1" dirty="0"/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408" y="4828257"/>
                <a:ext cx="3476912" cy="9613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uppieren 40"/>
          <p:cNvGrpSpPr/>
          <p:nvPr/>
        </p:nvGrpSpPr>
        <p:grpSpPr>
          <a:xfrm>
            <a:off x="2861240" y="3251112"/>
            <a:ext cx="1172074" cy="390863"/>
            <a:chOff x="2354234" y="3290560"/>
            <a:chExt cx="1172074" cy="390863"/>
          </a:xfrm>
        </p:grpSpPr>
        <p:cxnSp>
          <p:nvCxnSpPr>
            <p:cNvPr id="39" name="Gerade Verbindung mit Pfeil 38"/>
            <p:cNvCxnSpPr>
              <a:endCxn id="32" idx="1"/>
            </p:cNvCxnSpPr>
            <p:nvPr/>
          </p:nvCxnSpPr>
          <p:spPr>
            <a:xfrm>
              <a:off x="2354234" y="3436860"/>
              <a:ext cx="1172074" cy="24456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feld 39"/>
            <p:cNvSpPr txBox="1"/>
            <p:nvPr/>
          </p:nvSpPr>
          <p:spPr>
            <a:xfrm rot="734952">
              <a:off x="2723961" y="3290560"/>
              <a:ext cx="5421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err="1" smtClean="0"/>
                <a:t>solve</a:t>
              </a:r>
              <a:endParaRPr lang="en-US" sz="1200" dirty="0"/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3743279" y="4445099"/>
            <a:ext cx="831490" cy="317253"/>
            <a:chOff x="2354234" y="3234277"/>
            <a:chExt cx="1134696" cy="317253"/>
          </a:xfrm>
        </p:grpSpPr>
        <p:cxnSp>
          <p:nvCxnSpPr>
            <p:cNvPr id="43" name="Gerade Verbindung mit Pfeil 42"/>
            <p:cNvCxnSpPr/>
            <p:nvPr/>
          </p:nvCxnSpPr>
          <p:spPr>
            <a:xfrm>
              <a:off x="2354234" y="3436860"/>
              <a:ext cx="1134696" cy="11467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feld 43"/>
            <p:cNvSpPr txBox="1"/>
            <p:nvPr/>
          </p:nvSpPr>
          <p:spPr>
            <a:xfrm rot="352111">
              <a:off x="2647449" y="3234277"/>
              <a:ext cx="654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err="1" smtClean="0"/>
                <a:t>solve</a:t>
              </a:r>
              <a:endParaRPr lang="en-US" sz="1200" dirty="0"/>
            </a:p>
          </p:txBody>
        </p:sp>
      </p:grpSp>
      <p:sp>
        <p:nvSpPr>
          <p:cNvPr id="48" name="Pfeil nach links 47"/>
          <p:cNvSpPr/>
          <p:nvPr/>
        </p:nvSpPr>
        <p:spPr>
          <a:xfrm rot="10800000">
            <a:off x="3873480" y="2221041"/>
            <a:ext cx="2858760" cy="127838"/>
          </a:xfrm>
          <a:prstGeom prst="lef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Gerader Verbinder 50"/>
          <p:cNvCxnSpPr/>
          <p:nvPr/>
        </p:nvCxnSpPr>
        <p:spPr>
          <a:xfrm flipH="1">
            <a:off x="844864" y="5301208"/>
            <a:ext cx="12293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/>
          <p:cNvCxnSpPr/>
          <p:nvPr/>
        </p:nvCxnSpPr>
        <p:spPr>
          <a:xfrm>
            <a:off x="840030" y="4686525"/>
            <a:ext cx="4772" cy="614683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/>
          <p:cNvCxnSpPr/>
          <p:nvPr/>
        </p:nvCxnSpPr>
        <p:spPr>
          <a:xfrm flipH="1">
            <a:off x="840030" y="4686525"/>
            <a:ext cx="122934" cy="0"/>
          </a:xfrm>
          <a:prstGeom prst="line">
            <a:avLst/>
          </a:prstGeom>
          <a:ln w="12700">
            <a:solidFill>
              <a:schemeClr val="tx2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feld 56"/>
          <p:cNvSpPr txBox="1"/>
          <p:nvPr/>
        </p:nvSpPr>
        <p:spPr>
          <a:xfrm rot="16200000">
            <a:off x="201488" y="4887662"/>
            <a:ext cx="1132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inner</a:t>
            </a:r>
            <a:r>
              <a:rPr lang="de-DE" sz="1200" dirty="0" smtClean="0"/>
              <a:t> Iteration</a:t>
            </a:r>
            <a:endParaRPr lang="en-US" sz="1200" dirty="0"/>
          </a:p>
        </p:txBody>
      </p:sp>
      <p:cxnSp>
        <p:nvCxnSpPr>
          <p:cNvPr id="58" name="Gerader Verbinder 57"/>
          <p:cNvCxnSpPr/>
          <p:nvPr/>
        </p:nvCxnSpPr>
        <p:spPr>
          <a:xfrm flipH="1">
            <a:off x="645518" y="5589240"/>
            <a:ext cx="31744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r Verbinder 60"/>
          <p:cNvCxnSpPr/>
          <p:nvPr/>
        </p:nvCxnSpPr>
        <p:spPr>
          <a:xfrm flipH="1">
            <a:off x="654355" y="4080544"/>
            <a:ext cx="2008" cy="151216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r Verbinder 62"/>
          <p:cNvCxnSpPr/>
          <p:nvPr/>
        </p:nvCxnSpPr>
        <p:spPr>
          <a:xfrm flipH="1">
            <a:off x="656363" y="4080544"/>
            <a:ext cx="329983" cy="2051"/>
          </a:xfrm>
          <a:prstGeom prst="line">
            <a:avLst/>
          </a:prstGeom>
          <a:ln w="19050">
            <a:solidFill>
              <a:schemeClr val="tx2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feld 65"/>
          <p:cNvSpPr txBox="1"/>
          <p:nvPr/>
        </p:nvSpPr>
        <p:spPr>
          <a:xfrm rot="16200000">
            <a:off x="-24164" y="4828732"/>
            <a:ext cx="1132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outer</a:t>
            </a:r>
            <a:r>
              <a:rPr lang="de-DE" sz="1200" dirty="0" smtClean="0"/>
              <a:t> Iteration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9784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Implementation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MPV </a:t>
            </a:r>
            <a:r>
              <a:rPr lang="de-DE" dirty="0" err="1"/>
              <a:t>Method</a:t>
            </a:r>
            <a:r>
              <a:rPr lang="de-DE" dirty="0"/>
              <a:t> in </a:t>
            </a:r>
            <a:r>
              <a:rPr lang="de-DE" dirty="0" err="1"/>
              <a:t>OpenFOAM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Implementation is based on </a:t>
                </a:r>
                <a:r>
                  <a:rPr lang="en-US" dirty="0" err="1" smtClean="0"/>
                  <a:t>Munz</a:t>
                </a:r>
                <a:r>
                  <a:rPr lang="en-US" dirty="0" smtClean="0"/>
                  <a:t> et al. (2003)</a:t>
                </a:r>
              </a:p>
              <a:p>
                <a:pPr lvl="1"/>
                <a:r>
                  <a:rPr lang="en-US" dirty="0" smtClean="0"/>
                  <a:t>Pressure decomposition</a:t>
                </a:r>
              </a:p>
              <a:p>
                <a:pPr lvl="2"/>
                <a:r>
                  <a:rPr lang="en-US" dirty="0" smtClean="0"/>
                  <a:t>Thermodynamic pressure: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den>
                    </m:f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lvl="2"/>
                <a:r>
                  <a:rPr lang="en-US" dirty="0" smtClean="0"/>
                  <a:t>Acoustic pressure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endParaRPr lang="en-US" dirty="0" smtClean="0">
                  <a:latin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DE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de-DE" dirty="0" smtClean="0"/>
                  <a:t> </a:t>
                </a:r>
                <a:r>
                  <a:rPr lang="en-US" dirty="0" smtClean="0"/>
                  <a:t>constant on small spatial scale and</a:t>
                </a:r>
                <a:r>
                  <a:rPr lang="en-US" dirty="0"/>
                  <a:t> </a:t>
                </a:r>
                <a:r>
                  <a:rPr lang="en-US" dirty="0" smtClean="0"/>
                  <a:t>varies on large scale</a:t>
                </a:r>
                <a:endParaRPr lang="en-US" dirty="0"/>
              </a:p>
              <a:p>
                <a:pPr lvl="3"/>
                <a:r>
                  <a:rPr lang="en-US" dirty="0" smtClean="0"/>
                  <a:t>Reference length hydrodynamic scale: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3"/>
                <a:r>
                  <a:rPr lang="en-US" dirty="0" smtClean="0"/>
                  <a:t>Reference </a:t>
                </a:r>
                <a:r>
                  <a:rPr lang="en-US" dirty="0"/>
                  <a:t>length </a:t>
                </a:r>
                <a:r>
                  <a:rPr lang="en-US" dirty="0" smtClean="0"/>
                  <a:t>acoustic scale</a:t>
                </a:r>
                <a:r>
                  <a:rPr lang="de-DE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𝑎𝑐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de-DE" dirty="0" smtClean="0"/>
                  <a:t>	</a:t>
                </a:r>
              </a:p>
              <a:p>
                <a:pPr marL="1381125" lvl="3" indent="0">
                  <a:buNone/>
                </a:pPr>
                <a:r>
                  <a:rPr lang="de-DE" dirty="0" smtClean="0"/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DE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 smtClean="0"/>
                  <a:t> </a:t>
                </a:r>
              </a:p>
              <a:p>
                <a:pPr marL="1381125" lvl="3" indent="0">
                  <a:buNone/>
                </a:pPr>
                <a:r>
                  <a:rPr lang="de-DE" dirty="0"/>
                  <a:t> </a:t>
                </a:r>
                <a:r>
                  <a:rPr lang="de-DE" dirty="0" smtClean="0"/>
                  <a:t>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𝑎𝑐</m:t>
                                </m:r>
                              </m:sub>
                            </m:sSub>
                          </m:e>
                        </m:d>
                      </m:den>
                    </m:f>
                    <m:nary>
                      <m:nary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sub>
                        </m:sSub>
                      </m:sub>
                      <m:sup/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de-DE" dirty="0" smtClean="0"/>
              </a:p>
              <a:p>
                <a:pPr lvl="2"/>
                <a:r>
                  <a:rPr lang="en-US" dirty="0" smtClean="0"/>
                  <a:t>Hydrodynamic pressure</a:t>
                </a:r>
              </a:p>
              <a:p>
                <a:pPr marL="895350" lvl="2" indent="0">
                  <a:buNone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        </m:t>
                    </m:r>
                    <m:sSup>
                      <m:sSupPr>
                        <m:ctrlPr>
                          <a:rPr lang="de-DE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)−</m:t>
                    </m:r>
                    <m:sSup>
                      <m:sSupPr>
                        <m:ctrlP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d>
                          <m:dPr>
                            <m:ctrl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de-DE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DE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de-DE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>
                    <a:solidFill>
                      <a:srgbClr val="00B050"/>
                    </a:solidFill>
                  </a:rPr>
                  <a:t> 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1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20.05.2014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6" t="15350" r="19626" b="15350"/>
          <a:stretch/>
        </p:blipFill>
        <p:spPr>
          <a:xfrm>
            <a:off x="6084168" y="3601256"/>
            <a:ext cx="2664545" cy="2664545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6107624" y="5602412"/>
            <a:ext cx="666000" cy="666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6777132" y="4939353"/>
            <a:ext cx="666000" cy="666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7416439" y="4281878"/>
            <a:ext cx="666000" cy="666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8055746" y="3624403"/>
            <a:ext cx="666000" cy="666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6107624" y="3634453"/>
            <a:ext cx="666000" cy="666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/>
          <p:cNvSpPr/>
          <p:nvPr/>
        </p:nvSpPr>
        <p:spPr>
          <a:xfrm>
            <a:off x="6111046" y="4280113"/>
            <a:ext cx="666000" cy="666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37"/>
          <p:cNvSpPr/>
          <p:nvPr/>
        </p:nvSpPr>
        <p:spPr>
          <a:xfrm>
            <a:off x="6760278" y="3637423"/>
            <a:ext cx="666000" cy="666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hteck 38"/>
          <p:cNvSpPr/>
          <p:nvPr/>
        </p:nvSpPr>
        <p:spPr>
          <a:xfrm>
            <a:off x="6757112" y="4291768"/>
            <a:ext cx="666000" cy="666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hteck 39"/>
          <p:cNvSpPr/>
          <p:nvPr/>
        </p:nvSpPr>
        <p:spPr>
          <a:xfrm>
            <a:off x="6107624" y="4954798"/>
            <a:ext cx="666000" cy="666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hteck 40"/>
          <p:cNvSpPr/>
          <p:nvPr/>
        </p:nvSpPr>
        <p:spPr>
          <a:xfrm>
            <a:off x="7422856" y="3634293"/>
            <a:ext cx="666000" cy="666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Gerade Verbindung mit Pfeil 41"/>
          <p:cNvCxnSpPr/>
          <p:nvPr/>
        </p:nvCxnSpPr>
        <p:spPr>
          <a:xfrm>
            <a:off x="7422856" y="3501008"/>
            <a:ext cx="63289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/>
              <p:cNvSpPr txBox="1"/>
              <p:nvPr/>
            </p:nvSpPr>
            <p:spPr>
              <a:xfrm>
                <a:off x="7422856" y="3159324"/>
                <a:ext cx="53097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𝑎𝑐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856" y="3159324"/>
                <a:ext cx="530978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feld 43"/>
          <p:cNvSpPr txBox="1"/>
          <p:nvPr/>
        </p:nvSpPr>
        <p:spPr>
          <a:xfrm>
            <a:off x="7632986" y="5838446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M=0.125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9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Validation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Validation Matrix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20.05.2014</a:t>
            </a:fld>
            <a:endParaRPr lang="de-DE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477249"/>
              </p:ext>
            </p:extLst>
          </p:nvPr>
        </p:nvGraphicFramePr>
        <p:xfrm>
          <a:off x="827584" y="1639788"/>
          <a:ext cx="7963118" cy="438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862"/>
                <a:gridCol w="1068200"/>
                <a:gridCol w="1465153"/>
                <a:gridCol w="1525807"/>
                <a:gridCol w="1138489"/>
                <a:gridCol w="1122607"/>
              </a:tblGrid>
              <a:tr h="66374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M→0 Limit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Heat</a:t>
                      </a:r>
                      <a:r>
                        <a:rPr lang="de-DE" sz="1400" dirty="0" smtClean="0"/>
                        <a:t> Transfer &amp; material </a:t>
                      </a:r>
                      <a:r>
                        <a:rPr lang="de-DE" sz="1400" dirty="0" err="1" smtClean="0"/>
                        <a:t>properties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Mach </a:t>
                      </a:r>
                      <a:r>
                        <a:rPr lang="de-DE" sz="1400" dirty="0" err="1" smtClean="0"/>
                        <a:t>number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independent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behavior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Interaction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flow</a:t>
                      </a:r>
                      <a:r>
                        <a:rPr lang="de-DE" sz="1400" baseline="0" dirty="0" smtClean="0"/>
                        <a:t> - </a:t>
                      </a:r>
                      <a:r>
                        <a:rPr lang="de-DE" sz="1400" baseline="0" dirty="0" err="1" smtClean="0"/>
                        <a:t>acoustic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turbulence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cavity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cavity</a:t>
                      </a:r>
                      <a:r>
                        <a:rPr lang="de-DE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baseline="0" dirty="0" err="1" smtClean="0">
                          <a:solidFill>
                            <a:schemeClr val="tx1"/>
                          </a:solidFill>
                        </a:rPr>
                        <a:t>heated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pressure</a:t>
                      </a:r>
                      <a:r>
                        <a:rPr lang="de-DE" sz="1200" baseline="0" dirty="0" smtClean="0">
                          <a:solidFill>
                            <a:schemeClr val="tx1"/>
                          </a:solidFill>
                        </a:rPr>
                        <a:t> pulse </a:t>
                      </a:r>
                      <a:r>
                        <a:rPr lang="de-DE" sz="1200" baseline="0" dirty="0" err="1" smtClean="0">
                          <a:solidFill>
                            <a:schemeClr val="tx1"/>
                          </a:solidFill>
                        </a:rPr>
                        <a:t>propagation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vortex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box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co-rotating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vortex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pair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16231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backwards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facing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step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heated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rod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…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target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uppieren 8"/>
          <p:cNvGrpSpPr/>
          <p:nvPr/>
        </p:nvGrpSpPr>
        <p:grpSpPr>
          <a:xfrm>
            <a:off x="194901" y="2420888"/>
            <a:ext cx="560675" cy="1980000"/>
            <a:chOff x="194901" y="2564904"/>
            <a:chExt cx="560675" cy="1980000"/>
          </a:xfrm>
        </p:grpSpPr>
        <p:sp>
          <p:nvSpPr>
            <p:cNvPr id="7" name="Geschweifte Klammer links 6"/>
            <p:cNvSpPr/>
            <p:nvPr/>
          </p:nvSpPr>
          <p:spPr>
            <a:xfrm>
              <a:off x="534101" y="2564904"/>
              <a:ext cx="221475" cy="1980000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feld 7"/>
            <p:cNvSpPr txBox="1"/>
            <p:nvPr/>
          </p:nvSpPr>
          <p:spPr>
            <a:xfrm rot="16200000">
              <a:off x="-338098" y="3298825"/>
              <a:ext cx="14045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aero acoustic</a:t>
              </a:r>
              <a:endParaRPr lang="en-US" sz="1600" dirty="0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194902" y="4628356"/>
            <a:ext cx="560674" cy="1464469"/>
            <a:chOff x="194902" y="2564904"/>
            <a:chExt cx="560674" cy="1980000"/>
          </a:xfrm>
        </p:grpSpPr>
        <p:sp>
          <p:nvSpPr>
            <p:cNvPr id="11" name="Geschweifte Klammer links 10"/>
            <p:cNvSpPr/>
            <p:nvPr/>
          </p:nvSpPr>
          <p:spPr>
            <a:xfrm>
              <a:off x="534101" y="2564904"/>
              <a:ext cx="221475" cy="1980000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feld 11"/>
            <p:cNvSpPr txBox="1"/>
            <p:nvPr/>
          </p:nvSpPr>
          <p:spPr>
            <a:xfrm rot="16200000">
              <a:off x="-460696" y="3298825"/>
              <a:ext cx="16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liquid </a:t>
              </a:r>
              <a:r>
                <a:rPr lang="de-DE" sz="1600" dirty="0" err="1"/>
                <a:t>m</a:t>
              </a:r>
              <a:r>
                <a:rPr lang="de-DE" sz="1600" dirty="0" err="1" smtClean="0"/>
                <a:t>etal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2074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 Cases </a:t>
            </a:r>
            <a:r>
              <a:rPr lang="de-DE" dirty="0" smtClean="0"/>
              <a:t>– </a:t>
            </a:r>
            <a:r>
              <a:rPr lang="de-DE" dirty="0" err="1" smtClean="0"/>
              <a:t>Aero</a:t>
            </a:r>
            <a:r>
              <a:rPr lang="de-DE" dirty="0" smtClean="0"/>
              <a:t> </a:t>
            </a:r>
            <a:r>
              <a:rPr lang="de-DE" dirty="0" err="1" smtClean="0"/>
              <a:t>acoustic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Lid Driven Cavity</a:t>
            </a:r>
          </a:p>
          <a:p>
            <a:pPr lvl="1"/>
            <a:r>
              <a:rPr lang="en-US" dirty="0" smtClean="0"/>
              <a:t>Laminar, Re=1000</a:t>
            </a:r>
          </a:p>
          <a:p>
            <a:pPr lvl="1"/>
            <a:r>
              <a:rPr lang="en-US" dirty="0" smtClean="0"/>
              <a:t>M = 0</a:t>
            </a:r>
          </a:p>
          <a:p>
            <a:pPr lvl="1"/>
            <a:r>
              <a:rPr lang="en-US" dirty="0" smtClean="0"/>
              <a:t>Mesh: 129 x 129 nodes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20.05.2014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536632" y="3510673"/>
            <a:ext cx="2160000" cy="2160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2129509" y="3356992"/>
            <a:ext cx="683752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1824664" y="2996952"/>
                <a:ext cx="12841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=1.0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664" y="2996952"/>
                <a:ext cx="1284134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1896" t="-2222" r="-1896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Gerade Verbindung mit Pfeil 12"/>
          <p:cNvCxnSpPr/>
          <p:nvPr/>
        </p:nvCxnSpPr>
        <p:spPr>
          <a:xfrm flipV="1">
            <a:off x="1536632" y="5814139"/>
            <a:ext cx="2160000" cy="0"/>
          </a:xfrm>
          <a:prstGeom prst="straightConnector1">
            <a:avLst/>
          </a:prstGeom>
          <a:ln w="19050">
            <a:solidFill>
              <a:schemeClr val="accent4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rot="16200000" flipV="1">
            <a:off x="312616" y="4590673"/>
            <a:ext cx="2160000" cy="0"/>
          </a:xfrm>
          <a:prstGeom prst="straightConnector1">
            <a:avLst/>
          </a:prstGeom>
          <a:ln w="19050">
            <a:solidFill>
              <a:schemeClr val="accent4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2395834" y="5814139"/>
                <a:ext cx="4415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834" y="5814139"/>
                <a:ext cx="441596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9722" r="-694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 rot="16200000">
                <a:off x="1033318" y="4452173"/>
                <a:ext cx="4415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033318" y="4452173"/>
                <a:ext cx="441596" cy="276999"/>
              </a:xfrm>
              <a:prstGeom prst="rect">
                <a:avLst/>
              </a:prstGeom>
              <a:blipFill rotWithShape="0">
                <a:blip r:embed="rId4"/>
                <a:stretch>
                  <a:fillRect t="-6944" r="-11111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Gerader Verbinder 20"/>
          <p:cNvCxnSpPr/>
          <p:nvPr/>
        </p:nvCxnSpPr>
        <p:spPr>
          <a:xfrm>
            <a:off x="1475656" y="4581128"/>
            <a:ext cx="2376264" cy="0"/>
          </a:xfrm>
          <a:prstGeom prst="line">
            <a:avLst/>
          </a:prstGeom>
          <a:ln w="254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 rot="5400000">
            <a:off x="1439652" y="4626007"/>
            <a:ext cx="2376264" cy="0"/>
          </a:xfrm>
          <a:prstGeom prst="line">
            <a:avLst/>
          </a:prstGeom>
          <a:ln w="254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14701" r="22369" b="1464"/>
          <a:stretch/>
        </p:blipFill>
        <p:spPr>
          <a:xfrm>
            <a:off x="4253729" y="1825079"/>
            <a:ext cx="4536504" cy="4104457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5253607" y="1541989"/>
            <a:ext cx="2343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Stream tracer visualization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2573680" y="5381565"/>
                <a:ext cx="9598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=0.5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680" y="5381565"/>
                <a:ext cx="959815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1472620" y="4287189"/>
                <a:ext cx="9622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=0.5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620" y="4287189"/>
                <a:ext cx="962251" cy="307777"/>
              </a:xfrm>
              <a:prstGeom prst="rect">
                <a:avLst/>
              </a:prstGeom>
              <a:blipFill rotWithShape="0">
                <a:blip r:embed="rId7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63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Test Cases </a:t>
            </a:r>
            <a:r>
              <a:rPr lang="de-DE" dirty="0" smtClean="0"/>
              <a:t>– </a:t>
            </a:r>
            <a:r>
              <a:rPr lang="de-DE" dirty="0" err="1" smtClean="0"/>
              <a:t>Aero</a:t>
            </a:r>
            <a:r>
              <a:rPr lang="de-DE" dirty="0" smtClean="0"/>
              <a:t> </a:t>
            </a:r>
            <a:r>
              <a:rPr lang="de-DE" dirty="0" err="1" smtClean="0"/>
              <a:t>acoustic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20.05.2014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Horizontal and vertical velocity along vertical/horizontal cross-section </a:t>
            </a:r>
          </a:p>
          <a:p>
            <a:pPr lvl="1"/>
            <a:r>
              <a:rPr lang="en-US" dirty="0" err="1" smtClean="0"/>
              <a:t>pisoFoam</a:t>
            </a:r>
            <a:r>
              <a:rPr lang="en-US" dirty="0" smtClean="0"/>
              <a:t> and </a:t>
            </a:r>
            <a:r>
              <a:rPr lang="en-US" dirty="0" smtClean="0"/>
              <a:t>benchmark (</a:t>
            </a:r>
            <a:r>
              <a:rPr lang="en-US" dirty="0" err="1" smtClean="0"/>
              <a:t>Ghia</a:t>
            </a:r>
            <a:r>
              <a:rPr lang="en-US" dirty="0" smtClean="0"/>
              <a:t> et al.) comparison</a:t>
            </a:r>
            <a:endParaRPr lang="en-US" dirty="0"/>
          </a:p>
        </p:txBody>
      </p:sp>
      <p:pic>
        <p:nvPicPr>
          <p:cNvPr id="8" name="Inhaltsplatzhalt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283007"/>
            <a:ext cx="4320000" cy="323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80" y="2283007"/>
            <a:ext cx="4320000" cy="3234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5122759" y="5543418"/>
                <a:ext cx="35988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Vertical velocity at horizontal cross-section </a:t>
                </a:r>
                <a:endParaRPr lang="en-US" sz="1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=0.5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759" y="5543418"/>
                <a:ext cx="3598806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508" t="-1163"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829907" y="5513729"/>
                <a:ext cx="36086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Horizontal velocity at vertical cross-section </a:t>
                </a:r>
                <a:endParaRPr lang="en-US" sz="1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=0.5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07" y="5513729"/>
                <a:ext cx="3608680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507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406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t="37400" r="10836" b="29000"/>
          <a:stretch/>
        </p:blipFill>
        <p:spPr>
          <a:xfrm>
            <a:off x="3635896" y="3940348"/>
            <a:ext cx="4248472" cy="17209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Test Cases </a:t>
            </a:r>
            <a:r>
              <a:rPr lang="de-DE" dirty="0" smtClean="0"/>
              <a:t>– </a:t>
            </a:r>
            <a:r>
              <a:rPr lang="de-DE" dirty="0" err="1" smtClean="0"/>
              <a:t>Aero</a:t>
            </a:r>
            <a:r>
              <a:rPr lang="de-DE" dirty="0" smtClean="0"/>
              <a:t> </a:t>
            </a:r>
            <a:r>
              <a:rPr lang="de-DE" dirty="0" err="1" smtClean="0"/>
              <a:t>acoustic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„</a:t>
            </a:r>
            <a:r>
              <a:rPr lang="en-US" dirty="0" smtClean="0"/>
              <a:t>Vortex in a box“ – generation of acoustic waves due to a rotating vortex</a:t>
            </a:r>
          </a:p>
          <a:p>
            <a:pPr lvl="1"/>
            <a:r>
              <a:rPr lang="de-DE" dirty="0" smtClean="0"/>
              <a:t>Initial </a:t>
            </a:r>
            <a:r>
              <a:rPr lang="en-US" dirty="0" smtClean="0"/>
              <a:t>Conditions</a:t>
            </a:r>
          </a:p>
          <a:p>
            <a:pPr marL="0" indent="0">
              <a:buNone/>
            </a:pPr>
            <a:endParaRPr lang="de-DE" b="0" dirty="0" smtClean="0"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de-DE" b="0" dirty="0" smtClean="0"/>
          </a:p>
          <a:p>
            <a:pPr marL="0" indent="0">
              <a:buNone/>
            </a:pPr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en-US" dirty="0" smtClean="0"/>
              <a:t>Mesh:</a:t>
            </a:r>
          </a:p>
          <a:p>
            <a:pPr lvl="2"/>
            <a:r>
              <a:rPr lang="en-US" dirty="0" smtClean="0"/>
              <a:t>Hydrodynamic 32x32 cells</a:t>
            </a:r>
          </a:p>
          <a:p>
            <a:pPr lvl="2"/>
            <a:r>
              <a:rPr lang="en-US" dirty="0" smtClean="0"/>
              <a:t>Acoustic 4x4 cells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20.05.2014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093843" y="2182386"/>
                <a:ext cx="4591963" cy="182267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noAutofit/>
              </a:bodyPr>
              <a:lstStyle/>
              <a:p>
                <a:pPr marL="1905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𝑠𝑖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func>
                        <m:func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</m:e>
                          </m:d>
                          <m:r>
                            <a:rPr lang="de-D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de-DE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905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func>
                        <m:func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de-DE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de-DE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=1.0</m:t>
                      </m:r>
                    </m:oMath>
                  </m:oMathPara>
                </a14:m>
                <a:endParaRPr lang="de-DE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e-DE" sz="70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=0.125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43" y="2182386"/>
                <a:ext cx="4591963" cy="1822678"/>
              </a:xfrm>
              <a:prstGeom prst="rect">
                <a:avLst/>
              </a:prstGeom>
              <a:blipFill rotWithShape="0">
                <a:blip r:embed="rId4"/>
                <a:stretch>
                  <a:fillRect t="-334" b="-1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0" t="78663" r="3376" b="4851"/>
          <a:stretch/>
        </p:blipFill>
        <p:spPr>
          <a:xfrm>
            <a:off x="5902653" y="5413569"/>
            <a:ext cx="3133843" cy="895751"/>
          </a:xfrm>
          <a:prstGeom prst="rect">
            <a:avLst/>
          </a:prstGeom>
        </p:spPr>
      </p:pic>
      <p:grpSp>
        <p:nvGrpSpPr>
          <p:cNvPr id="16" name="Gruppieren 15"/>
          <p:cNvGrpSpPr/>
          <p:nvPr/>
        </p:nvGrpSpPr>
        <p:grpSpPr>
          <a:xfrm>
            <a:off x="6300432" y="1916832"/>
            <a:ext cx="2160000" cy="2160000"/>
            <a:chOff x="5757814" y="2060848"/>
            <a:chExt cx="2581016" cy="2580465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5757814" y="2060848"/>
              <a:ext cx="2581016" cy="2580465"/>
              <a:chOff x="1115616" y="3510673"/>
              <a:chExt cx="2581016" cy="2580465"/>
            </a:xfrm>
          </p:grpSpPr>
          <p:sp>
            <p:nvSpPr>
              <p:cNvPr id="7" name="Rechteck 6"/>
              <p:cNvSpPr/>
              <p:nvPr/>
            </p:nvSpPr>
            <p:spPr>
              <a:xfrm>
                <a:off x="1536632" y="3510673"/>
                <a:ext cx="2160000" cy="2160000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Gerade Verbindung mit Pfeil 7"/>
              <p:cNvCxnSpPr/>
              <p:nvPr/>
            </p:nvCxnSpPr>
            <p:spPr>
              <a:xfrm flipV="1">
                <a:off x="1536632" y="5814139"/>
                <a:ext cx="2160000" cy="0"/>
              </a:xfrm>
              <a:prstGeom prst="straightConnector1">
                <a:avLst/>
              </a:prstGeom>
              <a:ln w="19050">
                <a:solidFill>
                  <a:schemeClr val="accent4">
                    <a:lumMod val="65000"/>
                    <a:lumOff val="3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Gerade Verbindung mit Pfeil 8"/>
              <p:cNvCxnSpPr/>
              <p:nvPr/>
            </p:nvCxnSpPr>
            <p:spPr>
              <a:xfrm rot="16200000" flipV="1">
                <a:off x="312616" y="4590673"/>
                <a:ext cx="2160000" cy="0"/>
              </a:xfrm>
              <a:prstGeom prst="straightConnector1">
                <a:avLst/>
              </a:prstGeom>
              <a:ln w="19050">
                <a:solidFill>
                  <a:schemeClr val="accent4">
                    <a:lumMod val="65000"/>
                    <a:lumOff val="3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feld 9"/>
                  <p:cNvSpPr txBox="1"/>
                  <p:nvPr/>
                </p:nvSpPr>
                <p:spPr>
                  <a:xfrm>
                    <a:off x="2395834" y="5814139"/>
                    <a:ext cx="44159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0" name="Textfeld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5834" y="5814139"/>
                    <a:ext cx="441596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1111" r="-6944" b="-88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feld 10"/>
                  <p:cNvSpPr txBox="1"/>
                  <p:nvPr/>
                </p:nvSpPr>
                <p:spPr>
                  <a:xfrm rot="16200000">
                    <a:off x="1033318" y="4452173"/>
                    <a:ext cx="44159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1" name="Textfeld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033318" y="4452173"/>
                    <a:ext cx="441596" cy="27699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6944" r="-8889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4" name="Gerader Verbinder 13"/>
            <p:cNvCxnSpPr/>
            <p:nvPr/>
          </p:nvCxnSpPr>
          <p:spPr>
            <a:xfrm flipH="1">
              <a:off x="7884368" y="2455067"/>
              <a:ext cx="454462" cy="32170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/>
            <p:cNvSpPr txBox="1"/>
            <p:nvPr/>
          </p:nvSpPr>
          <p:spPr>
            <a:xfrm>
              <a:off x="7566941" y="2725779"/>
              <a:ext cx="4908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err="1" smtClean="0"/>
                <a:t>slip</a:t>
              </a:r>
              <a:endParaRPr lang="en-US" sz="1600" dirty="0"/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3696426" y="5695196"/>
            <a:ext cx="2135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Initial density distribution</a:t>
            </a:r>
            <a:endParaRPr lang="en-US" sz="1400" dirty="0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" t="78673" r="81705" b="8339"/>
          <a:stretch/>
        </p:blipFill>
        <p:spPr>
          <a:xfrm>
            <a:off x="7668220" y="4607848"/>
            <a:ext cx="1008112" cy="89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1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Test Cases </a:t>
            </a:r>
            <a:r>
              <a:rPr lang="de-DE" dirty="0" smtClean="0"/>
              <a:t>– </a:t>
            </a:r>
            <a:r>
              <a:rPr lang="de-DE" dirty="0" err="1" smtClean="0"/>
              <a:t>Aero</a:t>
            </a:r>
            <a:r>
              <a:rPr lang="de-DE" dirty="0" smtClean="0"/>
              <a:t> </a:t>
            </a:r>
            <a:r>
              <a:rPr lang="de-DE" dirty="0" err="1" smtClean="0"/>
              <a:t>acoustic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0" t="36744" r="13386" b="29416"/>
          <a:stretch/>
        </p:blipFill>
        <p:spPr>
          <a:xfrm>
            <a:off x="539552" y="1556792"/>
            <a:ext cx="3960440" cy="1656185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20.05.2014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555538" y="2708921"/>
                <a:ext cx="1063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=0.5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38" y="2708921"/>
                <a:ext cx="1063881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t="36749" r="13633" b="29000"/>
          <a:stretch/>
        </p:blipFill>
        <p:spPr>
          <a:xfrm>
            <a:off x="5004048" y="1556977"/>
            <a:ext cx="3858281" cy="165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4788024" y="2708921"/>
                <a:ext cx="1063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=1.0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708921"/>
                <a:ext cx="1063881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uppieren 14"/>
          <p:cNvGrpSpPr/>
          <p:nvPr/>
        </p:nvGrpSpPr>
        <p:grpSpPr>
          <a:xfrm>
            <a:off x="555538" y="3573200"/>
            <a:ext cx="4232486" cy="1656000"/>
            <a:chOff x="555538" y="3874419"/>
            <a:chExt cx="4232486" cy="1656000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65" t="37399" r="13633" b="29001"/>
            <a:stretch/>
          </p:blipFill>
          <p:spPr>
            <a:xfrm>
              <a:off x="803274" y="3874419"/>
              <a:ext cx="3984750" cy="1656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feld 11"/>
                <p:cNvSpPr txBox="1"/>
                <p:nvPr/>
              </p:nvSpPr>
              <p:spPr>
                <a:xfrm>
                  <a:off x="555538" y="5013176"/>
                  <a:ext cx="10638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=1.5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feld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538" y="5013176"/>
                  <a:ext cx="1063881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uppieren 15"/>
          <p:cNvGrpSpPr/>
          <p:nvPr/>
        </p:nvGrpSpPr>
        <p:grpSpPr>
          <a:xfrm>
            <a:off x="4788023" y="3573200"/>
            <a:ext cx="4252525" cy="1656000"/>
            <a:chOff x="4788023" y="3874419"/>
            <a:chExt cx="4252525" cy="1656000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65" t="37399" r="12700" b="29001"/>
            <a:stretch/>
          </p:blipFill>
          <p:spPr>
            <a:xfrm>
              <a:off x="5004048" y="3874419"/>
              <a:ext cx="4036500" cy="1656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feld 13"/>
                <p:cNvSpPr txBox="1"/>
                <p:nvPr/>
              </p:nvSpPr>
              <p:spPr>
                <a:xfrm>
                  <a:off x="4788023" y="5026548"/>
                  <a:ext cx="10638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=2.0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feld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8023" y="5026548"/>
                  <a:ext cx="1063881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0" t="78663" r="3376" b="4851"/>
          <a:stretch/>
        </p:blipFill>
        <p:spPr>
          <a:xfrm>
            <a:off x="3221101" y="5388724"/>
            <a:ext cx="3133843" cy="89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3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Test Cases </a:t>
            </a:r>
            <a:r>
              <a:rPr lang="de-DE" dirty="0" smtClean="0"/>
              <a:t>– </a:t>
            </a:r>
            <a:r>
              <a:rPr lang="de-DE" dirty="0" err="1" smtClean="0"/>
              <a:t>Aero</a:t>
            </a:r>
            <a:r>
              <a:rPr lang="de-DE" dirty="0" smtClean="0"/>
              <a:t> </a:t>
            </a:r>
            <a:r>
              <a:rPr lang="de-DE" dirty="0" err="1" smtClean="0"/>
              <a:t>acoustic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Generation </a:t>
                </a:r>
                <a:r>
                  <a:rPr lang="en-US" dirty="0" smtClean="0"/>
                  <a:t>of Acoustic waves by „Co-rotating vortex pair“</a:t>
                </a:r>
              </a:p>
              <a:p>
                <a:pPr lvl="1"/>
                <a:r>
                  <a:rPr lang="de-DE" dirty="0" smtClean="0"/>
                  <a:t>Initial </a:t>
                </a:r>
                <a:r>
                  <a:rPr lang="en-US" dirty="0" smtClean="0"/>
                  <a:t>conditions</a:t>
                </a:r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(1−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)²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 smtClean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sup>
                        </m:sSup>
                      </m:den>
                    </m:f>
                  </m:oMath>
                </a14:m>
                <a:endParaRPr lang="de-DE" b="0" dirty="0" smtClean="0">
                  <a:ea typeface="Cambria Math" panose="02040503050406030204" pitchFamily="18" charset="0"/>
                </a:endParaRPr>
              </a:p>
              <a:p>
                <a:pPr lvl="2"/>
                <a:r>
                  <a:rPr lang="de-DE" dirty="0" smtClean="0"/>
                  <a:t>p=1 bar</a:t>
                </a:r>
                <a:endParaRPr lang="de-DE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f>
                          <m:f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</m:sup>
                    </m:sSup>
                  </m:oMath>
                </a14:m>
                <a:r>
                  <a:rPr lang="de-DE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=1 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𝑘𝑔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³</m:t>
                            </m:r>
                          </m:den>
                        </m:f>
                      </m:e>
                    </m:d>
                  </m:oMath>
                </a14:m>
                <a:endParaRPr lang="de-DE" dirty="0" smtClean="0"/>
              </a:p>
              <a:p>
                <a:pPr lvl="2"/>
                <a:r>
                  <a:rPr lang="de-DE" dirty="0" smtClean="0"/>
                  <a:t>M = 0.095</a:t>
                </a:r>
              </a:p>
              <a:p>
                <a:pPr lvl="2"/>
                <a:endParaRPr lang="de-DE" dirty="0"/>
              </a:p>
              <a:p>
                <a:pPr lvl="1"/>
                <a:r>
                  <a:rPr lang="en-US" dirty="0" smtClean="0"/>
                  <a:t>Mesh</a:t>
                </a:r>
              </a:p>
              <a:p>
                <a:pPr lvl="2"/>
                <a:r>
                  <a:rPr lang="en-US" dirty="0" smtClean="0"/>
                  <a:t>Hydrodynamic: 100 000 cells</a:t>
                </a:r>
              </a:p>
              <a:p>
                <a:pPr lvl="2"/>
                <a:r>
                  <a:rPr lang="en-US" dirty="0" smtClean="0"/>
                  <a:t>Acoustic: 5184 cells</a:t>
                </a:r>
              </a:p>
              <a:p>
                <a:pPr lvl="2"/>
                <a:endParaRPr lang="de-DE" dirty="0" smtClean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20.05.2014</a:t>
            </a:fld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6277840" y="3789280"/>
            <a:ext cx="2182593" cy="2205135"/>
            <a:chOff x="1088620" y="3510673"/>
            <a:chExt cx="2608012" cy="2634386"/>
          </a:xfrm>
        </p:grpSpPr>
        <p:sp>
          <p:nvSpPr>
            <p:cNvPr id="10" name="Rechteck 9"/>
            <p:cNvSpPr/>
            <p:nvPr/>
          </p:nvSpPr>
          <p:spPr>
            <a:xfrm>
              <a:off x="1536632" y="3510673"/>
              <a:ext cx="2160000" cy="21600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Gerade Verbindung mit Pfeil 10"/>
            <p:cNvCxnSpPr/>
            <p:nvPr/>
          </p:nvCxnSpPr>
          <p:spPr>
            <a:xfrm flipV="1">
              <a:off x="1536632" y="5814139"/>
              <a:ext cx="2160000" cy="0"/>
            </a:xfrm>
            <a:prstGeom prst="straightConnector1">
              <a:avLst/>
            </a:prstGeom>
            <a:ln w="19050">
              <a:solidFill>
                <a:schemeClr val="accent4">
                  <a:lumMod val="65000"/>
                  <a:lumOff val="3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11"/>
            <p:cNvCxnSpPr/>
            <p:nvPr/>
          </p:nvCxnSpPr>
          <p:spPr>
            <a:xfrm rot="16200000" flipV="1">
              <a:off x="312616" y="4590673"/>
              <a:ext cx="2160000" cy="0"/>
            </a:xfrm>
            <a:prstGeom prst="straightConnector1">
              <a:avLst/>
            </a:prstGeom>
            <a:ln w="19050">
              <a:solidFill>
                <a:schemeClr val="accent4">
                  <a:lumMod val="65000"/>
                  <a:lumOff val="3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feld 12"/>
                <p:cNvSpPr txBox="1"/>
                <p:nvPr/>
              </p:nvSpPr>
              <p:spPr>
                <a:xfrm>
                  <a:off x="2395834" y="5814139"/>
                  <a:ext cx="444385" cy="3309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feld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5834" y="5814139"/>
                  <a:ext cx="444385" cy="3309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3115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feld 13"/>
                <p:cNvSpPr txBox="1"/>
                <p:nvPr/>
              </p:nvSpPr>
              <p:spPr>
                <a:xfrm rot="16200000">
                  <a:off x="1031970" y="4425177"/>
                  <a:ext cx="444290" cy="33099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80 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feld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031970" y="4425177"/>
                  <a:ext cx="444290" cy="33099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8889"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Gerader Verbinder 15"/>
          <p:cNvCxnSpPr>
            <a:stCxn id="10" idx="0"/>
            <a:endCxn id="10" idx="2"/>
          </p:cNvCxnSpPr>
          <p:nvPr/>
        </p:nvCxnSpPr>
        <p:spPr>
          <a:xfrm>
            <a:off x="7556603" y="3789280"/>
            <a:ext cx="0" cy="1808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>
            <a:endCxn id="10" idx="3"/>
          </p:cNvCxnSpPr>
          <p:nvPr/>
        </p:nvCxnSpPr>
        <p:spPr>
          <a:xfrm flipV="1">
            <a:off x="6630182" y="4693303"/>
            <a:ext cx="1830251" cy="2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7314670" y="4621302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/>
          <p:cNvSpPr/>
          <p:nvPr/>
        </p:nvSpPr>
        <p:spPr>
          <a:xfrm>
            <a:off x="7668360" y="4621302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Gerade Verbindung mit Pfeil 22"/>
          <p:cNvCxnSpPr/>
          <p:nvPr/>
        </p:nvCxnSpPr>
        <p:spPr>
          <a:xfrm>
            <a:off x="7354591" y="4797152"/>
            <a:ext cx="404021" cy="0"/>
          </a:xfrm>
          <a:prstGeom prst="straightConnector1">
            <a:avLst/>
          </a:prstGeom>
          <a:ln w="19050">
            <a:solidFill>
              <a:schemeClr val="accent4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7479206" y="4587423"/>
                <a:ext cx="1891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206" y="4587423"/>
                <a:ext cx="189154" cy="215444"/>
              </a:xfrm>
              <a:prstGeom prst="rect">
                <a:avLst/>
              </a:prstGeom>
              <a:blipFill rotWithShape="0">
                <a:blip r:embed="rId5"/>
                <a:stretch>
                  <a:fillRect l="-19355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138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en-US" dirty="0" smtClean="0"/>
          </a:p>
          <a:p>
            <a:r>
              <a:rPr lang="en-US" dirty="0" smtClean="0"/>
              <a:t>Multiple Pressure Variables Approach</a:t>
            </a:r>
          </a:p>
          <a:p>
            <a:r>
              <a:rPr lang="en-US" dirty="0" smtClean="0"/>
              <a:t>Implementation in </a:t>
            </a:r>
            <a:r>
              <a:rPr lang="en-US" dirty="0" err="1" smtClean="0"/>
              <a:t>OpenFOAM</a:t>
            </a:r>
            <a:endParaRPr lang="en-US" dirty="0" smtClean="0"/>
          </a:p>
          <a:p>
            <a:r>
              <a:rPr lang="en-US" dirty="0" smtClean="0"/>
              <a:t>Validation</a:t>
            </a:r>
          </a:p>
          <a:p>
            <a:pPr lvl="1"/>
            <a:r>
              <a:rPr lang="en-US" dirty="0" smtClean="0"/>
              <a:t>Aero acoustic</a:t>
            </a:r>
          </a:p>
          <a:p>
            <a:pPr lvl="1"/>
            <a:r>
              <a:rPr lang="en-US" dirty="0" smtClean="0"/>
              <a:t>Liquid metal</a:t>
            </a:r>
          </a:p>
          <a:p>
            <a:r>
              <a:rPr lang="en-US" dirty="0" smtClean="0"/>
              <a:t>Conclusion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J. R. Fetzer - Towards the simulation of proton beam induced pressure waves in liquid metal using the Multiple Pressure Variables (MPV) approach</a:t>
            </a:r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20.05.2014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16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Test Cases </a:t>
            </a:r>
            <a:r>
              <a:rPr lang="de-DE" dirty="0" smtClean="0"/>
              <a:t>– </a:t>
            </a:r>
            <a:r>
              <a:rPr lang="de-DE" dirty="0" err="1" smtClean="0"/>
              <a:t>Aero</a:t>
            </a:r>
            <a:r>
              <a:rPr lang="de-DE" dirty="0" smtClean="0"/>
              <a:t> </a:t>
            </a:r>
            <a:r>
              <a:rPr lang="de-DE" dirty="0" err="1" smtClean="0"/>
              <a:t>acoustic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5" t="14675" r="19018" b="14703"/>
          <a:stretch/>
        </p:blipFill>
        <p:spPr>
          <a:xfrm>
            <a:off x="390525" y="1340768"/>
            <a:ext cx="2160000" cy="2160000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20.05.2014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6" t="11150" r="17785" b="18500"/>
          <a:stretch/>
        </p:blipFill>
        <p:spPr>
          <a:xfrm>
            <a:off x="3059832" y="1340768"/>
            <a:ext cx="2192239" cy="21600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996677" y="3469250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 =0.9 s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3682103" y="346925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 = 1.2 s</a:t>
            </a:r>
            <a:endParaRPr lang="en-US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6" t="11150" r="17785" b="18500"/>
          <a:stretch/>
        </p:blipFill>
        <p:spPr>
          <a:xfrm>
            <a:off x="5761378" y="1340768"/>
            <a:ext cx="2192239" cy="216000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6351589" y="346925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 = 1.5 s</a:t>
            </a:r>
            <a:endParaRPr lang="en-US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6" t="11150" r="18706" b="18500"/>
          <a:stretch/>
        </p:blipFill>
        <p:spPr>
          <a:xfrm>
            <a:off x="426272" y="3891759"/>
            <a:ext cx="2127761" cy="2160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916593" y="596706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 = 1.8 s</a:t>
            </a:r>
            <a:endParaRPr lang="en-US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6" t="15350" r="19626" b="15350"/>
          <a:stretch/>
        </p:blipFill>
        <p:spPr>
          <a:xfrm>
            <a:off x="3108010" y="3886496"/>
            <a:ext cx="2160000" cy="2160000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3682103" y="6021491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 = 2.1 s</a:t>
            </a:r>
            <a:endParaRPr lang="en-US" dirty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7" t="24801" b="22701"/>
          <a:stretch/>
        </p:blipFill>
        <p:spPr>
          <a:xfrm>
            <a:off x="5761376" y="3791600"/>
            <a:ext cx="720080" cy="2349791"/>
          </a:xfrm>
          <a:prstGeom prst="rect">
            <a:avLst/>
          </a:prstGeom>
        </p:spPr>
      </p:pic>
      <p:grpSp>
        <p:nvGrpSpPr>
          <p:cNvPr id="22" name="Gruppieren 21"/>
          <p:cNvGrpSpPr/>
          <p:nvPr/>
        </p:nvGrpSpPr>
        <p:grpSpPr>
          <a:xfrm>
            <a:off x="6495555" y="4597163"/>
            <a:ext cx="2106717" cy="369332"/>
            <a:chOff x="6604542" y="4709986"/>
            <a:chExt cx="2106717" cy="369332"/>
          </a:xfrm>
        </p:grpSpPr>
        <p:sp>
          <p:nvSpPr>
            <p:cNvPr id="20" name="Pfeil nach rechts 19"/>
            <p:cNvSpPr/>
            <p:nvPr/>
          </p:nvSpPr>
          <p:spPr>
            <a:xfrm>
              <a:off x="6604542" y="4791286"/>
              <a:ext cx="370280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6974822" y="4709986"/>
              <a:ext cx="1736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Vortex merging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5121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Test </a:t>
            </a:r>
            <a:r>
              <a:rPr lang="de-DE" err="1" smtClean="0"/>
              <a:t>cases</a:t>
            </a:r>
            <a:r>
              <a:rPr lang="de-DE" smtClean="0"/>
              <a:t> liquid </a:t>
            </a:r>
            <a:r>
              <a:rPr lang="de-DE" err="1" smtClean="0"/>
              <a:t>metal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Backwards</a:t>
            </a:r>
            <a:r>
              <a:rPr lang="de-DE" dirty="0" smtClean="0"/>
              <a:t> </a:t>
            </a:r>
            <a:r>
              <a:rPr lang="de-DE" dirty="0" err="1" smtClean="0"/>
              <a:t>facing</a:t>
            </a:r>
            <a:r>
              <a:rPr lang="de-DE" dirty="0" smtClean="0"/>
              <a:t> </a:t>
            </a:r>
            <a:r>
              <a:rPr lang="de-DE" dirty="0" err="1" smtClean="0"/>
              <a:t>step</a:t>
            </a:r>
            <a:endParaRPr lang="de-DE" dirty="0" smtClean="0"/>
          </a:p>
          <a:p>
            <a:pPr lvl="1"/>
            <a:r>
              <a:rPr lang="de-DE" dirty="0" err="1" smtClean="0"/>
              <a:t>Inlet</a:t>
            </a:r>
            <a:r>
              <a:rPr lang="de-DE" dirty="0" smtClean="0"/>
              <a:t> </a:t>
            </a:r>
            <a:r>
              <a:rPr lang="de-DE" dirty="0" err="1" smtClean="0"/>
              <a:t>velocity</a:t>
            </a:r>
            <a:r>
              <a:rPr lang="de-DE" dirty="0" smtClean="0"/>
              <a:t> 10 m/s</a:t>
            </a:r>
          </a:p>
          <a:p>
            <a:pPr lvl="1"/>
            <a:r>
              <a:rPr lang="de-DE" dirty="0" smtClean="0"/>
              <a:t>k-</a:t>
            </a:r>
            <a:r>
              <a:rPr lang="el-GR" dirty="0" smtClean="0"/>
              <a:t>ε</a:t>
            </a:r>
            <a:r>
              <a:rPr lang="de-DE" dirty="0" smtClean="0"/>
              <a:t> </a:t>
            </a:r>
            <a:r>
              <a:rPr lang="de-DE" dirty="0" err="1" smtClean="0"/>
              <a:t>turbulence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endParaRPr lang="de-DE" dirty="0" smtClean="0"/>
          </a:p>
          <a:p>
            <a:pPr lvl="1"/>
            <a:r>
              <a:rPr lang="de-DE" dirty="0" smtClean="0"/>
              <a:t>LBE @ T=450K</a:t>
            </a:r>
          </a:p>
          <a:p>
            <a:pPr lvl="1"/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20.05.2014</a:t>
            </a:fld>
            <a:endParaRPr lang="de-DE"/>
          </a:p>
        </p:txBody>
      </p:sp>
      <p:grpSp>
        <p:nvGrpSpPr>
          <p:cNvPr id="40" name="Gruppieren 39"/>
          <p:cNvGrpSpPr/>
          <p:nvPr/>
        </p:nvGrpSpPr>
        <p:grpSpPr>
          <a:xfrm>
            <a:off x="3635896" y="1601543"/>
            <a:ext cx="4806859" cy="1035369"/>
            <a:chOff x="3419872" y="1817488"/>
            <a:chExt cx="4806859" cy="1035369"/>
          </a:xfrm>
        </p:grpSpPr>
        <p:grpSp>
          <p:nvGrpSpPr>
            <p:cNvPr id="34" name="Gruppieren 33"/>
            <p:cNvGrpSpPr/>
            <p:nvPr/>
          </p:nvGrpSpPr>
          <p:grpSpPr>
            <a:xfrm>
              <a:off x="3419872" y="1817488"/>
              <a:ext cx="4806859" cy="1035369"/>
              <a:chOff x="3744960" y="1817488"/>
              <a:chExt cx="4806859" cy="1035369"/>
            </a:xfrm>
          </p:grpSpPr>
          <p:grpSp>
            <p:nvGrpSpPr>
              <p:cNvPr id="27" name="Gruppieren 26"/>
              <p:cNvGrpSpPr/>
              <p:nvPr/>
            </p:nvGrpSpPr>
            <p:grpSpPr>
              <a:xfrm>
                <a:off x="4501579" y="2132856"/>
                <a:ext cx="3780000" cy="720001"/>
                <a:chOff x="3987800" y="1700808"/>
                <a:chExt cx="3780000" cy="720001"/>
              </a:xfrm>
            </p:grpSpPr>
            <p:cxnSp>
              <p:nvCxnSpPr>
                <p:cNvPr id="8" name="Gerader Verbinder 7"/>
                <p:cNvCxnSpPr/>
                <p:nvPr/>
              </p:nvCxnSpPr>
              <p:spPr>
                <a:xfrm flipH="1">
                  <a:off x="3987800" y="1700808"/>
                  <a:ext cx="0" cy="3600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Gerader Verbinder 11"/>
                <p:cNvCxnSpPr/>
                <p:nvPr/>
              </p:nvCxnSpPr>
              <p:spPr>
                <a:xfrm rot="5400000" flipH="1">
                  <a:off x="4167800" y="1880808"/>
                  <a:ext cx="0" cy="3600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Gerader Verbinder 12"/>
                <p:cNvCxnSpPr/>
                <p:nvPr/>
              </p:nvCxnSpPr>
              <p:spPr>
                <a:xfrm flipH="1">
                  <a:off x="4347800" y="2060808"/>
                  <a:ext cx="0" cy="3600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Gerader Verbinder 14"/>
                <p:cNvCxnSpPr/>
                <p:nvPr/>
              </p:nvCxnSpPr>
              <p:spPr>
                <a:xfrm>
                  <a:off x="3987800" y="1700808"/>
                  <a:ext cx="27000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Gerader Verbinder 16"/>
                <p:cNvCxnSpPr/>
                <p:nvPr/>
              </p:nvCxnSpPr>
              <p:spPr>
                <a:xfrm>
                  <a:off x="4347800" y="2420808"/>
                  <a:ext cx="23400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Gerader Verbinder 18"/>
                <p:cNvCxnSpPr/>
                <p:nvPr/>
              </p:nvCxnSpPr>
              <p:spPr>
                <a:xfrm>
                  <a:off x="6687800" y="1700808"/>
                  <a:ext cx="1080000" cy="1440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Gerader Verbinder 21"/>
                <p:cNvCxnSpPr/>
                <p:nvPr/>
              </p:nvCxnSpPr>
              <p:spPr>
                <a:xfrm flipH="1">
                  <a:off x="6687800" y="2276793"/>
                  <a:ext cx="1080000" cy="1440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Gerader Verbinder 23"/>
                <p:cNvCxnSpPr/>
                <p:nvPr/>
              </p:nvCxnSpPr>
              <p:spPr>
                <a:xfrm>
                  <a:off x="7767800" y="1844824"/>
                  <a:ext cx="0" cy="43196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Pfeil nach rechts 29"/>
              <p:cNvSpPr/>
              <p:nvPr/>
            </p:nvSpPr>
            <p:spPr>
              <a:xfrm>
                <a:off x="4211960" y="2276872"/>
                <a:ext cx="214437" cy="4571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Pfeil nach rechts 30"/>
              <p:cNvSpPr/>
              <p:nvPr/>
            </p:nvSpPr>
            <p:spPr>
              <a:xfrm>
                <a:off x="8337382" y="2469996"/>
                <a:ext cx="214437" cy="4571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feld 31"/>
              <p:cNvSpPr txBox="1"/>
              <p:nvPr/>
            </p:nvSpPr>
            <p:spPr>
              <a:xfrm>
                <a:off x="3744960" y="1817488"/>
                <a:ext cx="14526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err="1" smtClean="0"/>
                  <a:t>Inlet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ux</a:t>
                </a:r>
                <a:r>
                  <a:rPr lang="de-DE" sz="1400" dirty="0" smtClean="0"/>
                  <a:t> =10 m/s</a:t>
                </a:r>
                <a:endParaRPr lang="en-US" sz="1400" dirty="0"/>
              </a:p>
            </p:txBody>
          </p:sp>
        </p:grpSp>
        <p:cxnSp>
          <p:nvCxnSpPr>
            <p:cNvPr id="38" name="Gerader Verbinder 37"/>
            <p:cNvCxnSpPr/>
            <p:nvPr/>
          </p:nvCxnSpPr>
          <p:spPr>
            <a:xfrm flipV="1">
              <a:off x="5148064" y="2708841"/>
              <a:ext cx="288032" cy="144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feld 38"/>
            <p:cNvSpPr txBox="1"/>
            <p:nvPr/>
          </p:nvSpPr>
          <p:spPr>
            <a:xfrm>
              <a:off x="5103469" y="2436070"/>
              <a:ext cx="7024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/>
                <a:t>no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slip</a:t>
              </a:r>
              <a:endParaRPr lang="en-US" sz="1400" dirty="0"/>
            </a:p>
          </p:txBody>
        </p:sp>
      </p:grpSp>
      <p:cxnSp>
        <p:nvCxnSpPr>
          <p:cNvPr id="23" name="Gerader Verbinder 22"/>
          <p:cNvCxnSpPr/>
          <p:nvPr/>
        </p:nvCxnSpPr>
        <p:spPr>
          <a:xfrm>
            <a:off x="6948264" y="1755431"/>
            <a:ext cx="0" cy="1025497"/>
          </a:xfrm>
          <a:prstGeom prst="line">
            <a:avLst/>
          </a:prstGeom>
          <a:ln w="254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390525" y="5734264"/>
            <a:ext cx="3791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x</a:t>
            </a:r>
            <a:r>
              <a:rPr lang="de-DE" sz="1400" dirty="0" smtClean="0"/>
              <a:t>-</a:t>
            </a:r>
            <a:r>
              <a:rPr lang="de-DE" sz="1400" dirty="0" err="1" smtClean="0"/>
              <a:t>velocity</a:t>
            </a:r>
            <a:r>
              <a:rPr lang="de-DE" sz="1400" dirty="0" smtClean="0"/>
              <a:t> </a:t>
            </a:r>
            <a:r>
              <a:rPr lang="de-DE" sz="1400" dirty="0" err="1" smtClean="0"/>
              <a:t>component</a:t>
            </a:r>
            <a:r>
              <a:rPr lang="de-DE" sz="1400" dirty="0" smtClean="0"/>
              <a:t> at </a:t>
            </a:r>
            <a:r>
              <a:rPr lang="de-DE" sz="1400" dirty="0" smtClean="0"/>
              <a:t>x </a:t>
            </a:r>
            <a:r>
              <a:rPr lang="de-DE" sz="1400" dirty="0" smtClean="0"/>
              <a:t>= 0.2m </a:t>
            </a:r>
            <a:r>
              <a:rPr lang="de-DE" sz="1400" dirty="0" err="1" smtClean="0"/>
              <a:t>vertical</a:t>
            </a:r>
            <a:r>
              <a:rPr lang="de-DE" sz="1400" dirty="0" smtClean="0"/>
              <a:t> </a:t>
            </a:r>
            <a:r>
              <a:rPr lang="de-DE" sz="1400" dirty="0" err="1" smtClean="0"/>
              <a:t>cut</a:t>
            </a:r>
            <a:r>
              <a:rPr lang="de-DE" sz="1400" dirty="0" smtClean="0"/>
              <a:t> </a:t>
            </a:r>
            <a:endParaRPr lang="en-US" sz="14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" t="4898" r="6862" b="1905"/>
          <a:stretch/>
        </p:blipFill>
        <p:spPr>
          <a:xfrm>
            <a:off x="390525" y="2780928"/>
            <a:ext cx="3648001" cy="2880000"/>
          </a:xfrm>
          <a:prstGeom prst="rect">
            <a:avLst/>
          </a:prstGeom>
        </p:spPr>
      </p:pic>
      <p:sp>
        <p:nvSpPr>
          <p:cNvPr id="29" name="Textfeld 28"/>
          <p:cNvSpPr txBox="1"/>
          <p:nvPr/>
        </p:nvSpPr>
        <p:spPr>
          <a:xfrm>
            <a:off x="6660232" y="1484784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x = 0.2m</a:t>
            </a:r>
            <a:endParaRPr lang="en-US" sz="1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2" t="39706" r="19794" b="13229"/>
          <a:stretch/>
        </p:blipFill>
        <p:spPr>
          <a:xfrm>
            <a:off x="4317333" y="3918041"/>
            <a:ext cx="4646248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 smtClean="0"/>
              <a:t>Conclusion</a:t>
            </a:r>
            <a:r>
              <a:rPr lang="de-DE" smtClean="0"/>
              <a:t> &amp; Outlook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MPV approach proposed for simulation of  pulse-induced pressure wave/ hydrodynamics interaction </a:t>
            </a:r>
          </a:p>
          <a:p>
            <a:r>
              <a:rPr lang="en-US" dirty="0" smtClean="0"/>
              <a:t>Low extra numerical effort for solving acoustics </a:t>
            </a:r>
          </a:p>
          <a:p>
            <a:r>
              <a:rPr lang="en-US" dirty="0" smtClean="0"/>
              <a:t>Suitable for design optimization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Implementation based on </a:t>
            </a:r>
            <a:r>
              <a:rPr lang="en-US" dirty="0" err="1" smtClean="0"/>
              <a:t>OpenFOAM</a:t>
            </a:r>
            <a:r>
              <a:rPr lang="en-US" dirty="0" smtClean="0"/>
              <a:t>  architecture (</a:t>
            </a:r>
            <a:r>
              <a:rPr lang="en-US" dirty="0" err="1" smtClean="0"/>
              <a:t>pisoFoam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Extensive ongoing validation  </a:t>
            </a:r>
          </a:p>
          <a:p>
            <a:endParaRPr lang="en-US" dirty="0" smtClean="0"/>
          </a:p>
          <a:p>
            <a:r>
              <a:rPr lang="en-US" dirty="0" smtClean="0"/>
              <a:t>Design measures to limit effects of pressure waves in META:LIC target will be  analyzed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Input on experimental data on pressure waves is appreciated for validation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J. R. Fetzer - Towards the simulation of proton beam induced pressure waves in liquid metal using the Multiple Pressure Variables (MPV) approach</a:t>
            </a:r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20.05.2014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412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smtClean="0"/>
              <a:t>R. Klein, „Semi-</a:t>
            </a:r>
            <a:r>
              <a:rPr lang="de-DE" dirty="0" err="1" smtClean="0"/>
              <a:t>implicit</a:t>
            </a:r>
            <a:r>
              <a:rPr lang="de-DE" dirty="0" smtClean="0"/>
              <a:t> </a:t>
            </a:r>
            <a:r>
              <a:rPr lang="de-DE" dirty="0" err="1" smtClean="0"/>
              <a:t>extension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Godunov-type </a:t>
            </a:r>
            <a:r>
              <a:rPr lang="de-DE" dirty="0" err="1" smtClean="0"/>
              <a:t>scheme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low</a:t>
            </a:r>
            <a:r>
              <a:rPr lang="de-DE" dirty="0" smtClean="0"/>
              <a:t> Mach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asymptotics</a:t>
            </a:r>
            <a:r>
              <a:rPr lang="de-DE" dirty="0" smtClean="0"/>
              <a:t> I: </a:t>
            </a:r>
            <a:r>
              <a:rPr lang="de-DE" dirty="0" err="1" smtClean="0"/>
              <a:t>One</a:t>
            </a:r>
            <a:r>
              <a:rPr lang="de-DE" dirty="0" smtClean="0"/>
              <a:t> dimensional </a:t>
            </a:r>
            <a:r>
              <a:rPr lang="de-DE" dirty="0" err="1" smtClean="0"/>
              <a:t>flow</a:t>
            </a:r>
            <a:r>
              <a:rPr lang="de-DE" dirty="0" smtClean="0"/>
              <a:t>“ Journal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Computational</a:t>
            </a:r>
            <a:r>
              <a:rPr lang="de-DE" dirty="0" smtClean="0"/>
              <a:t> </a:t>
            </a:r>
            <a:r>
              <a:rPr lang="de-DE" dirty="0" err="1" smtClean="0"/>
              <a:t>Physics</a:t>
            </a:r>
            <a:r>
              <a:rPr lang="de-DE" dirty="0" smtClean="0"/>
              <a:t>, 121, p 213-237, 1995  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C.-D. Munz, S. Roller, R. Klein, K.J. </a:t>
            </a:r>
            <a:r>
              <a:rPr lang="de-DE" dirty="0" err="1" smtClean="0"/>
              <a:t>Geratz</a:t>
            </a:r>
            <a:r>
              <a:rPr lang="de-DE" dirty="0" smtClean="0"/>
              <a:t>, „The </a:t>
            </a:r>
            <a:r>
              <a:rPr lang="de-DE" dirty="0" err="1" smtClean="0"/>
              <a:t>extension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incompressible</a:t>
            </a:r>
            <a:r>
              <a:rPr lang="de-DE" dirty="0" smtClean="0"/>
              <a:t> </a:t>
            </a:r>
            <a:r>
              <a:rPr lang="de-DE" dirty="0" err="1" smtClean="0"/>
              <a:t>flow</a:t>
            </a:r>
            <a:r>
              <a:rPr lang="de-DE" dirty="0" smtClean="0"/>
              <a:t> </a:t>
            </a:r>
            <a:r>
              <a:rPr lang="de-DE" dirty="0" err="1" smtClean="0"/>
              <a:t>solvers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weakly</a:t>
            </a:r>
            <a:r>
              <a:rPr lang="de-DE" dirty="0" smtClean="0"/>
              <a:t> </a:t>
            </a:r>
            <a:r>
              <a:rPr lang="de-DE" dirty="0" err="1" smtClean="0"/>
              <a:t>compressible</a:t>
            </a:r>
            <a:r>
              <a:rPr lang="de-DE" dirty="0" smtClean="0"/>
              <a:t> </a:t>
            </a:r>
            <a:r>
              <a:rPr lang="de-DE" dirty="0" err="1" smtClean="0"/>
              <a:t>regime</a:t>
            </a:r>
            <a:r>
              <a:rPr lang="de-DE" dirty="0" smtClean="0"/>
              <a:t>“ Journal </a:t>
            </a:r>
            <a:r>
              <a:rPr lang="de-DE" dirty="0" err="1" smtClean="0"/>
              <a:t>of</a:t>
            </a:r>
            <a:r>
              <a:rPr lang="de-DE" dirty="0" smtClean="0"/>
              <a:t> Computers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Fluids</a:t>
            </a:r>
            <a:r>
              <a:rPr lang="de-DE" dirty="0" smtClean="0"/>
              <a:t>, 32 (2003) 173-196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20.05.2014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57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3851672" y="980728"/>
            <a:ext cx="5040808" cy="3052143"/>
            <a:chOff x="392113" y="1745008"/>
            <a:chExt cx="8356600" cy="3801371"/>
          </a:xfrm>
        </p:grpSpPr>
        <p:pic>
          <p:nvPicPr>
            <p:cNvPr id="7" name="Inhaltsplatzhalter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2113" y="1745008"/>
              <a:ext cx="8356600" cy="3801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uppieren 7"/>
            <p:cNvGrpSpPr/>
            <p:nvPr/>
          </p:nvGrpSpPr>
          <p:grpSpPr>
            <a:xfrm>
              <a:off x="422881" y="2977009"/>
              <a:ext cx="8142996" cy="1770026"/>
              <a:chOff x="422881" y="2977009"/>
              <a:chExt cx="8142996" cy="1770026"/>
            </a:xfrm>
          </p:grpSpPr>
          <p:sp>
            <p:nvSpPr>
              <p:cNvPr id="9" name="Textfeld 8"/>
              <p:cNvSpPr txBox="1"/>
              <p:nvPr/>
            </p:nvSpPr>
            <p:spPr>
              <a:xfrm>
                <a:off x="6566347" y="3708384"/>
                <a:ext cx="752475" cy="3079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dirty="0" err="1"/>
                  <a:t>outflow</a:t>
                </a:r>
                <a:endParaRPr lang="de-DE" dirty="0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7922939" y="4012878"/>
                <a:ext cx="642938" cy="3079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err="1"/>
                  <a:t>inflow</a:t>
                </a:r>
                <a:endParaRPr lang="de-DE"/>
              </a:p>
            </p:txBody>
          </p:sp>
          <p:cxnSp>
            <p:nvCxnSpPr>
              <p:cNvPr id="11" name="Gerade Verbindung mit Pfeil 10"/>
              <p:cNvCxnSpPr/>
              <p:nvPr/>
            </p:nvCxnSpPr>
            <p:spPr>
              <a:xfrm flipV="1">
                <a:off x="8244408" y="3280731"/>
                <a:ext cx="0" cy="63182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Gerade Verbindung mit Pfeil 11"/>
              <p:cNvCxnSpPr/>
              <p:nvPr/>
            </p:nvCxnSpPr>
            <p:spPr>
              <a:xfrm flipV="1">
                <a:off x="6566347" y="3417574"/>
                <a:ext cx="647700" cy="19815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uppieren 12"/>
              <p:cNvGrpSpPr/>
              <p:nvPr/>
            </p:nvGrpSpPr>
            <p:grpSpPr>
              <a:xfrm>
                <a:off x="3059782" y="2977009"/>
                <a:ext cx="701675" cy="969471"/>
                <a:chOff x="3059782" y="2977009"/>
                <a:chExt cx="701675" cy="969471"/>
              </a:xfrm>
            </p:grpSpPr>
            <p:sp>
              <p:nvSpPr>
                <p:cNvPr id="17" name="Textfeld 16"/>
                <p:cNvSpPr txBox="1"/>
                <p:nvPr/>
              </p:nvSpPr>
              <p:spPr>
                <a:xfrm>
                  <a:off x="3059782" y="2977009"/>
                  <a:ext cx="701675" cy="30797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de-DE" err="1"/>
                    <a:t>nozzle</a:t>
                  </a:r>
                  <a:endParaRPr lang="de-DE"/>
                </a:p>
              </p:txBody>
            </p:sp>
            <p:cxnSp>
              <p:nvCxnSpPr>
                <p:cNvPr id="18" name="Gerade Verbindung 30"/>
                <p:cNvCxnSpPr/>
                <p:nvPr/>
              </p:nvCxnSpPr>
              <p:spPr>
                <a:xfrm flipH="1">
                  <a:off x="3203849" y="3284984"/>
                  <a:ext cx="206771" cy="661496"/>
                </a:xfrm>
                <a:prstGeom prst="line">
                  <a:avLst/>
                </a:prstGeom>
                <a:ln w="22225" cap="rnd">
                  <a:solidFill>
                    <a:schemeClr val="tx1"/>
                  </a:solidFill>
                  <a:headEnd type="none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uppieren 13"/>
              <p:cNvGrpSpPr/>
              <p:nvPr/>
            </p:nvGrpSpPr>
            <p:grpSpPr>
              <a:xfrm>
                <a:off x="422881" y="3886381"/>
                <a:ext cx="1479892" cy="860654"/>
                <a:chOff x="422881" y="3886381"/>
                <a:chExt cx="1479892" cy="860654"/>
              </a:xfrm>
            </p:grpSpPr>
            <p:cxnSp>
              <p:nvCxnSpPr>
                <p:cNvPr id="15" name="Gerade Verbindung 27"/>
                <p:cNvCxnSpPr/>
                <p:nvPr/>
              </p:nvCxnSpPr>
              <p:spPr>
                <a:xfrm flipH="1" flipV="1">
                  <a:off x="1259632" y="4171704"/>
                  <a:ext cx="441163" cy="57533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feld 15"/>
                <p:cNvSpPr txBox="1"/>
                <p:nvPr/>
              </p:nvSpPr>
              <p:spPr>
                <a:xfrm>
                  <a:off x="422881" y="3886381"/>
                  <a:ext cx="14798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mtClean="0"/>
                    <a:t>proton beam</a:t>
                  </a:r>
                  <a:endParaRPr lang="en-US"/>
                </a:p>
              </p:txBody>
            </p:sp>
          </p:grp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Motivation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European </a:t>
            </a:r>
            <a:r>
              <a:rPr lang="de-DE" dirty="0" err="1"/>
              <a:t>Spallation</a:t>
            </a:r>
            <a:r>
              <a:rPr lang="de-DE" dirty="0"/>
              <a:t> Source (ESS) </a:t>
            </a:r>
            <a:r>
              <a:rPr lang="de-DE" dirty="0" err="1"/>
              <a:t>proton</a:t>
            </a:r>
            <a:r>
              <a:rPr lang="de-DE" dirty="0"/>
              <a:t> beam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figures</a:t>
            </a:r>
            <a:endParaRPr lang="de-DE" dirty="0"/>
          </a:p>
          <a:p>
            <a:pPr lvl="1"/>
            <a:r>
              <a:rPr lang="en-US" dirty="0"/>
              <a:t>Proton beam power 5 MW</a:t>
            </a:r>
          </a:p>
          <a:p>
            <a:pPr lvl="1"/>
            <a:r>
              <a:rPr lang="en-US" dirty="0"/>
              <a:t>Proton beam mean current 2 mA</a:t>
            </a:r>
          </a:p>
          <a:p>
            <a:pPr lvl="1"/>
            <a:r>
              <a:rPr lang="en-US" dirty="0"/>
              <a:t>Long-pulse 2.86 </a:t>
            </a:r>
            <a:r>
              <a:rPr lang="en-US" dirty="0" err="1"/>
              <a:t>ms</a:t>
            </a:r>
            <a:endParaRPr lang="en-US" dirty="0"/>
          </a:p>
          <a:p>
            <a:pPr lvl="1"/>
            <a:r>
              <a:rPr lang="en-US" dirty="0"/>
              <a:t>Repetition rate 14 Hz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marL="476250" lvl="1" indent="0">
              <a:buNone/>
            </a:pPr>
            <a:endParaRPr lang="de-DE" dirty="0"/>
          </a:p>
          <a:p>
            <a:r>
              <a:rPr lang="en-US" dirty="0" err="1">
                <a:solidFill>
                  <a:srgbClr val="C00000"/>
                </a:solidFill>
              </a:rPr>
              <a:t>ME</a:t>
            </a:r>
            <a:r>
              <a:rPr lang="en-US" dirty="0" err="1"/>
              <a:t>gawatt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TA</a:t>
            </a:r>
            <a:r>
              <a:rPr lang="en-US" dirty="0" err="1"/>
              <a:t>rget</a:t>
            </a:r>
            <a:r>
              <a:rPr lang="en-US" dirty="0"/>
              <a:t>: Lead </a:t>
            </a:r>
            <a:r>
              <a:rPr lang="en-US" dirty="0" err="1"/>
              <a:t>b</a:t>
            </a:r>
            <a:r>
              <a:rPr lang="en-US" dirty="0" err="1">
                <a:solidFill>
                  <a:srgbClr val="C00000"/>
                </a:solidFill>
              </a:rPr>
              <a:t>I</a:t>
            </a:r>
            <a:r>
              <a:rPr lang="en-US" dirty="0" err="1"/>
              <a:t>smuth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/>
              <a:t>ooled </a:t>
            </a:r>
          </a:p>
          <a:p>
            <a:pPr lvl="1"/>
            <a:r>
              <a:rPr lang="en-GB" dirty="0"/>
              <a:t>Nozzle for flow conditioning and elimination of cavitation</a:t>
            </a:r>
          </a:p>
          <a:p>
            <a:pPr lvl="1"/>
            <a:r>
              <a:rPr lang="en-GB" dirty="0"/>
              <a:t>Successive beam pulses interact with fluid not subjected to the beam previously </a:t>
            </a:r>
          </a:p>
          <a:p>
            <a:pPr lvl="1"/>
            <a:r>
              <a:rPr lang="en-US" dirty="0" smtClean="0"/>
              <a:t>Pressure ~ 1bar</a:t>
            </a:r>
          </a:p>
          <a:p>
            <a:pPr lvl="1"/>
            <a:r>
              <a:rPr lang="en-US" dirty="0" smtClean="0"/>
              <a:t>Flow velocity 1.5-2 m/s</a:t>
            </a:r>
          </a:p>
          <a:p>
            <a:pPr lvl="1"/>
            <a:r>
              <a:rPr lang="en-US" dirty="0" smtClean="0"/>
              <a:t>LBE  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20.05.2014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6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7"/>
          <p:cNvGrpSpPr>
            <a:grpSpLocks/>
          </p:cNvGrpSpPr>
          <p:nvPr/>
        </p:nvGrpSpPr>
        <p:grpSpPr bwMode="auto">
          <a:xfrm>
            <a:off x="479672" y="3068195"/>
            <a:ext cx="4812408" cy="2977480"/>
            <a:chOff x="1320103" y="1603375"/>
            <a:chExt cx="7611172" cy="4681538"/>
          </a:xfrm>
        </p:grpSpPr>
        <p:pic>
          <p:nvPicPr>
            <p:cNvPr id="8" name="Picture 5" descr="H:\24_04_2012_METALIC\Target_schnitt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0" t="4475" r="11972" b="7037"/>
            <a:stretch>
              <a:fillRect/>
            </a:stretch>
          </p:blipFill>
          <p:spPr bwMode="auto">
            <a:xfrm>
              <a:off x="2916238" y="1603375"/>
              <a:ext cx="6015037" cy="468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Ellipse 8"/>
            <p:cNvSpPr/>
            <p:nvPr/>
          </p:nvSpPr>
          <p:spPr>
            <a:xfrm rot="20660146">
              <a:off x="3251200" y="3867150"/>
              <a:ext cx="1406525" cy="3317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/>
            </a:p>
          </p:txBody>
        </p:sp>
        <p:cxnSp>
          <p:nvCxnSpPr>
            <p:cNvPr id="10" name="Gerade Verbindung 8"/>
            <p:cNvCxnSpPr/>
            <p:nvPr/>
          </p:nvCxnSpPr>
          <p:spPr>
            <a:xfrm flipH="1">
              <a:off x="2404307" y="4238113"/>
              <a:ext cx="878783" cy="554550"/>
            </a:xfrm>
            <a:prstGeom prst="line">
              <a:avLst/>
            </a:prstGeom>
            <a:ln w="222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5"/>
            <p:cNvSpPr txBox="1">
              <a:spLocks noChangeArrowheads="1"/>
            </p:cNvSpPr>
            <p:nvPr/>
          </p:nvSpPr>
          <p:spPr bwMode="auto">
            <a:xfrm>
              <a:off x="1320103" y="4858076"/>
              <a:ext cx="1661107" cy="822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sz="1400" dirty="0" err="1" smtClean="0"/>
                <a:t>expansion</a:t>
              </a:r>
              <a:r>
                <a:rPr lang="de-DE" sz="1400" dirty="0" smtClean="0"/>
                <a:t> </a:t>
              </a:r>
            </a:p>
            <a:p>
              <a:pPr eaLnBrk="1" hangingPunct="1"/>
              <a:r>
                <a:rPr lang="de-DE" sz="1400" dirty="0" err="1" smtClean="0"/>
                <a:t>volume</a:t>
              </a:r>
              <a:endParaRPr lang="de-DE" sz="1400" dirty="0"/>
            </a:p>
          </p:txBody>
        </p:sp>
        <p:sp>
          <p:nvSpPr>
            <p:cNvPr id="12" name="Ellipse 11"/>
            <p:cNvSpPr/>
            <p:nvPr/>
          </p:nvSpPr>
          <p:spPr>
            <a:xfrm rot="20476490">
              <a:off x="3832225" y="4525963"/>
              <a:ext cx="863600" cy="268287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13" name="Gerade Verbindung 11"/>
            <p:cNvCxnSpPr/>
            <p:nvPr/>
          </p:nvCxnSpPr>
          <p:spPr>
            <a:xfrm flipH="1" flipV="1">
              <a:off x="4643438" y="4527550"/>
              <a:ext cx="792162" cy="265113"/>
            </a:xfrm>
            <a:prstGeom prst="line">
              <a:avLst/>
            </a:prstGeom>
            <a:ln w="222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4"/>
            <p:cNvSpPr txBox="1">
              <a:spLocks noChangeArrowheads="1"/>
            </p:cNvSpPr>
            <p:nvPr/>
          </p:nvSpPr>
          <p:spPr bwMode="auto">
            <a:xfrm>
              <a:off x="5435601" y="4606924"/>
              <a:ext cx="2634648" cy="822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sz="1400" dirty="0" err="1" smtClean="0"/>
                <a:t>spoiler</a:t>
              </a:r>
              <a:r>
                <a:rPr lang="de-DE" sz="1400" dirty="0" smtClean="0"/>
                <a:t> </a:t>
              </a:r>
              <a:r>
                <a:rPr lang="de-DE" sz="1400" dirty="0" err="1"/>
                <a:t>for</a:t>
              </a:r>
              <a:r>
                <a:rPr lang="de-DE" sz="1400" dirty="0"/>
                <a:t> </a:t>
              </a:r>
              <a:endParaRPr lang="de-DE" sz="1400" dirty="0" smtClean="0"/>
            </a:p>
            <a:p>
              <a:pPr eaLnBrk="1" hangingPunct="1"/>
              <a:r>
                <a:rPr lang="de-DE" sz="1400" dirty="0" err="1" smtClean="0"/>
                <a:t>forced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detachment</a:t>
              </a:r>
              <a:endParaRPr lang="de-DE" sz="14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Motivation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Dedicated design measures to counteract the effects of pressure waves</a:t>
            </a:r>
          </a:p>
          <a:p>
            <a:pPr lvl="1"/>
            <a:r>
              <a:rPr lang="en-US" dirty="0" smtClean="0"/>
              <a:t>Expansion chamber in </a:t>
            </a:r>
            <a:r>
              <a:rPr lang="en-US" dirty="0" err="1" smtClean="0"/>
              <a:t>Ubend</a:t>
            </a:r>
            <a:endParaRPr lang="en-US" dirty="0" smtClean="0"/>
          </a:p>
          <a:p>
            <a:pPr lvl="1"/>
            <a:r>
              <a:rPr lang="en-US" dirty="0" smtClean="0"/>
              <a:t>Spoiler enforcing flow </a:t>
            </a:r>
            <a:r>
              <a:rPr lang="en-US" dirty="0" err="1" smtClean="0"/>
              <a:t>detacement</a:t>
            </a:r>
            <a:endParaRPr lang="en-US" dirty="0" smtClean="0"/>
          </a:p>
          <a:p>
            <a:pPr lvl="2"/>
            <a:endParaRPr lang="de-DE" dirty="0"/>
          </a:p>
          <a:p>
            <a:pPr marL="476250" lvl="1" indent="0">
              <a:buNone/>
            </a:pPr>
            <a:r>
              <a:rPr lang="en-US" dirty="0"/>
              <a:t>	T</a:t>
            </a:r>
            <a:r>
              <a:rPr lang="en-US" b="1" dirty="0"/>
              <a:t>wo internal free surfaces</a:t>
            </a:r>
          </a:p>
          <a:p>
            <a:pPr marL="476250" lvl="1" indent="0">
              <a:buNone/>
            </a:pPr>
            <a:endParaRPr lang="en-US" sz="1400" b="1" dirty="0"/>
          </a:p>
          <a:p>
            <a:pPr marL="476250" lvl="1" indent="0">
              <a:buNone/>
            </a:pP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20.05.2014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1"/>
          <a:stretch/>
        </p:blipFill>
        <p:spPr>
          <a:xfrm>
            <a:off x="5000093" y="2936935"/>
            <a:ext cx="4036403" cy="3240000"/>
          </a:xfrm>
          <a:prstGeom prst="rect">
            <a:avLst/>
          </a:prstGeom>
        </p:spPr>
      </p:pic>
      <p:sp>
        <p:nvSpPr>
          <p:cNvPr id="15" name="Pfeil nach rechts 14"/>
          <p:cNvSpPr/>
          <p:nvPr/>
        </p:nvSpPr>
        <p:spPr>
          <a:xfrm>
            <a:off x="811984" y="2862685"/>
            <a:ext cx="432048" cy="1936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Transient </a:t>
                </a:r>
                <a:r>
                  <a:rPr lang="en-US" dirty="0" smtClean="0"/>
                  <a:t>incompressible</a:t>
                </a:r>
                <a:r>
                  <a:rPr lang="de-DE" dirty="0" smtClean="0"/>
                  <a:t> </a:t>
                </a:r>
                <a:r>
                  <a:rPr lang="en-US" dirty="0" smtClean="0"/>
                  <a:t>flow simulation </a:t>
                </a:r>
              </a:p>
              <a:p>
                <a:pPr lvl="1"/>
                <a:r>
                  <a:rPr lang="en-US" dirty="0" smtClean="0"/>
                  <a:t>Time step approx.: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𝑓𝑙𝑜𝑤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𝑓𝑙𝑜𝑤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="0" dirty="0" smtClean="0"/>
              </a:p>
              <a:p>
                <a:pPr lvl="1"/>
                <a:endParaRPr lang="en-US" sz="1200" dirty="0" smtClean="0"/>
              </a:p>
              <a:p>
                <a:endParaRPr lang="de-DE" dirty="0" smtClean="0"/>
              </a:p>
              <a:p>
                <a:endParaRPr lang="en-US" dirty="0"/>
              </a:p>
              <a:p>
                <a:pPr lvl="1"/>
                <a:endParaRPr lang="en-US" sz="1200" dirty="0" smtClean="0"/>
              </a:p>
              <a:p>
                <a:pPr lvl="1"/>
                <a:endParaRPr lang="en-US" sz="1200" dirty="0" smtClean="0"/>
              </a:p>
              <a:p>
                <a:pPr lvl="1"/>
                <a:endParaRPr lang="en-US" sz="1200" dirty="0"/>
              </a:p>
              <a:p>
                <a:r>
                  <a:rPr lang="en-US" dirty="0" smtClean="0"/>
                  <a:t>Transient simulation resolving flow phenomena and acoustic phenomena</a:t>
                </a:r>
              </a:p>
              <a:p>
                <a:pPr lvl="1"/>
                <a:r>
                  <a:rPr lang="en-US" dirty="0" smtClean="0"/>
                  <a:t>Time step approx.: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𝑓𝑙𝑜𝑤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𝑓𝑙𝑜𝑤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endParaRPr lang="en-US" sz="160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Inhaltsplatzhalt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J. R. Fetzer - Towards the simulation of proton beam induced pressure waves in liquid metal using the Multiple Pressure Variables (MPV) approach</a:t>
            </a:r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20.05.2014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6421760" y="1301354"/>
                <a:ext cx="1896930" cy="604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 smtClean="0"/>
                  <a:t>- grid size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𝑓𝑙𝑜𝑤</m:t>
                        </m:r>
                      </m:sub>
                    </m:sSub>
                  </m:oMath>
                </a14:m>
                <a:r>
                  <a:rPr lang="en-US" sz="1600" dirty="0" smtClean="0"/>
                  <a:t>- flow velocity</a:t>
                </a:r>
                <a:endParaRPr lang="en-US" sz="16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760" y="1301354"/>
                <a:ext cx="1896930" cy="604524"/>
              </a:xfrm>
              <a:prstGeom prst="rect">
                <a:avLst/>
              </a:prstGeom>
              <a:blipFill rotWithShape="0">
                <a:blip r:embed="rId3"/>
                <a:stretch>
                  <a:fillRect t="-300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6425988" y="4149080"/>
                <a:ext cx="19046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 smtClean="0"/>
                  <a:t>- speed of sound </a:t>
                </a:r>
              </a:p>
              <a:p>
                <a:r>
                  <a:rPr lang="en-US" sz="1600" dirty="0"/>
                  <a:t> </a:t>
                </a:r>
                <a:r>
                  <a:rPr lang="en-US" sz="1600" dirty="0" smtClean="0"/>
                  <a:t> ~ 1700 m/s (LBE)</a:t>
                </a: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988" y="4149080"/>
                <a:ext cx="190468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3125" r="-31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16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Multiple </a:t>
            </a:r>
            <a:r>
              <a:rPr lang="en-US" dirty="0" smtClean="0"/>
              <a:t>Pressure</a:t>
            </a:r>
            <a:r>
              <a:rPr lang="de-DE" dirty="0" smtClean="0"/>
              <a:t> </a:t>
            </a:r>
            <a:r>
              <a:rPr lang="de-DE" dirty="0"/>
              <a:t>Variables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Multiple </a:t>
                </a:r>
                <a:r>
                  <a:rPr lang="en-US" dirty="0" smtClean="0"/>
                  <a:t>Pressure</a:t>
                </a:r>
                <a:r>
                  <a:rPr lang="de-DE" dirty="0" smtClean="0"/>
                  <a:t> </a:t>
                </a:r>
                <a:r>
                  <a:rPr lang="en-US" dirty="0" smtClean="0"/>
                  <a:t>Variables Approach</a:t>
                </a:r>
              </a:p>
              <a:p>
                <a:pPr lvl="1"/>
                <a:r>
                  <a:rPr lang="en-US" dirty="0" smtClean="0"/>
                  <a:t>Klein (1995) performed an asymptotic analysis using two spatial scales and one time scale  to capture long wavelength phenomena</a:t>
                </a:r>
              </a:p>
              <a:p>
                <a:pPr lvl="1"/>
                <a:endParaRPr lang="de-DE" sz="900" dirty="0"/>
              </a:p>
              <a:p>
                <a:r>
                  <a:rPr lang="en-US" sz="1800" dirty="0" smtClean="0"/>
                  <a:t>Basic non- </a:t>
                </a:r>
                <a:r>
                  <a:rPr lang="en-US" sz="1800" dirty="0" err="1" smtClean="0"/>
                  <a:t>dimensionalized</a:t>
                </a:r>
                <a:r>
                  <a:rPr lang="en-US" sz="1800" dirty="0" smtClean="0"/>
                  <a:t> variables</a:t>
                </a:r>
              </a:p>
              <a:p>
                <a:pPr marL="476250" lvl="1" indent="0">
                  <a:buNone/>
                </a:pPr>
                <a:r>
                  <a:rPr lang="en-US" sz="1600" dirty="0" smtClean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de-DE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acc>
                          </m:e>
                          <m:sub>
                            <m: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𝑟𝑒𝑓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600" dirty="0"/>
                  <a:t> , </a:t>
                </a:r>
                <a14:m>
                  <m:oMath xmlns:m="http://schemas.openxmlformats.org/officeDocument/2006/math">
                    <m:r>
                      <a:rPr lang="de-DE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de-DE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de-DE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𝑟𝑒𝑓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600" dirty="0"/>
                  <a:t> ,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de-DE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𝑟𝑒𝑓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600" dirty="0"/>
                  <a:t> ,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de-DE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𝑟𝑒𝑓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de-DE" sz="1600" dirty="0">
                    <a:ea typeface="Cambria Math" panose="020405030504060302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num>
                      <m:den>
                        <m:f>
                          <m:fPr>
                            <m:type m:val="lin"/>
                            <m:ctrlP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de-DE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de-DE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𝑟𝑒𝑓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de-DE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de-DE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𝑟𝑒𝑓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de-DE" sz="1600" dirty="0">
                    <a:ea typeface="Cambria Math" panose="02040503050406030204" pitchFamily="18" charset="0"/>
                  </a:rPr>
                  <a:t> </a:t>
                </a:r>
              </a:p>
              <a:p>
                <a:pPr marL="476250" lvl="1" indent="0">
                  <a:buNone/>
                </a:pPr>
                <a:r>
                  <a:rPr lang="de-DE" sz="1600" dirty="0"/>
                  <a:t>   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de-DE" sz="16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de-DE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𝑟𝑒𝑓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type m:val="lin"/>
                                <m:ctrlPr>
                                  <a:rPr lang="de-DE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de-DE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e-DE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𝑟𝑒𝑓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de-DE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e-DE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𝑟𝑒𝑓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en-US" sz="1600" dirty="0"/>
                  <a:t> - global Mach </a:t>
                </a:r>
                <a:r>
                  <a:rPr lang="en-US" sz="1600" dirty="0" smtClean="0"/>
                  <a:t>number</a:t>
                </a:r>
              </a:p>
              <a:p>
                <a:pPr marL="476250" lvl="1" indent="0">
                  <a:buNone/>
                </a:pPr>
                <a:endParaRPr lang="en-US" sz="900" dirty="0"/>
              </a:p>
              <a:p>
                <a:r>
                  <a:rPr lang="en-US" sz="1800" dirty="0" smtClean="0"/>
                  <a:t>Non-</a:t>
                </a:r>
                <a:r>
                  <a:rPr lang="en-US" sz="1800" dirty="0" err="1" smtClean="0"/>
                  <a:t>dimensionalized</a:t>
                </a:r>
                <a:r>
                  <a:rPr lang="de-DE" sz="1800" dirty="0" smtClean="0"/>
                  <a:t> </a:t>
                </a:r>
                <a:r>
                  <a:rPr lang="en-US" sz="1800" dirty="0" smtClean="0"/>
                  <a:t>compressible </a:t>
                </a:r>
                <a:r>
                  <a:rPr lang="en-US" sz="1800" dirty="0" err="1" smtClean="0"/>
                  <a:t>Navier</a:t>
                </a:r>
                <a:r>
                  <a:rPr lang="en-US" sz="1800" dirty="0" smtClean="0"/>
                  <a:t> Stokes equations in primitive variables for the equation of state of a perfect </a:t>
                </a:r>
                <a:r>
                  <a:rPr lang="de-DE" sz="1800" dirty="0" smtClean="0"/>
                  <a:t>gas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𝜌𝜀</m:t>
                    </m:r>
                  </m:oMath>
                </a14:m>
                <a:endParaRPr lang="de-DE" sz="16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600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𝜕𝜌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</a:rPr>
                      <m:t>+ 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de-DE" sz="1600" dirty="0">
                  <a:ea typeface="Cambria Math" panose="02040503050406030204" pitchFamily="18" charset="0"/>
                </a:endParaRPr>
              </a:p>
              <a:p>
                <a:pPr marL="476250" lvl="1" indent="0">
                  <a:buNone/>
                </a:pPr>
                <a:r>
                  <a:rPr lang="en-US" sz="1600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de-DE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</a:rPr>
                      <m:t>+ </m:t>
                    </m:r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</m:d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de-DE" sz="16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²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𝑅𝑒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endParaRPr lang="de-DE" sz="1600" dirty="0">
                  <a:ea typeface="Cambria Math" panose="02040503050406030204" pitchFamily="18" charset="0"/>
                </a:endParaRPr>
              </a:p>
              <a:p>
                <a:pPr marL="476250" lvl="1" indent="0">
                  <a:buNone/>
                </a:pPr>
                <a:r>
                  <a:rPr lang="en-US" sz="1600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𝑅𝑒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𝑃𝑟𝑅𝑒</m:t>
                        </m:r>
                      </m:den>
                    </m:f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1600" dirty="0"/>
              </a:p>
              <a:p>
                <a:endParaRPr lang="de-DE" sz="1800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20.05.2014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086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Multiple </a:t>
            </a:r>
            <a:r>
              <a:rPr lang="de-DE" err="1"/>
              <a:t>Pressure</a:t>
            </a:r>
            <a:r>
              <a:rPr lang="de-DE"/>
              <a:t> Variables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err="1" smtClean="0"/>
                  <a:t>Asymptotic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Considerations</a:t>
                </a:r>
                <a:endParaRPr lang="de-DE" dirty="0" smtClean="0"/>
              </a:p>
              <a:p>
                <a:pPr lvl="1"/>
                <a:endParaRPr lang="de-DE" dirty="0" smtClean="0"/>
              </a:p>
              <a:p>
                <a:pPr lvl="1"/>
                <a:r>
                  <a:rPr lang="en-US" dirty="0" smtClean="0"/>
                  <a:t>Vector of the primitive </a:t>
                </a:r>
                <a:r>
                  <a:rPr lang="de-DE" dirty="0" smtClean="0"/>
                  <a:t>variables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de-DE" b="0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dirty="0" smtClean="0"/>
                  <a:t> – </a:t>
                </a:r>
                <a:r>
                  <a:rPr lang="en-US" dirty="0" smtClean="0"/>
                  <a:t>local variable associated with convective phenomena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𝑀𝑥</m:t>
                    </m:r>
                  </m:oMath>
                </a14:m>
                <a:r>
                  <a:rPr lang="de-DE" dirty="0" smtClean="0"/>
                  <a:t> – </a:t>
                </a:r>
                <a:r>
                  <a:rPr lang="en-US" dirty="0" smtClean="0"/>
                  <a:t>large scale coordinate associated with acoustic wave propagation</a:t>
                </a:r>
              </a:p>
              <a:p>
                <a:pPr lvl="1"/>
                <a:endParaRPr lang="de-DE" dirty="0" smtClean="0"/>
              </a:p>
              <a:p>
                <a:pPr lvl="1"/>
                <a:r>
                  <a:rPr lang="en-US" dirty="0" smtClean="0"/>
                  <a:t>Asymptotic</a:t>
                </a:r>
                <a:r>
                  <a:rPr lang="de-DE" dirty="0" smtClean="0"/>
                  <a:t> </a:t>
                </a:r>
                <a:r>
                  <a:rPr lang="en-US" dirty="0" smtClean="0"/>
                  <a:t>expansion</a:t>
                </a:r>
                <a:r>
                  <a:rPr lang="de-DE" dirty="0" smtClean="0"/>
                  <a:t> 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+ …</m:t>
                    </m:r>
                  </m:oMath>
                </a14:m>
                <a:endParaRPr lang="de-DE" dirty="0"/>
              </a:p>
              <a:p>
                <a:pPr lvl="1"/>
                <a:endParaRPr lang="de-DE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1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J. R. Fetzer - Towards the simulation of proton beam induced pressure waves in liquid metal using the Multiple Pressure Variables (MPV) approach</a:t>
            </a:r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20.05.2014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019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 smtClean="0"/>
              <a:t>Asymptotic</a:t>
            </a:r>
            <a:r>
              <a:rPr lang="de-DE" smtClean="0"/>
              <a:t> </a:t>
            </a:r>
            <a:r>
              <a:rPr lang="de-DE"/>
              <a:t>L</a:t>
            </a:r>
            <a:r>
              <a:rPr lang="de-DE" smtClean="0"/>
              <a:t>imit </a:t>
            </a:r>
            <a:r>
              <a:rPr lang="de-DE" err="1" smtClean="0"/>
              <a:t>Equations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800" dirty="0" smtClean="0"/>
                  <a:t>Leading order continuity equation:</a:t>
                </a:r>
              </a:p>
              <a:p>
                <a:endParaRPr lang="de-DE" sz="900" dirty="0" smtClean="0"/>
              </a:p>
              <a:p>
                <a:pPr marL="0" indent="0">
                  <a:buNone/>
                </a:pPr>
                <a:r>
                  <a:rPr lang="de-DE" sz="180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de-DE" sz="1800" dirty="0" smtClean="0"/>
                  <a:t>: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𝜕𝜌</m:t>
                            </m:r>
                          </m:e>
                          <m: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(0)</m:t>
                            </m:r>
                          </m:sup>
                        </m:sSup>
                      </m:num>
                      <m:den>
                        <m:r>
                          <a:rPr lang="de-DE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  <m:sup>
                        <m:d>
                          <m:d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sz="1800" dirty="0" smtClean="0"/>
              </a:p>
              <a:p>
                <a:pPr marL="0" indent="0">
                  <a:buNone/>
                </a:pPr>
                <a:endParaRPr lang="de-DE" sz="900" dirty="0"/>
              </a:p>
              <a:p>
                <a:r>
                  <a:rPr lang="en-US" sz="1800" dirty="0" smtClean="0"/>
                  <a:t>Leading, first and second order velocity equation:</a:t>
                </a:r>
              </a:p>
              <a:p>
                <a:pPr marL="0" indent="0">
                  <a:buNone/>
                </a:pPr>
                <a:endParaRPr lang="de-DE" sz="900" dirty="0" smtClean="0"/>
              </a:p>
              <a:p>
                <a:pPr marL="0" indent="0">
                  <a:buNone/>
                </a:pPr>
                <a:r>
                  <a:rPr lang="de-DE" sz="180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de-DE" sz="1800" dirty="0" smtClean="0"/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d>
                          <m:d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sz="1800" b="0" dirty="0" smtClean="0"/>
              </a:p>
              <a:p>
                <a:pPr marL="0" indent="0">
                  <a:buNone/>
                </a:pPr>
                <a:endParaRPr lang="de-DE" sz="900" b="0" dirty="0" smtClean="0"/>
              </a:p>
              <a:p>
                <a:pPr marL="0" indent="0">
                  <a:buNone/>
                </a:pPr>
                <a:r>
                  <a:rPr lang="de-DE" sz="180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de-DE" sz="18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sub>
                    </m:sSub>
                    <m:sSup>
                      <m:sSup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sz="1800" dirty="0" smtClean="0"/>
              </a:p>
              <a:p>
                <a:pPr marL="0" indent="0">
                  <a:buNone/>
                </a:pPr>
                <a:endParaRPr lang="de-DE" sz="900" dirty="0" smtClean="0"/>
              </a:p>
              <a:p>
                <a:pPr marL="0" indent="0">
                  <a:buNone/>
                </a:pPr>
                <a:r>
                  <a:rPr lang="de-DE" sz="180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de-DE" sz="1800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de-DE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(0)</m:t>
                            </m:r>
                          </m:sup>
                        </m:sSup>
                      </m:num>
                      <m:den>
                        <m:r>
                          <a:rPr lang="de-DE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(0)</m:t>
                            </m:r>
                          </m:sup>
                        </m:sSup>
                        <m:r>
                          <a:rPr lang="de-DE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de-DE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(0)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p>
                          <m:sSup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p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sub>
                        </m:sSub>
                        <m:sSup>
                          <m:sSupPr>
                            <m:ctrlPr>
                              <a:rPr lang="de-DE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(0)</m:t>
                            </m:r>
                          </m:sup>
                        </m:sSup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𝑅𝑒</m:t>
                        </m:r>
                      </m:den>
                    </m:f>
                    <m:sSub>
                      <m:sSub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endParaRPr lang="de-DE" sz="1800" dirty="0" smtClean="0"/>
              </a:p>
              <a:p>
                <a:pPr marL="0" indent="0">
                  <a:buNone/>
                </a:pPr>
                <a:endParaRPr lang="de-DE" sz="900" dirty="0" smtClean="0"/>
              </a:p>
              <a:p>
                <a:r>
                  <a:rPr lang="en-US" sz="1800" dirty="0" smtClean="0"/>
                  <a:t>Leading order pressure equation</a:t>
                </a:r>
              </a:p>
              <a:p>
                <a:pPr marL="0" indent="0">
                  <a:buNone/>
                </a:pPr>
                <a:endParaRPr lang="de-DE" sz="900" dirty="0" smtClean="0"/>
              </a:p>
              <a:p>
                <a:pPr marL="0" indent="0">
                  <a:buNone/>
                </a:pPr>
                <a:r>
                  <a:rPr lang="de-DE" sz="180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de-DE" sz="1800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(0)</m:t>
                            </m:r>
                          </m:sup>
                        </m:sSup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de-DE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b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b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de-DE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𝑃𝑟𝑅𝑒</m:t>
                        </m:r>
                      </m:den>
                    </m:f>
                    <m:sSub>
                      <m:sSub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endParaRPr lang="de-DE" sz="1800" dirty="0" smtClean="0"/>
              </a:p>
              <a:p>
                <a:pPr marL="0" indent="0">
                  <a:buNone/>
                </a:pPr>
                <a:endParaRPr lang="de-DE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20.05.2014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2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Interpretation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asymptotic</a:t>
            </a:r>
            <a:r>
              <a:rPr lang="de-DE" dirty="0"/>
              <a:t> </a:t>
            </a:r>
            <a:r>
              <a:rPr lang="de-DE" dirty="0" err="1" smtClean="0"/>
              <a:t>equations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From</a:t>
                </a:r>
                <a:r>
                  <a:rPr lang="de-DE" dirty="0" smtClean="0"/>
                  <a:t> </a:t>
                </a:r>
                <a:r>
                  <a:rPr lang="de-DE" dirty="0"/>
                  <a:t>the leading and first order </a:t>
                </a:r>
                <a:r>
                  <a:rPr lang="de-DE" dirty="0" err="1"/>
                  <a:t>velocity</a:t>
                </a:r>
                <a:r>
                  <a:rPr lang="de-DE" dirty="0"/>
                  <a:t> </a:t>
                </a:r>
                <a:r>
                  <a:rPr lang="en-US" dirty="0" smtClean="0"/>
                  <a:t>equation</a:t>
                </a:r>
                <a:r>
                  <a:rPr lang="de-DE" dirty="0" smtClean="0"/>
                  <a:t> </a:t>
                </a:r>
                <a:r>
                  <a:rPr lang="en-US" dirty="0" smtClean="0"/>
                  <a:t>follows</a:t>
                </a:r>
              </a:p>
              <a:p>
                <a:pPr marL="0" indent="0">
                  <a:buNone/>
                </a:pPr>
                <a:r>
                  <a:rPr lang="de-DE" dirty="0" smtClean="0"/>
                  <a:t>			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de-DE" b="0" dirty="0" smtClean="0"/>
              </a:p>
              <a:p>
                <a:pPr marL="0" indent="0">
                  <a:buNone/>
                </a:pPr>
                <a:r>
                  <a:rPr lang="de-DE" dirty="0" smtClean="0"/>
                  <a:t>			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endParaRPr lang="de-DE" sz="1050" dirty="0" smtClean="0"/>
              </a:p>
              <a:p>
                <a:r>
                  <a:rPr lang="en-US" dirty="0" smtClean="0"/>
                  <a:t>Temporal evolution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from</a:t>
                </a:r>
                <a:r>
                  <a:rPr lang="en-US" dirty="0"/>
                  <a:t> </a:t>
                </a:r>
                <a:r>
                  <a:rPr lang="en-US" dirty="0" smtClean="0"/>
                  <a:t>leading order pressure equation</a:t>
                </a:r>
              </a:p>
              <a:p>
                <a:pPr lvl="1"/>
                <a:r>
                  <a:rPr lang="en-US" dirty="0" smtClean="0"/>
                  <a:t>Integration with respect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over the domain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Applying </a:t>
                </a:r>
                <a:r>
                  <a:rPr lang="en-US" dirty="0" err="1" smtClean="0"/>
                  <a:t>Gauß</a:t>
                </a:r>
                <a:r>
                  <a:rPr lang="en-US" dirty="0" smtClean="0"/>
                  <a:t>-Green theorem with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 smtClean="0"/>
                  <a:t> – outward directed unit normal on the boundary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 smtClean="0"/>
              </a:p>
              <a:p>
                <a:pPr marL="476250" lvl="1" indent="0">
                  <a:buNone/>
                </a:pPr>
                <a:endParaRPr lang="de-DE" sz="700" dirty="0" smtClean="0"/>
              </a:p>
              <a:p>
                <a:pPr marL="4762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(0)</m:t>
                              </m:r>
                            </m:sup>
                          </m:sSup>
                        </m:num>
                        <m:den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de-DE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den>
                      </m:f>
                      <m:nary>
                        <m:nary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𝑃𝑟𝑅𝑒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den>
                      </m:f>
                      <m:nary>
                        <m:nary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endParaRPr lang="de-DE" dirty="0" smtClean="0"/>
              </a:p>
              <a:p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smtClean="0"/>
                  <a:t> </a:t>
                </a:r>
              </a:p>
              <a:p>
                <a:pPr marL="0" indent="0">
                  <a:buNone/>
                </a:pPr>
                <a:r>
                  <a:rPr lang="de-DE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20.05.2014</a:t>
            </a:fld>
            <a:endParaRPr lang="de-DE"/>
          </a:p>
        </p:txBody>
      </p:sp>
      <p:grpSp>
        <p:nvGrpSpPr>
          <p:cNvPr id="10" name="Gruppieren 9"/>
          <p:cNvGrpSpPr/>
          <p:nvPr/>
        </p:nvGrpSpPr>
        <p:grpSpPr>
          <a:xfrm>
            <a:off x="2308169" y="5589240"/>
            <a:ext cx="4712103" cy="559785"/>
            <a:chOff x="2308169" y="4977192"/>
            <a:chExt cx="4712103" cy="559785"/>
          </a:xfrm>
        </p:grpSpPr>
        <p:sp>
          <p:nvSpPr>
            <p:cNvPr id="6" name="Geschweifte Klammer links 5"/>
            <p:cNvSpPr/>
            <p:nvPr/>
          </p:nvSpPr>
          <p:spPr>
            <a:xfrm rot="16200000">
              <a:off x="3365880" y="4095080"/>
              <a:ext cx="252000" cy="2016224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Geschweifte Klammer links 6"/>
            <p:cNvSpPr/>
            <p:nvPr/>
          </p:nvSpPr>
          <p:spPr>
            <a:xfrm rot="16200000">
              <a:off x="5778024" y="3987200"/>
              <a:ext cx="252000" cy="2232000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2308169" y="5229192"/>
              <a:ext cx="21918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err="1" smtClean="0"/>
                <a:t>compression</a:t>
              </a:r>
              <a:endParaRPr lang="en-US" sz="140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4828448" y="5229200"/>
              <a:ext cx="21918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err="1" smtClean="0"/>
                <a:t>heat</a:t>
              </a:r>
              <a:r>
                <a:rPr lang="de-DE" sz="1400" smtClean="0"/>
                <a:t> </a:t>
              </a:r>
              <a:r>
                <a:rPr lang="de-DE" sz="1400" err="1" smtClean="0"/>
                <a:t>transfer</a:t>
              </a:r>
              <a:endParaRPr lang="en-US" sz="1400"/>
            </a:p>
          </p:txBody>
        </p:sp>
      </p:grpSp>
      <p:sp>
        <p:nvSpPr>
          <p:cNvPr id="11" name="Pfeil nach rechts 10"/>
          <p:cNvSpPr/>
          <p:nvPr/>
        </p:nvSpPr>
        <p:spPr>
          <a:xfrm>
            <a:off x="733068" y="2924944"/>
            <a:ext cx="4115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1170364" y="2832199"/>
                <a:ext cx="6353964" cy="2955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d>
                          <m:dPr>
                            <m:ctrl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de-DE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d>
                          <m:dPr>
                            <m:ctrlPr>
                              <a:rPr lang="de-DE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de-DE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de-DE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de-DE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d>
                          <m:dPr>
                            <m:ctrlP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³)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364" y="2832199"/>
                <a:ext cx="6353964" cy="295594"/>
              </a:xfrm>
              <a:prstGeom prst="rect">
                <a:avLst/>
              </a:prstGeom>
              <a:blipFill rotWithShape="0">
                <a:blip r:embed="rId3"/>
                <a:stretch>
                  <a:fillRect l="-1344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261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_master_e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KIT_master_ppt2007_en</Template>
  <TotalTime>0</TotalTime>
  <Words>1466</Words>
  <Application>Microsoft Office PowerPoint</Application>
  <PresentationFormat>Bildschirmpräsentation (4:3)</PresentationFormat>
  <Paragraphs>358</Paragraphs>
  <Slides>23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6" baseType="lpstr">
      <vt:lpstr>Arial</vt:lpstr>
      <vt:lpstr>Cambria Math</vt:lpstr>
      <vt:lpstr>KIT_master_en</vt:lpstr>
      <vt:lpstr>PowerPoint-Präsentation</vt:lpstr>
      <vt:lpstr>Outline</vt:lpstr>
      <vt:lpstr>Motivation</vt:lpstr>
      <vt:lpstr>Motivation</vt:lpstr>
      <vt:lpstr>Motivation</vt:lpstr>
      <vt:lpstr>Multiple Pressure Variables Approach</vt:lpstr>
      <vt:lpstr>Multiple Pressure Variables Approach</vt:lpstr>
      <vt:lpstr>Asymptotic Limit Equations</vt:lpstr>
      <vt:lpstr>Interpretation of asymptotic equations</vt:lpstr>
      <vt:lpstr>Interpretation of asymptotic equations</vt:lpstr>
      <vt:lpstr>Interpretation of asymptotic equations</vt:lpstr>
      <vt:lpstr>Implementation in OpenFOAM</vt:lpstr>
      <vt:lpstr>Implementation of the MPV Method in OpenFOAM</vt:lpstr>
      <vt:lpstr>Validation</vt:lpstr>
      <vt:lpstr>Test Cases – Aero acoustic</vt:lpstr>
      <vt:lpstr>Test Cases – Aero acoustic</vt:lpstr>
      <vt:lpstr>Test Cases – Aero acoustic</vt:lpstr>
      <vt:lpstr>Test Cases – Aero acoustic</vt:lpstr>
      <vt:lpstr>Test Cases – Aero acoustic</vt:lpstr>
      <vt:lpstr>Test Cases – Aero acoustic</vt:lpstr>
      <vt:lpstr>Test cases liquid metal</vt:lpstr>
      <vt:lpstr>Conclusion &amp; Outlook</vt:lpstr>
      <vt:lpstr>References</vt:lpstr>
    </vt:vector>
  </TitlesOfParts>
  <Company>FZK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Jana Fetzer</dc:creator>
  <cp:lastModifiedBy>Jana Fetzer</cp:lastModifiedBy>
  <cp:revision>169</cp:revision>
  <dcterms:created xsi:type="dcterms:W3CDTF">2014-04-23T12:25:44Z</dcterms:created>
  <dcterms:modified xsi:type="dcterms:W3CDTF">2014-05-21T01:51:14Z</dcterms:modified>
</cp:coreProperties>
</file>