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366" r:id="rId2"/>
    <p:sldId id="376" r:id="rId3"/>
    <p:sldId id="420" r:id="rId4"/>
    <p:sldId id="424" r:id="rId5"/>
    <p:sldId id="368" r:id="rId6"/>
    <p:sldId id="410" r:id="rId7"/>
    <p:sldId id="421" r:id="rId8"/>
    <p:sldId id="411" r:id="rId9"/>
    <p:sldId id="412" r:id="rId10"/>
    <p:sldId id="374" r:id="rId11"/>
    <p:sldId id="422" r:id="rId12"/>
    <p:sldId id="415" r:id="rId13"/>
    <p:sldId id="414" r:id="rId14"/>
    <p:sldId id="377" r:id="rId15"/>
    <p:sldId id="381" r:id="rId16"/>
    <p:sldId id="425" r:id="rId17"/>
    <p:sldId id="388" r:id="rId18"/>
    <p:sldId id="391" r:id="rId19"/>
    <p:sldId id="426" r:id="rId20"/>
    <p:sldId id="396" r:id="rId21"/>
    <p:sldId id="427" r:id="rId22"/>
    <p:sldId id="398" r:id="rId23"/>
    <p:sldId id="401" r:id="rId24"/>
    <p:sldId id="416" r:id="rId25"/>
    <p:sldId id="417" r:id="rId26"/>
    <p:sldId id="423" r:id="rId27"/>
    <p:sldId id="419" r:id="rId28"/>
    <p:sldId id="406" r:id="rId29"/>
  </p:sldIdLst>
  <p:sldSz cx="9906000" cy="6858000" type="A4"/>
  <p:notesSz cx="6797675" cy="9926638"/>
  <p:defaultTextStyle>
    <a:defPPr>
      <a:defRPr lang="fr-FR"/>
    </a:defPPr>
    <a:lvl1pPr algn="ctr" rtl="0" fontAlgn="base">
      <a:spcBef>
        <a:spcPct val="0"/>
      </a:spcBef>
      <a:spcAft>
        <a:spcPct val="0"/>
      </a:spcAft>
      <a:defRPr sz="3200" kern="1200">
        <a:solidFill>
          <a:schemeClr val="tx1"/>
        </a:solidFill>
        <a:latin typeface="Times New Roman" pitchFamily="18" charset="0"/>
        <a:ea typeface="+mn-ea"/>
        <a:cs typeface="+mn-cs"/>
      </a:defRPr>
    </a:lvl1pPr>
    <a:lvl2pPr marL="457200" algn="ctr" rtl="0" fontAlgn="base">
      <a:spcBef>
        <a:spcPct val="0"/>
      </a:spcBef>
      <a:spcAft>
        <a:spcPct val="0"/>
      </a:spcAft>
      <a:defRPr sz="3200" kern="1200">
        <a:solidFill>
          <a:schemeClr val="tx1"/>
        </a:solidFill>
        <a:latin typeface="Times New Roman" pitchFamily="18" charset="0"/>
        <a:ea typeface="+mn-ea"/>
        <a:cs typeface="+mn-cs"/>
      </a:defRPr>
    </a:lvl2pPr>
    <a:lvl3pPr marL="914400" algn="ctr" rtl="0" fontAlgn="base">
      <a:spcBef>
        <a:spcPct val="0"/>
      </a:spcBef>
      <a:spcAft>
        <a:spcPct val="0"/>
      </a:spcAft>
      <a:defRPr sz="3200" kern="1200">
        <a:solidFill>
          <a:schemeClr val="tx1"/>
        </a:solidFill>
        <a:latin typeface="Times New Roman" pitchFamily="18" charset="0"/>
        <a:ea typeface="+mn-ea"/>
        <a:cs typeface="+mn-cs"/>
      </a:defRPr>
    </a:lvl3pPr>
    <a:lvl4pPr marL="1371600" algn="ctr" rtl="0" fontAlgn="base">
      <a:spcBef>
        <a:spcPct val="0"/>
      </a:spcBef>
      <a:spcAft>
        <a:spcPct val="0"/>
      </a:spcAft>
      <a:defRPr sz="3200" kern="1200">
        <a:solidFill>
          <a:schemeClr val="tx1"/>
        </a:solidFill>
        <a:latin typeface="Times New Roman" pitchFamily="18" charset="0"/>
        <a:ea typeface="+mn-ea"/>
        <a:cs typeface="+mn-cs"/>
      </a:defRPr>
    </a:lvl4pPr>
    <a:lvl5pPr marL="1828800" algn="ctr"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BARBE Thierry" initials="T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DAD8D9"/>
    <a:srgbClr val="FF9900"/>
    <a:srgbClr val="ED8D45"/>
    <a:srgbClr val="FEBB72"/>
    <a:srgbClr val="FB9E37"/>
    <a:srgbClr val="F5B33D"/>
    <a:srgbClr val="F5C59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45" autoAdjust="0"/>
  </p:normalViewPr>
  <p:slideViewPr>
    <p:cSldViewPr>
      <p:cViewPr varScale="1">
        <p:scale>
          <a:sx n="69" d="100"/>
          <a:sy n="69" d="100"/>
        </p:scale>
        <p:origin x="-930"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664" y="-108"/>
      </p:cViewPr>
      <p:guideLst>
        <p:guide orient="horz" pos="3126"/>
        <p:guide pos="2141"/>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l" defTabSz="914378">
              <a:defRPr sz="1200"/>
            </a:lvl1pPr>
          </a:lstStyle>
          <a:p>
            <a:pPr>
              <a:defRPr/>
            </a:pPr>
            <a:endParaRPr lang="fr-FR"/>
          </a:p>
        </p:txBody>
      </p:sp>
      <p:sp>
        <p:nvSpPr>
          <p:cNvPr id="10137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defTabSz="914378">
              <a:defRPr sz="1200"/>
            </a:lvl1pPr>
          </a:lstStyle>
          <a:p>
            <a:pPr>
              <a:defRPr/>
            </a:pPr>
            <a:endParaRPr lang="fr-FR"/>
          </a:p>
        </p:txBody>
      </p:sp>
      <p:sp>
        <p:nvSpPr>
          <p:cNvPr id="10138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l" defTabSz="914378">
              <a:defRPr sz="1200"/>
            </a:lvl1pPr>
          </a:lstStyle>
          <a:p>
            <a:pPr>
              <a:defRPr/>
            </a:pPr>
            <a:endParaRPr lang="fr-FR"/>
          </a:p>
        </p:txBody>
      </p:sp>
      <p:sp>
        <p:nvSpPr>
          <p:cNvPr id="10138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defTabSz="914378">
              <a:defRPr sz="1200"/>
            </a:lvl1pPr>
          </a:lstStyle>
          <a:p>
            <a:pPr>
              <a:defRPr/>
            </a:pPr>
            <a:fld id="{3398E443-DD1A-4CF4-95A4-5FB2B06766D3}" type="slidenum">
              <a:rPr lang="fr-FR"/>
              <a:pPr>
                <a:defRPr/>
              </a:pPr>
              <a:t>‹N°›</a:t>
            </a:fld>
            <a:endParaRPr lang="fr-FR"/>
          </a:p>
        </p:txBody>
      </p:sp>
    </p:spTree>
    <p:extLst>
      <p:ext uri="{BB962C8B-B14F-4D97-AF65-F5344CB8AC3E}">
        <p14:creationId xmlns:p14="http://schemas.microsoft.com/office/powerpoint/2010/main" xmlns="" val="18347736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l" defTabSz="914378">
              <a:defRPr sz="1200"/>
            </a:lvl1pPr>
          </a:lstStyle>
          <a:p>
            <a:pPr>
              <a:defRPr/>
            </a:pPr>
            <a:endParaRPr lang="fr-FR"/>
          </a:p>
        </p:txBody>
      </p:sp>
      <p:sp>
        <p:nvSpPr>
          <p:cNvPr id="5123"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defTabSz="914378">
              <a:defRPr sz="1200"/>
            </a:lvl1pPr>
          </a:lstStyle>
          <a:p>
            <a:pPr>
              <a:defRPr/>
            </a:pPr>
            <a:endParaRPr lang="fr-FR"/>
          </a:p>
        </p:txBody>
      </p:sp>
      <p:sp>
        <p:nvSpPr>
          <p:cNvPr id="64516" name="Rectangle 4"/>
          <p:cNvSpPr>
            <a:spLocks noGrp="1" noRot="1" noChangeAspect="1" noChangeArrowheads="1" noTextEdit="1"/>
          </p:cNvSpPr>
          <p:nvPr>
            <p:ph type="sldImg" idx="2"/>
          </p:nvPr>
        </p:nvSpPr>
        <p:spPr bwMode="auto">
          <a:xfrm>
            <a:off x="711200" y="742950"/>
            <a:ext cx="5376863"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l" defTabSz="914378">
              <a:defRPr sz="1200"/>
            </a:lvl1pPr>
          </a:lstStyle>
          <a:p>
            <a:pPr>
              <a:defRPr/>
            </a:pPr>
            <a:endParaRPr lang="fr-FR"/>
          </a:p>
        </p:txBody>
      </p:sp>
      <p:sp>
        <p:nvSpPr>
          <p:cNvPr id="5127"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defTabSz="914378">
              <a:defRPr sz="1200"/>
            </a:lvl1pPr>
          </a:lstStyle>
          <a:p>
            <a:pPr>
              <a:defRPr/>
            </a:pPr>
            <a:fld id="{7C198506-CAAF-4ABB-A46F-B3BFF8AF5542}" type="slidenum">
              <a:rPr lang="fr-FR"/>
              <a:pPr>
                <a:defRPr/>
              </a:pPr>
              <a:t>‹N°›</a:t>
            </a:fld>
            <a:endParaRPr lang="fr-FR"/>
          </a:p>
        </p:txBody>
      </p:sp>
    </p:spTree>
    <p:extLst>
      <p:ext uri="{BB962C8B-B14F-4D97-AF65-F5344CB8AC3E}">
        <p14:creationId xmlns:p14="http://schemas.microsoft.com/office/powerpoint/2010/main" xmlns="" val="17440167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C198506-CAAF-4ABB-A46F-B3BFF8AF5542}" type="slidenum">
              <a:rPr lang="fr-FR" smtClean="0"/>
              <a:pPr>
                <a:defRPr/>
              </a:pPr>
              <a:t>24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vmlDrawing" Target="../drawings/vmlDrawing11.v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vmlDrawing" Target="../drawings/vmlDrawing12.v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vmlDrawing" Target="../drawings/vmlDrawing13.v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vmlDrawing" Target="../drawings/vmlDrawing14.v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5.v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6.v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7.v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vmlDrawing" Target="../drawings/vmlDrawing8.v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vmlDrawing" Target="../drawings/vmlDrawing9.v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vmlDrawing" Target="../drawings/vmlDrawing10.v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bg>
      <p:bgPr>
        <a:solidFill>
          <a:schemeClr val="bg1"/>
        </a:solidFill>
        <a:effectLst/>
      </p:bgPr>
    </p:bg>
    <p:spTree>
      <p:nvGrpSpPr>
        <p:cNvPr id="1" name=""/>
        <p:cNvGrpSpPr/>
        <p:nvPr/>
      </p:nvGrpSpPr>
      <p:grpSpPr>
        <a:xfrm>
          <a:off x="0" y="0"/>
          <a:ext cx="0" cy="0"/>
          <a:chOff x="0" y="0"/>
          <a:chExt cx="0" cy="0"/>
        </a:xfrm>
      </p:grpSpPr>
      <p:grpSp>
        <p:nvGrpSpPr>
          <p:cNvPr id="4" name="Groupe 3"/>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5" name="Rectangle 4"/>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dirty="0"/>
            </a:p>
          </p:txBody>
        </p:sp>
        <p:sp>
          <p:nvSpPr>
            <p:cNvPr id="6" name="Triangle rectangle 5"/>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dirty="0"/>
            </a:p>
          </p:txBody>
        </p:sp>
      </p:grpSp>
      <p:sp>
        <p:nvSpPr>
          <p:cNvPr id="7" name="Freeform 1028"/>
          <p:cNvSpPr>
            <a:spLocks/>
          </p:cNvSpPr>
          <p:nvPr userDrawn="1"/>
        </p:nvSpPr>
        <p:spPr bwMode="auto">
          <a:xfrm>
            <a:off x="0" y="0"/>
            <a:ext cx="80772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dirty="0"/>
          </a:p>
        </p:txBody>
      </p:sp>
      <p:graphicFrame>
        <p:nvGraphicFramePr>
          <p:cNvPr id="8" name="Object 1029"/>
          <p:cNvGraphicFramePr>
            <a:graphicFrameLocks noChangeAspect="1"/>
          </p:cNvGraphicFramePr>
          <p:nvPr/>
        </p:nvGraphicFramePr>
        <p:xfrm>
          <a:off x="7886700" y="55563"/>
          <a:ext cx="933450" cy="357187"/>
        </p:xfrm>
        <a:graphic>
          <a:graphicData uri="http://schemas.openxmlformats.org/presentationml/2006/ole">
            <p:oleObj spid="_x0000_s66567" name="Photo Editor Photo" r:id="rId3" imgW="1190476" imgH="457143" progId="">
              <p:embed/>
            </p:oleObj>
          </a:graphicData>
        </a:graphic>
      </p:graphicFrame>
      <p:sp>
        <p:nvSpPr>
          <p:cNvPr id="9" name="Freeform 1030"/>
          <p:cNvSpPr>
            <a:spLocks/>
          </p:cNvSpPr>
          <p:nvPr userDrawn="1"/>
        </p:nvSpPr>
        <p:spPr bwMode="auto">
          <a:xfrm>
            <a:off x="0" y="0"/>
            <a:ext cx="96012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dirty="0"/>
          </a:p>
        </p:txBody>
      </p:sp>
      <p:sp>
        <p:nvSpPr>
          <p:cNvPr id="10" name="Text Box 1040"/>
          <p:cNvSpPr txBox="1">
            <a:spLocks noChangeArrowheads="1"/>
          </p:cNvSpPr>
          <p:nvPr userDrawn="1"/>
        </p:nvSpPr>
        <p:spPr bwMode="auto">
          <a:xfrm>
            <a:off x="5715000" y="657225"/>
            <a:ext cx="4114800" cy="942975"/>
          </a:xfrm>
          <a:prstGeom prst="rect">
            <a:avLst/>
          </a:prstGeom>
          <a:noFill/>
          <a:ln w="9525">
            <a:noFill/>
            <a:miter lim="800000"/>
            <a:headEnd/>
            <a:tailEnd/>
          </a:ln>
          <a:effectLst/>
        </p:spPr>
        <p:txBody>
          <a:bodyPr>
            <a:spAutoFit/>
          </a:bodyPr>
          <a:lstStyle/>
          <a:p>
            <a:pPr algn="r">
              <a:tabLst>
                <a:tab pos="1905000" algn="l"/>
              </a:tabLst>
              <a:defRPr/>
            </a:pPr>
            <a:r>
              <a:rPr lang="fr-FR" sz="1400" b="1" dirty="0">
                <a:solidFill>
                  <a:srgbClr val="FF0000"/>
                </a:solidFill>
                <a:latin typeface="Arial" charset="0"/>
              </a:rPr>
              <a:t>A</a:t>
            </a:r>
            <a:r>
              <a:rPr lang="fr-FR" sz="1400" dirty="0">
                <a:solidFill>
                  <a:srgbClr val="8F8F8F"/>
                </a:solidFill>
                <a:latin typeface="Arial" charset="0"/>
              </a:rPr>
              <a:t>ssociation </a:t>
            </a:r>
            <a:r>
              <a:rPr lang="fr-FR" sz="1400" b="1" dirty="0">
                <a:solidFill>
                  <a:srgbClr val="FF0000"/>
                </a:solidFill>
                <a:latin typeface="Arial" charset="0"/>
              </a:rPr>
              <a:t>F</a:t>
            </a:r>
            <a:r>
              <a:rPr lang="fr-FR" sz="1400" dirty="0">
                <a:solidFill>
                  <a:srgbClr val="8F8F8F"/>
                </a:solidFill>
                <a:latin typeface="Arial" charset="0"/>
              </a:rPr>
              <a:t>rançaise pour les règles </a:t>
            </a:r>
            <a:br>
              <a:rPr lang="fr-FR" sz="1400" dirty="0">
                <a:solidFill>
                  <a:srgbClr val="8F8F8F"/>
                </a:solidFill>
                <a:latin typeface="Arial" charset="0"/>
              </a:rPr>
            </a:br>
            <a:r>
              <a:rPr lang="fr-FR" sz="1400" dirty="0">
                <a:solidFill>
                  <a:srgbClr val="8F8F8F"/>
                </a:solidFill>
                <a:latin typeface="Arial" charset="0"/>
              </a:rPr>
              <a:t>de conception, de construction </a:t>
            </a:r>
          </a:p>
          <a:p>
            <a:pPr algn="r">
              <a:tabLst>
                <a:tab pos="1905000" algn="l"/>
              </a:tabLst>
              <a:defRPr/>
            </a:pPr>
            <a:r>
              <a:rPr lang="fr-FR" sz="1400" dirty="0">
                <a:solidFill>
                  <a:srgbClr val="8F8F8F"/>
                </a:solidFill>
                <a:latin typeface="Arial" charset="0"/>
              </a:rPr>
              <a:t>et de surveillance en exploitation </a:t>
            </a:r>
            <a:br>
              <a:rPr lang="fr-FR" sz="1400" dirty="0">
                <a:solidFill>
                  <a:srgbClr val="8F8F8F"/>
                </a:solidFill>
                <a:latin typeface="Arial" charset="0"/>
              </a:rPr>
            </a:br>
            <a:r>
              <a:rPr lang="fr-FR" sz="1400" dirty="0">
                <a:solidFill>
                  <a:srgbClr val="8F8F8F"/>
                </a:solidFill>
                <a:latin typeface="Arial" charset="0"/>
              </a:rPr>
              <a:t>des matériels des </a:t>
            </a:r>
            <a:r>
              <a:rPr lang="fr-FR" sz="1400" b="1" dirty="0">
                <a:solidFill>
                  <a:srgbClr val="FF0000"/>
                </a:solidFill>
                <a:latin typeface="Arial" charset="0"/>
              </a:rPr>
              <a:t>C</a:t>
            </a:r>
            <a:r>
              <a:rPr lang="fr-FR" sz="1400" dirty="0">
                <a:solidFill>
                  <a:srgbClr val="8F8F8F"/>
                </a:solidFill>
                <a:latin typeface="Arial" charset="0"/>
              </a:rPr>
              <a:t>haudières </a:t>
            </a:r>
            <a:r>
              <a:rPr lang="fr-FR" sz="1400" b="1" dirty="0" err="1">
                <a:solidFill>
                  <a:srgbClr val="FF0000"/>
                </a:solidFill>
                <a:latin typeface="Arial" charset="0"/>
              </a:rPr>
              <a:t>E</a:t>
            </a:r>
            <a:r>
              <a:rPr lang="fr-FR" sz="1400" dirty="0" err="1">
                <a:solidFill>
                  <a:srgbClr val="8F8F8F"/>
                </a:solidFill>
                <a:latin typeface="Arial" charset="0"/>
              </a:rPr>
              <a:t>lectro-</a:t>
            </a:r>
            <a:r>
              <a:rPr lang="fr-FR" sz="1400" b="1" dirty="0" err="1">
                <a:solidFill>
                  <a:srgbClr val="FF0000"/>
                </a:solidFill>
                <a:latin typeface="Arial" charset="0"/>
              </a:rPr>
              <a:t>N</a:t>
            </a:r>
            <a:r>
              <a:rPr lang="fr-FR" sz="1400" dirty="0" err="1">
                <a:solidFill>
                  <a:srgbClr val="8F8F8F"/>
                </a:solidFill>
                <a:latin typeface="Arial" charset="0"/>
              </a:rPr>
              <a:t>ucléaires</a:t>
            </a:r>
            <a:endParaRPr lang="fr-FR" sz="1400" dirty="0">
              <a:solidFill>
                <a:srgbClr val="8F8F8F"/>
              </a:solidFill>
              <a:latin typeface="Arial" charset="0"/>
            </a:endParaRPr>
          </a:p>
        </p:txBody>
      </p:sp>
      <p:sp>
        <p:nvSpPr>
          <p:cNvPr id="11" name="Text Box 1041"/>
          <p:cNvSpPr txBox="1">
            <a:spLocks noChangeArrowheads="1"/>
          </p:cNvSpPr>
          <p:nvPr userDrawn="1"/>
        </p:nvSpPr>
        <p:spPr bwMode="auto">
          <a:xfrm>
            <a:off x="3967163" y="0"/>
            <a:ext cx="1976437" cy="396875"/>
          </a:xfrm>
          <a:prstGeom prst="rect">
            <a:avLst/>
          </a:prstGeom>
          <a:noFill/>
          <a:ln w="9525">
            <a:noFill/>
            <a:miter lim="800000"/>
            <a:headEnd/>
            <a:tailEnd/>
          </a:ln>
          <a:effectLst/>
        </p:spPr>
        <p:txBody>
          <a:bodyPr wrap="none">
            <a:spAutoFit/>
          </a:bodyPr>
          <a:lstStyle/>
          <a:p>
            <a:pPr algn="l">
              <a:defRPr/>
            </a:pPr>
            <a:r>
              <a:rPr lang="en-US" sz="2000">
                <a:solidFill>
                  <a:schemeClr val="bg1"/>
                </a:solidFill>
                <a:latin typeface="Arial" charset="0"/>
              </a:rPr>
              <a:t>www.afcen.com</a:t>
            </a:r>
          </a:p>
        </p:txBody>
      </p:sp>
      <p:sp>
        <p:nvSpPr>
          <p:cNvPr id="12" name="Text Box 1042"/>
          <p:cNvSpPr txBox="1">
            <a:spLocks noChangeArrowheads="1"/>
          </p:cNvSpPr>
          <p:nvPr userDrawn="1"/>
        </p:nvSpPr>
        <p:spPr bwMode="auto">
          <a:xfrm>
            <a:off x="0" y="0"/>
            <a:ext cx="3352800" cy="639763"/>
          </a:xfrm>
          <a:prstGeom prst="rect">
            <a:avLst/>
          </a:prstGeom>
          <a:noFill/>
          <a:ln w="9525">
            <a:noFill/>
            <a:miter lim="800000"/>
            <a:headEnd/>
            <a:tailEnd/>
          </a:ln>
          <a:effectLst/>
        </p:spPr>
        <p:txBody>
          <a:bodyPr>
            <a:spAutoFit/>
          </a:bodyPr>
          <a:lstStyle/>
          <a:p>
            <a:pPr>
              <a:defRPr/>
            </a:pPr>
            <a:r>
              <a:rPr lang="en-US" sz="1200">
                <a:solidFill>
                  <a:schemeClr val="bg1"/>
                </a:solidFill>
                <a:latin typeface="Arial" charset="0"/>
              </a:rPr>
              <a:t>French Association for </a:t>
            </a:r>
          </a:p>
          <a:p>
            <a:pPr>
              <a:defRPr/>
            </a:pPr>
            <a:r>
              <a:rPr lang="en-US" sz="1200">
                <a:solidFill>
                  <a:schemeClr val="bg1"/>
                </a:solidFill>
                <a:latin typeface="Arial" charset="0"/>
              </a:rPr>
              <a:t>Design, Construction and Surveillance Rules</a:t>
            </a:r>
          </a:p>
          <a:p>
            <a:pPr>
              <a:defRPr/>
            </a:pPr>
            <a:r>
              <a:rPr lang="en-US" sz="1200">
                <a:solidFill>
                  <a:schemeClr val="bg1"/>
                </a:solidFill>
                <a:latin typeface="Arial" charset="0"/>
              </a:rPr>
              <a:t> of Nuclear Power Plant Components</a:t>
            </a:r>
          </a:p>
        </p:txBody>
      </p:sp>
      <p:sp>
        <p:nvSpPr>
          <p:cNvPr id="4104" name="Rectangle 1032"/>
          <p:cNvSpPr>
            <a:spLocks noGrp="1" noChangeArrowheads="1"/>
          </p:cNvSpPr>
          <p:nvPr>
            <p:ph type="ctrTitle"/>
          </p:nvPr>
        </p:nvSpPr>
        <p:spPr>
          <a:xfrm>
            <a:off x="609600" y="2438400"/>
            <a:ext cx="7872413" cy="1752600"/>
          </a:xfrm>
        </p:spPr>
        <p:txBody>
          <a:bodyPr/>
          <a:lstStyle>
            <a:lvl1pPr algn="r">
              <a:defRPr sz="4000">
                <a:solidFill>
                  <a:schemeClr val="accent2"/>
                </a:solidFill>
                <a:latin typeface="Arial" charset="0"/>
              </a:defRPr>
            </a:lvl1pPr>
          </a:lstStyle>
          <a:p>
            <a:r>
              <a:rPr lang="en-US"/>
              <a:t>Cliquez pour modifier le style du titre du masque</a:t>
            </a:r>
          </a:p>
        </p:txBody>
      </p:sp>
      <p:sp>
        <p:nvSpPr>
          <p:cNvPr id="4105" name="Rectangle 1033"/>
          <p:cNvSpPr>
            <a:spLocks noGrp="1" noChangeArrowheads="1"/>
          </p:cNvSpPr>
          <p:nvPr>
            <p:ph type="subTitle" idx="1"/>
          </p:nvPr>
        </p:nvSpPr>
        <p:spPr>
          <a:xfrm>
            <a:off x="1524000" y="4419600"/>
            <a:ext cx="6958013" cy="1752600"/>
          </a:xfrm>
        </p:spPr>
        <p:txBody>
          <a:bodyPr/>
          <a:lstStyle>
            <a:lvl1pPr marL="0" indent="0" algn="r">
              <a:buFont typeface="Wingdings" pitchFamily="2" charset="2"/>
              <a:buNone/>
              <a:defRPr sz="2000">
                <a:solidFill>
                  <a:schemeClr val="bg2"/>
                </a:solidFill>
              </a:defRPr>
            </a:lvl1pPr>
          </a:lstStyle>
          <a:p>
            <a:r>
              <a:rPr lang="en-US"/>
              <a:t>Cliquez pour modifier le style des sous-titres du masque</a:t>
            </a:r>
          </a:p>
        </p:txBody>
      </p:sp>
      <p:sp>
        <p:nvSpPr>
          <p:cNvPr id="13" name="Rectangle 1034"/>
          <p:cNvSpPr>
            <a:spLocks noGrp="1" noChangeArrowheads="1"/>
          </p:cNvSpPr>
          <p:nvPr>
            <p:ph type="dt" sz="half" idx="10"/>
          </p:nvPr>
        </p:nvSpPr>
        <p:spPr>
          <a:xfrm>
            <a:off x="76200" y="6591300"/>
            <a:ext cx="2057400" cy="457200"/>
          </a:xfrm>
        </p:spPr>
        <p:txBody>
          <a:bodyPr/>
          <a:lstStyle>
            <a:lvl1pPr>
              <a:defRPr>
                <a:solidFill>
                  <a:srgbClr val="0000FF"/>
                </a:solidFill>
              </a:defRPr>
            </a:lvl1pPr>
          </a:lstStyle>
          <a:p>
            <a:pPr>
              <a:defRPr/>
            </a:pPr>
            <a:endParaRPr lang="en-US"/>
          </a:p>
        </p:txBody>
      </p:sp>
      <p:sp>
        <p:nvSpPr>
          <p:cNvPr id="14" name="Rectangle 1035"/>
          <p:cNvSpPr>
            <a:spLocks noGrp="1" noChangeArrowheads="1"/>
          </p:cNvSpPr>
          <p:nvPr>
            <p:ph type="ftr" sz="quarter" idx="11"/>
          </p:nvPr>
        </p:nvSpPr>
        <p:spPr>
          <a:xfrm>
            <a:off x="2209800" y="6591300"/>
            <a:ext cx="6934200" cy="457200"/>
          </a:xfrm>
        </p:spPr>
        <p:txBody>
          <a:bodyPr/>
          <a:lstStyle>
            <a:lvl1pPr>
              <a:defRPr>
                <a:solidFill>
                  <a:srgbClr val="0000FF"/>
                </a:solidFill>
              </a:defRPr>
            </a:lvl1pPr>
          </a:lstStyle>
          <a:p>
            <a:pPr>
              <a:defRPr/>
            </a:pPr>
            <a:r>
              <a:rPr lang="en-US" smtClean="0"/>
              <a:t>5th HPT Workshop, May 20th-23rd, 2014 – Fermilab, USA</a:t>
            </a:r>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grpSp>
        <p:nvGrpSpPr>
          <p:cNvPr id="4"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5" name="Rectangle 4"/>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6" name="Triangle rectangle 5"/>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7"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8" name="Object 10"/>
          <p:cNvGraphicFramePr>
            <a:graphicFrameLocks noChangeAspect="1"/>
          </p:cNvGraphicFramePr>
          <p:nvPr/>
        </p:nvGraphicFramePr>
        <p:xfrm>
          <a:off x="152400" y="6477000"/>
          <a:ext cx="838200" cy="320675"/>
        </p:xfrm>
        <a:graphic>
          <a:graphicData uri="http://schemas.openxmlformats.org/presentationml/2006/ole">
            <p:oleObj spid="_x0000_s75783" name="Photo Editor Photo" r:id="rId3" imgW="1190476" imgH="457143" progId="">
              <p:embed/>
            </p:oleObj>
          </a:graphicData>
        </a:graphic>
      </p:graphicFrame>
      <p:sp>
        <p:nvSpPr>
          <p:cNvPr id="9"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10"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1" name="Rectangle 10"/>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2" name="Triangle rectangle 11"/>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2" name="Titre 1"/>
          <p:cNvSpPr>
            <a:spLocks noGrp="1"/>
          </p:cNvSpPr>
          <p:nvPr>
            <p:ph type="title"/>
          </p:nvPr>
        </p:nvSpPr>
        <p:spPr>
          <a:xfrm>
            <a:off x="0" y="0"/>
            <a:ext cx="8229600" cy="584200"/>
          </a:xfrm>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Rectangle 5"/>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4" name="Rectangle 6"/>
          <p:cNvSpPr>
            <a:spLocks noGrp="1" noChangeArrowheads="1"/>
          </p:cNvSpPr>
          <p:nvPr>
            <p:ph type="sldNum" sz="quarter" idx="11"/>
          </p:nvPr>
        </p:nvSpPr>
        <p:spPr/>
        <p:txBody>
          <a:bodyPr/>
          <a:lstStyle>
            <a:lvl1pPr>
              <a:defRPr>
                <a:solidFill>
                  <a:srgbClr val="0000FF"/>
                </a:solidFill>
              </a:defRPr>
            </a:lvl1pPr>
          </a:lstStyle>
          <a:p>
            <a:pPr>
              <a:defRPr/>
            </a:pPr>
            <a:fld id="{DF61487B-ACC4-4466-9836-0671812723C1}" type="slidenum">
              <a:rPr lang="en-US"/>
              <a:pPr>
                <a:defRPr/>
              </a:pPr>
              <a:t>‹N°›</a:t>
            </a:fld>
            <a:endParaRPr lang="en-US"/>
          </a:p>
        </p:txBody>
      </p:sp>
      <p:sp>
        <p:nvSpPr>
          <p:cNvPr id="15"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4"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5" name="Rectangle 4"/>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6" name="Triangle rectangle 5"/>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7"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8" name="Object 10"/>
          <p:cNvGraphicFramePr>
            <a:graphicFrameLocks noChangeAspect="1"/>
          </p:cNvGraphicFramePr>
          <p:nvPr/>
        </p:nvGraphicFramePr>
        <p:xfrm>
          <a:off x="152400" y="6477000"/>
          <a:ext cx="838200" cy="320675"/>
        </p:xfrm>
        <a:graphic>
          <a:graphicData uri="http://schemas.openxmlformats.org/presentationml/2006/ole">
            <p:oleObj spid="_x0000_s76807" name="Photo Editor Photo" r:id="rId3" imgW="1190476" imgH="457143" progId="">
              <p:embed/>
            </p:oleObj>
          </a:graphicData>
        </a:graphic>
      </p:graphicFrame>
      <p:sp>
        <p:nvSpPr>
          <p:cNvPr id="9"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10"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1" name="Rectangle 10"/>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2" name="Triangle rectangle 11"/>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2" name="Titre vertical 1"/>
          <p:cNvSpPr>
            <a:spLocks noGrp="1"/>
          </p:cNvSpPr>
          <p:nvPr>
            <p:ph type="title" orient="vert"/>
          </p:nvPr>
        </p:nvSpPr>
        <p:spPr>
          <a:xfrm>
            <a:off x="7258050" y="0"/>
            <a:ext cx="2419350" cy="6524625"/>
          </a:xfrm>
        </p:spPr>
        <p:txBody>
          <a:bodyPr vert="eaVert"/>
          <a:lstStyle>
            <a:lvl1pPr>
              <a:defRPr>
                <a:solidFill>
                  <a:srgbClr val="0000FF"/>
                </a:solidFill>
              </a:defRPr>
            </a:lvl1pPr>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0" y="0"/>
            <a:ext cx="7105650" cy="65246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Rectangle 5"/>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4" name="Rectangle 6"/>
          <p:cNvSpPr>
            <a:spLocks noGrp="1" noChangeArrowheads="1"/>
          </p:cNvSpPr>
          <p:nvPr>
            <p:ph type="sldNum" sz="quarter" idx="11"/>
          </p:nvPr>
        </p:nvSpPr>
        <p:spPr/>
        <p:txBody>
          <a:bodyPr/>
          <a:lstStyle>
            <a:lvl1pPr>
              <a:defRPr>
                <a:solidFill>
                  <a:srgbClr val="0000FF"/>
                </a:solidFill>
              </a:defRPr>
            </a:lvl1pPr>
          </a:lstStyle>
          <a:p>
            <a:pPr>
              <a:defRPr/>
            </a:pPr>
            <a:fld id="{925BCA50-8D16-470D-B9EB-2A7789DCF091}" type="slidenum">
              <a:rPr lang="en-US"/>
              <a:pPr>
                <a:defRPr/>
              </a:pPr>
              <a:t>‹N°›</a:t>
            </a:fld>
            <a:endParaRPr lang="en-US"/>
          </a:p>
        </p:txBody>
      </p:sp>
      <p:sp>
        <p:nvSpPr>
          <p:cNvPr id="15"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re. Texte et contenu">
    <p:spTree>
      <p:nvGrpSpPr>
        <p:cNvPr id="1" name=""/>
        <p:cNvGrpSpPr/>
        <p:nvPr/>
      </p:nvGrpSpPr>
      <p:grpSpPr>
        <a:xfrm>
          <a:off x="0" y="0"/>
          <a:ext cx="0" cy="0"/>
          <a:chOff x="0" y="0"/>
          <a:chExt cx="0" cy="0"/>
        </a:xfrm>
      </p:grpSpPr>
      <p:grpSp>
        <p:nvGrpSpPr>
          <p:cNvPr id="5"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6" name="Rectangle 5"/>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dirty="0"/>
            </a:p>
          </p:txBody>
        </p:sp>
        <p:sp>
          <p:nvSpPr>
            <p:cNvPr id="7" name="Triangle rectangle 6"/>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dirty="0"/>
            </a:p>
          </p:txBody>
        </p:sp>
      </p:grpSp>
      <p:sp>
        <p:nvSpPr>
          <p:cNvPr id="8"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dirty="0"/>
          </a:p>
        </p:txBody>
      </p:sp>
      <p:graphicFrame>
        <p:nvGraphicFramePr>
          <p:cNvPr id="9" name="Object 10"/>
          <p:cNvGraphicFramePr>
            <a:graphicFrameLocks noChangeAspect="1"/>
          </p:cNvGraphicFramePr>
          <p:nvPr/>
        </p:nvGraphicFramePr>
        <p:xfrm>
          <a:off x="152400" y="6477000"/>
          <a:ext cx="838200" cy="320675"/>
        </p:xfrm>
        <a:graphic>
          <a:graphicData uri="http://schemas.openxmlformats.org/presentationml/2006/ole">
            <p:oleObj spid="_x0000_s77831" name="Photo Editor Photo" r:id="rId3" imgW="1190476" imgH="457143" progId="">
              <p:embed/>
            </p:oleObj>
          </a:graphicData>
        </a:graphic>
      </p:graphicFrame>
      <p:sp>
        <p:nvSpPr>
          <p:cNvPr id="10"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dirty="0"/>
          </a:p>
        </p:txBody>
      </p:sp>
      <p:sp>
        <p:nvSpPr>
          <p:cNvPr id="2" name="Titre 1"/>
          <p:cNvSpPr>
            <a:spLocks noGrp="1"/>
          </p:cNvSpPr>
          <p:nvPr>
            <p:ph type="title"/>
          </p:nvPr>
        </p:nvSpPr>
        <p:spPr>
          <a:xfrm>
            <a:off x="0" y="0"/>
            <a:ext cx="8778875" cy="6858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52400" y="908050"/>
            <a:ext cx="4686300" cy="561657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991100" y="908050"/>
            <a:ext cx="4686300" cy="561657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1" name="Rectangle 10"/>
          <p:cNvSpPr>
            <a:spLocks noGrp="1" noChangeArrowheads="1"/>
          </p:cNvSpPr>
          <p:nvPr>
            <p:ph type="dt" sz="half" idx="10"/>
          </p:nvPr>
        </p:nvSpPr>
        <p:spPr/>
        <p:txBody>
          <a:bodyPr/>
          <a:lstStyle>
            <a:lvl1pPr>
              <a:defRPr/>
            </a:lvl1pPr>
          </a:lstStyle>
          <a:p>
            <a:pPr>
              <a:defRPr/>
            </a:pPr>
            <a:endParaRPr lang="fr-FR"/>
          </a:p>
        </p:txBody>
      </p:sp>
      <p:sp>
        <p:nvSpPr>
          <p:cNvPr id="12" name="Rectangle 11"/>
          <p:cNvSpPr>
            <a:spLocks noGrp="1" noChangeArrowheads="1"/>
          </p:cNvSpPr>
          <p:nvPr>
            <p:ph type="ftr" sz="quarter" idx="11"/>
          </p:nvPr>
        </p:nvSpPr>
        <p:spPr/>
        <p:txBody>
          <a:bodyPr/>
          <a:lstStyle>
            <a:lvl1pPr>
              <a:defRPr/>
            </a:lvl1pPr>
          </a:lstStyle>
          <a:p>
            <a:pPr>
              <a:defRPr/>
            </a:pPr>
            <a:r>
              <a:rPr lang="en-US" smtClean="0"/>
              <a:t>5th HPT Workshop, May 20th-23rd, 2014 – Fermilab, USA</a:t>
            </a:r>
            <a:endParaRPr lang="fr-FR"/>
          </a:p>
        </p:txBody>
      </p:sp>
      <p:sp>
        <p:nvSpPr>
          <p:cNvPr id="13" name="Rectangle 12"/>
          <p:cNvSpPr>
            <a:spLocks noGrp="1" noChangeArrowheads="1"/>
          </p:cNvSpPr>
          <p:nvPr>
            <p:ph type="sldNum" sz="quarter" idx="12"/>
          </p:nvPr>
        </p:nvSpPr>
        <p:spPr/>
        <p:txBody>
          <a:bodyPr/>
          <a:lstStyle>
            <a:lvl1pPr>
              <a:defRPr/>
            </a:lvl1pPr>
          </a:lstStyle>
          <a:p>
            <a:pPr>
              <a:defRPr/>
            </a:pPr>
            <a:fld id="{3FBD8EE5-6108-4202-AD30-0448BDC0BCE6}" type="slidenum">
              <a:rPr lang="fr-FR"/>
              <a:pPr>
                <a:defRPr/>
              </a:pPr>
              <a:t>‹N°›</a:t>
            </a:fld>
            <a:r>
              <a:rPr lang="fr-FR" dirty="0"/>
              <a:t> </a:t>
            </a:r>
          </a:p>
        </p:txBody>
      </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cSld name="Titre. Texte et 2 contenus">
    <p:spTree>
      <p:nvGrpSpPr>
        <p:cNvPr id="1" name=""/>
        <p:cNvGrpSpPr/>
        <p:nvPr/>
      </p:nvGrpSpPr>
      <p:grpSpPr>
        <a:xfrm>
          <a:off x="0" y="0"/>
          <a:ext cx="0" cy="0"/>
          <a:chOff x="0" y="0"/>
          <a:chExt cx="0" cy="0"/>
        </a:xfrm>
      </p:grpSpPr>
      <p:grpSp>
        <p:nvGrpSpPr>
          <p:cNvPr id="6"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7" name="Rectangle 6"/>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dirty="0"/>
            </a:p>
          </p:txBody>
        </p:sp>
        <p:sp>
          <p:nvSpPr>
            <p:cNvPr id="8" name="Triangle rectangle 7"/>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dirty="0"/>
            </a:p>
          </p:txBody>
        </p:sp>
      </p:grpSp>
      <p:sp>
        <p:nvSpPr>
          <p:cNvPr id="9"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dirty="0"/>
          </a:p>
        </p:txBody>
      </p:sp>
      <p:graphicFrame>
        <p:nvGraphicFramePr>
          <p:cNvPr id="10" name="Object 10"/>
          <p:cNvGraphicFramePr>
            <a:graphicFrameLocks noChangeAspect="1"/>
          </p:cNvGraphicFramePr>
          <p:nvPr/>
        </p:nvGraphicFramePr>
        <p:xfrm>
          <a:off x="152400" y="6477000"/>
          <a:ext cx="838200" cy="320675"/>
        </p:xfrm>
        <a:graphic>
          <a:graphicData uri="http://schemas.openxmlformats.org/presentationml/2006/ole">
            <p:oleObj spid="_x0000_s78855" name="Photo Editor Photo" r:id="rId3" imgW="1190476" imgH="457143" progId="">
              <p:embed/>
            </p:oleObj>
          </a:graphicData>
        </a:graphic>
      </p:graphicFrame>
      <p:sp>
        <p:nvSpPr>
          <p:cNvPr id="11"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dirty="0"/>
          </a:p>
        </p:txBody>
      </p:sp>
      <p:sp>
        <p:nvSpPr>
          <p:cNvPr id="2" name="Titre 1"/>
          <p:cNvSpPr>
            <a:spLocks noGrp="1"/>
          </p:cNvSpPr>
          <p:nvPr>
            <p:ph type="title"/>
          </p:nvPr>
        </p:nvSpPr>
        <p:spPr>
          <a:xfrm>
            <a:off x="0" y="0"/>
            <a:ext cx="8778875" cy="6858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52400" y="908050"/>
            <a:ext cx="4686300" cy="5616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991100" y="908050"/>
            <a:ext cx="4686300" cy="27320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991100" y="3792538"/>
            <a:ext cx="4686300" cy="273208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2" name="Rectangle 4"/>
          <p:cNvSpPr>
            <a:spLocks noGrp="1" noChangeArrowheads="1"/>
          </p:cNvSpPr>
          <p:nvPr>
            <p:ph type="dt" sz="half" idx="10"/>
          </p:nvPr>
        </p:nvSpPr>
        <p:spPr/>
        <p:txBody>
          <a:bodyPr/>
          <a:lstStyle>
            <a:lvl1pPr>
              <a:defRPr/>
            </a:lvl1pPr>
          </a:lstStyle>
          <a:p>
            <a:pPr>
              <a:defRPr/>
            </a:pPr>
            <a:endParaRPr lang="fr-FR"/>
          </a:p>
        </p:txBody>
      </p:sp>
      <p:sp>
        <p:nvSpPr>
          <p:cNvPr id="13" name="Rectangle 5"/>
          <p:cNvSpPr>
            <a:spLocks noGrp="1" noChangeArrowheads="1"/>
          </p:cNvSpPr>
          <p:nvPr>
            <p:ph type="ftr" sz="quarter" idx="11"/>
          </p:nvPr>
        </p:nvSpPr>
        <p:spPr/>
        <p:txBody>
          <a:bodyPr/>
          <a:lstStyle>
            <a:lvl1pPr>
              <a:defRPr/>
            </a:lvl1pPr>
          </a:lstStyle>
          <a:p>
            <a:pPr>
              <a:defRPr/>
            </a:pPr>
            <a:r>
              <a:rPr lang="en-US" smtClean="0"/>
              <a:t>5th HPT Workshop, May 20th-23rd, 2014 – Fermilab, USA</a:t>
            </a:r>
            <a:endParaRPr lang="fr-FR"/>
          </a:p>
        </p:txBody>
      </p:sp>
      <p:sp>
        <p:nvSpPr>
          <p:cNvPr id="14" name="Rectangle 6"/>
          <p:cNvSpPr>
            <a:spLocks noGrp="1" noChangeArrowheads="1"/>
          </p:cNvSpPr>
          <p:nvPr>
            <p:ph type="sldNum" sz="quarter" idx="12"/>
          </p:nvPr>
        </p:nvSpPr>
        <p:spPr/>
        <p:txBody>
          <a:bodyPr/>
          <a:lstStyle>
            <a:lvl1pPr>
              <a:defRPr/>
            </a:lvl1pPr>
          </a:lstStyle>
          <a:p>
            <a:pPr>
              <a:defRPr/>
            </a:pPr>
            <a:fld id="{3AC8136D-EB3C-4A1A-A302-97D7F621A108}" type="slidenum">
              <a:rPr lang="fr-FR" smtClean="0"/>
              <a:pPr>
                <a:defRPr/>
              </a:pPr>
              <a:t>‹N°›</a:t>
            </a:fld>
            <a:endParaRPr lang="fr-FR"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grpSp>
        <p:nvGrpSpPr>
          <p:cNvPr id="4"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5" name="Rectangle 4"/>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6" name="Triangle rectangle 5"/>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7"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8" name="Object 10"/>
          <p:cNvGraphicFramePr>
            <a:graphicFrameLocks noChangeAspect="1"/>
          </p:cNvGraphicFramePr>
          <p:nvPr/>
        </p:nvGraphicFramePr>
        <p:xfrm>
          <a:off x="152400" y="6477000"/>
          <a:ext cx="838200" cy="320675"/>
        </p:xfrm>
        <a:graphic>
          <a:graphicData uri="http://schemas.openxmlformats.org/presentationml/2006/ole">
            <p:oleObj spid="_x0000_s67591" name="Photo Editor Photo" r:id="rId3" imgW="1190476" imgH="457143" progId="">
              <p:embed/>
            </p:oleObj>
          </a:graphicData>
        </a:graphic>
      </p:graphicFrame>
      <p:sp>
        <p:nvSpPr>
          <p:cNvPr id="9"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10"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1" name="Rectangle 10"/>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2" name="Triangle rectangle 11"/>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3" name="Espace réservé du contenu 2"/>
          <p:cNvSpPr>
            <a:spLocks noGrp="1"/>
          </p:cNvSpPr>
          <p:nvPr>
            <p:ph idx="1"/>
          </p:nvPr>
        </p:nvSpPr>
        <p:spPr>
          <a:xfrm>
            <a:off x="152400" y="1206500"/>
            <a:ext cx="9525000" cy="532765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2" name="Titre 1"/>
          <p:cNvSpPr>
            <a:spLocks noGrp="1"/>
          </p:cNvSpPr>
          <p:nvPr>
            <p:ph type="title"/>
          </p:nvPr>
        </p:nvSpPr>
        <p:spPr>
          <a:xfrm>
            <a:off x="0" y="0"/>
            <a:ext cx="8229600" cy="762000"/>
          </a:xfrm>
        </p:spPr>
        <p:txBody>
          <a:bodyPr/>
          <a:lstStyle/>
          <a:p>
            <a:r>
              <a:rPr lang="fr-FR" dirty="0" smtClean="0"/>
              <a:t>Cliquez pour modifier le style du titre</a:t>
            </a:r>
            <a:endParaRPr lang="en-US" dirty="0"/>
          </a:p>
        </p:txBody>
      </p:sp>
      <p:sp>
        <p:nvSpPr>
          <p:cNvPr id="13" name="Rectangle 5"/>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4" name="Rectangle 6"/>
          <p:cNvSpPr>
            <a:spLocks noGrp="1" noChangeArrowheads="1"/>
          </p:cNvSpPr>
          <p:nvPr>
            <p:ph type="sldNum" sz="quarter" idx="11"/>
          </p:nvPr>
        </p:nvSpPr>
        <p:spPr/>
        <p:txBody>
          <a:bodyPr/>
          <a:lstStyle>
            <a:lvl1pPr>
              <a:defRPr>
                <a:solidFill>
                  <a:srgbClr val="0000FF"/>
                </a:solidFill>
              </a:defRPr>
            </a:lvl1pPr>
          </a:lstStyle>
          <a:p>
            <a:pPr>
              <a:defRPr/>
            </a:pPr>
            <a:fld id="{7489D867-2F50-441C-BC52-0CCF8D8295BB}" type="slidenum">
              <a:rPr lang="en-US"/>
              <a:pPr>
                <a:defRPr/>
              </a:pPr>
              <a:t>‹N°›</a:t>
            </a:fld>
            <a:endParaRPr lang="en-US"/>
          </a:p>
        </p:txBody>
      </p:sp>
      <p:sp>
        <p:nvSpPr>
          <p:cNvPr id="15"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4"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5" name="Rectangle 4"/>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6" name="Triangle rectangle 5"/>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7"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8" name="Object 10"/>
          <p:cNvGraphicFramePr>
            <a:graphicFrameLocks noChangeAspect="1"/>
          </p:cNvGraphicFramePr>
          <p:nvPr/>
        </p:nvGraphicFramePr>
        <p:xfrm>
          <a:off x="152400" y="6477000"/>
          <a:ext cx="838200" cy="320675"/>
        </p:xfrm>
        <a:graphic>
          <a:graphicData uri="http://schemas.openxmlformats.org/presentationml/2006/ole">
            <p:oleObj spid="_x0000_s68615" name="Photo Editor Photo" r:id="rId3" imgW="1190476" imgH="457143" progId="">
              <p:embed/>
            </p:oleObj>
          </a:graphicData>
        </a:graphic>
      </p:graphicFrame>
      <p:sp>
        <p:nvSpPr>
          <p:cNvPr id="9"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10"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1" name="Rectangle 10"/>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2" name="Triangle rectangle 11"/>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13" name="Rectangle 5"/>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4" name="Rectangle 6"/>
          <p:cNvSpPr>
            <a:spLocks noGrp="1" noChangeArrowheads="1"/>
          </p:cNvSpPr>
          <p:nvPr>
            <p:ph type="sldNum" sz="quarter" idx="11"/>
          </p:nvPr>
        </p:nvSpPr>
        <p:spPr/>
        <p:txBody>
          <a:bodyPr/>
          <a:lstStyle>
            <a:lvl1pPr>
              <a:defRPr>
                <a:solidFill>
                  <a:srgbClr val="0000FF"/>
                </a:solidFill>
              </a:defRPr>
            </a:lvl1pPr>
          </a:lstStyle>
          <a:p>
            <a:pPr>
              <a:defRPr/>
            </a:pPr>
            <a:fld id="{471E0527-8541-4D5F-B023-D12D0823D204}" type="slidenum">
              <a:rPr lang="en-US"/>
              <a:pPr>
                <a:defRPr/>
              </a:pPr>
              <a:t>‹N°›</a:t>
            </a:fld>
            <a:endParaRPr lang="en-US"/>
          </a:p>
        </p:txBody>
      </p:sp>
      <p:sp>
        <p:nvSpPr>
          <p:cNvPr id="15"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grpSp>
        <p:nvGrpSpPr>
          <p:cNvPr id="5"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6" name="Rectangle 5"/>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7" name="Triangle rectangle 6"/>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8"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9" name="Object 10"/>
          <p:cNvGraphicFramePr>
            <a:graphicFrameLocks noChangeAspect="1"/>
          </p:cNvGraphicFramePr>
          <p:nvPr/>
        </p:nvGraphicFramePr>
        <p:xfrm>
          <a:off x="152400" y="6477000"/>
          <a:ext cx="838200" cy="320675"/>
        </p:xfrm>
        <a:graphic>
          <a:graphicData uri="http://schemas.openxmlformats.org/presentationml/2006/ole">
            <p:oleObj spid="_x0000_s69639" name="Photo Editor Photo" r:id="rId3" imgW="1190476" imgH="457143" progId="">
              <p:embed/>
            </p:oleObj>
          </a:graphicData>
        </a:graphic>
      </p:graphicFrame>
      <p:sp>
        <p:nvSpPr>
          <p:cNvPr id="10"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11" name="Groupe 10"/>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2" name="Rectangle 11"/>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3" name="Triangle rectangle 12"/>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2" name="Titre 1"/>
          <p:cNvSpPr>
            <a:spLocks noGrp="1"/>
          </p:cNvSpPr>
          <p:nvPr>
            <p:ph type="title"/>
          </p:nvPr>
        </p:nvSpPr>
        <p:spPr>
          <a:xfrm>
            <a:off x="0" y="6350"/>
            <a:ext cx="8229600" cy="6223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152400" y="1196975"/>
            <a:ext cx="4686300"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Espace réservé du contenu 3"/>
          <p:cNvSpPr>
            <a:spLocks noGrp="1"/>
          </p:cNvSpPr>
          <p:nvPr>
            <p:ph sz="half" idx="2"/>
          </p:nvPr>
        </p:nvSpPr>
        <p:spPr>
          <a:xfrm>
            <a:off x="4991100" y="1196975"/>
            <a:ext cx="4686300"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14" name="Rectangle 5"/>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5" name="Rectangle 6"/>
          <p:cNvSpPr>
            <a:spLocks noGrp="1" noChangeArrowheads="1"/>
          </p:cNvSpPr>
          <p:nvPr>
            <p:ph type="sldNum" sz="quarter" idx="11"/>
          </p:nvPr>
        </p:nvSpPr>
        <p:spPr/>
        <p:txBody>
          <a:bodyPr/>
          <a:lstStyle>
            <a:lvl1pPr>
              <a:defRPr>
                <a:solidFill>
                  <a:srgbClr val="0000FF"/>
                </a:solidFill>
              </a:defRPr>
            </a:lvl1pPr>
          </a:lstStyle>
          <a:p>
            <a:pPr>
              <a:defRPr/>
            </a:pPr>
            <a:fld id="{3A57BB58-B622-4273-AB54-505EEB5E5DD6}" type="slidenum">
              <a:rPr lang="en-US"/>
              <a:pPr>
                <a:defRPr/>
              </a:pPr>
              <a:t>‹N°›</a:t>
            </a:fld>
            <a:endParaRPr lang="en-US" dirty="0"/>
          </a:p>
        </p:txBody>
      </p:sp>
      <p:sp>
        <p:nvSpPr>
          <p:cNvPr id="16"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grpSp>
        <p:nvGrpSpPr>
          <p:cNvPr id="7"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8" name="Rectangle 7"/>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9" name="Triangle rectangle 8"/>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10"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11" name="Object 10"/>
          <p:cNvGraphicFramePr>
            <a:graphicFrameLocks noChangeAspect="1"/>
          </p:cNvGraphicFramePr>
          <p:nvPr/>
        </p:nvGraphicFramePr>
        <p:xfrm>
          <a:off x="152400" y="6477000"/>
          <a:ext cx="838200" cy="320675"/>
        </p:xfrm>
        <a:graphic>
          <a:graphicData uri="http://schemas.openxmlformats.org/presentationml/2006/ole">
            <p:oleObj spid="_x0000_s70663" name="Photo Editor Photo" r:id="rId3" imgW="1190476" imgH="457143" progId="">
              <p:embed/>
            </p:oleObj>
          </a:graphicData>
        </a:graphic>
      </p:graphicFrame>
      <p:sp>
        <p:nvSpPr>
          <p:cNvPr id="12"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13" name="Groupe 12"/>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4" name="Rectangle 13"/>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5" name="Triangle rectangle 14"/>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2" name="Titre 1"/>
          <p:cNvSpPr>
            <a:spLocks noGrp="1"/>
          </p:cNvSpPr>
          <p:nvPr>
            <p:ph type="title"/>
          </p:nvPr>
        </p:nvSpPr>
        <p:spPr>
          <a:xfrm>
            <a:off x="196850" y="0"/>
            <a:ext cx="8915400" cy="6731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16" name="Rectangle 5"/>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7" name="Rectangle 6"/>
          <p:cNvSpPr>
            <a:spLocks noGrp="1" noChangeArrowheads="1"/>
          </p:cNvSpPr>
          <p:nvPr>
            <p:ph type="sldNum" sz="quarter" idx="11"/>
          </p:nvPr>
        </p:nvSpPr>
        <p:spPr/>
        <p:txBody>
          <a:bodyPr/>
          <a:lstStyle>
            <a:lvl1pPr>
              <a:defRPr>
                <a:solidFill>
                  <a:srgbClr val="0000FF"/>
                </a:solidFill>
              </a:defRPr>
            </a:lvl1pPr>
          </a:lstStyle>
          <a:p>
            <a:pPr>
              <a:defRPr/>
            </a:pPr>
            <a:fld id="{A8F433C5-C85D-4AA7-8DED-9FBB4188A91E}" type="slidenum">
              <a:rPr lang="en-US"/>
              <a:pPr>
                <a:defRPr/>
              </a:pPr>
              <a:t>‹N°›</a:t>
            </a:fld>
            <a:endParaRPr lang="en-US"/>
          </a:p>
        </p:txBody>
      </p:sp>
      <p:sp>
        <p:nvSpPr>
          <p:cNvPr id="18"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grpSp>
        <p:nvGrpSpPr>
          <p:cNvPr id="3"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4" name="Rectangle 3"/>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5" name="Triangle rectangle 4"/>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6"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7" name="Object 10"/>
          <p:cNvGraphicFramePr>
            <a:graphicFrameLocks noChangeAspect="1"/>
          </p:cNvGraphicFramePr>
          <p:nvPr/>
        </p:nvGraphicFramePr>
        <p:xfrm>
          <a:off x="152400" y="6477000"/>
          <a:ext cx="838200" cy="320675"/>
        </p:xfrm>
        <a:graphic>
          <a:graphicData uri="http://schemas.openxmlformats.org/presentationml/2006/ole">
            <p:oleObj spid="_x0000_s71687" name="Photo Editor Photo" r:id="rId3" imgW="1190476" imgH="457143" progId="">
              <p:embed/>
            </p:oleObj>
          </a:graphicData>
        </a:graphic>
      </p:graphicFrame>
      <p:sp>
        <p:nvSpPr>
          <p:cNvPr id="8"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9" name="Groupe 8"/>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0" name="Rectangle 9"/>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1" name="Triangle rectangle 10"/>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2" name="Titre 1"/>
          <p:cNvSpPr>
            <a:spLocks noGrp="1"/>
          </p:cNvSpPr>
          <p:nvPr>
            <p:ph type="title"/>
          </p:nvPr>
        </p:nvSpPr>
        <p:spPr>
          <a:xfrm>
            <a:off x="0" y="0"/>
            <a:ext cx="8229600" cy="673100"/>
          </a:xfrm>
        </p:spPr>
        <p:txBody>
          <a:bodyPr/>
          <a:lstStyle/>
          <a:p>
            <a:r>
              <a:rPr lang="fr-FR" smtClean="0"/>
              <a:t>Cliquez pour modifier le style du titre</a:t>
            </a:r>
            <a:endParaRPr lang="en-US"/>
          </a:p>
        </p:txBody>
      </p:sp>
      <p:sp>
        <p:nvSpPr>
          <p:cNvPr id="12" name="Rectangle 11"/>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3" name="Rectangle 12"/>
          <p:cNvSpPr>
            <a:spLocks noGrp="1" noChangeArrowheads="1"/>
          </p:cNvSpPr>
          <p:nvPr>
            <p:ph type="sldNum" sz="quarter" idx="11"/>
          </p:nvPr>
        </p:nvSpPr>
        <p:spPr/>
        <p:txBody>
          <a:bodyPr/>
          <a:lstStyle>
            <a:lvl1pPr>
              <a:defRPr>
                <a:solidFill>
                  <a:srgbClr val="0000FF"/>
                </a:solidFill>
              </a:defRPr>
            </a:lvl1pPr>
          </a:lstStyle>
          <a:p>
            <a:pPr>
              <a:defRPr/>
            </a:pPr>
            <a:fld id="{C28B54D8-598A-4B2C-B860-8A5E3F480B3F}" type="slidenum">
              <a:rPr lang="en-US"/>
              <a:pPr>
                <a:defRPr/>
              </a:pPr>
              <a:t>‹N°›</a:t>
            </a:fld>
            <a:endParaRPr lang="en-US"/>
          </a:p>
        </p:txBody>
      </p:sp>
      <p:sp>
        <p:nvSpPr>
          <p:cNvPr id="14"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2"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3" name="Rectangle 2"/>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4" name="Triangle rectangle 3"/>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5"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6" name="Object 10"/>
          <p:cNvGraphicFramePr>
            <a:graphicFrameLocks noChangeAspect="1"/>
          </p:cNvGraphicFramePr>
          <p:nvPr/>
        </p:nvGraphicFramePr>
        <p:xfrm>
          <a:off x="152400" y="6477000"/>
          <a:ext cx="838200" cy="320675"/>
        </p:xfrm>
        <a:graphic>
          <a:graphicData uri="http://schemas.openxmlformats.org/presentationml/2006/ole">
            <p:oleObj spid="_x0000_s72711" name="Photo Editor Photo" r:id="rId3" imgW="1190476" imgH="457143" progId="">
              <p:embed/>
            </p:oleObj>
          </a:graphicData>
        </a:graphic>
      </p:graphicFrame>
      <p:sp>
        <p:nvSpPr>
          <p:cNvPr id="7"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8" name="Groupe 7"/>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9" name="Rectangle 8"/>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0" name="Triangle rectangle 9"/>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11" name="Rectangle 5"/>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2" name="Rectangle 6"/>
          <p:cNvSpPr>
            <a:spLocks noGrp="1" noChangeArrowheads="1"/>
          </p:cNvSpPr>
          <p:nvPr>
            <p:ph type="sldNum" sz="quarter" idx="11"/>
          </p:nvPr>
        </p:nvSpPr>
        <p:spPr/>
        <p:txBody>
          <a:bodyPr/>
          <a:lstStyle>
            <a:lvl1pPr>
              <a:defRPr>
                <a:solidFill>
                  <a:srgbClr val="0000FF"/>
                </a:solidFill>
              </a:defRPr>
            </a:lvl1pPr>
          </a:lstStyle>
          <a:p>
            <a:pPr>
              <a:defRPr/>
            </a:pPr>
            <a:fld id="{F790938B-D84E-4392-ACA7-10407B1C1016}" type="slidenum">
              <a:rPr lang="en-US"/>
              <a:pPr>
                <a:defRPr/>
              </a:pPr>
              <a:t>‹N°›</a:t>
            </a:fld>
            <a:endParaRPr lang="en-US"/>
          </a:p>
        </p:txBody>
      </p:sp>
      <p:sp>
        <p:nvSpPr>
          <p:cNvPr id="13"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5"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6" name="Rectangle 5"/>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7" name="Triangle rectangle 6"/>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8"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9" name="Object 10"/>
          <p:cNvGraphicFramePr>
            <a:graphicFrameLocks noChangeAspect="1"/>
          </p:cNvGraphicFramePr>
          <p:nvPr/>
        </p:nvGraphicFramePr>
        <p:xfrm>
          <a:off x="152400" y="6477000"/>
          <a:ext cx="838200" cy="320675"/>
        </p:xfrm>
        <a:graphic>
          <a:graphicData uri="http://schemas.openxmlformats.org/presentationml/2006/ole">
            <p:oleObj spid="_x0000_s73735" name="Photo Editor Photo" r:id="rId3" imgW="1190476" imgH="457143" progId="">
              <p:embed/>
            </p:oleObj>
          </a:graphicData>
        </a:graphic>
      </p:graphicFrame>
      <p:sp>
        <p:nvSpPr>
          <p:cNvPr id="10"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11" name="Groupe 10"/>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2" name="Rectangle 11"/>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3" name="Triangle rectangle 12"/>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2" name="Titre 1"/>
          <p:cNvSpPr>
            <a:spLocks noGrp="1"/>
          </p:cNvSpPr>
          <p:nvPr>
            <p:ph type="title"/>
          </p:nvPr>
        </p:nvSpPr>
        <p:spPr>
          <a:xfrm>
            <a:off x="495300" y="139700"/>
            <a:ext cx="6235700" cy="44450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873500" y="1117600"/>
            <a:ext cx="5537200" cy="5008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Espace réservé du texte 3"/>
          <p:cNvSpPr>
            <a:spLocks noGrp="1"/>
          </p:cNvSpPr>
          <p:nvPr>
            <p:ph type="body" sz="half" idx="2"/>
          </p:nvPr>
        </p:nvSpPr>
        <p:spPr>
          <a:xfrm>
            <a:off x="495300" y="1117600"/>
            <a:ext cx="3259138" cy="5008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4" name="Rectangle 5"/>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5" name="Rectangle 6"/>
          <p:cNvSpPr>
            <a:spLocks noGrp="1" noChangeArrowheads="1"/>
          </p:cNvSpPr>
          <p:nvPr>
            <p:ph type="sldNum" sz="quarter" idx="11"/>
          </p:nvPr>
        </p:nvSpPr>
        <p:spPr/>
        <p:txBody>
          <a:bodyPr/>
          <a:lstStyle>
            <a:lvl1pPr>
              <a:defRPr>
                <a:solidFill>
                  <a:srgbClr val="0000FF"/>
                </a:solidFill>
              </a:defRPr>
            </a:lvl1pPr>
          </a:lstStyle>
          <a:p>
            <a:pPr>
              <a:defRPr/>
            </a:pPr>
            <a:fld id="{83E63246-320B-410F-9569-07AEC1D53226}" type="slidenum">
              <a:rPr lang="en-US"/>
              <a:pPr>
                <a:defRPr/>
              </a:pPr>
              <a:t>‹N°›</a:t>
            </a:fld>
            <a:endParaRPr lang="en-US"/>
          </a:p>
        </p:txBody>
      </p:sp>
      <p:sp>
        <p:nvSpPr>
          <p:cNvPr id="16"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5"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6" name="Rectangle 5"/>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7" name="Triangle rectangle 6"/>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8"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a:p>
        </p:txBody>
      </p:sp>
      <p:graphicFrame>
        <p:nvGraphicFramePr>
          <p:cNvPr id="9" name="Object 10"/>
          <p:cNvGraphicFramePr>
            <a:graphicFrameLocks noChangeAspect="1"/>
          </p:cNvGraphicFramePr>
          <p:nvPr/>
        </p:nvGraphicFramePr>
        <p:xfrm>
          <a:off x="152400" y="6477000"/>
          <a:ext cx="838200" cy="320675"/>
        </p:xfrm>
        <a:graphic>
          <a:graphicData uri="http://schemas.openxmlformats.org/presentationml/2006/ole">
            <p:oleObj spid="_x0000_s74759" name="Photo Editor Photo" r:id="rId3" imgW="1190476" imgH="457143" progId="">
              <p:embed/>
            </p:oleObj>
          </a:graphicData>
        </a:graphic>
      </p:graphicFrame>
      <p:sp>
        <p:nvSpPr>
          <p:cNvPr id="10"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a:p>
        </p:txBody>
      </p:sp>
      <p:grpSp>
        <p:nvGrpSpPr>
          <p:cNvPr id="11" name="Groupe 10"/>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2" name="Rectangle 11"/>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a:p>
          </p:txBody>
        </p:sp>
        <p:sp>
          <p:nvSpPr>
            <p:cNvPr id="13" name="Triangle rectangle 12"/>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a:p>
          </p:txBody>
        </p:sp>
      </p:grpSp>
      <p:sp>
        <p:nvSpPr>
          <p:cNvPr id="2" name="Titre 1"/>
          <p:cNvSpPr>
            <a:spLocks noGrp="1"/>
          </p:cNvSpPr>
          <p:nvPr>
            <p:ph type="title"/>
          </p:nvPr>
        </p:nvSpPr>
        <p:spPr>
          <a:xfrm>
            <a:off x="2165350" y="5080000"/>
            <a:ext cx="59436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2165350" y="8921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Espace réservé du texte 3"/>
          <p:cNvSpPr>
            <a:spLocks noGrp="1"/>
          </p:cNvSpPr>
          <p:nvPr>
            <p:ph type="body" sz="half" idx="2"/>
          </p:nvPr>
        </p:nvSpPr>
        <p:spPr>
          <a:xfrm>
            <a:off x="2165350" y="56467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4" name="Rectangle 5"/>
          <p:cNvSpPr>
            <a:spLocks noGrp="1" noChangeArrowheads="1"/>
          </p:cNvSpPr>
          <p:nvPr>
            <p:ph type="ftr" sz="quarter" idx="10"/>
          </p:nvPr>
        </p:nvSpPr>
        <p:spPr/>
        <p:txBody>
          <a:bodyPr/>
          <a:lstStyle>
            <a:lvl1pPr>
              <a:defRPr>
                <a:solidFill>
                  <a:srgbClr val="0000FF"/>
                </a:solidFill>
              </a:defRPr>
            </a:lvl1pPr>
          </a:lstStyle>
          <a:p>
            <a:pPr>
              <a:defRPr/>
            </a:pPr>
            <a:r>
              <a:rPr lang="en-US" smtClean="0"/>
              <a:t>5th HPT Workshop, May 20th-23rd, 2014 – Fermilab, USA</a:t>
            </a:r>
            <a:endParaRPr lang="en-US"/>
          </a:p>
        </p:txBody>
      </p:sp>
      <p:sp>
        <p:nvSpPr>
          <p:cNvPr id="15" name="Rectangle 6"/>
          <p:cNvSpPr>
            <a:spLocks noGrp="1" noChangeArrowheads="1"/>
          </p:cNvSpPr>
          <p:nvPr>
            <p:ph type="sldNum" sz="quarter" idx="11"/>
          </p:nvPr>
        </p:nvSpPr>
        <p:spPr/>
        <p:txBody>
          <a:bodyPr/>
          <a:lstStyle>
            <a:lvl1pPr>
              <a:defRPr>
                <a:solidFill>
                  <a:srgbClr val="0000FF"/>
                </a:solidFill>
              </a:defRPr>
            </a:lvl1pPr>
          </a:lstStyle>
          <a:p>
            <a:pPr>
              <a:defRPr/>
            </a:pPr>
            <a:fld id="{D69AE1E3-18FB-4644-831B-AE26186D098E}" type="slidenum">
              <a:rPr lang="en-US"/>
              <a:pPr>
                <a:defRPr/>
              </a:pPr>
              <a:t>‹N°›</a:t>
            </a:fld>
            <a:endParaRPr lang="en-US"/>
          </a:p>
        </p:txBody>
      </p:sp>
      <p:sp>
        <p:nvSpPr>
          <p:cNvPr id="16" name="Rectangle 14"/>
          <p:cNvSpPr>
            <a:spLocks noGrp="1" noChangeArrowheads="1"/>
          </p:cNvSpPr>
          <p:nvPr>
            <p:ph type="dt" sz="half" idx="12"/>
          </p:nvPr>
        </p:nvSpPr>
        <p:spPr/>
        <p:txBody>
          <a:bodyPr/>
          <a:lstStyle>
            <a:lvl1pPr>
              <a:defRPr>
                <a:solidFill>
                  <a:srgbClr val="0000FF"/>
                </a:solidFill>
              </a:defRPr>
            </a:lvl1pPr>
          </a:lstStyle>
          <a:p>
            <a:pPr>
              <a:defRPr/>
            </a:pP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3" name="Groupe 9"/>
          <p:cNvGrpSpPr/>
          <p:nvPr userDrawn="1"/>
        </p:nvGrpSpPr>
        <p:grpSpPr>
          <a:xfrm flipH="1">
            <a:off x="0" y="0"/>
            <a:ext cx="9906000" cy="1028700"/>
            <a:chOff x="0" y="0"/>
            <a:chExt cx="9906000" cy="850901"/>
          </a:xfr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p:grpSpPr>
        <p:sp>
          <p:nvSpPr>
            <p:cNvPr id="11" name="Rectangle 10"/>
            <p:cNvSpPr/>
            <p:nvPr/>
          </p:nvSpPr>
          <p:spPr bwMode="auto">
            <a:xfrm>
              <a:off x="0" y="0"/>
              <a:ext cx="9906000" cy="317500"/>
            </a:xfrm>
            <a:prstGeom prst="rect">
              <a:avLst/>
            </a:prstGeom>
            <a:grpFill/>
            <a:ln w="9525" cap="flat" cmpd="sng" algn="ctr">
              <a:noFill/>
              <a:prstDash val="solid"/>
              <a:round/>
              <a:headEnd type="none" w="med" len="med"/>
              <a:tailEnd type="none" w="med" len="med"/>
            </a:ln>
            <a:effectLst/>
          </p:spPr>
          <p:txBody>
            <a:bodyPr/>
            <a:lstStyle/>
            <a:p>
              <a:pPr>
                <a:defRPr/>
              </a:pPr>
              <a:endParaRPr lang="fr-FR" dirty="0"/>
            </a:p>
          </p:txBody>
        </p:sp>
        <p:sp>
          <p:nvSpPr>
            <p:cNvPr id="12" name="Triangle rectangle 11"/>
            <p:cNvSpPr/>
            <p:nvPr/>
          </p:nvSpPr>
          <p:spPr bwMode="auto">
            <a:xfrm rot="10800000">
              <a:off x="0" y="317501"/>
              <a:ext cx="9906000" cy="533400"/>
            </a:xfrm>
            <a:prstGeom prst="rtTriangle">
              <a:avLst/>
            </a:prstGeom>
            <a:grpFill/>
            <a:ln w="9525" cap="flat" cmpd="sng" algn="ctr">
              <a:noFill/>
              <a:prstDash val="solid"/>
              <a:round/>
              <a:headEnd type="none" w="med" len="med"/>
              <a:tailEnd type="none" w="med" len="med"/>
            </a:ln>
            <a:effectLst/>
          </p:spPr>
          <p:txBody>
            <a:bodyPr/>
            <a:lstStyle/>
            <a:p>
              <a:pPr>
                <a:defRPr/>
              </a:pPr>
              <a:endParaRPr lang="fr-FR" dirty="0"/>
            </a:p>
          </p:txBody>
        </p:sp>
      </p:grpSp>
      <p:sp>
        <p:nvSpPr>
          <p:cNvPr id="1033" name="Freeform 9"/>
          <p:cNvSpPr>
            <a:spLocks/>
          </p:cNvSpPr>
          <p:nvPr userDrawn="1"/>
        </p:nvSpPr>
        <p:spPr bwMode="auto">
          <a:xfrm>
            <a:off x="0" y="0"/>
            <a:ext cx="9906000" cy="990600"/>
          </a:xfrm>
          <a:custGeom>
            <a:avLst/>
            <a:gdLst/>
            <a:ahLst/>
            <a:cxnLst>
              <a:cxn ang="0">
                <a:pos x="5712" y="0"/>
              </a:cxn>
              <a:cxn ang="0">
                <a:pos x="0" y="0"/>
              </a:cxn>
              <a:cxn ang="0">
                <a:pos x="0" y="336"/>
              </a:cxn>
              <a:cxn ang="0">
                <a:pos x="5712" y="96"/>
              </a:cxn>
              <a:cxn ang="0">
                <a:pos x="5712" y="0"/>
              </a:cxn>
            </a:cxnLst>
            <a:rect l="0" t="0" r="r" b="b"/>
            <a:pathLst>
              <a:path w="5712" h="336">
                <a:moveTo>
                  <a:pt x="5712" y="0"/>
                </a:moveTo>
                <a:lnTo>
                  <a:pt x="0" y="0"/>
                </a:lnTo>
                <a:lnTo>
                  <a:pt x="0" y="336"/>
                </a:lnTo>
                <a:lnTo>
                  <a:pt x="5712" y="96"/>
                </a:lnTo>
                <a:lnTo>
                  <a:pt x="5712" y="0"/>
                </a:lnTo>
                <a:close/>
              </a:path>
            </a:pathLst>
          </a:custGeom>
          <a:noFill/>
          <a:ln w="9525">
            <a:noFill/>
            <a:round/>
            <a:headEnd/>
            <a:tailEnd/>
          </a:ln>
          <a:effectLst/>
        </p:spPr>
        <p:txBody>
          <a:bodyPr/>
          <a:lstStyle/>
          <a:p>
            <a:pPr>
              <a:defRPr/>
            </a:pPr>
            <a:endParaRPr lang="en-US" dirty="0"/>
          </a:p>
        </p:txBody>
      </p:sp>
      <p:graphicFrame>
        <p:nvGraphicFramePr>
          <p:cNvPr id="1026" name="Object 10"/>
          <p:cNvGraphicFramePr>
            <a:graphicFrameLocks noChangeAspect="1"/>
          </p:cNvGraphicFramePr>
          <p:nvPr/>
        </p:nvGraphicFramePr>
        <p:xfrm>
          <a:off x="152400" y="6477000"/>
          <a:ext cx="838200" cy="320675"/>
        </p:xfrm>
        <a:graphic>
          <a:graphicData uri="http://schemas.openxmlformats.org/presentationml/2006/ole">
            <p:oleObj spid="_x0000_s1031" name="Photo Editor Photo" r:id="rId16" imgW="1190476" imgH="457143" progId="">
              <p:embed/>
            </p:oleObj>
          </a:graphicData>
        </a:graphic>
      </p:graphicFrame>
      <p:sp>
        <p:nvSpPr>
          <p:cNvPr id="1035" name="Freeform 11"/>
          <p:cNvSpPr>
            <a:spLocks/>
          </p:cNvSpPr>
          <p:nvPr userDrawn="1"/>
        </p:nvSpPr>
        <p:spPr bwMode="auto">
          <a:xfrm>
            <a:off x="0" y="0"/>
            <a:ext cx="9906000" cy="990600"/>
          </a:xfrm>
          <a:custGeom>
            <a:avLst/>
            <a:gdLst/>
            <a:ahLst/>
            <a:cxnLst>
              <a:cxn ang="0">
                <a:pos x="0" y="624"/>
              </a:cxn>
              <a:cxn ang="0">
                <a:pos x="2880" y="384"/>
              </a:cxn>
              <a:cxn ang="0">
                <a:pos x="6048" y="192"/>
              </a:cxn>
              <a:cxn ang="0">
                <a:pos x="6048" y="0"/>
              </a:cxn>
              <a:cxn ang="0">
                <a:pos x="0" y="0"/>
              </a:cxn>
              <a:cxn ang="0">
                <a:pos x="0" y="624"/>
              </a:cxn>
            </a:cxnLst>
            <a:rect l="0" t="0" r="r" b="b"/>
            <a:pathLst>
              <a:path w="6048" h="624">
                <a:moveTo>
                  <a:pt x="0" y="624"/>
                </a:moveTo>
                <a:lnTo>
                  <a:pt x="2880" y="384"/>
                </a:lnTo>
                <a:lnTo>
                  <a:pt x="6048" y="192"/>
                </a:lnTo>
                <a:lnTo>
                  <a:pt x="6048" y="0"/>
                </a:lnTo>
                <a:lnTo>
                  <a:pt x="0" y="0"/>
                </a:lnTo>
                <a:lnTo>
                  <a:pt x="0" y="624"/>
                </a:lnTo>
                <a:close/>
              </a:path>
            </a:pathLst>
          </a:custGeom>
          <a:noFill/>
          <a:ln w="9525">
            <a:noFill/>
            <a:round/>
            <a:headEnd/>
            <a:tailEnd/>
          </a:ln>
          <a:effectLst/>
        </p:spPr>
        <p:txBody>
          <a:bodyPr/>
          <a:lstStyle/>
          <a:p>
            <a:pPr>
              <a:defRPr/>
            </a:pPr>
            <a:endParaRPr lang="en-US" dirty="0"/>
          </a:p>
        </p:txBody>
      </p:sp>
      <p:sp>
        <p:nvSpPr>
          <p:cNvPr id="1031" name="Rectangle 2"/>
          <p:cNvSpPr>
            <a:spLocks noGrp="1" noChangeArrowheads="1"/>
          </p:cNvSpPr>
          <p:nvPr>
            <p:ph type="title"/>
          </p:nvPr>
        </p:nvSpPr>
        <p:spPr bwMode="auto">
          <a:xfrm>
            <a:off x="0" y="0"/>
            <a:ext cx="9906000" cy="495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Cliquez pour modifier le style du titre du masque</a:t>
            </a:r>
          </a:p>
        </p:txBody>
      </p:sp>
      <p:sp>
        <p:nvSpPr>
          <p:cNvPr id="1027" name="Rectangle 3"/>
          <p:cNvSpPr>
            <a:spLocks noGrp="1" noChangeArrowheads="1"/>
          </p:cNvSpPr>
          <p:nvPr>
            <p:ph type="body" idx="1"/>
          </p:nvPr>
        </p:nvSpPr>
        <p:spPr bwMode="auto">
          <a:xfrm>
            <a:off x="152400" y="1196975"/>
            <a:ext cx="9525000" cy="532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1029" name="Rectangle 5"/>
          <p:cNvSpPr>
            <a:spLocks noGrp="1" noChangeArrowheads="1"/>
          </p:cNvSpPr>
          <p:nvPr>
            <p:ph type="ftr" sz="quarter" idx="3"/>
          </p:nvPr>
        </p:nvSpPr>
        <p:spPr bwMode="auto">
          <a:xfrm>
            <a:off x="1676400" y="6572250"/>
            <a:ext cx="65532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i="1">
                <a:solidFill>
                  <a:srgbClr val="0000FF"/>
                </a:solidFill>
                <a:latin typeface="+mn-lt"/>
              </a:defRPr>
            </a:lvl1pPr>
          </a:lstStyle>
          <a:p>
            <a:pPr>
              <a:defRPr/>
            </a:pPr>
            <a:r>
              <a:rPr lang="en-US" smtClean="0"/>
              <a:t>5th HPT Workshop, May 20th-23rd, 2014 – Fermilab, USA</a:t>
            </a:r>
            <a:endParaRPr lang="en-US"/>
          </a:p>
        </p:txBody>
      </p:sp>
      <p:sp>
        <p:nvSpPr>
          <p:cNvPr id="2" name="Rectangle 6"/>
          <p:cNvSpPr>
            <a:spLocks noGrp="1" noChangeArrowheads="1"/>
          </p:cNvSpPr>
          <p:nvPr>
            <p:ph type="sldNum" sz="quarter" idx="4"/>
          </p:nvPr>
        </p:nvSpPr>
        <p:spPr bwMode="auto">
          <a:xfrm>
            <a:off x="9220200" y="6572250"/>
            <a:ext cx="4572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i="1">
                <a:solidFill>
                  <a:srgbClr val="0000FF"/>
                </a:solidFill>
                <a:latin typeface="+mn-lt"/>
              </a:defRPr>
            </a:lvl1pPr>
          </a:lstStyle>
          <a:p>
            <a:pPr>
              <a:defRPr/>
            </a:pPr>
            <a:fld id="{83D26139-9B0D-4F61-81A6-843A0E9DB746}" type="slidenum">
              <a:rPr lang="en-US"/>
              <a:pPr>
                <a:defRPr/>
              </a:pPr>
              <a:t>‹N°›</a:t>
            </a:fld>
            <a:endParaRPr lang="en-US" dirty="0"/>
          </a:p>
        </p:txBody>
      </p:sp>
      <p:sp>
        <p:nvSpPr>
          <p:cNvPr id="1038" name="Rectangle 14"/>
          <p:cNvSpPr>
            <a:spLocks noGrp="1" noChangeArrowheads="1"/>
          </p:cNvSpPr>
          <p:nvPr>
            <p:ph type="dt" sz="half" idx="2"/>
          </p:nvPr>
        </p:nvSpPr>
        <p:spPr bwMode="auto">
          <a:xfrm>
            <a:off x="1066800" y="6572250"/>
            <a:ext cx="126365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i="1">
                <a:solidFill>
                  <a:srgbClr val="0000FF"/>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385" r:id="rId1"/>
    <p:sldLayoutId id="2147484386" r:id="rId2"/>
    <p:sldLayoutId id="2147484387" r:id="rId3"/>
    <p:sldLayoutId id="2147484388" r:id="rId4"/>
    <p:sldLayoutId id="2147484389" r:id="rId5"/>
    <p:sldLayoutId id="2147484390" r:id="rId6"/>
    <p:sldLayoutId id="2147484391" r:id="rId7"/>
    <p:sldLayoutId id="2147484392" r:id="rId8"/>
    <p:sldLayoutId id="2147484393" r:id="rId9"/>
    <p:sldLayoutId id="2147484394" r:id="rId10"/>
    <p:sldLayoutId id="2147484395" r:id="rId11"/>
    <p:sldLayoutId id="2147484396" r:id="rId12"/>
    <p:sldLayoutId id="2147484397" r:id="rId13"/>
  </p:sldLayoutIdLst>
  <p:transition/>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Comic Sans MS" pitchFamily="66" charset="0"/>
        </a:defRPr>
      </a:lvl6pPr>
      <a:lvl7pPr marL="914400" algn="l" rtl="0" fontAlgn="base">
        <a:spcBef>
          <a:spcPct val="0"/>
        </a:spcBef>
        <a:spcAft>
          <a:spcPct val="0"/>
        </a:spcAft>
        <a:defRPr sz="3200" b="1">
          <a:solidFill>
            <a:schemeClr val="bg1"/>
          </a:solidFill>
          <a:latin typeface="Comic Sans MS" pitchFamily="66" charset="0"/>
        </a:defRPr>
      </a:lvl7pPr>
      <a:lvl8pPr marL="1371600" algn="l" rtl="0" fontAlgn="base">
        <a:spcBef>
          <a:spcPct val="0"/>
        </a:spcBef>
        <a:spcAft>
          <a:spcPct val="0"/>
        </a:spcAft>
        <a:defRPr sz="3200" b="1">
          <a:solidFill>
            <a:schemeClr val="bg1"/>
          </a:solidFill>
          <a:latin typeface="Comic Sans MS" pitchFamily="66" charset="0"/>
        </a:defRPr>
      </a:lvl8pPr>
      <a:lvl9pPr marL="1828800" algn="l" rtl="0" fontAlgn="base">
        <a:spcBef>
          <a:spcPct val="0"/>
        </a:spcBef>
        <a:spcAft>
          <a:spcPct val="0"/>
        </a:spcAft>
        <a:defRPr sz="3200" b="1">
          <a:solidFill>
            <a:schemeClr val="bg1"/>
          </a:solidFill>
          <a:latin typeface="Comic Sans MS" pitchFamily="66" charset="0"/>
        </a:defRPr>
      </a:lvl9pPr>
    </p:titleStyle>
    <p:bodyStyle>
      <a:lvl1pPr marL="342900" indent="-342900" algn="l" rtl="0" eaLnBrk="0" fontAlgn="base" hangingPunct="0">
        <a:spcBef>
          <a:spcPct val="20000"/>
        </a:spcBef>
        <a:spcAft>
          <a:spcPct val="0"/>
        </a:spcAft>
        <a:buFont typeface="Wingdings" pitchFamily="2" charset="2"/>
        <a:buChar char="ü"/>
        <a:defRPr sz="2400" b="1">
          <a:solidFill>
            <a:srgbClr val="222286"/>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000">
          <a:solidFill>
            <a:schemeClr val="tx1"/>
          </a:solidFill>
          <a:latin typeface="+mn-lt"/>
        </a:defRPr>
      </a:lvl2pPr>
      <a:lvl3pPr marL="1143000" indent="-228600" algn="l" rtl="0" eaLnBrk="0" fontAlgn="base" hangingPunct="0">
        <a:spcBef>
          <a:spcPct val="20000"/>
        </a:spcBef>
        <a:spcAft>
          <a:spcPct val="0"/>
        </a:spcAft>
        <a:buChar char="•"/>
        <a:defRPr>
          <a:solidFill>
            <a:srgbClr val="0033CC"/>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rgbClr val="222286"/>
          </a:solidFill>
          <a:latin typeface="+mn-lt"/>
        </a:defRPr>
      </a:lvl5pPr>
      <a:lvl6pPr marL="2514600" indent="-228600" algn="l" rtl="0" fontAlgn="base">
        <a:spcBef>
          <a:spcPct val="20000"/>
        </a:spcBef>
        <a:spcAft>
          <a:spcPct val="0"/>
        </a:spcAft>
        <a:buChar char="»"/>
        <a:defRPr sz="1400">
          <a:solidFill>
            <a:srgbClr val="222286"/>
          </a:solidFill>
          <a:latin typeface="+mn-lt"/>
        </a:defRPr>
      </a:lvl6pPr>
      <a:lvl7pPr marL="2971800" indent="-228600" algn="l" rtl="0" fontAlgn="base">
        <a:spcBef>
          <a:spcPct val="20000"/>
        </a:spcBef>
        <a:spcAft>
          <a:spcPct val="0"/>
        </a:spcAft>
        <a:buChar char="»"/>
        <a:defRPr sz="1400">
          <a:solidFill>
            <a:srgbClr val="222286"/>
          </a:solidFill>
          <a:latin typeface="+mn-lt"/>
        </a:defRPr>
      </a:lvl7pPr>
      <a:lvl8pPr marL="3429000" indent="-228600" algn="l" rtl="0" fontAlgn="base">
        <a:spcBef>
          <a:spcPct val="20000"/>
        </a:spcBef>
        <a:spcAft>
          <a:spcPct val="0"/>
        </a:spcAft>
        <a:buChar char="»"/>
        <a:defRPr sz="1400">
          <a:solidFill>
            <a:srgbClr val="222286"/>
          </a:solidFill>
          <a:latin typeface="+mn-lt"/>
        </a:defRPr>
      </a:lvl8pPr>
      <a:lvl9pPr marL="3886200" indent="-228600" algn="l" rtl="0" fontAlgn="base">
        <a:spcBef>
          <a:spcPct val="20000"/>
        </a:spcBef>
        <a:spcAft>
          <a:spcPct val="0"/>
        </a:spcAft>
        <a:buChar char="»"/>
        <a:defRPr sz="1400">
          <a:solidFill>
            <a:srgbClr val="222286"/>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15.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xml"/><Relationship Id="rId7" Type="http://schemas.openxmlformats.org/officeDocument/2006/relationships/oleObject" Target="../embeddings/oleObject19.bin"/><Relationship Id="rId2" Type="http://schemas.openxmlformats.org/officeDocument/2006/relationships/slideLayout" Target="../slideLayouts/slideLayout12.xml"/><Relationship Id="rId1" Type="http://schemas.openxmlformats.org/officeDocument/2006/relationships/vmlDrawing" Target="../drawings/vmlDrawing1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vmlDrawing" Target="../drawings/vmlDrawing17.vml"/><Relationship Id="rId5" Type="http://schemas.openxmlformats.org/officeDocument/2006/relationships/image" Target="../media/image20.png"/><Relationship Id="rId4" Type="http://schemas.openxmlformats.org/officeDocument/2006/relationships/image" Target="../media/image19.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09600" y="2441575"/>
            <a:ext cx="7872413" cy="1752600"/>
          </a:xfrm>
        </p:spPr>
        <p:txBody>
          <a:bodyPr>
            <a:normAutofit/>
          </a:bodyPr>
          <a:lstStyle/>
          <a:p>
            <a:r>
              <a:rPr lang="en-US" sz="2800" dirty="0" smtClean="0"/>
              <a:t>IRRADIATION DAMAGE AND MATERIAL LIMIT: ILLUSTRATION OF A WAY TO CODIFY RULES WITH RCC-</a:t>
            </a:r>
            <a:r>
              <a:rPr lang="en-US" sz="2800" dirty="0" err="1" smtClean="0"/>
              <a:t>MRx</a:t>
            </a:r>
            <a:r>
              <a:rPr lang="en-US" sz="2800" dirty="0" smtClean="0"/>
              <a:t> CODE</a:t>
            </a:r>
          </a:p>
        </p:txBody>
      </p:sp>
      <p:sp>
        <p:nvSpPr>
          <p:cNvPr id="31747" name="Rectangle 3"/>
          <p:cNvSpPr>
            <a:spLocks noGrp="1" noChangeArrowheads="1"/>
          </p:cNvSpPr>
          <p:nvPr>
            <p:ph type="subTitle" idx="1"/>
          </p:nvPr>
        </p:nvSpPr>
        <p:spPr>
          <a:xfrm>
            <a:off x="1524000" y="4826000"/>
            <a:ext cx="6958013" cy="1752600"/>
          </a:xfrm>
        </p:spPr>
        <p:txBody>
          <a:bodyPr/>
          <a:lstStyle/>
          <a:p>
            <a:r>
              <a:rPr lang="de-DE" u="sng" dirty="0" smtClean="0"/>
              <a:t>Cécile </a:t>
            </a:r>
            <a:r>
              <a:rPr lang="de-DE" u="sng" dirty="0" err="1" smtClean="0"/>
              <a:t>Pétesch</a:t>
            </a:r>
            <a:r>
              <a:rPr lang="de-DE" dirty="0" smtClean="0"/>
              <a:t>, Thierry Lebarbé CEA</a:t>
            </a:r>
          </a:p>
          <a:p>
            <a:r>
              <a:rPr lang="de-DE" dirty="0" smtClean="0"/>
              <a:t>Sophie </a:t>
            </a:r>
            <a:r>
              <a:rPr lang="de-DE" dirty="0" err="1" smtClean="0"/>
              <a:t>Dubiez</a:t>
            </a:r>
            <a:r>
              <a:rPr lang="de-DE" dirty="0" smtClean="0"/>
              <a:t>-Le Goff, Claude Pascal AREVA</a:t>
            </a:r>
          </a:p>
          <a:p>
            <a:endParaRPr lang="de-DE"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2"/>
          <p:cNvSpPr>
            <a:spLocks noGrp="1"/>
          </p:cNvSpPr>
          <p:nvPr>
            <p:ph type="title"/>
          </p:nvPr>
        </p:nvSpPr>
        <p:spPr/>
        <p:txBody>
          <a:bodyPr/>
          <a:lstStyle/>
          <a:p>
            <a:r>
              <a:rPr lang="en-US" dirty="0" smtClean="0"/>
              <a:t>Scope of the existing rules</a:t>
            </a:r>
            <a:endParaRPr lang="fr-FR" dirty="0" smtClean="0"/>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graphicFrame>
        <p:nvGraphicFramePr>
          <p:cNvPr id="6" name="Espace réservé du contenu 5"/>
          <p:cNvGraphicFramePr>
            <a:graphicFrameLocks noGrp="1"/>
          </p:cNvGraphicFramePr>
          <p:nvPr>
            <p:ph idx="1"/>
          </p:nvPr>
        </p:nvGraphicFramePr>
        <p:xfrm>
          <a:off x="677525" y="638690"/>
          <a:ext cx="9046005" cy="5972358"/>
        </p:xfrm>
        <a:graphic>
          <a:graphicData uri="http://schemas.openxmlformats.org/drawingml/2006/table">
            <a:tbl>
              <a:tblPr/>
              <a:tblGrid>
                <a:gridCol w="4675725"/>
                <a:gridCol w="1092570"/>
                <a:gridCol w="1092570"/>
                <a:gridCol w="1092570"/>
                <a:gridCol w="1092570"/>
              </a:tblGrid>
              <a:tr h="503170">
                <a:tc>
                  <a:txBody>
                    <a:bodyPr/>
                    <a:lstStyle/>
                    <a:p>
                      <a:pPr algn="ctr">
                        <a:lnSpc>
                          <a:spcPct val="115000"/>
                        </a:lnSpc>
                        <a:spcAft>
                          <a:spcPts val="0"/>
                        </a:spcAft>
                      </a:pPr>
                      <a:r>
                        <a:rPr lang="en-US" sz="1000" b="1" i="1">
                          <a:solidFill>
                            <a:srgbClr val="365F91"/>
                          </a:solidFill>
                          <a:latin typeface="Arial"/>
                          <a:ea typeface="Times New Roman"/>
                          <a:cs typeface="Arial"/>
                        </a:rPr>
                        <a:t>RCC-MRx subsection Z - </a:t>
                      </a:r>
                      <a:r>
                        <a:rPr lang="en-US" sz="1000" b="1">
                          <a:solidFill>
                            <a:srgbClr val="365F91"/>
                          </a:solidFill>
                          <a:latin typeface="Arial"/>
                          <a:ea typeface="Times New Roman"/>
                          <a:cs typeface="Arial"/>
                        </a:rPr>
                        <a:t>Appendix A3</a:t>
                      </a:r>
                      <a:r>
                        <a:rPr lang="en-US" sz="1000" b="1" i="1">
                          <a:solidFill>
                            <a:srgbClr val="365F91"/>
                          </a:solidFill>
                          <a:latin typeface="Arial"/>
                          <a:ea typeface="Times New Roman"/>
                          <a:cs typeface="Arial"/>
                        </a:rPr>
                        <a:t/>
                      </a:r>
                      <a:br>
                        <a:rPr lang="en-US" sz="1000" b="1" i="1">
                          <a:solidFill>
                            <a:srgbClr val="365F91"/>
                          </a:solidFill>
                          <a:latin typeface="Arial"/>
                          <a:ea typeface="Times New Roman"/>
                          <a:cs typeface="Arial"/>
                        </a:rPr>
                      </a:br>
                      <a:r>
                        <a:rPr lang="en-US" sz="1000" b="1">
                          <a:solidFill>
                            <a:srgbClr val="365F91"/>
                          </a:solidFill>
                          <a:latin typeface="Arial"/>
                          <a:ea typeface="Times New Roman"/>
                          <a:cs typeface="Arial"/>
                        </a:rPr>
                        <a:t>or Probationary </a:t>
                      </a:r>
                      <a:r>
                        <a:rPr lang="en-US" sz="1000" b="1" i="1">
                          <a:solidFill>
                            <a:srgbClr val="365F91"/>
                          </a:solidFill>
                          <a:latin typeface="Arial"/>
                          <a:ea typeface="Times New Roman"/>
                          <a:cs typeface="Arial"/>
                        </a:rPr>
                        <a:t>Phase Rules</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b="1" i="1">
                          <a:solidFill>
                            <a:srgbClr val="FFFFFF"/>
                          </a:solidFill>
                          <a:latin typeface="Arial"/>
                          <a:ea typeface="Times New Roman"/>
                          <a:cs typeface="Arial"/>
                        </a:rPr>
                        <a:t>A3.4 : </a:t>
                      </a:r>
                      <a:endParaRPr lang="fr-FR" sz="1000" b="1">
                        <a:latin typeface="Arial"/>
                        <a:ea typeface="Times New Roman"/>
                        <a:cs typeface="Times New Roman"/>
                      </a:endParaRPr>
                    </a:p>
                    <a:p>
                      <a:pPr algn="ctr">
                        <a:lnSpc>
                          <a:spcPct val="115000"/>
                        </a:lnSpc>
                        <a:spcAft>
                          <a:spcPts val="0"/>
                        </a:spcAft>
                      </a:pPr>
                      <a:r>
                        <a:rPr lang="fr-FR" sz="1000" b="1" i="1">
                          <a:solidFill>
                            <a:srgbClr val="FFFFFF"/>
                          </a:solidFill>
                          <a:latin typeface="Arial"/>
                          <a:ea typeface="Times New Roman"/>
                          <a:cs typeface="Arial"/>
                        </a:rPr>
                        <a:t>Basic</a:t>
                      </a:r>
                      <a:br>
                        <a:rPr lang="fr-FR" sz="1000" b="1" i="1">
                          <a:solidFill>
                            <a:srgbClr val="FFFFFF"/>
                          </a:solidFill>
                          <a:latin typeface="Arial"/>
                          <a:ea typeface="Times New Roman"/>
                          <a:cs typeface="Arial"/>
                        </a:rPr>
                      </a:br>
                      <a:r>
                        <a:rPr lang="fr-FR" sz="1000" b="1" i="1">
                          <a:solidFill>
                            <a:srgbClr val="FFFFFF"/>
                          </a:solidFill>
                          <a:latin typeface="Arial"/>
                          <a:ea typeface="Times New Roman"/>
                          <a:cs typeface="Arial"/>
                        </a:rPr>
                        <a:t>data</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000" b="1" i="1">
                          <a:solidFill>
                            <a:srgbClr val="FFFFFF"/>
                          </a:solidFill>
                          <a:latin typeface="Arial"/>
                          <a:ea typeface="Times New Roman"/>
                          <a:cs typeface="Arial"/>
                        </a:rPr>
                        <a:t>A3.5 : </a:t>
                      </a:r>
                      <a:endParaRPr lang="fr-FR" sz="1000" b="1">
                        <a:latin typeface="Arial"/>
                        <a:ea typeface="Times New Roman"/>
                        <a:cs typeface="Times New Roman"/>
                      </a:endParaRPr>
                    </a:p>
                    <a:p>
                      <a:pPr algn="ctr">
                        <a:lnSpc>
                          <a:spcPct val="115000"/>
                        </a:lnSpc>
                        <a:spcAft>
                          <a:spcPts val="0"/>
                        </a:spcAft>
                      </a:pPr>
                      <a:r>
                        <a:rPr lang="fr-FR" sz="1000" b="1" i="1">
                          <a:solidFill>
                            <a:srgbClr val="FFFFFF"/>
                          </a:solidFill>
                          <a:latin typeface="Arial"/>
                          <a:ea typeface="Times New Roman"/>
                          <a:cs typeface="Arial"/>
                        </a:rPr>
                        <a:t>Creep </a:t>
                      </a:r>
                      <a:br>
                        <a:rPr lang="fr-FR" sz="1000" b="1" i="1">
                          <a:solidFill>
                            <a:srgbClr val="FFFFFF"/>
                          </a:solidFill>
                          <a:latin typeface="Arial"/>
                          <a:ea typeface="Times New Roman"/>
                          <a:cs typeface="Arial"/>
                        </a:rPr>
                      </a:br>
                      <a:r>
                        <a:rPr lang="fr-FR" sz="1000" b="1" i="1">
                          <a:solidFill>
                            <a:srgbClr val="FFFFFF"/>
                          </a:solidFill>
                          <a:latin typeface="Arial"/>
                          <a:ea typeface="Times New Roman"/>
                          <a:cs typeface="Arial"/>
                        </a:rPr>
                        <a:t>data</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fr-FR" sz="1000" b="1" i="1">
                          <a:solidFill>
                            <a:srgbClr val="FFFFFF"/>
                          </a:solidFill>
                          <a:latin typeface="Arial"/>
                          <a:ea typeface="Times New Roman"/>
                          <a:cs typeface="Arial"/>
                        </a:rPr>
                        <a:t>A3.6 : Irradiation </a:t>
                      </a:r>
                      <a:br>
                        <a:rPr lang="fr-FR" sz="1000" b="1" i="1">
                          <a:solidFill>
                            <a:srgbClr val="FFFFFF"/>
                          </a:solidFill>
                          <a:latin typeface="Arial"/>
                          <a:ea typeface="Times New Roman"/>
                          <a:cs typeface="Arial"/>
                        </a:rPr>
                      </a:br>
                      <a:r>
                        <a:rPr lang="fr-FR" sz="1000" b="1" i="1">
                          <a:solidFill>
                            <a:srgbClr val="FFFFFF"/>
                          </a:solidFill>
                          <a:latin typeface="Arial"/>
                          <a:ea typeface="Times New Roman"/>
                          <a:cs typeface="Arial"/>
                        </a:rPr>
                        <a:t>data</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ct val="115000"/>
                        </a:lnSpc>
                        <a:spcAft>
                          <a:spcPts val="0"/>
                        </a:spcAft>
                      </a:pPr>
                      <a:r>
                        <a:rPr lang="fr-FR" sz="1000" b="1" i="1">
                          <a:solidFill>
                            <a:srgbClr val="FFFFFF"/>
                          </a:solidFill>
                          <a:latin typeface="Arial"/>
                          <a:ea typeface="Times New Roman"/>
                          <a:cs typeface="Arial"/>
                        </a:rPr>
                        <a:t>A3.8 : </a:t>
                      </a:r>
                      <a:endParaRPr lang="fr-FR" sz="1000" b="1">
                        <a:latin typeface="Arial"/>
                        <a:ea typeface="Times New Roman"/>
                        <a:cs typeface="Times New Roman"/>
                      </a:endParaRPr>
                    </a:p>
                    <a:p>
                      <a:pPr algn="ctr">
                        <a:lnSpc>
                          <a:spcPct val="115000"/>
                        </a:lnSpc>
                        <a:spcAft>
                          <a:spcPts val="0"/>
                        </a:spcAft>
                      </a:pPr>
                      <a:r>
                        <a:rPr lang="fr-FR" sz="1000" b="1" i="1">
                          <a:solidFill>
                            <a:srgbClr val="FFFFFF"/>
                          </a:solidFill>
                          <a:latin typeface="Arial"/>
                          <a:ea typeface="Times New Roman"/>
                          <a:cs typeface="Arial"/>
                        </a:rPr>
                        <a:t>Fracture Mech. data</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72622">
                <a:tc>
                  <a:txBody>
                    <a:bodyPr/>
                    <a:lstStyle/>
                    <a:p>
                      <a:pPr>
                        <a:lnSpc>
                          <a:spcPct val="115000"/>
                        </a:lnSpc>
                        <a:spcAft>
                          <a:spcPts val="0"/>
                        </a:spcAft>
                      </a:pPr>
                      <a:r>
                        <a:rPr lang="en-US" sz="1000" b="1">
                          <a:solidFill>
                            <a:srgbClr val="365F91"/>
                          </a:solidFill>
                          <a:latin typeface="Arial"/>
                          <a:ea typeface="Times New Roman"/>
                          <a:cs typeface="Times New Roman"/>
                        </a:rPr>
                        <a:t>Non Alloy Steels (13 RPS in Tome 2)</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72622">
                <a:tc>
                  <a:txBody>
                    <a:bodyPr/>
                    <a:lstStyle/>
                    <a:p>
                      <a:pPr>
                        <a:lnSpc>
                          <a:spcPct val="115000"/>
                        </a:lnSpc>
                        <a:spcAft>
                          <a:spcPts val="0"/>
                        </a:spcAft>
                      </a:pPr>
                      <a:r>
                        <a:rPr lang="fr-FR" sz="1000" b="1">
                          <a:solidFill>
                            <a:srgbClr val="365F91"/>
                          </a:solidFill>
                          <a:latin typeface="Arial"/>
                          <a:ea typeface="Times New Roman"/>
                          <a:cs typeface="Times New Roman"/>
                        </a:rPr>
                        <a:t>A3.10NAS : P235GH</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fr-FR" sz="1000" b="1">
                          <a:solidFill>
                            <a:srgbClr val="365F91"/>
                          </a:solidFill>
                          <a:latin typeface="Arial"/>
                          <a:ea typeface="Times New Roman"/>
                          <a:cs typeface="Times New Roman"/>
                        </a:rPr>
                        <a:t>A3.11NAS : P265GH</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fr-FR"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72622">
                <a:tc>
                  <a:txBody>
                    <a:bodyPr/>
                    <a:lstStyle/>
                    <a:p>
                      <a:pPr>
                        <a:lnSpc>
                          <a:spcPct val="115000"/>
                        </a:lnSpc>
                        <a:spcAft>
                          <a:spcPts val="0"/>
                        </a:spcAft>
                      </a:pPr>
                      <a:r>
                        <a:rPr lang="fr-FR" sz="1000" b="1">
                          <a:solidFill>
                            <a:srgbClr val="365F91"/>
                          </a:solidFill>
                          <a:latin typeface="Arial"/>
                          <a:ea typeface="Times New Roman"/>
                          <a:cs typeface="Times New Roman"/>
                        </a:rPr>
                        <a:t>A3.12NAS</a:t>
                      </a:r>
                      <a:r>
                        <a:rPr lang="fr-FR" sz="1000" b="1" i="1">
                          <a:solidFill>
                            <a:srgbClr val="365F91"/>
                          </a:solidFill>
                          <a:latin typeface="Arial"/>
                          <a:ea typeface="Times New Roman"/>
                          <a:cs typeface="Times New Roman"/>
                        </a:rPr>
                        <a:t> </a:t>
                      </a:r>
                      <a:r>
                        <a:rPr lang="fr-FR" sz="1000" b="1">
                          <a:solidFill>
                            <a:srgbClr val="365F91"/>
                          </a:solidFill>
                          <a:latin typeface="Arial"/>
                          <a:ea typeface="Times New Roman"/>
                          <a:cs typeface="Times New Roman"/>
                        </a:rPr>
                        <a:t>: P295GH</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r>
                        <a:rPr lang="fr-FR"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72622">
                <a:tc>
                  <a:txBody>
                    <a:bodyPr/>
                    <a:lstStyle/>
                    <a:p>
                      <a:pPr>
                        <a:lnSpc>
                          <a:spcPct val="115000"/>
                        </a:lnSpc>
                        <a:spcAft>
                          <a:spcPts val="0"/>
                        </a:spcAft>
                      </a:pPr>
                      <a:r>
                        <a:rPr lang="en-US" sz="1000" b="1">
                          <a:solidFill>
                            <a:srgbClr val="365F91"/>
                          </a:solidFill>
                          <a:latin typeface="Arial Gras"/>
                          <a:ea typeface="Times New Roman"/>
                          <a:cs typeface="Times New Roman"/>
                        </a:rPr>
                        <a:t>Alloy Steels </a:t>
                      </a:r>
                      <a:r>
                        <a:rPr lang="en-US" sz="1000" b="1">
                          <a:solidFill>
                            <a:srgbClr val="365F91"/>
                          </a:solidFill>
                          <a:latin typeface="Arial"/>
                          <a:ea typeface="Times New Roman"/>
                          <a:cs typeface="Times New Roman"/>
                        </a:rPr>
                        <a:t>(16 RPS in Tome 2, 4 RPS in RPP))</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72622">
                <a:tc>
                  <a:txBody>
                    <a:bodyPr/>
                    <a:lstStyle/>
                    <a:p>
                      <a:pPr>
                        <a:lnSpc>
                          <a:spcPct val="115000"/>
                        </a:lnSpc>
                        <a:spcAft>
                          <a:spcPts val="0"/>
                        </a:spcAft>
                      </a:pPr>
                      <a:r>
                        <a:rPr lang="pt-BR" sz="1000" b="1">
                          <a:solidFill>
                            <a:srgbClr val="365F91"/>
                          </a:solidFill>
                          <a:latin typeface="Arial"/>
                          <a:ea typeface="Times New Roman"/>
                          <a:cs typeface="Times New Roman"/>
                        </a:rPr>
                        <a:t>A3.11AS : 25CrMo4, 42CrMo4, 30CrNiMo8</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A3.13AS : 16MND5</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 and Bolts</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A3.14AS : 10CrMo9-10 fully annealed</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A3.15AS : 13CrMo4-5 quenched and tempered</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284571">
                <a:tc>
                  <a:txBody>
                    <a:bodyPr/>
                    <a:lstStyle/>
                    <a:p>
                      <a:pPr>
                        <a:lnSpc>
                          <a:spcPct val="115000"/>
                        </a:lnSpc>
                        <a:spcAft>
                          <a:spcPts val="0"/>
                        </a:spcAft>
                      </a:pPr>
                      <a:r>
                        <a:rPr lang="en-GB" sz="1000" b="1">
                          <a:solidFill>
                            <a:srgbClr val="365F91"/>
                          </a:solidFill>
                          <a:latin typeface="Arial"/>
                          <a:ea typeface="Times New Roman"/>
                          <a:cs typeface="Times New Roman"/>
                        </a:rPr>
                        <a:t>A3.16AS : 2.25% Cr, 1% Mo normalised tempered or quenched tempered</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A3.17AS : X10CrMoVNb9-2 quenched tempered</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284571">
                <a:tc>
                  <a:txBody>
                    <a:bodyPr/>
                    <a:lstStyle/>
                    <a:p>
                      <a:pPr>
                        <a:lnSpc>
                          <a:spcPct val="115000"/>
                        </a:lnSpc>
                        <a:spcAft>
                          <a:spcPts val="0"/>
                        </a:spcAft>
                      </a:pPr>
                      <a:r>
                        <a:rPr lang="en-GB" sz="1000" b="1">
                          <a:solidFill>
                            <a:srgbClr val="365F91"/>
                          </a:solidFill>
                          <a:latin typeface="Arial"/>
                          <a:ea typeface="Times New Roman"/>
                          <a:cs typeface="Times New Roman"/>
                        </a:rPr>
                        <a:t>A3.18AS : X10CrMoVNb9-1 normalised tempered or quenched tempered</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A3.19AS : Eurofer X10CrWVTa9-1  normalised tempered </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72622">
                <a:tc>
                  <a:txBody>
                    <a:bodyPr/>
                    <a:lstStyle/>
                    <a:p>
                      <a:pPr>
                        <a:lnSpc>
                          <a:spcPct val="115000"/>
                        </a:lnSpc>
                        <a:spcAft>
                          <a:spcPts val="0"/>
                        </a:spcAft>
                      </a:pPr>
                      <a:r>
                        <a:rPr lang="en-GB" sz="1000" b="1">
                          <a:solidFill>
                            <a:srgbClr val="365F91"/>
                          </a:solidFill>
                          <a:latin typeface="Arial Gras"/>
                          <a:ea typeface="Times New Roman"/>
                          <a:cs typeface="Times New Roman"/>
                        </a:rPr>
                        <a:t>Stainless Steels </a:t>
                      </a:r>
                      <a:r>
                        <a:rPr lang="en-US" sz="1000" b="1">
                          <a:solidFill>
                            <a:srgbClr val="365F91"/>
                          </a:solidFill>
                          <a:latin typeface="Arial"/>
                          <a:ea typeface="Times New Roman"/>
                          <a:cs typeface="Times New Roman"/>
                        </a:rPr>
                        <a:t>(25 RPS in Tome 2)</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57925">
                <a:tc>
                  <a:txBody>
                    <a:bodyPr/>
                    <a:lstStyle/>
                    <a:p>
                      <a:pPr>
                        <a:lnSpc>
                          <a:spcPct val="115000"/>
                        </a:lnSpc>
                        <a:spcAft>
                          <a:spcPts val="0"/>
                        </a:spcAft>
                      </a:pPr>
                      <a:r>
                        <a:rPr lang="en-GB" sz="1000" b="1">
                          <a:solidFill>
                            <a:srgbClr val="365F91"/>
                          </a:solidFill>
                          <a:latin typeface="Arial"/>
                          <a:ea typeface="Times New Roman"/>
                          <a:cs typeface="Times New Roman"/>
                        </a:rPr>
                        <a:t>A3.1S : X2CrNiMo17-12-2(N) solution annealed</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72622">
                <a:tc>
                  <a:txBody>
                    <a:bodyPr/>
                    <a:lstStyle/>
                    <a:p>
                      <a:pPr>
                        <a:lnSpc>
                          <a:spcPct val="115000"/>
                        </a:lnSpc>
                        <a:spcAft>
                          <a:spcPts val="0"/>
                        </a:spcAft>
                      </a:pPr>
                      <a:r>
                        <a:rPr lang="fr-FR" sz="1000" b="1">
                          <a:solidFill>
                            <a:srgbClr val="365F91"/>
                          </a:solidFill>
                          <a:latin typeface="Arial"/>
                          <a:ea typeface="Times New Roman"/>
                          <a:cs typeface="Times New Roman"/>
                        </a:rPr>
                        <a:t>A3.2S : X6CrNi18-10 et X5CrNi18-10 </a:t>
                      </a:r>
                      <a:r>
                        <a:rPr lang="en-GB" sz="1000" b="1">
                          <a:solidFill>
                            <a:srgbClr val="365F91"/>
                          </a:solidFill>
                          <a:latin typeface="Arial"/>
                          <a:ea typeface="Times New Roman"/>
                          <a:cs typeface="Times New Roman"/>
                        </a:rPr>
                        <a:t>solution annealed</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A3.3S : X2CrNiMo17-12-2, 17-12-3, X2CrNiMo18-14-3</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A3.4S : X2CrNi18-9, X2CrNi19-11</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A3.6S : X15CrNiW22-12 solution annealed followed by aging</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A3.7S : X2CrNiMo17-12-2 around 20% work hardening</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 and Bolts</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A3.8S : X4CrNiMo16-05-01 quenched and annealed</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 and Bolts</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A3.10S : X6NiCrTiMoVB25-15-2 heat treated structural hardening</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 and Bolts</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US" sz="1000" b="1">
                          <a:solidFill>
                            <a:srgbClr val="365F91"/>
                          </a:solidFill>
                          <a:latin typeface="Arial Gras"/>
                          <a:ea typeface="Times New Roman"/>
                          <a:cs typeface="Times New Roman"/>
                        </a:rPr>
                        <a:t>Special Alloys Ni-Cr-Fe </a:t>
                      </a:r>
                      <a:r>
                        <a:rPr lang="en-US" sz="1000" b="1">
                          <a:solidFill>
                            <a:srgbClr val="365F91"/>
                          </a:solidFill>
                          <a:latin typeface="Arial"/>
                          <a:ea typeface="Times New Roman"/>
                          <a:cs typeface="Times New Roman"/>
                        </a:rPr>
                        <a:t>(5 RPS in Tome 2)</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A3.5SA : X5NiCrTiAl33-21 after annealing heat treatment at 980°C</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Gras"/>
                          <a:ea typeface="Times New Roman"/>
                          <a:cs typeface="Times New Roman"/>
                        </a:rPr>
                        <a:t>Aluminium alloys </a:t>
                      </a:r>
                      <a:r>
                        <a:rPr lang="en-US" sz="1000" b="1">
                          <a:solidFill>
                            <a:srgbClr val="365F91"/>
                          </a:solidFill>
                          <a:latin typeface="Arial"/>
                          <a:ea typeface="Times New Roman"/>
                          <a:cs typeface="Times New Roman"/>
                        </a:rPr>
                        <a:t>(7 RPS in Tome 2, 1 RPS in RPP)</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A3.1A : 5754-O</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A3.2A : 6061-T6</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US" sz="1000" b="1">
                          <a:solidFill>
                            <a:srgbClr val="365F91"/>
                          </a:solidFill>
                          <a:latin typeface="Arial Gras"/>
                          <a:ea typeface="Times New Roman"/>
                          <a:cs typeface="Times New Roman"/>
                        </a:rPr>
                        <a:t>Zirconium alloys </a:t>
                      </a:r>
                      <a:r>
                        <a:rPr lang="en-US" sz="1000" b="1">
                          <a:solidFill>
                            <a:srgbClr val="365F91"/>
                          </a:solidFill>
                          <a:latin typeface="Arial"/>
                          <a:ea typeface="Times New Roman"/>
                          <a:cs typeface="Times New Roman"/>
                        </a:rPr>
                        <a:t>(4 RPS in Tome 2)</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72622">
                <a:tc>
                  <a:txBody>
                    <a:bodyPr/>
                    <a:lstStyle/>
                    <a:p>
                      <a:pPr>
                        <a:lnSpc>
                          <a:spcPct val="115000"/>
                        </a:lnSpc>
                        <a:spcAft>
                          <a:spcPts val="0"/>
                        </a:spcAft>
                      </a:pPr>
                      <a:r>
                        <a:rPr lang="en-GB" sz="1000" b="1">
                          <a:solidFill>
                            <a:srgbClr val="365F91"/>
                          </a:solidFill>
                          <a:latin typeface="Arial"/>
                          <a:ea typeface="Times New Roman"/>
                          <a:cs typeface="Times New Roman"/>
                        </a:rPr>
                        <a:t>A3.1Z : Zircaloy 2</a:t>
                      </a:r>
                      <a:endParaRPr lang="fr-FR" sz="1000" b="1">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GB" sz="1000" b="1">
                          <a:solidFill>
                            <a:srgbClr val="365F91"/>
                          </a:solidFill>
                          <a:latin typeface="Arial"/>
                          <a:ea typeface="Times New Roman"/>
                          <a:cs typeface="Times New Roman"/>
                        </a:rPr>
                        <a:t>X</a:t>
                      </a: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ct val="115000"/>
                        </a:lnSpc>
                        <a:spcAft>
                          <a:spcPts val="0"/>
                        </a:spcAft>
                      </a:pPr>
                      <a:endParaRPr lang="fr-FR" sz="1000" b="1">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72622">
                <a:tc>
                  <a:txBody>
                    <a:bodyPr/>
                    <a:lstStyle/>
                    <a:p>
                      <a:pPr>
                        <a:lnSpc>
                          <a:spcPct val="115000"/>
                        </a:lnSpc>
                        <a:spcAft>
                          <a:spcPts val="0"/>
                        </a:spcAft>
                      </a:pPr>
                      <a:r>
                        <a:rPr lang="en-GB" sz="1000" b="1" dirty="0">
                          <a:solidFill>
                            <a:srgbClr val="365F91"/>
                          </a:solidFill>
                          <a:latin typeface="Arial"/>
                          <a:ea typeface="Times New Roman"/>
                          <a:cs typeface="Times New Roman"/>
                        </a:rPr>
                        <a:t>A3.2Z : </a:t>
                      </a:r>
                      <a:r>
                        <a:rPr lang="en-GB" sz="1000" b="1" dirty="0" err="1">
                          <a:solidFill>
                            <a:srgbClr val="365F91"/>
                          </a:solidFill>
                          <a:latin typeface="Arial"/>
                          <a:ea typeface="Times New Roman"/>
                          <a:cs typeface="Times New Roman"/>
                        </a:rPr>
                        <a:t>Zircaloy</a:t>
                      </a:r>
                      <a:r>
                        <a:rPr lang="en-GB" sz="1000" b="1" dirty="0">
                          <a:solidFill>
                            <a:srgbClr val="365F91"/>
                          </a:solidFill>
                          <a:latin typeface="Arial"/>
                          <a:ea typeface="Times New Roman"/>
                          <a:cs typeface="Times New Roman"/>
                        </a:rPr>
                        <a:t> 4</a:t>
                      </a:r>
                      <a:endParaRPr lang="fr-FR" sz="1000" b="1" dirty="0">
                        <a:latin typeface="Arial"/>
                        <a:ea typeface="Times New Roman"/>
                        <a:cs typeface="Times New Roman"/>
                      </a:endParaRPr>
                    </a:p>
                  </a:txBody>
                  <a:tcPr marL="41963" marR="419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000" b="1" dirty="0">
                          <a:solidFill>
                            <a:srgbClr val="365F91"/>
                          </a:solidFill>
                          <a:latin typeface="Arial"/>
                          <a:ea typeface="Times New Roman"/>
                          <a:cs typeface="Times New Roman"/>
                        </a:rPr>
                        <a:t>X</a:t>
                      </a:r>
                      <a:endParaRPr lang="fr-FR" sz="1000" b="1" dirty="0">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en-GB" sz="1000" b="1" dirty="0">
                          <a:solidFill>
                            <a:srgbClr val="365F91"/>
                          </a:solidFill>
                          <a:latin typeface="Arial"/>
                          <a:ea typeface="Times New Roman"/>
                          <a:cs typeface="Times New Roman"/>
                        </a:rPr>
                        <a:t>X</a:t>
                      </a:r>
                      <a:endParaRPr lang="fr-FR" sz="1000" b="1" dirty="0">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GB" sz="1000" b="1" dirty="0">
                          <a:solidFill>
                            <a:srgbClr val="365F91"/>
                          </a:solidFill>
                          <a:latin typeface="Arial"/>
                          <a:ea typeface="Times New Roman"/>
                          <a:cs typeface="Times New Roman"/>
                        </a:rPr>
                        <a:t>X</a:t>
                      </a:r>
                      <a:endParaRPr lang="fr-FR" sz="1000" b="1" dirty="0">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a:lnSpc>
                          <a:spcPct val="115000"/>
                        </a:lnSpc>
                        <a:spcAft>
                          <a:spcPts val="0"/>
                        </a:spcAft>
                      </a:pPr>
                      <a:endParaRPr lang="fr-FR" sz="1000" b="1" dirty="0">
                        <a:latin typeface="Arial"/>
                        <a:ea typeface="Times New Roman"/>
                        <a:cs typeface="Times New Roman"/>
                      </a:endParaRPr>
                    </a:p>
                  </a:txBody>
                  <a:tcPr marL="41963" marR="419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contenu 1"/>
          <p:cNvSpPr>
            <a:spLocks noGrp="1"/>
          </p:cNvSpPr>
          <p:nvPr>
            <p:ph idx="1"/>
          </p:nvPr>
        </p:nvSpPr>
        <p:spPr/>
        <p:txBody>
          <a:bodyPr/>
          <a:lstStyle/>
          <a:p>
            <a:pPr eaLnBrk="1" hangingPunct="1">
              <a:defRPr/>
            </a:pPr>
            <a:r>
              <a:rPr lang="en-US" dirty="0" smtClean="0">
                <a:solidFill>
                  <a:srgbClr val="DAD8D9"/>
                </a:solidFill>
              </a:rPr>
              <a:t>RCC-</a:t>
            </a:r>
            <a:r>
              <a:rPr lang="en-US" dirty="0" err="1" smtClean="0">
                <a:solidFill>
                  <a:srgbClr val="DAD8D9"/>
                </a:solidFill>
              </a:rPr>
              <a:t>MRx</a:t>
            </a:r>
            <a:r>
              <a:rPr lang="en-US" dirty="0" smtClean="0">
                <a:solidFill>
                  <a:srgbClr val="DAD8D9"/>
                </a:solidFill>
              </a:rPr>
              <a:t> presentation</a:t>
            </a:r>
          </a:p>
          <a:p>
            <a:pPr eaLnBrk="1" hangingPunct="1">
              <a:defRPr/>
            </a:pPr>
            <a:endParaRPr lang="en-US" dirty="0" smtClean="0">
              <a:solidFill>
                <a:srgbClr val="DAD8D9"/>
              </a:solidFill>
            </a:endParaRPr>
          </a:p>
          <a:p>
            <a:pPr eaLnBrk="1" hangingPunct="1">
              <a:defRPr/>
            </a:pPr>
            <a:r>
              <a:rPr lang="en-US" dirty="0" smtClean="0">
                <a:solidFill>
                  <a:srgbClr val="DAD8D9"/>
                </a:solidFill>
              </a:rPr>
              <a:t>Code philosophy</a:t>
            </a:r>
          </a:p>
          <a:p>
            <a:pPr eaLnBrk="1" hangingPunct="1">
              <a:defRPr/>
            </a:pPr>
            <a:endParaRPr lang="en-US" dirty="0" smtClean="0"/>
          </a:p>
          <a:p>
            <a:pPr eaLnBrk="1" hangingPunct="1">
              <a:defRPr/>
            </a:pPr>
            <a:r>
              <a:rPr lang="en-US" dirty="0" smtClean="0">
                <a:solidFill>
                  <a:srgbClr val="FF0000"/>
                </a:solidFill>
              </a:rPr>
              <a:t>Consideration of irradiation effect in mechanical design rules</a:t>
            </a:r>
          </a:p>
          <a:p>
            <a:pPr lvl="1" eaLnBrk="1" hangingPunct="1">
              <a:defRPr/>
            </a:pPr>
            <a:r>
              <a:rPr lang="en-US" sz="2400" b="1" dirty="0" smtClean="0">
                <a:solidFill>
                  <a:srgbClr val="FF3300"/>
                </a:solidFill>
                <a:ea typeface="+mn-ea"/>
                <a:cs typeface="+mn-cs"/>
              </a:rPr>
              <a:t>Code approach</a:t>
            </a:r>
          </a:p>
          <a:p>
            <a:pPr lvl="1" eaLnBrk="1" hangingPunct="1">
              <a:defRPr/>
            </a:pPr>
            <a:r>
              <a:rPr lang="en-US" sz="2400" b="1" dirty="0" smtClean="0">
                <a:solidFill>
                  <a:srgbClr val="FF3300"/>
                </a:solidFill>
                <a:ea typeface="+mn-ea"/>
                <a:cs typeface="+mn-cs"/>
              </a:rPr>
              <a:t>Border lines</a:t>
            </a:r>
          </a:p>
          <a:p>
            <a:pPr lvl="1" eaLnBrk="1" hangingPunct="1">
              <a:defRPr/>
            </a:pPr>
            <a:r>
              <a:rPr lang="en-US" sz="2400" b="1" dirty="0" smtClean="0">
                <a:solidFill>
                  <a:srgbClr val="FF3300"/>
                </a:solidFill>
                <a:ea typeface="+mn-ea"/>
                <a:cs typeface="+mn-cs"/>
              </a:rPr>
              <a:t>Design rules</a:t>
            </a:r>
          </a:p>
          <a:p>
            <a:pPr lvl="1" eaLnBrk="1" hangingPunct="1">
              <a:defRPr/>
            </a:pPr>
            <a:endParaRPr lang="en-US" sz="2400" b="1" dirty="0" smtClean="0">
              <a:solidFill>
                <a:srgbClr val="222286"/>
              </a:solidFill>
              <a:ea typeface="+mn-ea"/>
              <a:cs typeface="+mn-cs"/>
            </a:endParaRPr>
          </a:p>
          <a:p>
            <a:pPr eaLnBrk="1" hangingPunct="1">
              <a:defRPr/>
            </a:pPr>
            <a:r>
              <a:rPr lang="en-US" dirty="0" smtClean="0">
                <a:solidFill>
                  <a:srgbClr val="DAD8D9"/>
                </a:solidFill>
              </a:rPr>
              <a:t>Conclusion </a:t>
            </a:r>
          </a:p>
          <a:p>
            <a:pPr lvl="1" eaLnBrk="1" hangingPunct="1">
              <a:defRPr/>
            </a:pPr>
            <a:endParaRPr lang="en-US" sz="2400" b="1" dirty="0" smtClean="0">
              <a:solidFill>
                <a:srgbClr val="222286"/>
              </a:solidFill>
              <a:ea typeface="+mn-ea"/>
              <a:cs typeface="+mn-cs"/>
            </a:endParaRPr>
          </a:p>
        </p:txBody>
      </p:sp>
      <p:sp>
        <p:nvSpPr>
          <p:cNvPr id="33795" name="Titre 2"/>
          <p:cNvSpPr>
            <a:spLocks noGrp="1"/>
          </p:cNvSpPr>
          <p:nvPr>
            <p:ph type="title"/>
          </p:nvPr>
        </p:nvSpPr>
        <p:spPr/>
        <p:txBody>
          <a:bodyPr/>
          <a:lstStyle/>
          <a:p>
            <a:r>
              <a:rPr lang="fr-FR" smtClean="0"/>
              <a:t>Contents</a:t>
            </a:r>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2290">
                                            <p:txEl>
                                              <p:pRg st="2" end="2"/>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2290">
                                            <p:txEl>
                                              <p:pRg st="4" end="4"/>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2290">
                                            <p:txEl>
                                              <p:pRg st="5" end="5"/>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2290">
                                            <p:txEl>
                                              <p:pRg st="6" end="6"/>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2290">
                                            <p:txEl>
                                              <p:pRg st="7" end="7"/>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229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tmplLst>
          <p:tmpl lvl="1">
            <p:tnLst>
              <p:par>
                <p:cTn presetID="1" presetClass="entr" presetSubtype="0" fill="hold" nodeType="click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Lst>
      </p:bldP>
      <p:bldP spid="12290"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sz="half" idx="1"/>
          </p:nvPr>
        </p:nvSpPr>
        <p:spPr>
          <a:xfrm>
            <a:off x="152400" y="908050"/>
            <a:ext cx="9615488" cy="5616575"/>
          </a:xfrm>
        </p:spPr>
        <p:txBody>
          <a:bodyPr/>
          <a:lstStyle/>
          <a:p>
            <a:pPr eaLnBrk="1" hangingPunct="1"/>
            <a:endParaRPr lang="fr-FR" sz="2000" b="0" dirty="0" smtClean="0"/>
          </a:p>
          <a:p>
            <a:pPr algn="just" eaLnBrk="1" hangingPunct="1"/>
            <a:r>
              <a:rPr lang="fr-FR" sz="2000" dirty="0" err="1" smtClean="0"/>
              <a:t>Effects</a:t>
            </a:r>
            <a:r>
              <a:rPr lang="fr-FR" sz="2000" dirty="0" smtClean="0"/>
              <a:t> of neutron irradiation on </a:t>
            </a:r>
            <a:r>
              <a:rPr lang="fr-FR" sz="2000" dirty="0" err="1" smtClean="0"/>
              <a:t>steels</a:t>
            </a:r>
            <a:r>
              <a:rPr lang="fr-FR" sz="2000" dirty="0" smtClean="0"/>
              <a:t> (316LN </a:t>
            </a:r>
            <a:r>
              <a:rPr lang="fr-FR" sz="2000" dirty="0" err="1" smtClean="0"/>
              <a:t>tensile</a:t>
            </a:r>
            <a:r>
              <a:rPr lang="fr-FR" sz="2000" dirty="0" smtClean="0"/>
              <a:t> </a:t>
            </a:r>
            <a:r>
              <a:rPr lang="fr-FR" sz="2000" dirty="0" err="1" smtClean="0"/>
              <a:t>curves</a:t>
            </a:r>
            <a:r>
              <a:rPr lang="fr-FR" sz="2000" dirty="0" smtClean="0"/>
              <a:t>) </a:t>
            </a:r>
          </a:p>
          <a:p>
            <a:pPr algn="just" eaLnBrk="1" hangingPunct="1">
              <a:buFont typeface="Wingdings" pitchFamily="2" charset="2"/>
              <a:buNone/>
            </a:pPr>
            <a:endParaRPr lang="fr-FR" sz="2000" dirty="0" smtClean="0"/>
          </a:p>
          <a:p>
            <a:pPr algn="just" eaLnBrk="1" hangingPunct="1"/>
            <a:endParaRPr lang="fr-FR" sz="2000" dirty="0" smtClean="0"/>
          </a:p>
          <a:p>
            <a:pPr algn="just" eaLnBrk="1" hangingPunct="1"/>
            <a:endParaRPr lang="fr-FR" sz="2000" dirty="0" smtClean="0"/>
          </a:p>
        </p:txBody>
      </p:sp>
      <p:sp>
        <p:nvSpPr>
          <p:cNvPr id="62467" name="Rectangle 3"/>
          <p:cNvSpPr>
            <a:spLocks noChangeArrowheads="1"/>
          </p:cNvSpPr>
          <p:nvPr/>
        </p:nvSpPr>
        <p:spPr bwMode="auto">
          <a:xfrm>
            <a:off x="227013" y="42863"/>
            <a:ext cx="8778875" cy="685800"/>
          </a:xfrm>
          <a:prstGeom prst="rect">
            <a:avLst/>
          </a:prstGeom>
          <a:noFill/>
          <a:ln w="9525">
            <a:noFill/>
            <a:miter lim="800000"/>
            <a:headEnd/>
            <a:tailEnd/>
          </a:ln>
        </p:spPr>
        <p:txBody>
          <a:bodyPr anchor="ctr"/>
          <a:lstStyle/>
          <a:p>
            <a:pPr algn="l"/>
            <a:r>
              <a:rPr lang="fr-FR" b="1" dirty="0" smtClean="0">
                <a:solidFill>
                  <a:schemeClr val="bg1"/>
                </a:solidFill>
                <a:latin typeface="+mj-lt"/>
              </a:rPr>
              <a:t>Code </a:t>
            </a:r>
            <a:r>
              <a:rPr lang="fr-FR" b="1" dirty="0" err="1" smtClean="0">
                <a:solidFill>
                  <a:schemeClr val="bg1"/>
                </a:solidFill>
                <a:latin typeface="+mj-lt"/>
              </a:rPr>
              <a:t>approach</a:t>
            </a:r>
            <a:endParaRPr lang="fr-FR" b="1" dirty="0">
              <a:solidFill>
                <a:schemeClr val="bg1"/>
              </a:solidFill>
              <a:latin typeface="+mj-lt"/>
            </a:endParaRPr>
          </a:p>
        </p:txBody>
      </p:sp>
      <p:sp>
        <p:nvSpPr>
          <p:cNvPr id="62477" name="Rectangle 18"/>
          <p:cNvSpPr>
            <a:spLocks noChangeArrowheads="1"/>
          </p:cNvSpPr>
          <p:nvPr/>
        </p:nvSpPr>
        <p:spPr bwMode="auto">
          <a:xfrm>
            <a:off x="6438165" y="1943834"/>
            <a:ext cx="3143636" cy="3970318"/>
          </a:xfrm>
          <a:prstGeom prst="rect">
            <a:avLst/>
          </a:prstGeom>
          <a:noFill/>
          <a:ln w="25400">
            <a:solidFill>
              <a:srgbClr val="0000FF"/>
            </a:solidFill>
            <a:miter lim="800000"/>
            <a:headEnd/>
            <a:tailEnd/>
          </a:ln>
        </p:spPr>
        <p:txBody>
          <a:bodyPr wrap="square">
            <a:spAutoFit/>
          </a:bodyPr>
          <a:lstStyle/>
          <a:p>
            <a:pPr>
              <a:spcBef>
                <a:spcPct val="20000"/>
              </a:spcBef>
              <a:buFont typeface="Wingdings" pitchFamily="2" charset="2"/>
              <a:buNone/>
            </a:pPr>
            <a:r>
              <a:rPr lang="en-US" sz="2000" b="1" dirty="0" smtClean="0">
                <a:solidFill>
                  <a:srgbClr val="222286"/>
                </a:solidFill>
                <a:latin typeface="+mn-lt"/>
              </a:rPr>
              <a:t>Impact on parameters relevant for</a:t>
            </a:r>
          </a:p>
          <a:p>
            <a:pPr>
              <a:spcBef>
                <a:spcPct val="20000"/>
              </a:spcBef>
              <a:buFont typeface="Wingdings" pitchFamily="2" charset="2"/>
              <a:buNone/>
            </a:pPr>
            <a:r>
              <a:rPr lang="en-US" sz="2000" b="1" dirty="0" smtClean="0">
                <a:solidFill>
                  <a:srgbClr val="222286"/>
                </a:solidFill>
                <a:latin typeface="+mn-lt"/>
              </a:rPr>
              <a:t> the mechanical design :</a:t>
            </a:r>
          </a:p>
          <a:p>
            <a:pPr>
              <a:spcBef>
                <a:spcPct val="20000"/>
              </a:spcBef>
              <a:buFont typeface="Wingdings" pitchFamily="2" charset="2"/>
              <a:buNone/>
            </a:pPr>
            <a:endParaRPr lang="en-US" sz="2000" b="1" dirty="0" smtClean="0">
              <a:solidFill>
                <a:srgbClr val="222286"/>
              </a:solidFill>
              <a:latin typeface="+mn-lt"/>
            </a:endParaRPr>
          </a:p>
          <a:p>
            <a:pPr algn="l">
              <a:spcBef>
                <a:spcPct val="20000"/>
              </a:spcBef>
              <a:buFont typeface="Wingdings" pitchFamily="2" charset="2"/>
              <a:buNone/>
            </a:pPr>
            <a:r>
              <a:rPr lang="en-US" sz="2000" b="1" dirty="0" smtClean="0">
                <a:solidFill>
                  <a:srgbClr val="222286"/>
                </a:solidFill>
                <a:latin typeface="+mn-lt"/>
              </a:rPr>
              <a:t>Tensile strength</a:t>
            </a:r>
          </a:p>
          <a:p>
            <a:pPr algn="l">
              <a:spcBef>
                <a:spcPct val="20000"/>
              </a:spcBef>
              <a:buFont typeface="Wingdings" pitchFamily="2" charset="2"/>
              <a:buNone/>
            </a:pPr>
            <a:r>
              <a:rPr lang="en-US" sz="2000" b="1" dirty="0" smtClean="0">
                <a:solidFill>
                  <a:srgbClr val="222286"/>
                </a:solidFill>
                <a:latin typeface="+mn-lt"/>
              </a:rPr>
              <a:t>Yield strength</a:t>
            </a:r>
          </a:p>
          <a:p>
            <a:pPr algn="l">
              <a:spcBef>
                <a:spcPct val="20000"/>
              </a:spcBef>
              <a:buFont typeface="Wingdings" pitchFamily="2" charset="2"/>
              <a:buNone/>
            </a:pPr>
            <a:r>
              <a:rPr lang="en-US" sz="2000" b="1" dirty="0" smtClean="0">
                <a:solidFill>
                  <a:srgbClr val="222286"/>
                </a:solidFill>
                <a:latin typeface="+mn-lt"/>
              </a:rPr>
              <a:t>Ductility</a:t>
            </a:r>
          </a:p>
          <a:p>
            <a:pPr algn="l">
              <a:spcBef>
                <a:spcPct val="20000"/>
              </a:spcBef>
              <a:buFont typeface="Wingdings" pitchFamily="2" charset="2"/>
              <a:buNone/>
            </a:pPr>
            <a:r>
              <a:rPr lang="en-US" sz="2000" b="1" dirty="0" smtClean="0">
                <a:solidFill>
                  <a:srgbClr val="222286"/>
                </a:solidFill>
                <a:latin typeface="+mn-lt"/>
              </a:rPr>
              <a:t>Elongation at maximum force</a:t>
            </a:r>
          </a:p>
          <a:p>
            <a:pPr algn="l">
              <a:spcBef>
                <a:spcPct val="20000"/>
              </a:spcBef>
              <a:buFont typeface="Wingdings" pitchFamily="2" charset="2"/>
              <a:buNone/>
            </a:pPr>
            <a:r>
              <a:rPr lang="en-US" sz="2000" b="1" dirty="0" smtClean="0">
                <a:solidFill>
                  <a:srgbClr val="222286"/>
                </a:solidFill>
                <a:latin typeface="+mn-lt"/>
              </a:rPr>
              <a:t>Swelling</a:t>
            </a:r>
          </a:p>
          <a:p>
            <a:pPr algn="l">
              <a:spcBef>
                <a:spcPct val="20000"/>
              </a:spcBef>
              <a:buFont typeface="Wingdings" pitchFamily="2" charset="2"/>
              <a:buNone/>
            </a:pPr>
            <a:r>
              <a:rPr lang="en-US" sz="2000" b="1" dirty="0" smtClean="0">
                <a:solidFill>
                  <a:srgbClr val="222286"/>
                </a:solidFill>
                <a:latin typeface="+mn-lt"/>
              </a:rPr>
              <a:t>Creep irradiation strain</a:t>
            </a:r>
            <a:endParaRPr lang="fr-FR" sz="2000" b="1" dirty="0">
              <a:solidFill>
                <a:srgbClr val="222286"/>
              </a:solidFill>
              <a:latin typeface="+mn-lt"/>
            </a:endParaRPr>
          </a:p>
        </p:txBody>
      </p:sp>
      <p:sp>
        <p:nvSpPr>
          <p:cNvPr id="16" name="Espace réservé du pied de page 3"/>
          <p:cNvSpPr>
            <a:spLocks noGrp="1"/>
          </p:cNvSpPr>
          <p:nvPr>
            <p:ph type="ftr" sz="quarter" idx="11"/>
          </p:nvPr>
        </p:nvSpPr>
        <p:spPr/>
        <p:txBody>
          <a:bodyPr/>
          <a:lstStyle/>
          <a:p>
            <a:pPr>
              <a:defRPr/>
            </a:pPr>
            <a:r>
              <a:rPr lang="en-US" smtClean="0"/>
              <a:t>5th HPT Workshop, May 20th-23rd, 2014 – Fermilab, USA</a:t>
            </a:r>
            <a:endParaRPr lang="en-US" dirty="0"/>
          </a:p>
        </p:txBody>
      </p:sp>
      <p:graphicFrame>
        <p:nvGraphicFramePr>
          <p:cNvPr id="114690" name="Object 2"/>
          <p:cNvGraphicFramePr>
            <a:graphicFrameLocks noChangeAspect="1"/>
          </p:cNvGraphicFramePr>
          <p:nvPr/>
        </p:nvGraphicFramePr>
        <p:xfrm>
          <a:off x="272480" y="2033845"/>
          <a:ext cx="6025591" cy="4140460"/>
        </p:xfrm>
        <a:graphic>
          <a:graphicData uri="http://schemas.openxmlformats.org/presentationml/2006/ole">
            <p:oleObj spid="_x0000_s114695" name="Image" r:id="rId3" imgW="5239512" imgH="4352544" progId="Word.Picture.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24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46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tmplLst>
          <p:tmpl lvl="1">
            <p:tnLst>
              <p:par>
                <p:cTn presetID="1" presetClass="entr" presetSubtype="0" fill="hold" nodeType="clickEffect">
                  <p:stCondLst>
                    <p:cond delay="0"/>
                  </p:stCondLst>
                  <p:childTnLst>
                    <p:set>
                      <p:cBhvr>
                        <p:cTn dur="1" fill="hold">
                          <p:stCondLst>
                            <p:cond delay="0"/>
                          </p:stCondLst>
                        </p:cTn>
                        <p:tgtEl>
                          <p:spTgt spid="6246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6246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6246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6246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62466"/>
                        </p:tgtEl>
                        <p:attrNameLst>
                          <p:attrName>style.visibility</p:attrName>
                        </p:attrNameLst>
                      </p:cBhvr>
                      <p:to>
                        <p:strVal val="visible"/>
                      </p:to>
                    </p:set>
                  </p:childTnLst>
                </p:cTn>
              </p:par>
            </p:tnLst>
          </p:tmpl>
        </p:tmplLst>
      </p:bldP>
      <p:bldP spid="62466" grpId="1" build="p"/>
      <p:bldP spid="6247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p:cNvSpPr>
            <a:spLocks noGrp="1"/>
          </p:cNvSpPr>
          <p:nvPr>
            <p:ph type="title"/>
          </p:nvPr>
        </p:nvSpPr>
        <p:spPr/>
        <p:txBody>
          <a:bodyPr/>
          <a:lstStyle/>
          <a:p>
            <a:r>
              <a:rPr lang="fr-FR" dirty="0" smtClean="0"/>
              <a:t>Code </a:t>
            </a:r>
            <a:r>
              <a:rPr lang="fr-FR" dirty="0" err="1" smtClean="0"/>
              <a:t>approach</a:t>
            </a:r>
            <a:endParaRPr lang="fr-FR" dirty="0" smtClean="0"/>
          </a:p>
        </p:txBody>
      </p:sp>
      <p:sp>
        <p:nvSpPr>
          <p:cNvPr id="35843" name="Ellipse 45"/>
          <p:cNvSpPr>
            <a:spLocks noChangeArrowheads="1"/>
          </p:cNvSpPr>
          <p:nvPr/>
        </p:nvSpPr>
        <p:spPr bwMode="auto">
          <a:xfrm>
            <a:off x="3513138" y="773113"/>
            <a:ext cx="3240087" cy="1576387"/>
          </a:xfrm>
          <a:prstGeom prst="ellipse">
            <a:avLst/>
          </a:prstGeom>
          <a:solidFill>
            <a:srgbClr val="CCECFF"/>
          </a:solidFill>
          <a:ln w="9525" algn="ctr">
            <a:solidFill>
              <a:schemeClr val="tx1"/>
            </a:solidFill>
            <a:round/>
            <a:headEnd/>
            <a:tailEnd/>
          </a:ln>
        </p:spPr>
        <p:txBody>
          <a:bodyPr/>
          <a:lstStyle/>
          <a:p>
            <a:r>
              <a:rPr lang="fr-FR" dirty="0" err="1"/>
              <a:t>Significant</a:t>
            </a:r>
            <a:r>
              <a:rPr lang="fr-FR" dirty="0"/>
              <a:t> irradiation?</a:t>
            </a:r>
          </a:p>
        </p:txBody>
      </p:sp>
      <p:cxnSp>
        <p:nvCxnSpPr>
          <p:cNvPr id="35844" name="Forme 6"/>
          <p:cNvCxnSpPr>
            <a:cxnSpLocks noChangeShapeType="1"/>
            <a:stCxn id="35843" idx="4"/>
          </p:cNvCxnSpPr>
          <p:nvPr/>
        </p:nvCxnSpPr>
        <p:spPr bwMode="auto">
          <a:xfrm rot="5400000">
            <a:off x="2939256" y="1145382"/>
            <a:ext cx="989013" cy="3397250"/>
          </a:xfrm>
          <a:prstGeom prst="bentConnector3">
            <a:avLst>
              <a:gd name="adj1" fmla="val 43704"/>
            </a:avLst>
          </a:prstGeom>
          <a:noFill/>
          <a:ln w="9525" algn="ctr">
            <a:solidFill>
              <a:schemeClr val="tx1"/>
            </a:solidFill>
            <a:round/>
            <a:headEnd/>
            <a:tailEnd type="arrow" w="med" len="med"/>
          </a:ln>
        </p:spPr>
      </p:cxnSp>
      <p:cxnSp>
        <p:nvCxnSpPr>
          <p:cNvPr id="35845" name="Forme 9"/>
          <p:cNvCxnSpPr>
            <a:cxnSpLocks noChangeShapeType="1"/>
            <a:stCxn id="35843" idx="4"/>
            <a:endCxn id="12" idx="0"/>
          </p:cNvCxnSpPr>
          <p:nvPr/>
        </p:nvCxnSpPr>
        <p:spPr bwMode="auto">
          <a:xfrm rot="16200000" flipH="1">
            <a:off x="6223794" y="1258094"/>
            <a:ext cx="900113" cy="3082925"/>
          </a:xfrm>
          <a:prstGeom prst="bentConnector3">
            <a:avLst>
              <a:gd name="adj1" fmla="val 50000"/>
            </a:avLst>
          </a:prstGeom>
          <a:noFill/>
          <a:ln w="9525" algn="ctr">
            <a:solidFill>
              <a:schemeClr val="tx1"/>
            </a:solidFill>
            <a:round/>
            <a:headEnd/>
            <a:tailEnd type="arrow" w="med" len="med"/>
          </a:ln>
        </p:spPr>
      </p:cxnSp>
      <p:sp>
        <p:nvSpPr>
          <p:cNvPr id="11" name="Rectangle 10"/>
          <p:cNvSpPr/>
          <p:nvPr/>
        </p:nvSpPr>
        <p:spPr bwMode="auto">
          <a:xfrm>
            <a:off x="497505" y="3338990"/>
            <a:ext cx="2475275" cy="1260140"/>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a:lstStyle/>
          <a:p>
            <a:pPr>
              <a:defRPr/>
            </a:pPr>
            <a:r>
              <a:rPr lang="fr-FR" sz="2400" dirty="0"/>
              <a:t>Design </a:t>
            </a:r>
            <a:r>
              <a:rPr lang="fr-FR" sz="2400" dirty="0" err="1"/>
              <a:t>rules</a:t>
            </a:r>
            <a:r>
              <a:rPr lang="fr-FR" sz="2400" dirty="0"/>
              <a:t> </a:t>
            </a:r>
            <a:r>
              <a:rPr lang="fr-FR" sz="2400" dirty="0" err="1"/>
              <a:t>without</a:t>
            </a:r>
            <a:r>
              <a:rPr lang="fr-FR" sz="2400" dirty="0"/>
              <a:t> </a:t>
            </a:r>
            <a:r>
              <a:rPr lang="fr-FR" sz="2400" dirty="0" err="1"/>
              <a:t>effect</a:t>
            </a:r>
            <a:r>
              <a:rPr lang="fr-FR" sz="2400" dirty="0"/>
              <a:t> of irradiation</a:t>
            </a:r>
          </a:p>
        </p:txBody>
      </p:sp>
      <p:sp>
        <p:nvSpPr>
          <p:cNvPr id="12" name="Rectangle 11"/>
          <p:cNvSpPr/>
          <p:nvPr/>
        </p:nvSpPr>
        <p:spPr bwMode="auto">
          <a:xfrm>
            <a:off x="6978650" y="3249613"/>
            <a:ext cx="2474913" cy="1258887"/>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a:lstStyle/>
          <a:p>
            <a:pPr>
              <a:defRPr/>
            </a:pPr>
            <a:r>
              <a:rPr lang="fr-FR" sz="2400" dirty="0"/>
              <a:t>Design </a:t>
            </a:r>
            <a:r>
              <a:rPr lang="fr-FR" sz="2400" dirty="0" err="1"/>
              <a:t>rules</a:t>
            </a:r>
            <a:r>
              <a:rPr lang="fr-FR" sz="2400" dirty="0"/>
              <a:t> </a:t>
            </a:r>
            <a:r>
              <a:rPr lang="fr-FR" sz="2400" dirty="0" err="1"/>
              <a:t>without</a:t>
            </a:r>
            <a:r>
              <a:rPr lang="fr-FR" sz="2400" dirty="0"/>
              <a:t> </a:t>
            </a:r>
            <a:r>
              <a:rPr lang="fr-FR" sz="2400" dirty="0" err="1"/>
              <a:t>effect</a:t>
            </a:r>
            <a:r>
              <a:rPr lang="fr-FR" sz="2400" dirty="0"/>
              <a:t> of irradiation</a:t>
            </a:r>
          </a:p>
        </p:txBody>
      </p:sp>
      <p:sp>
        <p:nvSpPr>
          <p:cNvPr id="35850" name="Rectangle 15"/>
          <p:cNvSpPr>
            <a:spLocks noChangeArrowheads="1"/>
          </p:cNvSpPr>
          <p:nvPr/>
        </p:nvSpPr>
        <p:spPr bwMode="auto">
          <a:xfrm>
            <a:off x="6932613" y="5138738"/>
            <a:ext cx="2476500" cy="1260475"/>
          </a:xfrm>
          <a:prstGeom prst="rect">
            <a:avLst/>
          </a:prstGeom>
          <a:gradFill rotWithShape="1">
            <a:gsLst>
              <a:gs pos="0">
                <a:srgbClr val="FF8080"/>
              </a:gs>
              <a:gs pos="50000">
                <a:srgbClr val="FFB3B3"/>
              </a:gs>
              <a:gs pos="100000">
                <a:srgbClr val="FFDADA"/>
              </a:gs>
            </a:gsLst>
            <a:lin ang="13500000" scaled="1"/>
          </a:gradFill>
          <a:ln w="9525" algn="ctr">
            <a:solidFill>
              <a:schemeClr val="tx1"/>
            </a:solidFill>
            <a:round/>
            <a:headEnd/>
            <a:tailEnd/>
          </a:ln>
        </p:spPr>
        <p:txBody>
          <a:bodyPr/>
          <a:lstStyle/>
          <a:p>
            <a:r>
              <a:rPr lang="fr-FR" sz="2400" dirty="0"/>
              <a:t>Design </a:t>
            </a:r>
            <a:r>
              <a:rPr lang="fr-FR" sz="2400" dirty="0" err="1"/>
              <a:t>rules</a:t>
            </a:r>
            <a:r>
              <a:rPr lang="fr-FR" sz="2400" dirty="0"/>
              <a:t> </a:t>
            </a:r>
            <a:r>
              <a:rPr lang="fr-FR" sz="2400" dirty="0" err="1"/>
              <a:t>with</a:t>
            </a:r>
            <a:r>
              <a:rPr lang="fr-FR" sz="2400" dirty="0"/>
              <a:t> </a:t>
            </a:r>
            <a:r>
              <a:rPr lang="fr-FR" sz="2400" dirty="0" err="1"/>
              <a:t>effect</a:t>
            </a:r>
            <a:r>
              <a:rPr lang="fr-FR" sz="2400" dirty="0"/>
              <a:t> of irradiation</a:t>
            </a:r>
          </a:p>
        </p:txBody>
      </p:sp>
      <p:sp>
        <p:nvSpPr>
          <p:cNvPr id="17" name="Plus 16"/>
          <p:cNvSpPr/>
          <p:nvPr/>
        </p:nvSpPr>
        <p:spPr bwMode="auto">
          <a:xfrm>
            <a:off x="8058150" y="4598988"/>
            <a:ext cx="360363" cy="360362"/>
          </a:xfrm>
          <a:prstGeom prst="mathPlus">
            <a:avLst/>
          </a:prstGeom>
          <a:solidFill>
            <a:srgbClr val="FF0000"/>
          </a:solidFill>
          <a:ln w="9525" cap="flat" cmpd="sng" algn="ctr">
            <a:solidFill>
              <a:schemeClr val="tx1"/>
            </a:solidFill>
            <a:prstDash val="solid"/>
            <a:round/>
            <a:headEnd type="none" w="med" len="med"/>
            <a:tailEnd type="none" w="med" len="med"/>
          </a:ln>
          <a:effectLst/>
        </p:spPr>
        <p:txBody>
          <a:bodyPr/>
          <a:lstStyle/>
          <a:p>
            <a:pPr>
              <a:defRPr/>
            </a:pPr>
            <a:endParaRPr lang="fr-FR"/>
          </a:p>
        </p:txBody>
      </p:sp>
      <p:sp>
        <p:nvSpPr>
          <p:cNvPr id="35852" name="ZoneTexte 17"/>
          <p:cNvSpPr txBox="1">
            <a:spLocks noChangeArrowheads="1"/>
          </p:cNvSpPr>
          <p:nvPr/>
        </p:nvSpPr>
        <p:spPr bwMode="auto">
          <a:xfrm>
            <a:off x="2387380" y="2079625"/>
            <a:ext cx="1260475" cy="584200"/>
          </a:xfrm>
          <a:prstGeom prst="rect">
            <a:avLst/>
          </a:prstGeom>
          <a:noFill/>
          <a:ln w="9525">
            <a:noFill/>
            <a:miter lim="800000"/>
            <a:headEnd/>
            <a:tailEnd/>
          </a:ln>
        </p:spPr>
        <p:txBody>
          <a:bodyPr>
            <a:spAutoFit/>
          </a:bodyPr>
          <a:lstStyle/>
          <a:p>
            <a:r>
              <a:rPr lang="fr-FR" dirty="0"/>
              <a:t>NO</a:t>
            </a:r>
          </a:p>
        </p:txBody>
      </p:sp>
      <p:sp>
        <p:nvSpPr>
          <p:cNvPr id="1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grpSp>
        <p:nvGrpSpPr>
          <p:cNvPr id="23" name="Groupe 22"/>
          <p:cNvGrpSpPr/>
          <p:nvPr/>
        </p:nvGrpSpPr>
        <p:grpSpPr>
          <a:xfrm>
            <a:off x="7203250" y="1088740"/>
            <a:ext cx="3107795" cy="5310590"/>
            <a:chOff x="7203250" y="1088740"/>
            <a:chExt cx="3107795" cy="5310590"/>
          </a:xfrm>
        </p:grpSpPr>
        <p:cxnSp>
          <p:nvCxnSpPr>
            <p:cNvPr id="19" name="Connecteur droit avec flèche 18"/>
            <p:cNvCxnSpPr/>
            <p:nvPr/>
          </p:nvCxnSpPr>
          <p:spPr bwMode="auto">
            <a:xfrm>
              <a:off x="9633520" y="2663915"/>
              <a:ext cx="0" cy="3735415"/>
            </a:xfrm>
            <a:prstGeom prst="straightConnector1">
              <a:avLst/>
            </a:prstGeom>
            <a:ln>
              <a:solidFill>
                <a:srgbClr val="FF3300"/>
              </a:solidFill>
              <a:headEnd type="none" w="med" len="med"/>
              <a:tailEnd type="arrow"/>
            </a:ln>
          </p:spPr>
          <p:style>
            <a:lnRef idx="3">
              <a:schemeClr val="accent6"/>
            </a:lnRef>
            <a:fillRef idx="0">
              <a:schemeClr val="accent6"/>
            </a:fillRef>
            <a:effectRef idx="2">
              <a:schemeClr val="accent6"/>
            </a:effectRef>
            <a:fontRef idx="minor">
              <a:schemeClr val="tx1"/>
            </a:fontRef>
          </p:style>
        </p:cxnSp>
        <p:sp>
          <p:nvSpPr>
            <p:cNvPr id="21" name="Rectangle 20"/>
            <p:cNvSpPr/>
            <p:nvPr/>
          </p:nvSpPr>
          <p:spPr>
            <a:xfrm>
              <a:off x="7203250" y="1088740"/>
              <a:ext cx="3107795" cy="1569660"/>
            </a:xfrm>
            <a:prstGeom prst="rect">
              <a:avLst/>
            </a:prstGeom>
            <a:solidFill>
              <a:schemeClr val="bg1"/>
            </a:solidFill>
          </p:spPr>
          <p:txBody>
            <a:bodyPr wrap="square">
              <a:spAutoFit/>
            </a:bodyPr>
            <a:lstStyle/>
            <a:p>
              <a:r>
                <a:rPr lang="fr-FR" sz="2400" b="1" dirty="0" smtClean="0">
                  <a:solidFill>
                    <a:srgbClr val="FF0000"/>
                  </a:solidFill>
                </a:rPr>
                <a:t>MAXIMUM ALLOWABLE IRRADIATION CURVE</a:t>
              </a:r>
            </a:p>
          </p:txBody>
        </p:sp>
      </p:grpSp>
      <p:grpSp>
        <p:nvGrpSpPr>
          <p:cNvPr id="22" name="Groupe 21"/>
          <p:cNvGrpSpPr/>
          <p:nvPr/>
        </p:nvGrpSpPr>
        <p:grpSpPr>
          <a:xfrm>
            <a:off x="3692860" y="2573905"/>
            <a:ext cx="2880320" cy="3735415"/>
            <a:chOff x="3692860" y="2573905"/>
            <a:chExt cx="2880320" cy="3735415"/>
          </a:xfrm>
        </p:grpSpPr>
        <p:cxnSp>
          <p:nvCxnSpPr>
            <p:cNvPr id="18" name="Connecteur droit avec flèche 17"/>
            <p:cNvCxnSpPr/>
            <p:nvPr/>
          </p:nvCxnSpPr>
          <p:spPr bwMode="auto">
            <a:xfrm>
              <a:off x="5133020" y="2573905"/>
              <a:ext cx="0" cy="3735415"/>
            </a:xfrm>
            <a:prstGeom prst="straightConnector1">
              <a:avLst/>
            </a:prstGeom>
            <a:ln>
              <a:solidFill>
                <a:srgbClr val="FF3300"/>
              </a:solidFill>
              <a:headEnd type="none" w="med" len="med"/>
              <a:tailEnd type="arrow"/>
            </a:ln>
          </p:spPr>
          <p:style>
            <a:lnRef idx="3">
              <a:schemeClr val="accent6"/>
            </a:lnRef>
            <a:fillRef idx="0">
              <a:schemeClr val="accent6"/>
            </a:fillRef>
            <a:effectRef idx="2">
              <a:schemeClr val="accent6"/>
            </a:effectRef>
            <a:fontRef idx="minor">
              <a:schemeClr val="tx1"/>
            </a:fontRef>
          </p:style>
        </p:cxnSp>
        <p:sp>
          <p:nvSpPr>
            <p:cNvPr id="20" name="ZoneTexte 19"/>
            <p:cNvSpPr txBox="1"/>
            <p:nvPr/>
          </p:nvSpPr>
          <p:spPr>
            <a:xfrm>
              <a:off x="3692860" y="3203975"/>
              <a:ext cx="2880320" cy="1200329"/>
            </a:xfrm>
            <a:prstGeom prst="rect">
              <a:avLst/>
            </a:prstGeom>
            <a:solidFill>
              <a:schemeClr val="bg1"/>
            </a:solidFill>
          </p:spPr>
          <p:txBody>
            <a:bodyPr wrap="square" rtlCol="0">
              <a:spAutoFit/>
            </a:bodyPr>
            <a:lstStyle/>
            <a:p>
              <a:r>
                <a:rPr lang="fr-FR" sz="2400" b="1" dirty="0" smtClean="0">
                  <a:solidFill>
                    <a:srgbClr val="FF0000"/>
                  </a:solidFill>
                </a:rPr>
                <a:t>NEGLIGIBLE IRRADIATION CURVE</a:t>
              </a:r>
              <a:endParaRPr lang="fr-FR" sz="2400" b="1" dirty="0">
                <a:solidFill>
                  <a:srgbClr val="FF0000"/>
                </a:solidFill>
              </a:endParaRPr>
            </a:p>
          </p:txBody>
        </p:sp>
      </p:grpSp>
      <p:sp>
        <p:nvSpPr>
          <p:cNvPr id="35853" name="ZoneTexte 18"/>
          <p:cNvSpPr txBox="1">
            <a:spLocks noChangeArrowheads="1"/>
          </p:cNvSpPr>
          <p:nvPr/>
        </p:nvSpPr>
        <p:spPr bwMode="auto">
          <a:xfrm>
            <a:off x="6348155" y="2079625"/>
            <a:ext cx="1258888" cy="584200"/>
          </a:xfrm>
          <a:prstGeom prst="rect">
            <a:avLst/>
          </a:prstGeom>
          <a:noFill/>
          <a:ln w="9525">
            <a:noFill/>
            <a:miter lim="800000"/>
            <a:headEnd/>
            <a:tailEnd/>
          </a:ln>
        </p:spPr>
        <p:txBody>
          <a:bodyPr>
            <a:spAutoFit/>
          </a:bodyPr>
          <a:lstStyle/>
          <a:p>
            <a:r>
              <a:rPr lang="fr-FR" dirty="0"/>
              <a:t>YES</a:t>
            </a:r>
          </a:p>
        </p:txBody>
      </p:sp>
      <p:sp>
        <p:nvSpPr>
          <p:cNvPr id="24" name="ZoneTexte 23"/>
          <p:cNvSpPr txBox="1"/>
          <p:nvPr/>
        </p:nvSpPr>
        <p:spPr>
          <a:xfrm>
            <a:off x="767535" y="4509120"/>
            <a:ext cx="2655295" cy="1169551"/>
          </a:xfrm>
          <a:prstGeom prst="rect">
            <a:avLst/>
          </a:prstGeom>
          <a:gradFill flip="none" rotWithShape="1">
            <a:gsLst>
              <a:gs pos="0">
                <a:schemeClr val="accent2">
                  <a:lumMod val="50000"/>
                </a:schemeClr>
              </a:gs>
              <a:gs pos="50000">
                <a:schemeClr val="lt1">
                  <a:shade val="67500"/>
                  <a:satMod val="115000"/>
                </a:schemeClr>
              </a:gs>
              <a:gs pos="100000">
                <a:schemeClr val="lt1">
                  <a:shade val="100000"/>
                  <a:satMod val="115000"/>
                </a:schemeClr>
              </a:gs>
            </a:gsLst>
            <a:path path="circle">
              <a:fillToRect l="100000" t="100000"/>
            </a:path>
            <a:tileRect r="-100000" b="-100000"/>
          </a:gra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b="1" i="1" dirty="0" smtClean="0"/>
              <a:t>Excessive </a:t>
            </a:r>
            <a:r>
              <a:rPr lang="fr-FR" sz="1400" b="1" i="1" dirty="0" err="1" smtClean="0"/>
              <a:t>deformation</a:t>
            </a:r>
            <a:endParaRPr lang="fr-FR" sz="1400" b="1" i="1" dirty="0" smtClean="0"/>
          </a:p>
          <a:p>
            <a:r>
              <a:rPr lang="fr-FR" sz="1400" b="1" i="1" dirty="0" smtClean="0"/>
              <a:t>Plastic </a:t>
            </a:r>
            <a:r>
              <a:rPr lang="fr-FR" sz="1400" b="1" i="1" dirty="0" err="1" smtClean="0"/>
              <a:t>instability</a:t>
            </a:r>
            <a:r>
              <a:rPr lang="fr-FR" sz="1400" b="1" i="1" dirty="0" smtClean="0"/>
              <a:t> </a:t>
            </a:r>
          </a:p>
          <a:p>
            <a:r>
              <a:rPr lang="fr-FR" sz="1400" b="1" i="1" dirty="0" smtClean="0"/>
              <a:t>Fatigue</a:t>
            </a:r>
          </a:p>
          <a:p>
            <a:r>
              <a:rPr lang="fr-FR" sz="1400" b="1" i="1" dirty="0" smtClean="0"/>
              <a:t>Progressive </a:t>
            </a:r>
            <a:r>
              <a:rPr lang="fr-FR" sz="1400" b="1" i="1" dirty="0" err="1" smtClean="0"/>
              <a:t>deformation</a:t>
            </a:r>
            <a:endParaRPr lang="fr-FR" sz="1400" b="1" i="1" dirty="0" smtClean="0"/>
          </a:p>
          <a:p>
            <a:r>
              <a:rPr lang="fr-FR" sz="1400" b="1" i="1" dirty="0" err="1" smtClean="0"/>
              <a:t>Fast</a:t>
            </a:r>
            <a:r>
              <a:rPr lang="fr-FR" sz="1400" b="1" i="1" dirty="0" smtClean="0"/>
              <a:t> fracture</a:t>
            </a:r>
            <a:endParaRPr lang="fr-FR" sz="1400" b="1" i="1" dirty="0"/>
          </a:p>
        </p:txBody>
      </p:sp>
      <p:sp>
        <p:nvSpPr>
          <p:cNvPr id="25" name="ZoneTexte 24"/>
          <p:cNvSpPr txBox="1"/>
          <p:nvPr/>
        </p:nvSpPr>
        <p:spPr>
          <a:xfrm>
            <a:off x="4232920" y="4509120"/>
            <a:ext cx="2160240" cy="646331"/>
          </a:xfrm>
          <a:prstGeom prst="rect">
            <a:avLst/>
          </a:prstGeom>
          <a:solidFill>
            <a:schemeClr val="bg1"/>
          </a:solidFill>
        </p:spPr>
        <p:txBody>
          <a:bodyPr wrap="square" rtlCol="0">
            <a:spAutoFit/>
          </a:bodyPr>
          <a:lstStyle/>
          <a:p>
            <a:r>
              <a:rPr lang="fr-FR" sz="1800" b="1" i="1" dirty="0" err="1" smtClean="0">
                <a:solidFill>
                  <a:srgbClr val="FF0000"/>
                </a:solidFill>
              </a:rPr>
              <a:t>Above</a:t>
            </a:r>
            <a:r>
              <a:rPr lang="fr-FR" sz="1800" b="1" i="1" dirty="0" smtClean="0">
                <a:solidFill>
                  <a:srgbClr val="FF0000"/>
                </a:solidFill>
              </a:rPr>
              <a:t> irradiation has to </a:t>
            </a:r>
            <a:r>
              <a:rPr lang="fr-FR" sz="1800" b="1" i="1" dirty="0" err="1" smtClean="0">
                <a:solidFill>
                  <a:srgbClr val="FF0000"/>
                </a:solidFill>
              </a:rPr>
              <a:t>be</a:t>
            </a:r>
            <a:r>
              <a:rPr lang="fr-FR" sz="1800" b="1" i="1" dirty="0" smtClean="0">
                <a:solidFill>
                  <a:srgbClr val="FF0000"/>
                </a:solidFill>
              </a:rPr>
              <a:t> </a:t>
            </a:r>
            <a:r>
              <a:rPr lang="fr-FR" sz="1800" b="1" i="1" dirty="0" err="1" smtClean="0">
                <a:solidFill>
                  <a:srgbClr val="FF0000"/>
                </a:solidFill>
              </a:rPr>
              <a:t>considered</a:t>
            </a:r>
            <a:endParaRPr lang="fr-FR" sz="1800" b="1" i="1" dirty="0">
              <a:solidFill>
                <a:srgbClr val="FF0000"/>
              </a:solidFill>
            </a:endParaRPr>
          </a:p>
        </p:txBody>
      </p:sp>
      <p:sp>
        <p:nvSpPr>
          <p:cNvPr id="26" name="ZoneTexte 25"/>
          <p:cNvSpPr txBox="1"/>
          <p:nvPr/>
        </p:nvSpPr>
        <p:spPr>
          <a:xfrm>
            <a:off x="7745760" y="2618910"/>
            <a:ext cx="2160240" cy="646331"/>
          </a:xfrm>
          <a:prstGeom prst="rect">
            <a:avLst/>
          </a:prstGeom>
          <a:solidFill>
            <a:schemeClr val="bg1"/>
          </a:solidFill>
        </p:spPr>
        <p:txBody>
          <a:bodyPr wrap="square" rtlCol="0">
            <a:spAutoFit/>
          </a:bodyPr>
          <a:lstStyle/>
          <a:p>
            <a:r>
              <a:rPr lang="fr-FR" sz="1800" b="1" i="1" dirty="0" err="1" smtClean="0">
                <a:solidFill>
                  <a:srgbClr val="FF0000"/>
                </a:solidFill>
              </a:rPr>
              <a:t>Above</a:t>
            </a:r>
            <a:r>
              <a:rPr lang="fr-FR" sz="1800" b="1" i="1" dirty="0" smtClean="0">
                <a:solidFill>
                  <a:srgbClr val="FF0000"/>
                </a:solidFill>
              </a:rPr>
              <a:t> </a:t>
            </a:r>
            <a:r>
              <a:rPr lang="fr-FR" sz="1800" b="1" i="1" dirty="0" err="1" smtClean="0">
                <a:solidFill>
                  <a:srgbClr val="FF0000"/>
                </a:solidFill>
              </a:rPr>
              <a:t>rules</a:t>
            </a:r>
            <a:r>
              <a:rPr lang="fr-FR" sz="1800" b="1" i="1" dirty="0" smtClean="0">
                <a:solidFill>
                  <a:srgbClr val="FF0000"/>
                </a:solidFill>
              </a:rPr>
              <a:t> are not </a:t>
            </a:r>
            <a:r>
              <a:rPr lang="fr-FR" sz="1800" b="1" i="1" dirty="0" err="1" smtClean="0">
                <a:solidFill>
                  <a:srgbClr val="FF0000"/>
                </a:solidFill>
              </a:rPr>
              <a:t>validated</a:t>
            </a:r>
            <a:r>
              <a:rPr lang="fr-FR" sz="1800" b="1" i="1" dirty="0" smtClean="0">
                <a:solidFill>
                  <a:srgbClr val="FF0000"/>
                </a:solidFill>
              </a:rPr>
              <a:t> </a:t>
            </a:r>
            <a:r>
              <a:rPr lang="fr-FR" sz="1800" b="1" i="1" dirty="0" err="1" smtClean="0">
                <a:solidFill>
                  <a:srgbClr val="FF0000"/>
                </a:solidFill>
              </a:rPr>
              <a:t>anymore</a:t>
            </a:r>
            <a:endParaRPr lang="fr-FR" sz="1800" b="1" i="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584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585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585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p:bldP spid="11" grpId="0" animBg="1"/>
      <p:bldP spid="12" grpId="0" animBg="1"/>
      <p:bldP spid="35850" grpId="0" animBg="1"/>
      <p:bldP spid="17" grpId="0" animBg="1"/>
      <p:bldP spid="35852" grpId="0"/>
      <p:bldP spid="35853" grpId="0"/>
      <p:bldP spid="24" grpId="0" animBg="1"/>
      <p:bldP spid="25"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p:cNvSpPr>
            <a:spLocks noGrp="1"/>
          </p:cNvSpPr>
          <p:nvPr>
            <p:ph type="title"/>
          </p:nvPr>
        </p:nvSpPr>
        <p:spPr/>
        <p:txBody>
          <a:bodyPr/>
          <a:lstStyle/>
          <a:p>
            <a:r>
              <a:rPr lang="fr-FR" dirty="0" smtClean="0"/>
              <a:t>Border </a:t>
            </a:r>
            <a:r>
              <a:rPr lang="fr-FR" dirty="0" err="1" smtClean="0"/>
              <a:t>lines</a:t>
            </a:r>
            <a:endParaRPr lang="fr-FR" dirty="0" smtClean="0"/>
          </a:p>
        </p:txBody>
      </p:sp>
      <p:sp>
        <p:nvSpPr>
          <p:cNvPr id="38915" name="Espace réservé du contenu 2"/>
          <p:cNvSpPr>
            <a:spLocks noGrp="1"/>
          </p:cNvSpPr>
          <p:nvPr>
            <p:ph idx="1"/>
          </p:nvPr>
        </p:nvSpPr>
        <p:spPr>
          <a:xfrm>
            <a:off x="152400" y="939800"/>
            <a:ext cx="9525000" cy="5639550"/>
          </a:xfrm>
        </p:spPr>
        <p:txBody>
          <a:bodyPr>
            <a:normAutofit fontScale="92500" lnSpcReduction="10000"/>
          </a:bodyPr>
          <a:lstStyle/>
          <a:p>
            <a:r>
              <a:rPr lang="en-US" dirty="0" smtClean="0"/>
              <a:t>Irradiation data supplied</a:t>
            </a:r>
          </a:p>
          <a:p>
            <a:pPr lvl="1"/>
            <a:r>
              <a:rPr lang="en-US" dirty="0" smtClean="0"/>
              <a:t>In Section III / Tome1 / Subsection Z / Appendix A3</a:t>
            </a:r>
          </a:p>
          <a:p>
            <a:pPr lvl="1"/>
            <a:r>
              <a:rPr lang="en-US" dirty="0" smtClean="0"/>
              <a:t>Data given in function of parameters considered as driven the material mechanical behavior</a:t>
            </a:r>
          </a:p>
          <a:p>
            <a:pPr lvl="1"/>
            <a:r>
              <a:rPr lang="en-US" dirty="0" smtClean="0"/>
              <a:t>For</a:t>
            </a:r>
          </a:p>
          <a:p>
            <a:pPr lvl="2"/>
            <a:r>
              <a:rPr lang="en-US" sz="2000" dirty="0" smtClean="0"/>
              <a:t>Stainless steels </a:t>
            </a:r>
            <a:r>
              <a:rPr lang="en-US" sz="1600" i="1" dirty="0" smtClean="0"/>
              <a:t>(material mechanical behavior driven by </a:t>
            </a:r>
            <a:r>
              <a:rPr lang="en-US" sz="1600" i="1" dirty="0" err="1" smtClean="0"/>
              <a:t>dpa</a:t>
            </a:r>
            <a:r>
              <a:rPr lang="en-US" sz="1600" i="1" dirty="0" smtClean="0"/>
              <a:t> NRT)</a:t>
            </a:r>
          </a:p>
          <a:p>
            <a:pPr lvl="3"/>
            <a:r>
              <a:rPr lang="en-US" dirty="0" smtClean="0"/>
              <a:t>A3.</a:t>
            </a:r>
            <a:r>
              <a:rPr lang="en-US" b="1" dirty="0" smtClean="0">
                <a:solidFill>
                  <a:srgbClr val="191966"/>
                </a:solidFill>
              </a:rPr>
              <a:t>1S</a:t>
            </a:r>
            <a:r>
              <a:rPr lang="en-US" dirty="0" smtClean="0"/>
              <a:t>: X2CrNiMo17-12-2(N) solution annealed (« 316L(N) »)</a:t>
            </a:r>
          </a:p>
          <a:p>
            <a:pPr lvl="3"/>
            <a:r>
              <a:rPr lang="en-US" dirty="0" smtClean="0"/>
              <a:t>A3.</a:t>
            </a:r>
            <a:r>
              <a:rPr lang="en-US" b="1" dirty="0" smtClean="0">
                <a:solidFill>
                  <a:srgbClr val="191966"/>
                </a:solidFill>
              </a:rPr>
              <a:t>3S</a:t>
            </a:r>
            <a:r>
              <a:rPr lang="en-US" dirty="0" smtClean="0"/>
              <a:t>: X2CrNiMo17-12-2, X2CrNiMo17-12-3, X2CrNiMo18-14-3 solution annealed  (« 316L»)</a:t>
            </a:r>
          </a:p>
          <a:p>
            <a:pPr lvl="3"/>
            <a:r>
              <a:rPr lang="en-US" dirty="0" smtClean="0"/>
              <a:t>A3.</a:t>
            </a:r>
            <a:r>
              <a:rPr lang="en-US" b="1" dirty="0" smtClean="0">
                <a:solidFill>
                  <a:srgbClr val="191966"/>
                </a:solidFill>
              </a:rPr>
              <a:t>4S</a:t>
            </a:r>
            <a:r>
              <a:rPr lang="en-US" dirty="0" smtClean="0"/>
              <a:t>: X2CrNi18-9, X2CrNi19-11 solution annealed  (« 304L »)</a:t>
            </a:r>
          </a:p>
          <a:p>
            <a:pPr lvl="3"/>
            <a:r>
              <a:rPr lang="en-US" dirty="0" smtClean="0"/>
              <a:t>A3.</a:t>
            </a:r>
            <a:r>
              <a:rPr lang="en-US" b="1" dirty="0" smtClean="0">
                <a:solidFill>
                  <a:srgbClr val="191966"/>
                </a:solidFill>
              </a:rPr>
              <a:t>7S</a:t>
            </a:r>
            <a:r>
              <a:rPr lang="en-US" dirty="0" smtClean="0"/>
              <a:t>: X2CrNiMo17-12-2 around 20% work hardening (« 316L work hardening»)</a:t>
            </a:r>
          </a:p>
          <a:p>
            <a:pPr lvl="2"/>
            <a:r>
              <a:rPr lang="en-US" sz="2000" dirty="0" smtClean="0"/>
              <a:t>Aluminum alloys </a:t>
            </a:r>
            <a:r>
              <a:rPr lang="en-US" sz="1600" i="1" dirty="0" smtClean="0"/>
              <a:t>(material mechanical behavior driven by </a:t>
            </a:r>
            <a:r>
              <a:rPr lang="en-US" sz="1600" i="1" dirty="0" err="1" smtClean="0"/>
              <a:t>Fluence</a:t>
            </a:r>
            <a:r>
              <a:rPr lang="en-US" sz="1600" i="1" dirty="0" smtClean="0"/>
              <a:t> in conventional thermal neutrons (E= 0.0254eV), corresponding to the most probable neutron energy in water at 20°C)</a:t>
            </a:r>
          </a:p>
          <a:p>
            <a:pPr lvl="3"/>
            <a:r>
              <a:rPr lang="en-US" dirty="0" smtClean="0"/>
              <a:t>A3.</a:t>
            </a:r>
            <a:r>
              <a:rPr lang="en-US" b="1" dirty="0" smtClean="0">
                <a:solidFill>
                  <a:srgbClr val="191966"/>
                </a:solidFill>
              </a:rPr>
              <a:t>1A</a:t>
            </a:r>
            <a:r>
              <a:rPr lang="en-US" dirty="0" smtClean="0"/>
              <a:t>: 5754-O (solution annealed) </a:t>
            </a:r>
          </a:p>
          <a:p>
            <a:pPr lvl="3"/>
            <a:r>
              <a:rPr lang="en-US" dirty="0" smtClean="0"/>
              <a:t>A3.</a:t>
            </a:r>
            <a:r>
              <a:rPr lang="en-US" b="1" dirty="0" smtClean="0">
                <a:solidFill>
                  <a:srgbClr val="191966"/>
                </a:solidFill>
              </a:rPr>
              <a:t>2A</a:t>
            </a:r>
            <a:r>
              <a:rPr lang="en-US" dirty="0" smtClean="0"/>
              <a:t>: 6061-T6 (structural Hardening)</a:t>
            </a:r>
          </a:p>
          <a:p>
            <a:pPr lvl="2"/>
            <a:r>
              <a:rPr lang="en-US" sz="2000" dirty="0" smtClean="0"/>
              <a:t>Zirconium alloys</a:t>
            </a:r>
            <a:r>
              <a:rPr lang="en-US" dirty="0" smtClean="0"/>
              <a:t> </a:t>
            </a:r>
            <a:r>
              <a:rPr lang="en-US" sz="1600" i="1" dirty="0" smtClean="0"/>
              <a:t>(material mechanical behavior driven by irradiation flux in fast neutrons E&gt;1MeV per cm</a:t>
            </a:r>
            <a:r>
              <a:rPr lang="en-US" sz="1600" i="1" baseline="30000" dirty="0" smtClean="0"/>
              <a:t>2</a:t>
            </a:r>
            <a:r>
              <a:rPr lang="en-US" sz="1600" i="1" dirty="0" smtClean="0"/>
              <a:t>)</a:t>
            </a:r>
          </a:p>
          <a:p>
            <a:pPr lvl="3"/>
            <a:r>
              <a:rPr lang="en-US" dirty="0" smtClean="0"/>
              <a:t>A3.</a:t>
            </a:r>
            <a:r>
              <a:rPr lang="en-US" b="1" dirty="0" smtClean="0">
                <a:solidFill>
                  <a:srgbClr val="191966"/>
                </a:solidFill>
              </a:rPr>
              <a:t>1Z</a:t>
            </a:r>
            <a:r>
              <a:rPr lang="en-US" dirty="0" smtClean="0"/>
              <a:t>: </a:t>
            </a:r>
            <a:r>
              <a:rPr lang="en-US" dirty="0" err="1" smtClean="0"/>
              <a:t>Zircaloy</a:t>
            </a:r>
            <a:r>
              <a:rPr lang="en-US" dirty="0" smtClean="0"/>
              <a:t> 2</a:t>
            </a:r>
          </a:p>
          <a:p>
            <a:pPr lvl="3"/>
            <a:r>
              <a:rPr lang="en-US" dirty="0" smtClean="0"/>
              <a:t>A3.</a:t>
            </a:r>
            <a:r>
              <a:rPr lang="en-US" b="1" dirty="0" smtClean="0">
                <a:solidFill>
                  <a:srgbClr val="191966"/>
                </a:solidFill>
              </a:rPr>
              <a:t>2Z</a:t>
            </a:r>
            <a:r>
              <a:rPr lang="en-US" dirty="0" smtClean="0"/>
              <a:t>: </a:t>
            </a:r>
            <a:r>
              <a:rPr lang="en-US" dirty="0" err="1" smtClean="0"/>
              <a:t>Zircaloy</a:t>
            </a:r>
            <a:r>
              <a:rPr lang="en-US" dirty="0" smtClean="0"/>
              <a:t> 4</a:t>
            </a:r>
          </a:p>
        </p:txBody>
      </p:sp>
      <p:sp>
        <p:nvSpPr>
          <p:cNvPr id="7"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Tree>
  </p:cSld>
  <p:clrMapOvr>
    <a:masterClrMapping/>
  </p:clrMapOvr>
  <p:transition/>
  <p:timing>
    <p:tnLst>
      <p:par>
        <p:cTn id="1" dur="indefinite" restart="never" nodeType="tmRoot"/>
      </p:par>
    </p:tnLst>
    <p:bldLst>
      <p:bldP spid="38915" grpId="0" build="p">
        <p:tmplLst>
          <p:tmpl lvl="1">
            <p:tnLst>
              <p:par>
                <p:cTn presetID="1" presetClass="entr" presetSubtype="0" fill="hold" nodeType="clickEffect">
                  <p:stCondLst>
                    <p:cond delay="0"/>
                  </p:stCondLst>
                  <p:childTnLst>
                    <p:set>
                      <p:cBhvr>
                        <p:cTn dur="1" fill="hold">
                          <p:stCondLst>
                            <p:cond delay="0"/>
                          </p:stCondLst>
                        </p:cTn>
                        <p:tgtEl>
                          <p:spTgt spid="38915"/>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8915"/>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8915"/>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8915"/>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8915"/>
                        </p:tgtEl>
                        <p:attrNameLst>
                          <p:attrName>style.visibility</p:attrName>
                        </p:attrNameLst>
                      </p:cBhvr>
                      <p:to>
                        <p:strVal val="visible"/>
                      </p:to>
                    </p:set>
                  </p:childTnLst>
                </p:cTn>
              </p:par>
            </p:tnLst>
          </p:tmpl>
        </p:tmplLst>
      </p:b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normAutofit fontScale="90000"/>
          </a:bodyPr>
          <a:lstStyle/>
          <a:p>
            <a:pPr>
              <a:defRPr/>
            </a:pPr>
            <a:r>
              <a:rPr lang="fr-FR" dirty="0" smtClean="0"/>
              <a:t>Cr-Ni-Mo </a:t>
            </a:r>
            <a:r>
              <a:rPr lang="fr-FR" dirty="0" err="1" smtClean="0"/>
              <a:t>stainless</a:t>
            </a:r>
            <a:r>
              <a:rPr lang="fr-FR" dirty="0" smtClean="0"/>
              <a:t> </a:t>
            </a:r>
            <a:r>
              <a:rPr lang="fr-FR" dirty="0" err="1" smtClean="0"/>
              <a:t>steels</a:t>
            </a:r>
            <a:r>
              <a:rPr lang="fr-FR" dirty="0" smtClean="0"/>
              <a:t> </a:t>
            </a:r>
            <a:br>
              <a:rPr lang="fr-FR" dirty="0" smtClean="0"/>
            </a:br>
            <a:r>
              <a:rPr lang="fr-FR" dirty="0" smtClean="0"/>
              <a:t>irradiation border </a:t>
            </a:r>
            <a:r>
              <a:rPr lang="fr-FR" dirty="0" err="1" smtClean="0"/>
              <a:t>lines</a:t>
            </a:r>
            <a:endParaRPr lang="fr-FR" dirty="0" smtClean="0"/>
          </a:p>
        </p:txBody>
      </p:sp>
      <p:sp>
        <p:nvSpPr>
          <p:cNvPr id="43011" name="Espace réservé du contenu 2"/>
          <p:cNvSpPr>
            <a:spLocks noGrp="1"/>
          </p:cNvSpPr>
          <p:nvPr>
            <p:ph idx="1"/>
          </p:nvPr>
        </p:nvSpPr>
        <p:spPr>
          <a:xfrm>
            <a:off x="947555" y="908720"/>
            <a:ext cx="8595955" cy="3465385"/>
          </a:xfrm>
        </p:spPr>
        <p:txBody>
          <a:bodyPr>
            <a:normAutofit fontScale="85000" lnSpcReduction="20000"/>
          </a:bodyPr>
          <a:lstStyle/>
          <a:p>
            <a:r>
              <a:rPr lang="en-US" dirty="0" smtClean="0"/>
              <a:t>Definition of the negligible irradiation condition</a:t>
            </a:r>
          </a:p>
          <a:p>
            <a:pPr lvl="1"/>
            <a:r>
              <a:rPr lang="en-US" dirty="0" smtClean="0"/>
              <a:t>Data from steels 316, 316L and 316L(N) after irradiation have been analyzed</a:t>
            </a:r>
          </a:p>
          <a:p>
            <a:pPr lvl="2"/>
            <a:r>
              <a:rPr lang="en-US" dirty="0" smtClean="0"/>
              <a:t>Irradiations performed in Sodium Fast Reactors and Experimental Fission reactors between 60 to 800°C</a:t>
            </a:r>
          </a:p>
          <a:p>
            <a:pPr lvl="2"/>
            <a:r>
              <a:rPr lang="en-US" dirty="0" smtClean="0"/>
              <a:t>Effect of irradiation similar on these grades </a:t>
            </a:r>
            <a:r>
              <a:rPr lang="en-US" dirty="0" smtClean="0">
                <a:sym typeface="Wingdings" pitchFamily="2" charset="2"/>
              </a:rPr>
              <a:t></a:t>
            </a:r>
            <a:r>
              <a:rPr lang="en-US" dirty="0" smtClean="0"/>
              <a:t>results given without distinguishing the grades as regards carbon and nitrogen contents</a:t>
            </a:r>
          </a:p>
          <a:p>
            <a:pPr lvl="1"/>
            <a:r>
              <a:rPr lang="en-US" dirty="0" smtClean="0"/>
              <a:t>In order to define the negligible irradiation conditions, various properties are compared:</a:t>
            </a:r>
            <a:endParaRPr lang="fr-FR" dirty="0" smtClean="0"/>
          </a:p>
          <a:p>
            <a:pPr lvl="2"/>
            <a:r>
              <a:rPr lang="en-US" dirty="0" smtClean="0"/>
              <a:t>Tensile strength,	</a:t>
            </a:r>
            <a:endParaRPr lang="fr-FR" dirty="0" smtClean="0"/>
          </a:p>
          <a:p>
            <a:pPr lvl="2"/>
            <a:r>
              <a:rPr lang="en-US" dirty="0" smtClean="0"/>
              <a:t>Yield strength,		</a:t>
            </a:r>
            <a:endParaRPr lang="fr-FR" dirty="0" smtClean="0"/>
          </a:p>
          <a:p>
            <a:pPr lvl="2"/>
            <a:r>
              <a:rPr lang="en-US" dirty="0" smtClean="0"/>
              <a:t>Ductility,</a:t>
            </a:r>
            <a:endParaRPr lang="fr-FR" dirty="0" smtClean="0"/>
          </a:p>
          <a:p>
            <a:pPr lvl="2"/>
            <a:r>
              <a:rPr lang="en-US" dirty="0" smtClean="0"/>
              <a:t>Elongation at maximum force,</a:t>
            </a:r>
            <a:endParaRPr lang="fr-FR" dirty="0" smtClean="0"/>
          </a:p>
          <a:p>
            <a:pPr lvl="2"/>
            <a:r>
              <a:rPr lang="en-US" dirty="0" smtClean="0"/>
              <a:t>Swelling,</a:t>
            </a:r>
            <a:endParaRPr lang="fr-FR" dirty="0" smtClean="0"/>
          </a:p>
          <a:p>
            <a:pPr lvl="2"/>
            <a:r>
              <a:rPr lang="en-US" dirty="0" smtClean="0"/>
              <a:t>Creep irradiation strain</a:t>
            </a:r>
          </a:p>
        </p:txBody>
      </p:sp>
      <p:sp>
        <p:nvSpPr>
          <p:cNvPr id="43012" name="ZoneTexte 13"/>
          <p:cNvSpPr txBox="1">
            <a:spLocks noChangeArrowheads="1"/>
          </p:cNvSpPr>
          <p:nvPr/>
        </p:nvSpPr>
        <p:spPr bwMode="auto">
          <a:xfrm>
            <a:off x="4817985" y="2663915"/>
            <a:ext cx="4680520" cy="495054"/>
          </a:xfrm>
          <a:prstGeom prst="rect">
            <a:avLst/>
          </a:prstGeom>
          <a:solidFill>
            <a:srgbClr val="92D050"/>
          </a:solidFill>
          <a:ln w="9525">
            <a:noFill/>
            <a:miter lim="800000"/>
            <a:headEnd/>
            <a:tailEnd/>
          </a:ln>
        </p:spPr>
        <p:txBody>
          <a:bodyPr wrap="square">
            <a:normAutofit fontScale="85000" lnSpcReduction="20000"/>
          </a:bodyPr>
          <a:lstStyle/>
          <a:p>
            <a:pPr marL="742950" lvl="1" indent="-285750" algn="l" eaLnBrk="0" hangingPunct="0">
              <a:spcBef>
                <a:spcPct val="20000"/>
              </a:spcBef>
              <a:buFont typeface="Wingdings" pitchFamily="2" charset="2"/>
              <a:buChar char="Ø"/>
            </a:pPr>
            <a:r>
              <a:rPr lang="en-US" sz="1800" b="1" dirty="0">
                <a:latin typeface="Arial" charset="0"/>
              </a:rPr>
              <a:t>INCREASE </a:t>
            </a:r>
            <a:r>
              <a:rPr lang="en-US" sz="1800" b="1" dirty="0">
                <a:latin typeface="Arial" charset="0"/>
                <a:sym typeface="Wingdings" pitchFamily="2" charset="2"/>
              </a:rPr>
              <a:t> </a:t>
            </a:r>
            <a:r>
              <a:rPr lang="en-US" sz="1800" b="1" dirty="0">
                <a:latin typeface="Arial" charset="0"/>
              </a:rPr>
              <a:t>favorable effect on the rules limiting the allowable stresses</a:t>
            </a:r>
            <a:endParaRPr lang="fr-FR" sz="1800" b="1" dirty="0">
              <a:latin typeface="Arial" charset="0"/>
            </a:endParaRPr>
          </a:p>
        </p:txBody>
      </p:sp>
      <p:sp>
        <p:nvSpPr>
          <p:cNvPr id="43013" name="ZoneTexte 14"/>
          <p:cNvSpPr txBox="1">
            <a:spLocks noChangeArrowheads="1"/>
          </p:cNvSpPr>
          <p:nvPr/>
        </p:nvSpPr>
        <p:spPr bwMode="auto">
          <a:xfrm>
            <a:off x="4862990" y="3834045"/>
            <a:ext cx="3960440" cy="495055"/>
          </a:xfrm>
          <a:prstGeom prst="rect">
            <a:avLst/>
          </a:prstGeom>
          <a:solidFill>
            <a:schemeClr val="bg1"/>
          </a:solidFill>
          <a:ln w="9525">
            <a:solidFill>
              <a:schemeClr val="tx2"/>
            </a:solidFill>
            <a:miter lim="800000"/>
            <a:headEnd/>
            <a:tailEnd/>
          </a:ln>
        </p:spPr>
        <p:txBody>
          <a:bodyPr wrap="square">
            <a:normAutofit fontScale="77500" lnSpcReduction="20000"/>
          </a:bodyPr>
          <a:lstStyle/>
          <a:p>
            <a:pPr marL="742950" lvl="1" indent="-285750" algn="l" eaLnBrk="0" hangingPunct="0">
              <a:spcBef>
                <a:spcPct val="20000"/>
              </a:spcBef>
              <a:buFont typeface="Wingdings" pitchFamily="2" charset="2"/>
              <a:buChar char="Ø"/>
            </a:pPr>
            <a:r>
              <a:rPr lang="en-US" sz="1800" b="1" dirty="0">
                <a:latin typeface="Arial" charset="0"/>
              </a:rPr>
              <a:t>No observed at low doses</a:t>
            </a:r>
          </a:p>
          <a:p>
            <a:pPr marL="742950" lvl="1" indent="-285750" algn="l" eaLnBrk="0" hangingPunct="0">
              <a:spcBef>
                <a:spcPct val="20000"/>
              </a:spcBef>
              <a:buFont typeface="Wingdings" pitchFamily="2" charset="2"/>
              <a:buChar char="Ø"/>
            </a:pPr>
            <a:r>
              <a:rPr lang="fr-FR" sz="1800" b="1" dirty="0">
                <a:latin typeface="Arial" charset="0"/>
                <a:cs typeface="Arial" charset="0"/>
              </a:rPr>
              <a:t>≈</a:t>
            </a:r>
            <a:r>
              <a:rPr lang="fr-FR" sz="1800" b="1" dirty="0">
                <a:latin typeface="Arial" charset="0"/>
              </a:rPr>
              <a:t> </a:t>
            </a:r>
            <a:r>
              <a:rPr lang="en-US" sz="1800" b="1" dirty="0">
                <a:latin typeface="Arial" charset="0"/>
              </a:rPr>
              <a:t>Not observed at low doses</a:t>
            </a:r>
          </a:p>
        </p:txBody>
      </p:sp>
      <p:sp>
        <p:nvSpPr>
          <p:cNvPr id="43014" name="ZoneTexte 15"/>
          <p:cNvSpPr txBox="1">
            <a:spLocks noChangeArrowheads="1"/>
          </p:cNvSpPr>
          <p:nvPr/>
        </p:nvSpPr>
        <p:spPr bwMode="auto">
          <a:xfrm>
            <a:off x="4862990" y="3248980"/>
            <a:ext cx="4680520" cy="495055"/>
          </a:xfrm>
          <a:prstGeom prst="rect">
            <a:avLst/>
          </a:prstGeom>
          <a:solidFill>
            <a:srgbClr val="FFC000"/>
          </a:solidFill>
          <a:ln w="9525">
            <a:noFill/>
            <a:miter lim="800000"/>
            <a:headEnd/>
            <a:tailEnd/>
          </a:ln>
        </p:spPr>
        <p:txBody>
          <a:bodyPr wrap="square">
            <a:normAutofit fontScale="77500" lnSpcReduction="20000"/>
          </a:bodyPr>
          <a:lstStyle/>
          <a:p>
            <a:pPr marL="742950" lvl="1" indent="-285750" algn="l" eaLnBrk="0" hangingPunct="0">
              <a:spcBef>
                <a:spcPct val="20000"/>
              </a:spcBef>
              <a:buFont typeface="Wingdings" pitchFamily="2" charset="2"/>
              <a:buChar char="Ø"/>
            </a:pPr>
            <a:r>
              <a:rPr lang="en-US" sz="1800" b="1" dirty="0">
                <a:latin typeface="Arial" charset="0"/>
              </a:rPr>
              <a:t>DECREASE</a:t>
            </a:r>
          </a:p>
          <a:p>
            <a:pPr marL="742950" lvl="1" indent="-285750" algn="l" eaLnBrk="0" hangingPunct="0">
              <a:spcBef>
                <a:spcPct val="20000"/>
              </a:spcBef>
              <a:buFont typeface="Wingdings" pitchFamily="2" charset="2"/>
              <a:buChar char="Ø"/>
            </a:pPr>
            <a:r>
              <a:rPr lang="en-US" sz="1800" b="1" dirty="0">
                <a:latin typeface="Arial" charset="0"/>
              </a:rPr>
              <a:t>DECREASE</a:t>
            </a:r>
            <a:endParaRPr lang="fr-FR" sz="1800" b="1" dirty="0">
              <a:latin typeface="Arial" charset="0"/>
            </a:endParaRPr>
          </a:p>
        </p:txBody>
      </p:sp>
      <p:sp>
        <p:nvSpPr>
          <p:cNvPr id="10"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
        <p:nvSpPr>
          <p:cNvPr id="12" name="Espace réservé du contenu 2"/>
          <p:cNvSpPr txBox="1">
            <a:spLocks/>
          </p:cNvSpPr>
          <p:nvPr/>
        </p:nvSpPr>
        <p:spPr bwMode="auto">
          <a:xfrm>
            <a:off x="632520" y="4239089"/>
            <a:ext cx="9001000" cy="675075"/>
          </a:xfrm>
          <a:prstGeom prst="rect">
            <a:avLst/>
          </a:prstGeom>
          <a:noFill/>
          <a:ln w="9525">
            <a:noFill/>
            <a:miter lim="800000"/>
            <a:headEnd/>
            <a:tailEnd/>
          </a:ln>
        </p:spPr>
        <p:txBody>
          <a:bodyPr vert="horz" wrap="square" lIns="36000" tIns="0" rIns="36000" bIns="0" numCol="1" anchor="t" anchorCtr="0" compatLnSpc="1">
            <a:prstTxWarp prst="textNoShape">
              <a:avLst/>
            </a:prstTxWarp>
            <a:normAutofit fontScale="62500" lnSpcReduction="20000"/>
          </a:bodyPr>
          <a:lstStyle/>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900" b="1" i="1" u="none" strike="noStrike" kern="0" cap="none" spc="0" normalizeH="0" baseline="0" noProof="0" dirty="0" smtClean="0">
                <a:ln>
                  <a:noFill/>
                </a:ln>
                <a:solidFill>
                  <a:srgbClr val="FF0000"/>
                </a:solidFill>
                <a:effectLst/>
                <a:uLnTx/>
                <a:uFillTx/>
                <a:latin typeface="+mn-lt"/>
              </a:rPr>
              <a:t>Criterion on ductility is chosen (Elongation at maximum to scattered</a:t>
            </a:r>
            <a:r>
              <a:rPr kumimoji="0" lang="en-US" sz="2900" b="1" i="1" u="none" strike="noStrike" kern="0" cap="none" spc="0" normalizeH="0" baseline="0" noProof="0" dirty="0" smtClean="0">
                <a:ln>
                  <a:noFill/>
                </a:ln>
                <a:solidFill>
                  <a:srgbClr val="FF0000"/>
                </a:solidFill>
                <a:effectLst/>
                <a:uLnTx/>
                <a:uFillTx/>
                <a:latin typeface="+mn-lt"/>
              </a:rPr>
              <a:t>)</a:t>
            </a:r>
          </a:p>
          <a:p>
            <a:pPr marL="742950" lvl="1" indent="-285750" algn="l" eaLnBrk="0" hangingPunct="0">
              <a:spcBef>
                <a:spcPct val="20000"/>
              </a:spcBef>
              <a:buFont typeface="Wingdings" pitchFamily="2" charset="2"/>
              <a:buChar char="Ø"/>
              <a:defRPr/>
            </a:pPr>
            <a:r>
              <a:rPr lang="en-US" sz="1800" b="1" dirty="0" smtClean="0"/>
              <a:t>A%= 0.7x the minimum value of A% (</a:t>
            </a:r>
            <a:r>
              <a:rPr lang="en-US" sz="1800" b="1" dirty="0" err="1" smtClean="0"/>
              <a:t>unirradiated</a:t>
            </a:r>
            <a:r>
              <a:rPr lang="en-US" sz="1800" b="1" dirty="0" smtClean="0"/>
              <a:t>)</a:t>
            </a:r>
            <a:endParaRPr kumimoji="0" lang="en-US" sz="2900" b="1" i="1" u="none" strike="noStrike" kern="0" cap="none" spc="0" normalizeH="0" baseline="0" noProof="0" dirty="0" smtClean="0">
              <a:ln>
                <a:noFill/>
              </a:ln>
              <a:solidFill>
                <a:srgbClr val="FF0000"/>
              </a:solidFill>
              <a:effectLst/>
              <a:uLnTx/>
              <a:uFillTx/>
              <a:latin typeface="+mn-lt"/>
            </a:endParaRPr>
          </a:p>
        </p:txBody>
      </p:sp>
      <p:sp>
        <p:nvSpPr>
          <p:cNvPr id="13" name="Espace réservé du contenu 2"/>
          <p:cNvSpPr txBox="1">
            <a:spLocks/>
          </p:cNvSpPr>
          <p:nvPr/>
        </p:nvSpPr>
        <p:spPr bwMode="auto">
          <a:xfrm>
            <a:off x="381000" y="4869160"/>
            <a:ext cx="9525000" cy="17098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7500" lnSpcReduction="20000"/>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2400" b="1" i="0" u="none" strike="noStrike" kern="0" cap="none" spc="0" normalizeH="0" baseline="0" noProof="0" dirty="0" smtClean="0">
                <a:ln>
                  <a:noFill/>
                </a:ln>
                <a:solidFill>
                  <a:srgbClr val="222286"/>
                </a:solidFill>
                <a:effectLst/>
                <a:uLnTx/>
                <a:uFillTx/>
                <a:latin typeface="+mn-lt"/>
                <a:ea typeface="+mn-ea"/>
                <a:cs typeface="+mn-cs"/>
              </a:rPr>
              <a:t>Definition of the maximum allowable irradiation condition</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lang="en-US" sz="2100" dirty="0" smtClean="0">
                <a:solidFill>
                  <a:srgbClr val="0033CC"/>
                </a:solidFill>
                <a:latin typeface="+mn-lt"/>
              </a:rPr>
              <a:t>Saturation of the effect of irradiation on tensile properties</a:t>
            </a:r>
            <a:br>
              <a:rPr lang="en-US" sz="2100" dirty="0" smtClean="0">
                <a:solidFill>
                  <a:srgbClr val="0033CC"/>
                </a:solidFill>
                <a:latin typeface="+mn-lt"/>
              </a:rPr>
            </a:br>
            <a:r>
              <a:rPr lang="en-US" sz="2100" dirty="0" smtClean="0">
                <a:solidFill>
                  <a:srgbClr val="0033CC"/>
                </a:solidFill>
                <a:latin typeface="+mn-lt"/>
                <a:sym typeface="Wingdings" pitchFamily="2" charset="2"/>
              </a:rPr>
              <a:t> </a:t>
            </a:r>
            <a:r>
              <a:rPr lang="en-US" sz="2100" dirty="0" smtClean="0">
                <a:solidFill>
                  <a:srgbClr val="0033CC"/>
                </a:solidFill>
                <a:latin typeface="+mn-lt"/>
              </a:rPr>
              <a:t>not possible to link the maximum allowable irradiation to the evolution of the ductility properties. </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1" i="1" u="none" strike="noStrike" kern="0" cap="none" spc="0" normalizeH="0" baseline="0" noProof="0" dirty="0" smtClean="0">
                <a:ln>
                  <a:noFill/>
                </a:ln>
                <a:solidFill>
                  <a:srgbClr val="FF0000"/>
                </a:solidFill>
                <a:effectLst/>
                <a:uLnTx/>
                <a:uFillTx/>
                <a:latin typeface="+mn-lt"/>
              </a:rPr>
              <a:t>A criterion based on swelling and its dimensional consequences is therefore used</a:t>
            </a:r>
            <a:r>
              <a:rPr kumimoji="0" lang="en-US" sz="2000" b="1" i="1" u="none" strike="noStrike" kern="0" cap="none" spc="0" normalizeH="0" baseline="0" noProof="0" dirty="0" smtClean="0">
                <a:ln>
                  <a:noFill/>
                </a:ln>
                <a:solidFill>
                  <a:srgbClr val="FF0000"/>
                </a:solidFill>
                <a:effectLst/>
                <a:uLnTx/>
                <a:uFillTx/>
                <a:latin typeface="+mn-lt"/>
              </a:rPr>
              <a:t>.</a:t>
            </a:r>
          </a:p>
          <a:p>
            <a:pPr marL="742950" lvl="1" indent="-285750" algn="l" eaLnBrk="0" hangingPunct="0">
              <a:spcBef>
                <a:spcPct val="20000"/>
              </a:spcBef>
              <a:buFont typeface="Wingdings" pitchFamily="2" charset="2"/>
              <a:buChar char="Ø"/>
              <a:defRPr/>
            </a:pPr>
            <a:r>
              <a:rPr lang="en-US" sz="1800" b="1" dirty="0" smtClean="0"/>
              <a:t>ΔV/V ≤ 3% by volume or ΔL/L ≤ 1 % in linear dimensions</a:t>
            </a:r>
            <a:endParaRPr kumimoji="0" lang="en-US" sz="2000" b="1" i="1" u="none" strike="noStrike" kern="0" cap="none" spc="0" normalizeH="0" baseline="0" noProof="0" dirty="0" smtClean="0">
              <a:ln>
                <a:noFill/>
              </a:ln>
              <a:solidFill>
                <a:srgbClr val="FF0000"/>
              </a:solidFill>
              <a:effectLst/>
              <a:uLnTx/>
              <a:uFillTx/>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0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0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p:bldP spid="43013" grpId="0" animBg="1"/>
      <p:bldP spid="43014" grpId="0" animBg="1"/>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Cr-Ni-Mo </a:t>
            </a:r>
            <a:r>
              <a:rPr lang="fr-FR" dirty="0" err="1" smtClean="0"/>
              <a:t>stainless</a:t>
            </a:r>
            <a:r>
              <a:rPr lang="fr-FR" dirty="0" smtClean="0"/>
              <a:t> </a:t>
            </a:r>
            <a:r>
              <a:rPr lang="fr-FR" dirty="0" err="1" smtClean="0"/>
              <a:t>steels</a:t>
            </a:r>
            <a:r>
              <a:rPr lang="fr-FR" dirty="0" smtClean="0"/>
              <a:t> </a:t>
            </a:r>
            <a:br>
              <a:rPr lang="fr-FR" dirty="0" smtClean="0"/>
            </a:br>
            <a:r>
              <a:rPr lang="fr-FR" dirty="0" smtClean="0"/>
              <a:t>irradiation border </a:t>
            </a:r>
            <a:r>
              <a:rPr lang="fr-FR" dirty="0" err="1" smtClean="0"/>
              <a:t>lines</a:t>
            </a:r>
            <a:endParaRPr lang="fr-FR" dirty="0"/>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a:p>
        </p:txBody>
      </p:sp>
      <p:grpSp>
        <p:nvGrpSpPr>
          <p:cNvPr id="5" name="Group 29"/>
          <p:cNvGrpSpPr>
            <a:grpSpLocks/>
          </p:cNvGrpSpPr>
          <p:nvPr/>
        </p:nvGrpSpPr>
        <p:grpSpPr bwMode="auto">
          <a:xfrm>
            <a:off x="241300" y="1697038"/>
            <a:ext cx="9601200" cy="4398962"/>
            <a:chOff x="287" y="1078"/>
            <a:chExt cx="5496" cy="2513"/>
          </a:xfrm>
        </p:grpSpPr>
        <p:pic>
          <p:nvPicPr>
            <p:cNvPr id="6" name="Picture 28"/>
            <p:cNvPicPr>
              <a:picLocks noChangeAspect="1" noChangeArrowheads="1"/>
            </p:cNvPicPr>
            <p:nvPr/>
          </p:nvPicPr>
          <p:blipFill>
            <a:blip r:embed="rId2" cstate="print"/>
            <a:srcRect l="3" t="12065" r="8492" b="7152"/>
            <a:stretch>
              <a:fillRect/>
            </a:stretch>
          </p:blipFill>
          <p:spPr bwMode="auto">
            <a:xfrm>
              <a:off x="287" y="1078"/>
              <a:ext cx="4580" cy="2513"/>
            </a:xfrm>
            <a:prstGeom prst="rect">
              <a:avLst/>
            </a:prstGeom>
            <a:noFill/>
            <a:ln w="9525" algn="ctr">
              <a:noFill/>
              <a:miter lim="800000"/>
              <a:headEnd/>
              <a:tailEnd/>
            </a:ln>
          </p:spPr>
        </p:pic>
        <p:sp>
          <p:nvSpPr>
            <p:cNvPr id="7" name="Freeform 22"/>
            <p:cNvSpPr>
              <a:spLocks/>
            </p:cNvSpPr>
            <p:nvPr/>
          </p:nvSpPr>
          <p:spPr bwMode="auto">
            <a:xfrm>
              <a:off x="3964" y="1348"/>
              <a:ext cx="1452" cy="1950"/>
            </a:xfrm>
            <a:custGeom>
              <a:avLst/>
              <a:gdLst>
                <a:gd name="T0" fmla="*/ 1044 w 1452"/>
                <a:gd name="T1" fmla="*/ 0 h 1950"/>
                <a:gd name="T2" fmla="*/ 0 w 1452"/>
                <a:gd name="T3" fmla="*/ 0 h 1950"/>
                <a:gd name="T4" fmla="*/ 0 w 1452"/>
                <a:gd name="T5" fmla="*/ 499 h 1950"/>
                <a:gd name="T6" fmla="*/ 91 w 1452"/>
                <a:gd name="T7" fmla="*/ 499 h 1950"/>
                <a:gd name="T8" fmla="*/ 91 w 1452"/>
                <a:gd name="T9" fmla="*/ 590 h 1950"/>
                <a:gd name="T10" fmla="*/ 273 w 1452"/>
                <a:gd name="T11" fmla="*/ 590 h 1950"/>
                <a:gd name="T12" fmla="*/ 273 w 1452"/>
                <a:gd name="T13" fmla="*/ 680 h 1950"/>
                <a:gd name="T14" fmla="*/ 454 w 1452"/>
                <a:gd name="T15" fmla="*/ 680 h 1950"/>
                <a:gd name="T16" fmla="*/ 454 w 1452"/>
                <a:gd name="T17" fmla="*/ 1950 h 1950"/>
                <a:gd name="T18" fmla="*/ 1452 w 1452"/>
                <a:gd name="T19" fmla="*/ 1950 h 19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52"/>
                <a:gd name="T31" fmla="*/ 0 h 1950"/>
                <a:gd name="T32" fmla="*/ 1452 w 1452"/>
                <a:gd name="T33" fmla="*/ 1950 h 19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52" h="1950">
                  <a:moveTo>
                    <a:pt x="1044" y="0"/>
                  </a:moveTo>
                  <a:lnTo>
                    <a:pt x="0" y="0"/>
                  </a:lnTo>
                  <a:lnTo>
                    <a:pt x="0" y="499"/>
                  </a:lnTo>
                  <a:lnTo>
                    <a:pt x="91" y="499"/>
                  </a:lnTo>
                  <a:lnTo>
                    <a:pt x="91" y="590"/>
                  </a:lnTo>
                  <a:lnTo>
                    <a:pt x="273" y="590"/>
                  </a:lnTo>
                  <a:lnTo>
                    <a:pt x="273" y="680"/>
                  </a:lnTo>
                  <a:lnTo>
                    <a:pt x="454" y="680"/>
                  </a:lnTo>
                  <a:lnTo>
                    <a:pt x="454" y="1950"/>
                  </a:lnTo>
                  <a:lnTo>
                    <a:pt x="1452" y="1950"/>
                  </a:lnTo>
                </a:path>
              </a:pathLst>
            </a:custGeom>
            <a:solidFill>
              <a:srgbClr val="C4122F">
                <a:alpha val="54117"/>
              </a:srgbClr>
            </a:solidFill>
            <a:ln w="9525">
              <a:noFill/>
              <a:round/>
              <a:headEnd/>
              <a:tailEnd/>
            </a:ln>
          </p:spPr>
          <p:txBody>
            <a:bodyPr wrap="none" lIns="0" tIns="0" rIns="0" bIns="0" anchor="ctr"/>
            <a:lstStyle/>
            <a:p>
              <a:endParaRPr lang="fr-FR"/>
            </a:p>
          </p:txBody>
        </p:sp>
        <p:sp>
          <p:nvSpPr>
            <p:cNvPr id="8" name="Oval 23"/>
            <p:cNvSpPr>
              <a:spLocks noChangeArrowheads="1"/>
            </p:cNvSpPr>
            <p:nvPr/>
          </p:nvSpPr>
          <p:spPr bwMode="auto">
            <a:xfrm>
              <a:off x="4421" y="1477"/>
              <a:ext cx="1362" cy="667"/>
            </a:xfrm>
            <a:prstGeom prst="ellipse">
              <a:avLst/>
            </a:prstGeom>
            <a:solidFill>
              <a:schemeClr val="bg1"/>
            </a:solidFill>
            <a:ln w="9525" algn="ctr">
              <a:solidFill>
                <a:schemeClr val="tx2"/>
              </a:solidFill>
              <a:round/>
              <a:headEnd/>
              <a:tailEnd/>
            </a:ln>
            <a:effectLst/>
          </p:spPr>
          <p:txBody>
            <a:bodyPr lIns="0" tIns="0" rIns="0" bIns="0" anchor="ctr">
              <a:spAutoFit/>
            </a:bodyPr>
            <a:lstStyle/>
            <a:p>
              <a:pPr>
                <a:defRPr/>
              </a:pPr>
              <a:r>
                <a:rPr lang="fr-FR" sz="1800" dirty="0">
                  <a:solidFill>
                    <a:srgbClr val="C00000"/>
                  </a:solidFill>
                  <a:latin typeface="+mn-lt"/>
                </a:rPr>
                <a:t>Maximum </a:t>
              </a:r>
              <a:r>
                <a:rPr lang="fr-FR" sz="1800" dirty="0" err="1">
                  <a:solidFill>
                    <a:srgbClr val="C00000"/>
                  </a:solidFill>
                  <a:latin typeface="+mn-lt"/>
                </a:rPr>
                <a:t>allowable</a:t>
              </a:r>
              <a:r>
                <a:rPr lang="fr-FR" sz="1800" dirty="0">
                  <a:solidFill>
                    <a:srgbClr val="C00000"/>
                  </a:solidFill>
                  <a:latin typeface="+mn-lt"/>
                </a:rPr>
                <a:t> irradiation</a:t>
              </a:r>
            </a:p>
          </p:txBody>
        </p:sp>
        <p:sp>
          <p:nvSpPr>
            <p:cNvPr id="9" name="Line 24"/>
            <p:cNvSpPr>
              <a:spLocks noChangeShapeType="1"/>
            </p:cNvSpPr>
            <p:nvPr/>
          </p:nvSpPr>
          <p:spPr bwMode="auto">
            <a:xfrm flipH="1">
              <a:off x="4422" y="2207"/>
              <a:ext cx="454" cy="499"/>
            </a:xfrm>
            <a:prstGeom prst="line">
              <a:avLst/>
            </a:prstGeom>
            <a:noFill/>
            <a:ln w="28575">
              <a:solidFill>
                <a:schemeClr val="bg1"/>
              </a:solidFill>
              <a:round/>
              <a:headEnd/>
              <a:tailEnd type="triangle" w="med" len="med"/>
            </a:ln>
          </p:spPr>
          <p:txBody>
            <a:bodyPr wrap="none" lIns="0" tIns="0" rIns="0" bIns="0" anchor="ctr"/>
            <a:lstStyle/>
            <a:p>
              <a:endParaRPr lang="fr-FR"/>
            </a:p>
          </p:txBody>
        </p:sp>
        <p:sp>
          <p:nvSpPr>
            <p:cNvPr id="10" name="Oval 25"/>
            <p:cNvSpPr>
              <a:spLocks noChangeArrowheads="1"/>
            </p:cNvSpPr>
            <p:nvPr/>
          </p:nvSpPr>
          <p:spPr bwMode="auto">
            <a:xfrm>
              <a:off x="2934" y="2042"/>
              <a:ext cx="1180" cy="952"/>
            </a:xfrm>
            <a:prstGeom prst="ellipse">
              <a:avLst/>
            </a:prstGeom>
            <a:solidFill>
              <a:schemeClr val="bg1"/>
            </a:solidFill>
            <a:ln w="9525" algn="ctr">
              <a:solidFill>
                <a:schemeClr val="accent2"/>
              </a:solidFill>
              <a:round/>
              <a:headEnd/>
              <a:tailEnd/>
            </a:ln>
            <a:effectLst/>
          </p:spPr>
          <p:txBody>
            <a:bodyPr lIns="0" tIns="0" rIns="0" bIns="0" anchor="ctr"/>
            <a:lstStyle/>
            <a:p>
              <a:pPr>
                <a:defRPr/>
              </a:pPr>
              <a:r>
                <a:rPr lang="fr-FR" sz="1800" b="1" dirty="0" err="1">
                  <a:solidFill>
                    <a:schemeClr val="accent2"/>
                  </a:solidFill>
                  <a:latin typeface="+mn-lt"/>
                </a:rPr>
                <a:t>Significant</a:t>
              </a:r>
              <a:r>
                <a:rPr lang="fr-FR" sz="1800" b="1" dirty="0">
                  <a:solidFill>
                    <a:schemeClr val="accent2"/>
                  </a:solidFill>
                  <a:latin typeface="+mn-lt"/>
                </a:rPr>
                <a:t> irradiation</a:t>
              </a:r>
            </a:p>
          </p:txBody>
        </p:sp>
        <p:sp>
          <p:nvSpPr>
            <p:cNvPr id="11" name="Oval 26"/>
            <p:cNvSpPr>
              <a:spLocks noChangeArrowheads="1"/>
            </p:cNvSpPr>
            <p:nvPr/>
          </p:nvSpPr>
          <p:spPr bwMode="auto">
            <a:xfrm>
              <a:off x="1383" y="2298"/>
              <a:ext cx="1180" cy="726"/>
            </a:xfrm>
            <a:prstGeom prst="ellipse">
              <a:avLst/>
            </a:prstGeom>
            <a:solidFill>
              <a:schemeClr val="bg1"/>
            </a:solidFill>
            <a:ln w="9525" algn="ctr">
              <a:solidFill>
                <a:schemeClr val="hlink"/>
              </a:solidFill>
              <a:round/>
              <a:headEnd/>
              <a:tailEnd/>
            </a:ln>
            <a:effectLst/>
          </p:spPr>
          <p:txBody>
            <a:bodyPr lIns="0" tIns="0" rIns="0" bIns="0" anchor="ctr"/>
            <a:lstStyle/>
            <a:p>
              <a:pPr>
                <a:defRPr/>
              </a:pPr>
              <a:r>
                <a:rPr lang="fr-FR" sz="1800" dirty="0" err="1">
                  <a:latin typeface="+mn-lt"/>
                </a:rPr>
                <a:t>Negligible</a:t>
              </a:r>
              <a:r>
                <a:rPr lang="fr-FR" sz="1800" dirty="0">
                  <a:latin typeface="+mn-lt"/>
                </a:rPr>
                <a:t> irradiation</a:t>
              </a: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normAutofit fontScale="90000"/>
          </a:bodyPr>
          <a:lstStyle/>
          <a:p>
            <a:pPr>
              <a:defRPr/>
            </a:pPr>
            <a:r>
              <a:rPr lang="fr-FR" dirty="0" smtClean="0"/>
              <a:t>6061 T6 </a:t>
            </a:r>
            <a:br>
              <a:rPr lang="fr-FR" dirty="0" smtClean="0"/>
            </a:br>
            <a:r>
              <a:rPr lang="fr-FR" dirty="0" smtClean="0"/>
              <a:t>irradiation border </a:t>
            </a:r>
            <a:r>
              <a:rPr lang="fr-FR" dirty="0" err="1" smtClean="0"/>
              <a:t>lines</a:t>
            </a:r>
            <a:endParaRPr lang="fr-FR" dirty="0" smtClean="0"/>
          </a:p>
        </p:txBody>
      </p:sp>
      <p:sp>
        <p:nvSpPr>
          <p:cNvPr id="50179" name="Espace réservé du contenu 2"/>
          <p:cNvSpPr>
            <a:spLocks noGrp="1"/>
          </p:cNvSpPr>
          <p:nvPr>
            <p:ph idx="1"/>
          </p:nvPr>
        </p:nvSpPr>
        <p:spPr>
          <a:xfrm>
            <a:off x="227475" y="998729"/>
            <a:ext cx="9391110" cy="4005445"/>
          </a:xfrm>
        </p:spPr>
        <p:txBody>
          <a:bodyPr>
            <a:normAutofit fontScale="85000" lnSpcReduction="10000"/>
          </a:bodyPr>
          <a:lstStyle/>
          <a:p>
            <a:r>
              <a:rPr lang="en-US" dirty="0" smtClean="0"/>
              <a:t>Definition of the negligible and maximum allowable irradiation condition</a:t>
            </a:r>
          </a:p>
          <a:p>
            <a:pPr lvl="1"/>
            <a:r>
              <a:rPr lang="en-US" dirty="0" smtClean="0"/>
              <a:t>Data from tensile test, impact test, and toughness test after irradiation have been analyzed</a:t>
            </a:r>
          </a:p>
          <a:p>
            <a:pPr lvl="2"/>
            <a:r>
              <a:rPr lang="en-US" dirty="0" smtClean="0"/>
              <a:t>Irradiations performed in HFIR, HFBR and BR2 reactor</a:t>
            </a:r>
          </a:p>
          <a:p>
            <a:pPr lvl="2"/>
            <a:r>
              <a:rPr lang="en-US" dirty="0" smtClean="0"/>
              <a:t>Temperature range: 50-100°C</a:t>
            </a:r>
          </a:p>
          <a:p>
            <a:pPr lvl="1"/>
            <a:r>
              <a:rPr lang="en-US" dirty="0" smtClean="0"/>
              <a:t>In order to define the negligible irradiation conditions, various properties are compared:</a:t>
            </a:r>
            <a:endParaRPr lang="fr-FR" dirty="0" smtClean="0"/>
          </a:p>
          <a:p>
            <a:pPr lvl="2"/>
            <a:r>
              <a:rPr lang="en-US" dirty="0" smtClean="0"/>
              <a:t>Tensile strength,	</a:t>
            </a:r>
            <a:endParaRPr lang="fr-FR" dirty="0" smtClean="0"/>
          </a:p>
          <a:p>
            <a:pPr lvl="2"/>
            <a:r>
              <a:rPr lang="en-US" dirty="0" smtClean="0"/>
              <a:t>Yield strength,</a:t>
            </a:r>
          </a:p>
          <a:p>
            <a:pPr lvl="2">
              <a:buFontTx/>
              <a:buNone/>
            </a:pPr>
            <a:r>
              <a:rPr lang="en-US" dirty="0" smtClean="0"/>
              <a:t>	</a:t>
            </a:r>
            <a:endParaRPr lang="fr-FR" dirty="0" smtClean="0"/>
          </a:p>
          <a:p>
            <a:pPr lvl="2"/>
            <a:r>
              <a:rPr lang="en-US" dirty="0" smtClean="0"/>
              <a:t>Ductility,</a:t>
            </a:r>
            <a:endParaRPr lang="fr-FR" dirty="0" smtClean="0"/>
          </a:p>
          <a:p>
            <a:pPr lvl="2"/>
            <a:r>
              <a:rPr lang="en-US" dirty="0" smtClean="0"/>
              <a:t>Elongation at maximum force,</a:t>
            </a:r>
          </a:p>
          <a:p>
            <a:pPr lvl="2"/>
            <a:endParaRPr lang="en-US" dirty="0" smtClean="0"/>
          </a:p>
          <a:p>
            <a:pPr lvl="2"/>
            <a:r>
              <a:rPr lang="en-US" dirty="0" smtClean="0"/>
              <a:t>Impact tests</a:t>
            </a:r>
          </a:p>
          <a:p>
            <a:pPr lvl="2"/>
            <a:r>
              <a:rPr lang="en-US" dirty="0" smtClean="0"/>
              <a:t>Toughness,</a:t>
            </a:r>
            <a:endParaRPr lang="fr-FR" dirty="0" smtClean="0"/>
          </a:p>
          <a:p>
            <a:pPr lvl="2"/>
            <a:r>
              <a:rPr lang="en-US" dirty="0" smtClean="0"/>
              <a:t>Swelling</a:t>
            </a:r>
          </a:p>
        </p:txBody>
      </p:sp>
      <p:sp>
        <p:nvSpPr>
          <p:cNvPr id="50181" name="ZoneTexte 13"/>
          <p:cNvSpPr txBox="1">
            <a:spLocks noChangeArrowheads="1"/>
          </p:cNvSpPr>
          <p:nvPr/>
        </p:nvSpPr>
        <p:spPr bwMode="auto">
          <a:xfrm>
            <a:off x="4052900" y="2708920"/>
            <a:ext cx="5560085" cy="408930"/>
          </a:xfrm>
          <a:prstGeom prst="rect">
            <a:avLst/>
          </a:prstGeom>
          <a:solidFill>
            <a:srgbClr val="92D050"/>
          </a:solidFill>
          <a:ln w="9525">
            <a:noFill/>
            <a:miter lim="800000"/>
            <a:headEnd/>
            <a:tailEnd/>
          </a:ln>
        </p:spPr>
        <p:txBody>
          <a:bodyPr>
            <a:normAutofit fontScale="70000" lnSpcReduction="20000"/>
          </a:bodyPr>
          <a:lstStyle/>
          <a:p>
            <a:pPr marL="742950" lvl="1" indent="-285750" algn="l" eaLnBrk="0" hangingPunct="0">
              <a:spcBef>
                <a:spcPct val="20000"/>
              </a:spcBef>
              <a:buFont typeface="Wingdings" pitchFamily="2" charset="2"/>
              <a:buChar char="Ø"/>
            </a:pPr>
            <a:r>
              <a:rPr lang="en-US" sz="1800" b="1" dirty="0">
                <a:latin typeface="Arial" charset="0"/>
              </a:rPr>
              <a:t>INCREASE </a:t>
            </a:r>
            <a:r>
              <a:rPr lang="en-US" sz="1800" b="1" dirty="0">
                <a:latin typeface="Arial" charset="0"/>
                <a:sym typeface="Wingdings" pitchFamily="2" charset="2"/>
              </a:rPr>
              <a:t> </a:t>
            </a:r>
            <a:r>
              <a:rPr lang="en-US" sz="1800" b="1" dirty="0">
                <a:latin typeface="Arial" charset="0"/>
              </a:rPr>
              <a:t>favorable effect on the rules limiting the allowable stresses</a:t>
            </a:r>
            <a:endParaRPr lang="fr-FR" sz="1800" b="1" dirty="0">
              <a:latin typeface="Arial" charset="0"/>
            </a:endParaRPr>
          </a:p>
        </p:txBody>
      </p:sp>
      <p:sp>
        <p:nvSpPr>
          <p:cNvPr id="50182" name="ZoneTexte 14"/>
          <p:cNvSpPr txBox="1">
            <a:spLocks noChangeArrowheads="1"/>
          </p:cNvSpPr>
          <p:nvPr/>
        </p:nvSpPr>
        <p:spPr bwMode="auto">
          <a:xfrm>
            <a:off x="4232920" y="4599130"/>
            <a:ext cx="4770531" cy="270029"/>
          </a:xfrm>
          <a:prstGeom prst="rect">
            <a:avLst/>
          </a:prstGeom>
          <a:solidFill>
            <a:schemeClr val="bg1"/>
          </a:solidFill>
          <a:ln w="9525">
            <a:solidFill>
              <a:schemeClr val="tx2"/>
            </a:solidFill>
            <a:miter lim="800000"/>
            <a:headEnd/>
            <a:tailEnd/>
          </a:ln>
        </p:spPr>
        <p:txBody>
          <a:bodyPr>
            <a:normAutofit fontScale="77500" lnSpcReduction="20000"/>
          </a:bodyPr>
          <a:lstStyle/>
          <a:p>
            <a:pPr marL="742950" lvl="1" indent="-285750" algn="l" eaLnBrk="0" hangingPunct="0">
              <a:spcBef>
                <a:spcPct val="20000"/>
              </a:spcBef>
              <a:buFont typeface="Wingdings" pitchFamily="2" charset="2"/>
              <a:buChar char="Ø"/>
            </a:pPr>
            <a:r>
              <a:rPr lang="fr-FR" sz="1800" b="1" dirty="0">
                <a:latin typeface="Arial" charset="0"/>
                <a:cs typeface="Arial" charset="0"/>
              </a:rPr>
              <a:t>≈</a:t>
            </a:r>
            <a:r>
              <a:rPr lang="fr-FR" sz="1800" b="1" dirty="0">
                <a:latin typeface="Arial" charset="0"/>
              </a:rPr>
              <a:t> </a:t>
            </a:r>
            <a:r>
              <a:rPr lang="en-US" sz="1800" b="1" dirty="0">
                <a:latin typeface="Arial" charset="0"/>
              </a:rPr>
              <a:t>Not observed at low doses</a:t>
            </a:r>
          </a:p>
        </p:txBody>
      </p:sp>
      <p:sp>
        <p:nvSpPr>
          <p:cNvPr id="50183" name="ZoneTexte 15"/>
          <p:cNvSpPr txBox="1">
            <a:spLocks noChangeArrowheads="1"/>
          </p:cNvSpPr>
          <p:nvPr/>
        </p:nvSpPr>
        <p:spPr bwMode="auto">
          <a:xfrm>
            <a:off x="4232920" y="3429000"/>
            <a:ext cx="3959885" cy="451302"/>
          </a:xfrm>
          <a:prstGeom prst="rect">
            <a:avLst/>
          </a:prstGeom>
          <a:solidFill>
            <a:srgbClr val="FFC000"/>
          </a:solidFill>
          <a:ln w="9525">
            <a:noFill/>
            <a:miter lim="800000"/>
            <a:headEnd/>
            <a:tailEnd/>
          </a:ln>
        </p:spPr>
        <p:txBody>
          <a:bodyPr>
            <a:normAutofit fontScale="70000" lnSpcReduction="20000"/>
          </a:bodyPr>
          <a:lstStyle/>
          <a:p>
            <a:pPr marL="742950" lvl="1" indent="-285750" algn="l" eaLnBrk="0" hangingPunct="0">
              <a:spcBef>
                <a:spcPct val="20000"/>
              </a:spcBef>
              <a:buFont typeface="Wingdings" pitchFamily="2" charset="2"/>
              <a:buChar char="Ø"/>
            </a:pPr>
            <a:r>
              <a:rPr lang="en-US" sz="1800" b="1" dirty="0">
                <a:latin typeface="Arial" charset="0"/>
              </a:rPr>
              <a:t>DECREASE</a:t>
            </a:r>
          </a:p>
          <a:p>
            <a:pPr marL="742950" lvl="1" indent="-285750" algn="l" eaLnBrk="0" hangingPunct="0">
              <a:spcBef>
                <a:spcPct val="20000"/>
              </a:spcBef>
              <a:buFont typeface="Wingdings" pitchFamily="2" charset="2"/>
              <a:buChar char="Ø"/>
            </a:pPr>
            <a:r>
              <a:rPr lang="en-US" sz="1800" b="1" dirty="0">
                <a:latin typeface="Arial" charset="0"/>
              </a:rPr>
              <a:t>DECREASE</a:t>
            </a:r>
            <a:endParaRPr lang="fr-FR" sz="1800" b="1" dirty="0">
              <a:latin typeface="Arial" charset="0"/>
            </a:endParaRPr>
          </a:p>
        </p:txBody>
      </p:sp>
      <p:sp>
        <p:nvSpPr>
          <p:cNvPr id="50184" name="ZoneTexte 9"/>
          <p:cNvSpPr txBox="1">
            <a:spLocks noChangeArrowheads="1"/>
          </p:cNvSpPr>
          <p:nvPr/>
        </p:nvSpPr>
        <p:spPr bwMode="auto">
          <a:xfrm>
            <a:off x="4232920" y="4014065"/>
            <a:ext cx="4815535" cy="522805"/>
          </a:xfrm>
          <a:prstGeom prst="rect">
            <a:avLst/>
          </a:prstGeom>
          <a:solidFill>
            <a:schemeClr val="bg1"/>
          </a:solidFill>
          <a:ln w="9525">
            <a:solidFill>
              <a:schemeClr val="tx2"/>
            </a:solidFill>
            <a:miter lim="800000"/>
            <a:headEnd/>
            <a:tailEnd/>
          </a:ln>
        </p:spPr>
        <p:txBody>
          <a:bodyPr>
            <a:normAutofit fontScale="85000" lnSpcReduction="20000"/>
          </a:bodyPr>
          <a:lstStyle/>
          <a:p>
            <a:pPr marL="742950" lvl="1" indent="-285750" algn="l" eaLnBrk="0" hangingPunct="0">
              <a:spcBef>
                <a:spcPct val="20000"/>
              </a:spcBef>
              <a:buFont typeface="Wingdings" pitchFamily="2" charset="2"/>
              <a:buChar char="Ø"/>
            </a:pPr>
            <a:r>
              <a:rPr lang="fr-FR" sz="1800" b="1" dirty="0" err="1">
                <a:latin typeface="Arial" charset="0"/>
                <a:cs typeface="Arial" charset="0"/>
              </a:rPr>
              <a:t>Slightly</a:t>
            </a:r>
            <a:r>
              <a:rPr lang="fr-FR" sz="1800" b="1" dirty="0">
                <a:latin typeface="Arial" charset="0"/>
                <a:cs typeface="Arial" charset="0"/>
              </a:rPr>
              <a:t> </a:t>
            </a:r>
            <a:r>
              <a:rPr lang="fr-FR" sz="1800" b="1" dirty="0" err="1">
                <a:latin typeface="Arial" charset="0"/>
                <a:cs typeface="Arial" charset="0"/>
              </a:rPr>
              <a:t>affected</a:t>
            </a:r>
            <a:endParaRPr lang="fr-FR" sz="1800" b="1" dirty="0">
              <a:latin typeface="Arial" charset="0"/>
              <a:cs typeface="Arial" charset="0"/>
            </a:endParaRPr>
          </a:p>
          <a:p>
            <a:pPr marL="742950" lvl="1" indent="-285750" algn="l" eaLnBrk="0" hangingPunct="0">
              <a:spcBef>
                <a:spcPct val="20000"/>
              </a:spcBef>
              <a:buFont typeface="Wingdings" pitchFamily="2" charset="2"/>
              <a:buChar char="Ø"/>
            </a:pPr>
            <a:r>
              <a:rPr lang="fr-FR" sz="1800" b="1" dirty="0">
                <a:latin typeface="Arial" charset="0"/>
                <a:cs typeface="Arial" charset="0"/>
              </a:rPr>
              <a:t>Not </a:t>
            </a:r>
            <a:r>
              <a:rPr lang="fr-FR" sz="1800" b="1" dirty="0" err="1">
                <a:latin typeface="Arial" charset="0"/>
                <a:cs typeface="Arial" charset="0"/>
              </a:rPr>
              <a:t>affected</a:t>
            </a:r>
            <a:r>
              <a:rPr lang="fr-FR" sz="1800" b="1" dirty="0">
                <a:latin typeface="Arial" charset="0"/>
                <a:cs typeface="Arial" charset="0"/>
              </a:rPr>
              <a:t> </a:t>
            </a:r>
            <a:endParaRPr lang="en-US" sz="1800" b="1" dirty="0">
              <a:latin typeface="Arial" charset="0"/>
            </a:endParaRPr>
          </a:p>
        </p:txBody>
      </p:sp>
      <p:sp>
        <p:nvSpPr>
          <p:cNvPr id="14" name="Espace réservé du pied de page 13"/>
          <p:cNvSpPr>
            <a:spLocks noGrp="1"/>
          </p:cNvSpPr>
          <p:nvPr>
            <p:ph type="ftr" sz="quarter" idx="10"/>
          </p:nvPr>
        </p:nvSpPr>
        <p:spPr>
          <a:xfrm>
            <a:off x="1847655" y="6572250"/>
            <a:ext cx="6553200" cy="285750"/>
          </a:xfrm>
        </p:spPr>
        <p:txBody>
          <a:bodyPr/>
          <a:lstStyle/>
          <a:p>
            <a:pPr>
              <a:defRPr/>
            </a:pPr>
            <a:r>
              <a:rPr lang="en-US" dirty="0" smtClean="0"/>
              <a:t>5th HPT Workshop, May 20th-23rd, 2014 – </a:t>
            </a:r>
            <a:r>
              <a:rPr lang="en-US" dirty="0" err="1" smtClean="0"/>
              <a:t>Fermilab</a:t>
            </a:r>
            <a:r>
              <a:rPr lang="en-US" dirty="0" smtClean="0"/>
              <a:t>, USA</a:t>
            </a:r>
            <a:endParaRPr lang="en-US" dirty="0"/>
          </a:p>
        </p:txBody>
      </p:sp>
      <p:sp>
        <p:nvSpPr>
          <p:cNvPr id="9" name="Espace réservé du contenu 44"/>
          <p:cNvSpPr txBox="1">
            <a:spLocks/>
          </p:cNvSpPr>
          <p:nvPr/>
        </p:nvSpPr>
        <p:spPr bwMode="auto">
          <a:xfrm>
            <a:off x="497505" y="4869160"/>
            <a:ext cx="9076075" cy="14858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1" i="1" u="none" strike="noStrike" kern="0" cap="none" spc="0" normalizeH="0" baseline="0" noProof="0" dirty="0" smtClean="0">
                <a:ln>
                  <a:noFill/>
                </a:ln>
                <a:solidFill>
                  <a:srgbClr val="FF0000"/>
                </a:solidFill>
                <a:effectLst/>
                <a:uLnTx/>
                <a:uFillTx/>
                <a:latin typeface="+mn-lt"/>
              </a:rPr>
              <a:t>Criterion on ductility is </a:t>
            </a:r>
            <a:r>
              <a:rPr kumimoji="0" lang="en-US" sz="2000" b="1" i="1" u="none" strike="noStrike" kern="0" cap="none" spc="0" normalizeH="0" baseline="0" noProof="0" dirty="0" smtClean="0">
                <a:ln>
                  <a:noFill/>
                </a:ln>
                <a:solidFill>
                  <a:srgbClr val="FF0000"/>
                </a:solidFill>
                <a:effectLst/>
                <a:uLnTx/>
                <a:uFillTx/>
                <a:latin typeface="+mn-lt"/>
              </a:rPr>
              <a:t>chosen</a:t>
            </a:r>
          </a:p>
          <a:p>
            <a:pPr marL="742950" lvl="1" indent="-285750" algn="l" eaLnBrk="0" hangingPunct="0">
              <a:spcBef>
                <a:spcPct val="20000"/>
              </a:spcBef>
              <a:buFont typeface="Wingdings" pitchFamily="2" charset="2"/>
              <a:buChar char="Ø"/>
              <a:defRPr/>
            </a:pPr>
            <a:r>
              <a:rPr lang="fr-FR" sz="1800" b="1" dirty="0" smtClean="0"/>
              <a:t>A% (</a:t>
            </a:r>
            <a:r>
              <a:rPr lang="fr-FR" sz="1800" b="1" dirty="0" err="1" smtClean="0"/>
              <a:t>irradiated</a:t>
            </a:r>
            <a:r>
              <a:rPr lang="fr-FR" sz="1800" b="1" dirty="0" smtClean="0"/>
              <a:t>) = </a:t>
            </a:r>
            <a:r>
              <a:rPr lang="fr-FR" sz="1800" b="1" dirty="0" err="1" smtClean="0"/>
              <a:t>Agt</a:t>
            </a:r>
            <a:r>
              <a:rPr lang="fr-FR" sz="1800" b="1" dirty="0" smtClean="0"/>
              <a:t>% (</a:t>
            </a:r>
            <a:r>
              <a:rPr lang="fr-FR" sz="1800" b="1" dirty="0" err="1" smtClean="0"/>
              <a:t>unirradiated</a:t>
            </a:r>
            <a:r>
              <a:rPr lang="fr-FR" sz="1800" b="1" dirty="0" smtClean="0"/>
              <a:t>)</a:t>
            </a:r>
            <a:endParaRPr kumimoji="0" lang="en-US" sz="2000" b="1" i="1" u="none" strike="noStrike" kern="0" cap="none" spc="0" normalizeH="0" baseline="0" noProof="0" dirty="0" smtClean="0">
              <a:ln>
                <a:noFill/>
              </a:ln>
              <a:solidFill>
                <a:srgbClr val="FF0000"/>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2400" b="1" i="0" u="none" strike="noStrike" kern="0" cap="none" spc="0" normalizeH="0" baseline="0" noProof="0" dirty="0" smtClean="0">
                <a:ln>
                  <a:noFill/>
                </a:ln>
                <a:solidFill>
                  <a:srgbClr val="222286"/>
                </a:solidFill>
                <a:effectLst/>
                <a:uLnTx/>
                <a:uFillTx/>
                <a:latin typeface="+mn-lt"/>
                <a:ea typeface="+mn-ea"/>
                <a:cs typeface="+mn-cs"/>
              </a:rPr>
              <a:t>Definition of the maximum </a:t>
            </a:r>
            <a:r>
              <a:rPr kumimoji="0" lang="en-US" sz="2400" b="1" i="0" u="none" strike="noStrike" kern="0" cap="none" spc="0" normalizeH="0" baseline="0" noProof="0" dirty="0" err="1" smtClean="0">
                <a:ln>
                  <a:noFill/>
                </a:ln>
                <a:solidFill>
                  <a:srgbClr val="222286"/>
                </a:solidFill>
                <a:effectLst/>
                <a:uLnTx/>
                <a:uFillTx/>
                <a:latin typeface="+mn-lt"/>
                <a:ea typeface="+mn-ea"/>
                <a:cs typeface="+mn-cs"/>
              </a:rPr>
              <a:t>alllowable</a:t>
            </a:r>
            <a:r>
              <a:rPr kumimoji="0" lang="en-US" sz="2400" b="1" i="0" u="none" strike="noStrike" kern="0" cap="none" spc="0" normalizeH="0" baseline="0" noProof="0" dirty="0" smtClean="0">
                <a:ln>
                  <a:noFill/>
                </a:ln>
                <a:solidFill>
                  <a:srgbClr val="222286"/>
                </a:solidFill>
                <a:effectLst/>
                <a:uLnTx/>
                <a:uFillTx/>
                <a:latin typeface="+mn-lt"/>
                <a:ea typeface="+mn-ea"/>
                <a:cs typeface="+mn-cs"/>
              </a:rPr>
              <a:t> irradiation condition</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1" i="1" u="none" strike="noStrike" kern="0" cap="none" spc="0" normalizeH="0" baseline="0" noProof="0" dirty="0" smtClean="0">
                <a:ln>
                  <a:noFill/>
                </a:ln>
                <a:solidFill>
                  <a:srgbClr val="FF0000"/>
                </a:solidFill>
                <a:effectLst/>
                <a:uLnTx/>
                <a:uFillTx/>
                <a:latin typeface="+mn-lt"/>
              </a:rPr>
              <a:t>Criterion on ductility is </a:t>
            </a:r>
            <a:r>
              <a:rPr kumimoji="0" lang="en-US" sz="2000" b="1" i="1" u="none" strike="noStrike" kern="0" cap="none" spc="0" normalizeH="0" baseline="0" noProof="0" dirty="0" smtClean="0">
                <a:ln>
                  <a:noFill/>
                </a:ln>
                <a:solidFill>
                  <a:srgbClr val="FF0000"/>
                </a:solidFill>
                <a:effectLst/>
                <a:uLnTx/>
                <a:uFillTx/>
                <a:latin typeface="+mn-lt"/>
              </a:rPr>
              <a:t>chosen</a:t>
            </a:r>
          </a:p>
          <a:p>
            <a:pPr marL="742950" lvl="1" indent="-285750" algn="l" eaLnBrk="0" hangingPunct="0">
              <a:spcBef>
                <a:spcPct val="20000"/>
              </a:spcBef>
              <a:buFont typeface="Wingdings" pitchFamily="2" charset="2"/>
              <a:buChar char="Ø"/>
              <a:defRPr/>
            </a:pPr>
            <a:r>
              <a:rPr lang="en-US" sz="2000" b="1" dirty="0" smtClean="0"/>
              <a:t>A%= 0 (by extrapolation of the minimum curve)</a:t>
            </a:r>
            <a:endParaRPr kumimoji="0" lang="en-US" sz="2000" b="1" i="1" u="none" strike="noStrike" kern="0" cap="none" spc="0" normalizeH="0" baseline="0" noProof="0" dirty="0" smtClean="0">
              <a:ln>
                <a:noFill/>
              </a:ln>
              <a:solidFill>
                <a:srgbClr val="FF0000"/>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ü"/>
              <a:tabLst/>
              <a:defRPr/>
            </a:pPr>
            <a:endParaRPr kumimoji="0" lang="fr-FR" sz="2400" b="1" i="0" u="none" strike="noStrike" kern="0" cap="none" spc="0" normalizeH="0" baseline="0" noProof="0" dirty="0" smtClean="0">
              <a:ln>
                <a:noFill/>
              </a:ln>
              <a:solidFill>
                <a:srgbClr val="222286"/>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1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18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18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1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animBg="1"/>
      <p:bldP spid="50182" grpId="0" animBg="1"/>
      <p:bldP spid="50183" grpId="0" animBg="1"/>
      <p:bldP spid="50184"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normAutofit fontScale="90000"/>
          </a:bodyPr>
          <a:lstStyle/>
          <a:p>
            <a:pPr>
              <a:defRPr/>
            </a:pPr>
            <a:r>
              <a:rPr lang="fr-FR" dirty="0" smtClean="0"/>
              <a:t>5754-O </a:t>
            </a:r>
            <a:br>
              <a:rPr lang="fr-FR" dirty="0" smtClean="0"/>
            </a:br>
            <a:r>
              <a:rPr lang="fr-FR" dirty="0" smtClean="0"/>
              <a:t>irradiation border </a:t>
            </a:r>
            <a:r>
              <a:rPr lang="fr-FR" dirty="0" err="1" smtClean="0"/>
              <a:t>lines</a:t>
            </a:r>
            <a:endParaRPr lang="fr-FR" dirty="0" smtClean="0"/>
          </a:p>
        </p:txBody>
      </p:sp>
      <p:sp>
        <p:nvSpPr>
          <p:cNvPr id="53251" name="Espace réservé du contenu 2"/>
          <p:cNvSpPr>
            <a:spLocks noGrp="1"/>
          </p:cNvSpPr>
          <p:nvPr>
            <p:ph idx="1"/>
          </p:nvPr>
        </p:nvSpPr>
        <p:spPr>
          <a:xfrm>
            <a:off x="152399" y="908050"/>
            <a:ext cx="9526125" cy="4321150"/>
          </a:xfrm>
        </p:spPr>
        <p:txBody>
          <a:bodyPr>
            <a:normAutofit fontScale="85000" lnSpcReduction="10000"/>
          </a:bodyPr>
          <a:lstStyle/>
          <a:p>
            <a:r>
              <a:rPr lang="en-US" dirty="0" smtClean="0"/>
              <a:t>Definition of the negligible and maximum allowable irradiation condition</a:t>
            </a:r>
          </a:p>
          <a:p>
            <a:pPr lvl="1"/>
            <a:r>
              <a:rPr lang="en-US" dirty="0" smtClean="0"/>
              <a:t>Data from tensile test, impact test, and toughness test after irradiation have been analyzed</a:t>
            </a:r>
          </a:p>
          <a:p>
            <a:pPr lvl="2"/>
            <a:r>
              <a:rPr lang="en-US" dirty="0" smtClean="0"/>
              <a:t>Irradiation performed in Osiris and </a:t>
            </a:r>
            <a:r>
              <a:rPr lang="en-US" dirty="0" err="1" smtClean="0"/>
              <a:t>Melusine</a:t>
            </a:r>
            <a:r>
              <a:rPr lang="en-US" dirty="0" smtClean="0"/>
              <a:t> experimental reactors</a:t>
            </a:r>
          </a:p>
          <a:p>
            <a:pPr lvl="2"/>
            <a:r>
              <a:rPr lang="en-US" dirty="0" smtClean="0"/>
              <a:t>Temperature range &lt;50°C</a:t>
            </a:r>
          </a:p>
          <a:p>
            <a:pPr lvl="1"/>
            <a:r>
              <a:rPr lang="en-US" dirty="0" smtClean="0"/>
              <a:t>In order to define the negligible irradiation conditions, various properties are compared:</a:t>
            </a:r>
            <a:endParaRPr lang="fr-FR" dirty="0" smtClean="0"/>
          </a:p>
          <a:p>
            <a:pPr lvl="2"/>
            <a:r>
              <a:rPr lang="en-US" dirty="0" smtClean="0"/>
              <a:t>Tensile strength,	</a:t>
            </a:r>
            <a:endParaRPr lang="fr-FR" dirty="0" smtClean="0"/>
          </a:p>
          <a:p>
            <a:pPr lvl="2"/>
            <a:r>
              <a:rPr lang="en-US" dirty="0" smtClean="0"/>
              <a:t>Yield strength,</a:t>
            </a:r>
          </a:p>
          <a:p>
            <a:pPr lvl="2">
              <a:buFontTx/>
              <a:buNone/>
            </a:pPr>
            <a:r>
              <a:rPr lang="en-US" dirty="0" smtClean="0"/>
              <a:t>	</a:t>
            </a:r>
            <a:endParaRPr lang="fr-FR" dirty="0" smtClean="0"/>
          </a:p>
          <a:p>
            <a:pPr lvl="2"/>
            <a:r>
              <a:rPr lang="en-US" dirty="0" smtClean="0"/>
              <a:t>Ductility,</a:t>
            </a:r>
            <a:endParaRPr lang="fr-FR" dirty="0" smtClean="0"/>
          </a:p>
          <a:p>
            <a:pPr lvl="2"/>
            <a:r>
              <a:rPr lang="en-US" dirty="0" smtClean="0"/>
              <a:t>Elongation at maximum force,</a:t>
            </a:r>
          </a:p>
          <a:p>
            <a:pPr lvl="2"/>
            <a:endParaRPr lang="en-US" dirty="0" smtClean="0"/>
          </a:p>
          <a:p>
            <a:pPr lvl="2"/>
            <a:r>
              <a:rPr lang="en-US" dirty="0" smtClean="0"/>
              <a:t>Impact tests</a:t>
            </a:r>
          </a:p>
          <a:p>
            <a:pPr lvl="2"/>
            <a:r>
              <a:rPr lang="en-US" dirty="0" smtClean="0"/>
              <a:t>Toughness,</a:t>
            </a:r>
            <a:endParaRPr lang="fr-FR" dirty="0" smtClean="0"/>
          </a:p>
          <a:p>
            <a:pPr lvl="2"/>
            <a:r>
              <a:rPr lang="en-US" dirty="0" smtClean="0"/>
              <a:t>Swelling</a:t>
            </a:r>
            <a:endParaRPr lang="fr-FR" dirty="0" smtClean="0"/>
          </a:p>
        </p:txBody>
      </p:sp>
      <p:sp>
        <p:nvSpPr>
          <p:cNvPr id="53253" name="ZoneTexte 13"/>
          <p:cNvSpPr txBox="1">
            <a:spLocks noChangeArrowheads="1"/>
          </p:cNvSpPr>
          <p:nvPr/>
        </p:nvSpPr>
        <p:spPr bwMode="auto">
          <a:xfrm>
            <a:off x="3422830" y="2573905"/>
            <a:ext cx="5850650" cy="453935"/>
          </a:xfrm>
          <a:prstGeom prst="rect">
            <a:avLst/>
          </a:prstGeom>
          <a:solidFill>
            <a:srgbClr val="92D050"/>
          </a:solidFill>
          <a:ln w="9525">
            <a:noFill/>
            <a:miter lim="800000"/>
            <a:headEnd/>
            <a:tailEnd/>
          </a:ln>
        </p:spPr>
        <p:txBody>
          <a:bodyPr>
            <a:normAutofit fontScale="77500" lnSpcReduction="20000"/>
          </a:bodyPr>
          <a:lstStyle/>
          <a:p>
            <a:pPr marL="742950" lvl="1" indent="-285750" algn="l" eaLnBrk="0" hangingPunct="0">
              <a:spcBef>
                <a:spcPct val="20000"/>
              </a:spcBef>
              <a:buFont typeface="Wingdings" pitchFamily="2" charset="2"/>
              <a:buChar char="Ø"/>
            </a:pPr>
            <a:r>
              <a:rPr lang="en-US" sz="1800" b="1" dirty="0">
                <a:latin typeface="Arial" charset="0"/>
              </a:rPr>
              <a:t>INCREASE </a:t>
            </a:r>
            <a:r>
              <a:rPr lang="en-US" sz="1800" b="1" dirty="0">
                <a:latin typeface="Arial" charset="0"/>
                <a:sym typeface="Wingdings" pitchFamily="2" charset="2"/>
              </a:rPr>
              <a:t> </a:t>
            </a:r>
            <a:r>
              <a:rPr lang="en-US" sz="1800" b="1" dirty="0">
                <a:latin typeface="Arial" charset="0"/>
              </a:rPr>
              <a:t>favorable effect on the rules limiting the allowable stresses</a:t>
            </a:r>
            <a:endParaRPr lang="fr-FR" sz="1800" b="1" dirty="0">
              <a:latin typeface="Arial" charset="0"/>
            </a:endParaRPr>
          </a:p>
        </p:txBody>
      </p:sp>
      <p:sp>
        <p:nvSpPr>
          <p:cNvPr id="53254" name="ZoneTexte 14"/>
          <p:cNvSpPr txBox="1">
            <a:spLocks noChangeArrowheads="1"/>
          </p:cNvSpPr>
          <p:nvPr/>
        </p:nvSpPr>
        <p:spPr bwMode="auto">
          <a:xfrm>
            <a:off x="3962890" y="4599130"/>
            <a:ext cx="5265586" cy="231492"/>
          </a:xfrm>
          <a:prstGeom prst="rect">
            <a:avLst/>
          </a:prstGeom>
          <a:solidFill>
            <a:schemeClr val="bg1"/>
          </a:solidFill>
          <a:ln w="9525">
            <a:solidFill>
              <a:schemeClr val="tx2"/>
            </a:solidFill>
            <a:miter lim="800000"/>
            <a:headEnd/>
            <a:tailEnd/>
          </a:ln>
        </p:spPr>
        <p:txBody>
          <a:bodyPr>
            <a:normAutofit fontScale="62500" lnSpcReduction="20000"/>
          </a:bodyPr>
          <a:lstStyle/>
          <a:p>
            <a:pPr marL="742950" lvl="1" indent="-285750" algn="l" eaLnBrk="0" hangingPunct="0">
              <a:spcBef>
                <a:spcPct val="20000"/>
              </a:spcBef>
              <a:buFont typeface="Wingdings" pitchFamily="2" charset="2"/>
              <a:buChar char="Ø"/>
            </a:pPr>
            <a:r>
              <a:rPr lang="fr-FR" sz="1800" b="1">
                <a:latin typeface="Arial" charset="0"/>
                <a:cs typeface="Arial" charset="0"/>
              </a:rPr>
              <a:t>≈</a:t>
            </a:r>
            <a:r>
              <a:rPr lang="fr-FR" sz="1800" b="1">
                <a:latin typeface="Arial" charset="0"/>
              </a:rPr>
              <a:t> </a:t>
            </a:r>
            <a:r>
              <a:rPr lang="en-US" sz="1800" b="1">
                <a:latin typeface="Arial" charset="0"/>
              </a:rPr>
              <a:t>Not observed at low doses</a:t>
            </a:r>
          </a:p>
        </p:txBody>
      </p:sp>
      <p:sp>
        <p:nvSpPr>
          <p:cNvPr id="53255" name="ZoneTexte 15"/>
          <p:cNvSpPr txBox="1">
            <a:spLocks noChangeArrowheads="1"/>
          </p:cNvSpPr>
          <p:nvPr/>
        </p:nvSpPr>
        <p:spPr bwMode="auto">
          <a:xfrm>
            <a:off x="4547955" y="3338990"/>
            <a:ext cx="4679965" cy="406297"/>
          </a:xfrm>
          <a:prstGeom prst="rect">
            <a:avLst/>
          </a:prstGeom>
          <a:solidFill>
            <a:srgbClr val="FFC000"/>
          </a:solidFill>
          <a:ln w="9525">
            <a:noFill/>
            <a:miter lim="800000"/>
            <a:headEnd/>
            <a:tailEnd/>
          </a:ln>
        </p:spPr>
        <p:txBody>
          <a:bodyPr>
            <a:normAutofit fontScale="62500" lnSpcReduction="20000"/>
          </a:bodyPr>
          <a:lstStyle/>
          <a:p>
            <a:pPr marL="742950" lvl="1" indent="-285750" algn="l" eaLnBrk="0" hangingPunct="0">
              <a:spcBef>
                <a:spcPct val="20000"/>
              </a:spcBef>
              <a:buFont typeface="Wingdings" pitchFamily="2" charset="2"/>
              <a:buChar char="Ø"/>
            </a:pPr>
            <a:r>
              <a:rPr lang="en-US" sz="1800" b="1" dirty="0">
                <a:latin typeface="Arial" charset="0"/>
              </a:rPr>
              <a:t>DECREASE</a:t>
            </a:r>
          </a:p>
          <a:p>
            <a:pPr marL="742950" lvl="1" indent="-285750" algn="l" eaLnBrk="0" hangingPunct="0">
              <a:spcBef>
                <a:spcPct val="20000"/>
              </a:spcBef>
              <a:buFont typeface="Wingdings" pitchFamily="2" charset="2"/>
              <a:buChar char="Ø"/>
            </a:pPr>
            <a:r>
              <a:rPr lang="en-US" sz="1800" b="1" dirty="0">
                <a:latin typeface="Arial" charset="0"/>
              </a:rPr>
              <a:t>DECREASE</a:t>
            </a:r>
            <a:endParaRPr lang="fr-FR" sz="1800" b="1" dirty="0">
              <a:latin typeface="Arial" charset="0"/>
            </a:endParaRPr>
          </a:p>
        </p:txBody>
      </p:sp>
      <p:sp>
        <p:nvSpPr>
          <p:cNvPr id="53256" name="ZoneTexte 9"/>
          <p:cNvSpPr txBox="1">
            <a:spLocks noChangeArrowheads="1"/>
          </p:cNvSpPr>
          <p:nvPr/>
        </p:nvSpPr>
        <p:spPr bwMode="auto">
          <a:xfrm>
            <a:off x="3962890" y="4014065"/>
            <a:ext cx="5253930" cy="432795"/>
          </a:xfrm>
          <a:prstGeom prst="rect">
            <a:avLst/>
          </a:prstGeom>
          <a:solidFill>
            <a:schemeClr val="bg1"/>
          </a:solidFill>
          <a:ln w="9525">
            <a:solidFill>
              <a:schemeClr val="tx2"/>
            </a:solidFill>
            <a:miter lim="800000"/>
            <a:headEnd/>
            <a:tailEnd/>
          </a:ln>
        </p:spPr>
        <p:txBody>
          <a:bodyPr>
            <a:normAutofit fontScale="62500" lnSpcReduction="20000"/>
          </a:bodyPr>
          <a:lstStyle/>
          <a:p>
            <a:pPr marL="742950" lvl="1" indent="-285750" algn="l" eaLnBrk="0" hangingPunct="0">
              <a:spcBef>
                <a:spcPct val="20000"/>
              </a:spcBef>
              <a:buFont typeface="Wingdings" pitchFamily="2" charset="2"/>
              <a:buChar char="Ø"/>
            </a:pPr>
            <a:r>
              <a:rPr lang="fr-FR" sz="1800" b="1">
                <a:latin typeface="Arial" charset="0"/>
                <a:cs typeface="Arial" charset="0"/>
              </a:rPr>
              <a:t>Slightly affected</a:t>
            </a:r>
          </a:p>
          <a:p>
            <a:pPr marL="742950" lvl="1" indent="-285750" algn="l" eaLnBrk="0" hangingPunct="0">
              <a:spcBef>
                <a:spcPct val="20000"/>
              </a:spcBef>
              <a:buFont typeface="Wingdings" pitchFamily="2" charset="2"/>
              <a:buChar char="Ø"/>
            </a:pPr>
            <a:r>
              <a:rPr lang="fr-FR" sz="1800" b="1">
                <a:latin typeface="Arial" charset="0"/>
                <a:cs typeface="Arial" charset="0"/>
              </a:rPr>
              <a:t>Not affected </a:t>
            </a:r>
            <a:endParaRPr lang="en-US" sz="1800" b="1">
              <a:latin typeface="Arial" charset="0"/>
            </a:endParaRPr>
          </a:p>
        </p:txBody>
      </p:sp>
      <p:sp>
        <p:nvSpPr>
          <p:cNvPr id="11"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
        <p:nvSpPr>
          <p:cNvPr id="12" name="Espace réservé du numéro de diapositive 4"/>
          <p:cNvSpPr txBox="1">
            <a:spLocks noGrp="1"/>
          </p:cNvSpPr>
          <p:nvPr/>
        </p:nvSpPr>
        <p:spPr bwMode="auto">
          <a:xfrm>
            <a:off x="9220200" y="6572250"/>
            <a:ext cx="457200" cy="285750"/>
          </a:xfrm>
          <a:prstGeom prst="rect">
            <a:avLst/>
          </a:prstGeom>
          <a:noFill/>
          <a:ln>
            <a:miter lim="800000"/>
            <a:headEnd/>
            <a:tailEnd/>
          </a:ln>
        </p:spPr>
        <p:txBody>
          <a:bodyPr/>
          <a:lstStyle/>
          <a:p>
            <a:pPr>
              <a:defRPr/>
            </a:pPr>
            <a:fld id="{3C8646BB-3801-4B94-BC53-86C7439F97FC}" type="slidenum">
              <a:rPr lang="en-US" sz="1000" i="1">
                <a:solidFill>
                  <a:srgbClr val="0000FF"/>
                </a:solidFill>
                <a:latin typeface="+mn-lt"/>
              </a:rPr>
              <a:pPr>
                <a:defRPr/>
              </a:pPr>
              <a:t>18</a:t>
            </a:fld>
            <a:endParaRPr lang="en-US" sz="1000" i="1">
              <a:solidFill>
                <a:srgbClr val="0000FF"/>
              </a:solidFill>
              <a:latin typeface="+mn-lt"/>
            </a:endParaRPr>
          </a:p>
        </p:txBody>
      </p:sp>
      <p:sp>
        <p:nvSpPr>
          <p:cNvPr id="13" name="Espace réservé du contenu 44"/>
          <p:cNvSpPr txBox="1">
            <a:spLocks/>
          </p:cNvSpPr>
          <p:nvPr/>
        </p:nvSpPr>
        <p:spPr bwMode="auto">
          <a:xfrm>
            <a:off x="182470" y="4959170"/>
            <a:ext cx="8671030" cy="117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1" i="1" u="none" strike="noStrike" kern="0" cap="none" spc="0" normalizeH="0" baseline="0" noProof="0" dirty="0" smtClean="0">
                <a:ln>
                  <a:noFill/>
                </a:ln>
                <a:solidFill>
                  <a:srgbClr val="FF0000"/>
                </a:solidFill>
                <a:effectLst/>
                <a:uLnTx/>
                <a:uFillTx/>
                <a:latin typeface="+mn-lt"/>
              </a:rPr>
              <a:t>Criterion on ductility is </a:t>
            </a:r>
            <a:r>
              <a:rPr kumimoji="0" lang="en-US" sz="2000" b="1" i="1" u="none" strike="noStrike" kern="0" cap="none" spc="0" normalizeH="0" baseline="0" noProof="0" dirty="0" smtClean="0">
                <a:ln>
                  <a:noFill/>
                </a:ln>
                <a:solidFill>
                  <a:srgbClr val="FF0000"/>
                </a:solidFill>
                <a:effectLst/>
                <a:uLnTx/>
                <a:uFillTx/>
                <a:latin typeface="+mn-lt"/>
              </a:rPr>
              <a:t>chosen</a:t>
            </a:r>
          </a:p>
          <a:p>
            <a:pPr marL="742950" lvl="1" indent="-285750" algn="l" eaLnBrk="0" hangingPunct="0">
              <a:spcBef>
                <a:spcPct val="20000"/>
              </a:spcBef>
              <a:buFont typeface="Wingdings" pitchFamily="2" charset="2"/>
              <a:buChar char="Ø"/>
              <a:defRPr/>
            </a:pPr>
            <a:r>
              <a:rPr lang="fr-FR" sz="1600" b="1" dirty="0" smtClean="0"/>
              <a:t>A%= 9.5</a:t>
            </a:r>
            <a:r>
              <a:rPr lang="fr-FR" sz="1600" b="1" dirty="0" smtClean="0"/>
              <a:t>%</a:t>
            </a:r>
            <a:endParaRPr kumimoji="0" lang="en-US" sz="2000" b="1" i="1" u="none" strike="noStrike" kern="0" cap="none" spc="0" normalizeH="0" baseline="0" noProof="0" dirty="0" smtClean="0">
              <a:ln>
                <a:noFill/>
              </a:ln>
              <a:solidFill>
                <a:srgbClr val="FF0000"/>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2400" b="1" i="0" u="none" strike="noStrike" kern="0" cap="none" spc="0" normalizeH="0" baseline="0" noProof="0" dirty="0" smtClean="0">
                <a:ln>
                  <a:noFill/>
                </a:ln>
                <a:solidFill>
                  <a:srgbClr val="222286"/>
                </a:solidFill>
                <a:effectLst/>
                <a:uLnTx/>
                <a:uFillTx/>
                <a:latin typeface="+mn-lt"/>
                <a:ea typeface="+mn-ea"/>
                <a:cs typeface="+mn-cs"/>
              </a:rPr>
              <a:t>Definition of the maximum allowable irradiation condition</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1" i="1" u="none" strike="noStrike" kern="0" cap="none" spc="0" normalizeH="0" baseline="0" noProof="0" dirty="0" smtClean="0">
                <a:ln>
                  <a:noFill/>
                </a:ln>
                <a:solidFill>
                  <a:srgbClr val="FF0000"/>
                </a:solidFill>
                <a:effectLst/>
                <a:uLnTx/>
                <a:uFillTx/>
                <a:latin typeface="+mn-lt"/>
              </a:rPr>
              <a:t>Criterion on ductility is </a:t>
            </a:r>
            <a:r>
              <a:rPr kumimoji="0" lang="en-US" sz="2000" b="1" i="1" u="none" strike="noStrike" kern="0" cap="none" spc="0" normalizeH="0" baseline="0" noProof="0" dirty="0" smtClean="0">
                <a:ln>
                  <a:noFill/>
                </a:ln>
                <a:solidFill>
                  <a:srgbClr val="FF0000"/>
                </a:solidFill>
                <a:effectLst/>
                <a:uLnTx/>
                <a:uFillTx/>
                <a:latin typeface="+mn-lt"/>
              </a:rPr>
              <a:t>chosen</a:t>
            </a:r>
          </a:p>
          <a:p>
            <a:pPr marL="742950" lvl="1" indent="-285750" algn="l" eaLnBrk="0" hangingPunct="0">
              <a:spcBef>
                <a:spcPct val="20000"/>
              </a:spcBef>
              <a:buFont typeface="Wingdings" pitchFamily="2" charset="2"/>
              <a:buChar char="Ø"/>
              <a:defRPr/>
            </a:pPr>
            <a:r>
              <a:rPr lang="en-US" sz="1600" dirty="0" smtClean="0"/>
              <a:t>• </a:t>
            </a:r>
            <a:r>
              <a:rPr lang="en-US" sz="1600" b="1" dirty="0" smtClean="0"/>
              <a:t>A%= 0 (by extrapolation of the minimum curve)</a:t>
            </a:r>
            <a:endParaRPr kumimoji="0" lang="en-US" sz="2000" b="1" i="1" u="none" strike="noStrike" kern="0" cap="none" spc="0" normalizeH="0" baseline="0" noProof="0" dirty="0" smtClean="0">
              <a:ln>
                <a:noFill/>
              </a:ln>
              <a:solidFill>
                <a:srgbClr val="FF0000"/>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ü"/>
              <a:tabLst/>
              <a:defRPr/>
            </a:pPr>
            <a:endParaRPr kumimoji="0" lang="fr-FR" sz="2400" b="1" i="0" u="none" strike="noStrike" kern="0" cap="none" spc="0" normalizeH="0" baseline="0" noProof="0" dirty="0" smtClean="0">
              <a:ln>
                <a:noFill/>
              </a:ln>
              <a:solidFill>
                <a:srgbClr val="222286"/>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2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25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animBg="1"/>
      <p:bldP spid="53254" grpId="0" animBg="1"/>
      <p:bldP spid="53255" grpId="0" animBg="1"/>
      <p:bldP spid="53256" grpId="0" animBg="1"/>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6061 T6 </a:t>
            </a:r>
            <a:br>
              <a:rPr lang="fr-FR" dirty="0" smtClean="0"/>
            </a:br>
            <a:r>
              <a:rPr lang="fr-FR" dirty="0" smtClean="0"/>
              <a:t>irradiation border </a:t>
            </a:r>
            <a:r>
              <a:rPr lang="fr-FR" dirty="0" err="1" smtClean="0"/>
              <a:t>lines</a:t>
            </a:r>
            <a:endParaRPr lang="fr-FR" dirty="0"/>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a:p>
        </p:txBody>
      </p:sp>
      <p:pic>
        <p:nvPicPr>
          <p:cNvPr id="140290" name="Picture 2"/>
          <p:cNvPicPr>
            <a:picLocks noChangeAspect="1" noChangeArrowheads="1"/>
          </p:cNvPicPr>
          <p:nvPr/>
        </p:nvPicPr>
        <p:blipFill>
          <a:blip r:embed="rId2" cstate="print"/>
          <a:srcRect/>
          <a:stretch>
            <a:fillRect/>
          </a:stretch>
        </p:blipFill>
        <p:spPr bwMode="auto">
          <a:xfrm>
            <a:off x="755374" y="2195513"/>
            <a:ext cx="6545540" cy="343873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contenu 1"/>
          <p:cNvSpPr>
            <a:spLocks noGrp="1"/>
          </p:cNvSpPr>
          <p:nvPr>
            <p:ph idx="1"/>
          </p:nvPr>
        </p:nvSpPr>
        <p:spPr/>
        <p:txBody>
          <a:bodyPr/>
          <a:lstStyle/>
          <a:p>
            <a:pPr eaLnBrk="1" hangingPunct="1">
              <a:defRPr/>
            </a:pPr>
            <a:r>
              <a:rPr lang="en-US" dirty="0" smtClean="0"/>
              <a:t>RCC-</a:t>
            </a:r>
            <a:r>
              <a:rPr lang="en-US" dirty="0" err="1" smtClean="0"/>
              <a:t>MRx</a:t>
            </a:r>
            <a:r>
              <a:rPr lang="en-US" dirty="0" smtClean="0"/>
              <a:t> presentation</a:t>
            </a:r>
          </a:p>
          <a:p>
            <a:pPr eaLnBrk="1" hangingPunct="1">
              <a:defRPr/>
            </a:pPr>
            <a:endParaRPr lang="en-US" dirty="0" smtClean="0"/>
          </a:p>
          <a:p>
            <a:pPr eaLnBrk="1" hangingPunct="1">
              <a:defRPr/>
            </a:pPr>
            <a:r>
              <a:rPr lang="en-US" dirty="0" smtClean="0"/>
              <a:t>Code philosophy</a:t>
            </a:r>
          </a:p>
          <a:p>
            <a:pPr eaLnBrk="1" hangingPunct="1">
              <a:defRPr/>
            </a:pPr>
            <a:endParaRPr lang="en-US" dirty="0" smtClean="0"/>
          </a:p>
          <a:p>
            <a:pPr eaLnBrk="1" hangingPunct="1">
              <a:defRPr/>
            </a:pPr>
            <a:r>
              <a:rPr lang="en-US" dirty="0" smtClean="0"/>
              <a:t>Consideration of irradiation effect in mechanical design rules</a:t>
            </a:r>
          </a:p>
          <a:p>
            <a:pPr lvl="1" eaLnBrk="1" hangingPunct="1">
              <a:defRPr/>
            </a:pPr>
            <a:r>
              <a:rPr lang="en-US" sz="2400" b="1" dirty="0" smtClean="0">
                <a:solidFill>
                  <a:srgbClr val="222286"/>
                </a:solidFill>
                <a:ea typeface="+mn-ea"/>
                <a:cs typeface="+mn-cs"/>
              </a:rPr>
              <a:t>Code approach</a:t>
            </a:r>
          </a:p>
          <a:p>
            <a:pPr lvl="1" eaLnBrk="1" hangingPunct="1">
              <a:defRPr/>
            </a:pPr>
            <a:r>
              <a:rPr lang="en-US" sz="2400" b="1" dirty="0" smtClean="0">
                <a:solidFill>
                  <a:srgbClr val="222286"/>
                </a:solidFill>
                <a:ea typeface="+mn-ea"/>
                <a:cs typeface="+mn-cs"/>
              </a:rPr>
              <a:t>Border lines</a:t>
            </a:r>
          </a:p>
          <a:p>
            <a:pPr lvl="1" eaLnBrk="1" hangingPunct="1">
              <a:defRPr/>
            </a:pPr>
            <a:r>
              <a:rPr lang="en-US" sz="2400" b="1" dirty="0" smtClean="0">
                <a:solidFill>
                  <a:srgbClr val="222286"/>
                </a:solidFill>
                <a:ea typeface="+mn-ea"/>
                <a:cs typeface="+mn-cs"/>
              </a:rPr>
              <a:t>Design rules</a:t>
            </a:r>
          </a:p>
          <a:p>
            <a:pPr lvl="1" eaLnBrk="1" hangingPunct="1">
              <a:defRPr/>
            </a:pPr>
            <a:endParaRPr lang="en-US" sz="2400" b="1" dirty="0" smtClean="0">
              <a:solidFill>
                <a:srgbClr val="222286"/>
              </a:solidFill>
              <a:ea typeface="+mn-ea"/>
              <a:cs typeface="+mn-cs"/>
            </a:endParaRPr>
          </a:p>
          <a:p>
            <a:pPr eaLnBrk="1" hangingPunct="1">
              <a:defRPr/>
            </a:pPr>
            <a:r>
              <a:rPr lang="en-US" dirty="0" smtClean="0"/>
              <a:t>Conclusion </a:t>
            </a:r>
          </a:p>
          <a:p>
            <a:pPr lvl="1" eaLnBrk="1" hangingPunct="1">
              <a:defRPr/>
            </a:pPr>
            <a:endParaRPr lang="en-US" sz="2400" b="1" dirty="0" smtClean="0">
              <a:solidFill>
                <a:srgbClr val="222286"/>
              </a:solidFill>
              <a:ea typeface="+mn-ea"/>
              <a:cs typeface="+mn-cs"/>
            </a:endParaRPr>
          </a:p>
        </p:txBody>
      </p:sp>
      <p:sp>
        <p:nvSpPr>
          <p:cNvPr id="33795" name="Titre 2"/>
          <p:cNvSpPr>
            <a:spLocks noGrp="1"/>
          </p:cNvSpPr>
          <p:nvPr>
            <p:ph type="title"/>
          </p:nvPr>
        </p:nvSpPr>
        <p:spPr/>
        <p:txBody>
          <a:bodyPr/>
          <a:lstStyle/>
          <a:p>
            <a:r>
              <a:rPr lang="fr-FR" smtClean="0"/>
              <a:t>Contents</a:t>
            </a:r>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normAutofit fontScale="90000"/>
          </a:bodyPr>
          <a:lstStyle/>
          <a:p>
            <a:pPr>
              <a:defRPr/>
            </a:pPr>
            <a:r>
              <a:rPr lang="fr-FR" dirty="0" smtClean="0"/>
              <a:t>Zirconium </a:t>
            </a:r>
            <a:r>
              <a:rPr lang="fr-FR" dirty="0" err="1" smtClean="0"/>
              <a:t>alloys</a:t>
            </a:r>
            <a:r>
              <a:rPr lang="fr-FR" dirty="0" smtClean="0"/>
              <a:t> </a:t>
            </a:r>
            <a:br>
              <a:rPr lang="fr-FR" dirty="0" smtClean="0"/>
            </a:br>
            <a:r>
              <a:rPr lang="fr-FR" dirty="0" smtClean="0"/>
              <a:t>irradiation border </a:t>
            </a:r>
            <a:r>
              <a:rPr lang="fr-FR" dirty="0" err="1" smtClean="0"/>
              <a:t>lines</a:t>
            </a:r>
            <a:endParaRPr lang="fr-FR" dirty="0" smtClean="0"/>
          </a:p>
        </p:txBody>
      </p:sp>
      <p:sp>
        <p:nvSpPr>
          <p:cNvPr id="58371" name="Espace réservé du contenu 2"/>
          <p:cNvSpPr>
            <a:spLocks noGrp="1"/>
          </p:cNvSpPr>
          <p:nvPr>
            <p:ph idx="1"/>
          </p:nvPr>
        </p:nvSpPr>
        <p:spPr>
          <a:xfrm>
            <a:off x="152400" y="895350"/>
            <a:ext cx="9481120" cy="3568765"/>
          </a:xfrm>
        </p:spPr>
        <p:txBody>
          <a:bodyPr>
            <a:normAutofit fontScale="92500" lnSpcReduction="10000"/>
          </a:bodyPr>
          <a:lstStyle/>
          <a:p>
            <a:r>
              <a:rPr lang="en-US" dirty="0" smtClean="0"/>
              <a:t>Definition of the negligible irradiation condition</a:t>
            </a:r>
          </a:p>
          <a:p>
            <a:pPr lvl="1"/>
            <a:r>
              <a:rPr lang="en-US" dirty="0" smtClean="0"/>
              <a:t>Tensile data from Zy4 (mainly)</a:t>
            </a:r>
          </a:p>
          <a:p>
            <a:pPr lvl="2"/>
            <a:r>
              <a:rPr lang="en-US" dirty="0" smtClean="0"/>
              <a:t>Irradiations performed in Pressurized Water reactors (fuel cladding tubes) and </a:t>
            </a:r>
            <a:r>
              <a:rPr lang="en-US" dirty="0" err="1" smtClean="0"/>
              <a:t>NaK</a:t>
            </a:r>
            <a:r>
              <a:rPr lang="en-US" dirty="0" smtClean="0"/>
              <a:t> (plates for grids)</a:t>
            </a:r>
          </a:p>
          <a:p>
            <a:pPr lvl="2"/>
            <a:r>
              <a:rPr lang="en-US" dirty="0" smtClean="0"/>
              <a:t>Temperature range at 20°C and 315 and 350°C</a:t>
            </a:r>
          </a:p>
          <a:p>
            <a:pPr lvl="1"/>
            <a:r>
              <a:rPr lang="en-US" dirty="0" smtClean="0"/>
              <a:t>In order to define the negligible irradiation conditions, various properties are compared:</a:t>
            </a:r>
            <a:endParaRPr lang="fr-FR" dirty="0" smtClean="0"/>
          </a:p>
          <a:p>
            <a:pPr lvl="2"/>
            <a:r>
              <a:rPr lang="en-US" dirty="0" smtClean="0"/>
              <a:t>Tensile strength,	</a:t>
            </a:r>
            <a:endParaRPr lang="fr-FR" dirty="0" smtClean="0"/>
          </a:p>
          <a:p>
            <a:pPr lvl="2"/>
            <a:r>
              <a:rPr lang="en-US" dirty="0" smtClean="0"/>
              <a:t>Yield strength,		</a:t>
            </a:r>
            <a:endParaRPr lang="fr-FR" dirty="0" smtClean="0"/>
          </a:p>
          <a:p>
            <a:pPr lvl="2"/>
            <a:r>
              <a:rPr lang="en-US" dirty="0" smtClean="0"/>
              <a:t>Ductility,</a:t>
            </a:r>
            <a:endParaRPr lang="fr-FR" dirty="0" smtClean="0"/>
          </a:p>
          <a:p>
            <a:pPr lvl="2"/>
            <a:r>
              <a:rPr lang="en-US" dirty="0" smtClean="0"/>
              <a:t>Elongation at maximum force,</a:t>
            </a:r>
          </a:p>
          <a:p>
            <a:pPr lvl="2"/>
            <a:r>
              <a:rPr lang="en-US" dirty="0" smtClean="0"/>
              <a:t>Anisotropic swelling</a:t>
            </a:r>
            <a:endParaRPr lang="fr-FR" dirty="0" smtClean="0"/>
          </a:p>
        </p:txBody>
      </p:sp>
      <p:sp>
        <p:nvSpPr>
          <p:cNvPr id="58372" name="ZoneTexte 13"/>
          <p:cNvSpPr txBox="1">
            <a:spLocks noChangeArrowheads="1"/>
          </p:cNvSpPr>
          <p:nvPr/>
        </p:nvSpPr>
        <p:spPr bwMode="auto">
          <a:xfrm>
            <a:off x="3377826" y="2933945"/>
            <a:ext cx="6210690" cy="540060"/>
          </a:xfrm>
          <a:prstGeom prst="rect">
            <a:avLst/>
          </a:prstGeom>
          <a:solidFill>
            <a:srgbClr val="92D050"/>
          </a:solidFill>
          <a:ln w="9525">
            <a:noFill/>
            <a:miter lim="800000"/>
            <a:headEnd/>
            <a:tailEnd/>
          </a:ln>
        </p:spPr>
        <p:txBody>
          <a:bodyPr>
            <a:normAutofit fontScale="92500" lnSpcReduction="20000"/>
          </a:bodyPr>
          <a:lstStyle/>
          <a:p>
            <a:pPr marL="742950" lvl="1" indent="-285750" algn="l" eaLnBrk="0" hangingPunct="0">
              <a:spcBef>
                <a:spcPct val="20000"/>
              </a:spcBef>
              <a:buFont typeface="Wingdings" pitchFamily="2" charset="2"/>
              <a:buChar char="Ø"/>
            </a:pPr>
            <a:r>
              <a:rPr lang="en-US" sz="1800" b="1" dirty="0">
                <a:latin typeface="Arial" charset="0"/>
              </a:rPr>
              <a:t>INCREASE </a:t>
            </a:r>
            <a:r>
              <a:rPr lang="en-US" sz="1800" b="1" dirty="0">
                <a:latin typeface="Arial" charset="0"/>
                <a:sym typeface="Wingdings" pitchFamily="2" charset="2"/>
              </a:rPr>
              <a:t> </a:t>
            </a:r>
            <a:r>
              <a:rPr lang="en-US" sz="1800" b="1" dirty="0">
                <a:latin typeface="Arial" charset="0"/>
              </a:rPr>
              <a:t>favorable effect on the rules limiting the allowable stresses</a:t>
            </a:r>
            <a:endParaRPr lang="fr-FR" sz="1800" b="1" dirty="0">
              <a:latin typeface="Arial" charset="0"/>
            </a:endParaRPr>
          </a:p>
        </p:txBody>
      </p:sp>
      <p:sp>
        <p:nvSpPr>
          <p:cNvPr id="58373" name="ZoneTexte 14"/>
          <p:cNvSpPr txBox="1">
            <a:spLocks noChangeArrowheads="1"/>
          </p:cNvSpPr>
          <p:nvPr/>
        </p:nvSpPr>
        <p:spPr bwMode="auto">
          <a:xfrm>
            <a:off x="3962890" y="4149080"/>
            <a:ext cx="5645150" cy="369887"/>
          </a:xfrm>
          <a:prstGeom prst="rect">
            <a:avLst/>
          </a:prstGeom>
          <a:solidFill>
            <a:schemeClr val="bg1"/>
          </a:solidFill>
          <a:ln w="9525">
            <a:solidFill>
              <a:schemeClr val="tx2"/>
            </a:solidFill>
            <a:miter lim="800000"/>
            <a:headEnd/>
            <a:tailEnd/>
          </a:ln>
        </p:spPr>
        <p:txBody>
          <a:bodyPr>
            <a:spAutoFit/>
          </a:bodyPr>
          <a:lstStyle/>
          <a:p>
            <a:pPr marL="742950" lvl="1" indent="-285750" algn="l" eaLnBrk="0" hangingPunct="0">
              <a:spcBef>
                <a:spcPct val="20000"/>
              </a:spcBef>
              <a:buFont typeface="Wingdings" pitchFamily="2" charset="2"/>
              <a:buChar char="Ø"/>
            </a:pPr>
            <a:r>
              <a:rPr lang="en-US" sz="1800" b="1" dirty="0">
                <a:latin typeface="Arial" charset="0"/>
              </a:rPr>
              <a:t>No observed at low doses</a:t>
            </a:r>
          </a:p>
        </p:txBody>
      </p:sp>
      <p:sp>
        <p:nvSpPr>
          <p:cNvPr id="58374" name="ZoneTexte 15"/>
          <p:cNvSpPr txBox="1">
            <a:spLocks noChangeArrowheads="1"/>
          </p:cNvSpPr>
          <p:nvPr/>
        </p:nvSpPr>
        <p:spPr bwMode="auto">
          <a:xfrm>
            <a:off x="4817985" y="3519010"/>
            <a:ext cx="4815535" cy="540060"/>
          </a:xfrm>
          <a:prstGeom prst="rect">
            <a:avLst/>
          </a:prstGeom>
          <a:solidFill>
            <a:srgbClr val="FFC000"/>
          </a:solidFill>
          <a:ln w="9525">
            <a:noFill/>
            <a:miter lim="800000"/>
            <a:headEnd/>
            <a:tailEnd/>
          </a:ln>
        </p:spPr>
        <p:txBody>
          <a:bodyPr>
            <a:normAutofit fontScale="85000" lnSpcReduction="20000"/>
          </a:bodyPr>
          <a:lstStyle/>
          <a:p>
            <a:pPr marL="742950" lvl="1" indent="-285750" algn="l" eaLnBrk="0" hangingPunct="0">
              <a:spcBef>
                <a:spcPct val="20000"/>
              </a:spcBef>
              <a:buFont typeface="Wingdings" pitchFamily="2" charset="2"/>
              <a:buChar char="Ø"/>
            </a:pPr>
            <a:r>
              <a:rPr lang="en-US" sz="1800" b="1">
                <a:latin typeface="Arial" charset="0"/>
              </a:rPr>
              <a:t>DECREASE</a:t>
            </a:r>
          </a:p>
          <a:p>
            <a:pPr marL="742950" lvl="1" indent="-285750" algn="l" eaLnBrk="0" hangingPunct="0">
              <a:spcBef>
                <a:spcPct val="20000"/>
              </a:spcBef>
              <a:buFont typeface="Wingdings" pitchFamily="2" charset="2"/>
              <a:buChar char="Ø"/>
            </a:pPr>
            <a:r>
              <a:rPr lang="en-US" sz="1800" b="1">
                <a:latin typeface="Arial" charset="0"/>
              </a:rPr>
              <a:t>DECREASE</a:t>
            </a:r>
            <a:endParaRPr lang="fr-FR" sz="1800" b="1">
              <a:latin typeface="Arial" charset="0"/>
            </a:endParaRPr>
          </a:p>
        </p:txBody>
      </p:sp>
      <p:sp>
        <p:nvSpPr>
          <p:cNvPr id="10"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
        <p:nvSpPr>
          <p:cNvPr id="9" name="Espace réservé du contenu 2"/>
          <p:cNvSpPr txBox="1">
            <a:spLocks/>
          </p:cNvSpPr>
          <p:nvPr/>
        </p:nvSpPr>
        <p:spPr bwMode="auto">
          <a:xfrm>
            <a:off x="317485" y="4644136"/>
            <a:ext cx="9211645" cy="16651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1" i="1" u="none" strike="noStrike" kern="0" cap="none" spc="0" normalizeH="0" baseline="0" noProof="0" dirty="0" smtClean="0">
                <a:ln>
                  <a:noFill/>
                </a:ln>
                <a:solidFill>
                  <a:srgbClr val="FF0000"/>
                </a:solidFill>
                <a:effectLst/>
                <a:uLnTx/>
                <a:uFillTx/>
                <a:latin typeface="+mn-lt"/>
              </a:rPr>
              <a:t>Criterion on ductility is chosen (provisionally)</a:t>
            </a:r>
          </a:p>
          <a:p>
            <a:pPr marL="742950" lvl="1" indent="-285750" algn="l" eaLnBrk="0" hangingPunct="0">
              <a:spcBef>
                <a:spcPct val="20000"/>
              </a:spcBef>
              <a:buFont typeface="Wingdings" pitchFamily="2" charset="2"/>
              <a:buChar char="Ø"/>
              <a:defRPr/>
            </a:pPr>
            <a:r>
              <a:rPr lang="fr-FR" sz="2000" dirty="0" smtClean="0"/>
              <a:t>• </a:t>
            </a:r>
            <a:r>
              <a:rPr lang="fr-FR" sz="2000" b="1" dirty="0" smtClean="0"/>
              <a:t>A%= 2.5%</a:t>
            </a:r>
            <a:endParaRPr kumimoji="0" lang="en-US" sz="2000" b="0" i="0" u="none" strike="noStrike" kern="0" cap="none" spc="0" normalizeH="0" baseline="0" noProof="0" dirty="0" smtClean="0">
              <a:ln>
                <a:noFill/>
              </a:ln>
              <a:solidFill>
                <a:srgbClr val="FF0000"/>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2400" b="1" i="0" u="none" strike="noStrike" kern="0" cap="none" spc="0" normalizeH="0" baseline="0" noProof="0" dirty="0" smtClean="0">
                <a:ln>
                  <a:noFill/>
                </a:ln>
                <a:solidFill>
                  <a:srgbClr val="222286"/>
                </a:solidFill>
                <a:effectLst/>
                <a:uLnTx/>
                <a:uFillTx/>
                <a:latin typeface="+mn-lt"/>
                <a:ea typeface="+mn-ea"/>
                <a:cs typeface="+mn-cs"/>
              </a:rPr>
              <a:t>Definition of the maximum allowable irradiation condition</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en-US" sz="2000" b="1" i="1" u="none" strike="noStrike" kern="0" cap="none" spc="0" normalizeH="0" baseline="0" noProof="0" dirty="0" smtClean="0">
                <a:ln>
                  <a:noFill/>
                </a:ln>
                <a:solidFill>
                  <a:srgbClr val="FF0000"/>
                </a:solidFill>
                <a:effectLst/>
                <a:uLnTx/>
                <a:uFillTx/>
                <a:latin typeface="+mn-lt"/>
              </a:rPr>
              <a:t>Criterion on ductility is chosen (provisionally</a:t>
            </a:r>
            <a:r>
              <a:rPr kumimoji="0" lang="en-US" sz="2000" b="1" i="1" u="none" strike="noStrike" kern="0" cap="none" spc="0" normalizeH="0" baseline="0" noProof="0" dirty="0" smtClean="0">
                <a:ln>
                  <a:noFill/>
                </a:ln>
                <a:solidFill>
                  <a:srgbClr val="FF0000"/>
                </a:solidFill>
                <a:effectLst/>
                <a:uLnTx/>
                <a:uFillTx/>
                <a:latin typeface="+mn-lt"/>
              </a:rPr>
              <a:t>)</a:t>
            </a:r>
          </a:p>
          <a:p>
            <a:pPr marL="742950" lvl="1" indent="-285750" algn="l" eaLnBrk="0" hangingPunct="0">
              <a:spcBef>
                <a:spcPct val="20000"/>
              </a:spcBef>
              <a:buFont typeface="Wingdings" pitchFamily="2" charset="2"/>
              <a:buChar char="Ø"/>
              <a:defRPr/>
            </a:pPr>
            <a:r>
              <a:rPr lang="en-US" sz="2000" dirty="0" smtClean="0"/>
              <a:t>• </a:t>
            </a:r>
            <a:r>
              <a:rPr lang="en-US" sz="2000" b="1" dirty="0" smtClean="0"/>
              <a:t>A%= 0 (by extrapolation of the minimum curve)</a:t>
            </a:r>
            <a:endParaRPr kumimoji="0" lang="en-US" sz="2000" b="1" i="1" u="none" strike="noStrike" kern="0" cap="none" spc="0" normalizeH="0" baseline="0" noProof="0" dirty="0" smtClean="0">
              <a:ln>
                <a:noFill/>
              </a:ln>
              <a:solidFill>
                <a:srgbClr val="FF0000"/>
              </a:solidFill>
              <a:effectLst/>
              <a:uLnTx/>
              <a:uFillTx/>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83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3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3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371">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371">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37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37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8371">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37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837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8371">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uiExpand="1" build="p"/>
      <p:bldP spid="58372" grpId="0" animBg="1"/>
      <p:bldP spid="58373" grpId="0" animBg="1"/>
      <p:bldP spid="58374" grpId="0" animBg="1"/>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Zirconium </a:t>
            </a:r>
            <a:r>
              <a:rPr lang="fr-FR" dirty="0" err="1" smtClean="0"/>
              <a:t>alloys</a:t>
            </a:r>
            <a:r>
              <a:rPr lang="fr-FR" dirty="0" smtClean="0"/>
              <a:t> </a:t>
            </a:r>
            <a:br>
              <a:rPr lang="fr-FR" dirty="0" smtClean="0"/>
            </a:br>
            <a:r>
              <a:rPr lang="fr-FR" dirty="0" smtClean="0"/>
              <a:t>irradiation border </a:t>
            </a:r>
            <a:r>
              <a:rPr lang="fr-FR" dirty="0" err="1" smtClean="0"/>
              <a:t>lines</a:t>
            </a:r>
            <a:endParaRPr lang="fr-FR" dirty="0"/>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a:p>
        </p:txBody>
      </p:sp>
      <p:pic>
        <p:nvPicPr>
          <p:cNvPr id="141314" name="Picture 2"/>
          <p:cNvPicPr>
            <a:picLocks noChangeAspect="1" noChangeArrowheads="1"/>
          </p:cNvPicPr>
          <p:nvPr/>
        </p:nvPicPr>
        <p:blipFill>
          <a:blip r:embed="rId2" cstate="print"/>
          <a:srcRect/>
          <a:stretch>
            <a:fillRect/>
          </a:stretch>
        </p:blipFill>
        <p:spPr bwMode="auto">
          <a:xfrm>
            <a:off x="1214438" y="1619250"/>
            <a:ext cx="7477125" cy="3619500"/>
          </a:xfrm>
          <a:prstGeom prst="rect">
            <a:avLst/>
          </a:prstGeom>
          <a:noFill/>
          <a:ln w="9525">
            <a:noFill/>
            <a:miter lim="800000"/>
            <a:headEnd/>
            <a:tailEnd/>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re 1"/>
          <p:cNvSpPr>
            <a:spLocks noGrp="1"/>
          </p:cNvSpPr>
          <p:nvPr>
            <p:ph type="title"/>
          </p:nvPr>
        </p:nvSpPr>
        <p:spPr>
          <a:xfrm>
            <a:off x="0" y="139700"/>
            <a:ext cx="8778875" cy="685800"/>
          </a:xfrm>
        </p:spPr>
        <p:txBody>
          <a:bodyPr/>
          <a:lstStyle/>
          <a:p>
            <a:r>
              <a:rPr lang="fr-FR" smtClean="0"/>
              <a:t>To sum-up the criteria </a:t>
            </a:r>
          </a:p>
        </p:txBody>
      </p:sp>
      <p:graphicFrame>
        <p:nvGraphicFramePr>
          <p:cNvPr id="7" name="Tableau 6"/>
          <p:cNvGraphicFramePr>
            <a:graphicFrameLocks noGrp="1"/>
          </p:cNvGraphicFramePr>
          <p:nvPr/>
        </p:nvGraphicFramePr>
        <p:xfrm>
          <a:off x="596900" y="1651000"/>
          <a:ext cx="8801099" cy="3606800"/>
        </p:xfrm>
        <a:graphic>
          <a:graphicData uri="http://schemas.openxmlformats.org/drawingml/2006/table">
            <a:tbl>
              <a:tblPr firstRow="1" bandRow="1">
                <a:tableStyleId>{5C22544A-7EE6-4342-B048-85BDC9FD1C3A}</a:tableStyleId>
              </a:tblPr>
              <a:tblGrid>
                <a:gridCol w="4125356"/>
                <a:gridCol w="2053194"/>
                <a:gridCol w="2622549"/>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fr-FR" dirty="0" err="1" smtClean="0"/>
                        <a:t>Negliglible</a:t>
                      </a:r>
                      <a:r>
                        <a:rPr lang="fr-FR" baseline="0" dirty="0" smtClean="0"/>
                        <a:t> irradiation</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c>
                  <a:txBody>
                    <a:bodyPr/>
                    <a:lstStyle/>
                    <a:p>
                      <a:r>
                        <a:rPr lang="fr-FR" dirty="0" smtClean="0"/>
                        <a:t>Maximum</a:t>
                      </a:r>
                      <a:r>
                        <a:rPr lang="fr-FR" baseline="0" dirty="0" smtClean="0"/>
                        <a:t> </a:t>
                      </a:r>
                      <a:r>
                        <a:rPr lang="fr-FR" baseline="0" dirty="0" err="1" smtClean="0"/>
                        <a:t>allowable</a:t>
                      </a:r>
                      <a:r>
                        <a:rPr lang="fr-FR" baseline="0" dirty="0" smtClean="0"/>
                        <a:t> irradiation</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FF"/>
                    </a:solidFill>
                  </a:tcPr>
                </a:tc>
              </a:tr>
              <a:tr h="370840">
                <a:tc>
                  <a:txBody>
                    <a:bodyPr/>
                    <a:lstStyle/>
                    <a:p>
                      <a:r>
                        <a:rPr lang="fr-FR" dirty="0" smtClean="0"/>
                        <a:t>A3.</a:t>
                      </a:r>
                      <a:r>
                        <a:rPr lang="fr-FR" b="1" dirty="0" smtClean="0">
                          <a:solidFill>
                            <a:srgbClr val="191966"/>
                          </a:solidFill>
                        </a:rPr>
                        <a:t>1S</a:t>
                      </a:r>
                      <a:r>
                        <a:rPr lang="fr-FR" dirty="0" smtClean="0"/>
                        <a:t>: « 316L(N)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Wingdings" pitchFamily="2" charset="2"/>
                        <a:buChar char="æ"/>
                      </a:pPr>
                      <a:r>
                        <a:rPr lang="fr-FR" dirty="0" smtClean="0">
                          <a:sym typeface="Wingdings"/>
                        </a:rPr>
                        <a:t> </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ym typeface="Wingdings"/>
                        </a:rPr>
                        <a:t></a:t>
                      </a:r>
                      <a:r>
                        <a:rPr lang="fr-FR" baseline="0" dirty="0" smtClean="0">
                          <a:sym typeface="Wingdings"/>
                        </a:rPr>
                        <a:t> </a:t>
                      </a:r>
                      <a:r>
                        <a:rPr lang="fr-FR" baseline="0" dirty="0" err="1" smtClean="0">
                          <a:sym typeface="Wingdings"/>
                        </a:rPr>
                        <a:t>Swelling</a:t>
                      </a:r>
                      <a:endParaRPr lang="fr-F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fr-FR" dirty="0" smtClean="0"/>
                        <a:t>A3.</a:t>
                      </a:r>
                      <a:r>
                        <a:rPr lang="fr-FR" b="1" dirty="0" smtClean="0">
                          <a:solidFill>
                            <a:srgbClr val="191966"/>
                          </a:solidFill>
                        </a:rPr>
                        <a:t>3S</a:t>
                      </a:r>
                      <a:r>
                        <a:rPr lang="fr-FR" dirty="0" smtClean="0"/>
                        <a:t>: « 316L»</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Wingdings" pitchFamily="2" charset="2"/>
                        <a:buChar char="æ"/>
                      </a:pPr>
                      <a:r>
                        <a:rPr lang="fr-FR" dirty="0" smtClean="0">
                          <a:sym typeface="Wingdings"/>
                        </a:rPr>
                        <a:t> </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ym typeface="Wingdings"/>
                        </a:rPr>
                        <a:t></a:t>
                      </a:r>
                      <a:r>
                        <a:rPr lang="fr-FR" baseline="0" dirty="0" smtClean="0">
                          <a:sym typeface="Wingdings"/>
                        </a:rPr>
                        <a:t> </a:t>
                      </a:r>
                      <a:r>
                        <a:rPr lang="fr-FR" baseline="0" dirty="0" err="1" smtClean="0">
                          <a:sym typeface="Wingdings"/>
                        </a:rPr>
                        <a:t>Swelling</a:t>
                      </a:r>
                      <a:endParaRPr lang="fr-F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A3.</a:t>
                      </a:r>
                      <a:r>
                        <a:rPr lang="en-US" sz="1800" b="1" kern="1200" dirty="0" smtClean="0">
                          <a:solidFill>
                            <a:srgbClr val="191966"/>
                          </a:solidFill>
                          <a:latin typeface="+mn-lt"/>
                          <a:ea typeface="+mn-ea"/>
                          <a:cs typeface="+mn-cs"/>
                        </a:rPr>
                        <a:t>7S</a:t>
                      </a:r>
                      <a:r>
                        <a:rPr lang="en-US" dirty="0" smtClean="0"/>
                        <a:t>: « 316L work hardening»</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Wingdings" pitchFamily="2" charset="2"/>
                        <a:buChar char="æ"/>
                      </a:pPr>
                      <a:r>
                        <a:rPr lang="fr-FR" dirty="0" smtClean="0">
                          <a:sym typeface="Wingdings"/>
                        </a:rPr>
                        <a:t> </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ym typeface="Wingdings"/>
                        </a:rPr>
                        <a:t></a:t>
                      </a:r>
                      <a:r>
                        <a:rPr lang="fr-FR" baseline="0" dirty="0" smtClean="0">
                          <a:sym typeface="Wingdings"/>
                        </a:rPr>
                        <a:t> </a:t>
                      </a:r>
                      <a:r>
                        <a:rPr lang="fr-FR" baseline="0" dirty="0" err="1" smtClean="0">
                          <a:sym typeface="Wingdings"/>
                        </a:rPr>
                        <a:t>Swelling</a:t>
                      </a:r>
                      <a:endParaRPr lang="fr-F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fr-FR" dirty="0" smtClean="0"/>
                        <a:t>A3.</a:t>
                      </a:r>
                      <a:r>
                        <a:rPr lang="fr-FR" b="1" dirty="0" smtClean="0">
                          <a:solidFill>
                            <a:srgbClr val="191966"/>
                          </a:solidFill>
                        </a:rPr>
                        <a:t>4S</a:t>
                      </a:r>
                      <a:r>
                        <a:rPr lang="fr-FR" dirty="0" smtClean="0"/>
                        <a:t>: « 304L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 typeface="Wingdings" pitchFamily="2" charset="2"/>
                        <a:buChar char="æ"/>
                      </a:pPr>
                      <a:r>
                        <a:rPr lang="fr-FR" dirty="0" smtClean="0">
                          <a:sym typeface="Wingdings"/>
                        </a:rPr>
                        <a:t> </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Not </a:t>
                      </a:r>
                      <a:r>
                        <a:rPr lang="fr-FR" dirty="0" err="1" smtClean="0"/>
                        <a:t>supplied</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fr-FR" dirty="0" smtClean="0"/>
                        <a:t>A3.</a:t>
                      </a:r>
                      <a:r>
                        <a:rPr lang="fr-FR" b="1" dirty="0" smtClean="0">
                          <a:solidFill>
                            <a:srgbClr val="191966"/>
                          </a:solidFill>
                        </a:rPr>
                        <a:t>1A</a:t>
                      </a:r>
                      <a:r>
                        <a:rPr lang="fr-FR" dirty="0" smtClean="0"/>
                        <a:t>: 5754-O (solution </a:t>
                      </a:r>
                      <a:r>
                        <a:rPr lang="fr-FR" dirty="0" err="1" smtClean="0"/>
                        <a:t>annealed</a:t>
                      </a:r>
                      <a:r>
                        <a:rPr lang="fr-FR" dirty="0" smtClean="0"/>
                        <a:t>)</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æ"/>
                        <a:tabLst/>
                        <a:defRPr/>
                      </a:pPr>
                      <a:r>
                        <a:rPr lang="fr-FR" dirty="0" err="1" smtClean="0">
                          <a:sym typeface="Wingdings"/>
                        </a:rPr>
                        <a:t>Ductility</a:t>
                      </a:r>
                      <a:endParaRPr lang="fr-FR"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ym typeface="Wingdings"/>
                        </a:rPr>
                        <a:t></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fr-FR" dirty="0" smtClean="0"/>
                        <a:t>A3.</a:t>
                      </a:r>
                      <a:r>
                        <a:rPr lang="fr-FR" b="1" dirty="0" smtClean="0">
                          <a:solidFill>
                            <a:srgbClr val="191966"/>
                          </a:solidFill>
                        </a:rPr>
                        <a:t>2A</a:t>
                      </a:r>
                      <a:r>
                        <a:rPr lang="fr-FR" dirty="0" smtClean="0"/>
                        <a:t>: 6061-T6 (structural </a:t>
                      </a:r>
                      <a:r>
                        <a:rPr lang="fr-FR" dirty="0" err="1" smtClean="0"/>
                        <a:t>Hardening</a:t>
                      </a:r>
                      <a:r>
                        <a:rPr lang="fr-FR"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ym typeface="Wingdings"/>
                        </a:rPr>
                        <a:t> </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ym typeface="Wingdings"/>
                        </a:rPr>
                        <a:t></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A3.</a:t>
                      </a:r>
                      <a:r>
                        <a:rPr lang="pl-PL" sz="1800" b="1" kern="1200" dirty="0" smtClean="0">
                          <a:solidFill>
                            <a:srgbClr val="191966"/>
                          </a:solidFill>
                          <a:latin typeface="+mn-lt"/>
                          <a:ea typeface="+mn-ea"/>
                          <a:cs typeface="+mn-cs"/>
                        </a:rPr>
                        <a:t>1Z</a:t>
                      </a:r>
                      <a:r>
                        <a:rPr lang="pl-PL" dirty="0" smtClean="0"/>
                        <a:t>: </a:t>
                      </a:r>
                      <a:r>
                        <a:rPr lang="pl-PL" smtClean="0"/>
                        <a:t>Zircaloy 2</a:t>
                      </a:r>
                      <a:endParaRPr lang="pl-PL"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ym typeface="Wingdings"/>
                        </a:rPr>
                        <a:t></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ym typeface="Wingdings"/>
                        </a:rPr>
                        <a:t></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l-PL" dirty="0" smtClean="0"/>
                        <a:t>A3.</a:t>
                      </a:r>
                      <a:r>
                        <a:rPr lang="pl-PL" sz="1800" b="1" kern="1200" dirty="0" smtClean="0">
                          <a:solidFill>
                            <a:srgbClr val="191966"/>
                          </a:solidFill>
                          <a:latin typeface="+mn-lt"/>
                          <a:ea typeface="+mn-ea"/>
                          <a:cs typeface="+mn-cs"/>
                        </a:rPr>
                        <a:t>2Z</a:t>
                      </a:r>
                      <a:r>
                        <a:rPr lang="pl-PL" dirty="0" smtClean="0"/>
                        <a:t>: Zircaloy 4</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ym typeface="Wingdings"/>
                        </a:rPr>
                        <a:t></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sym typeface="Wingdings"/>
                        </a:rPr>
                        <a:t></a:t>
                      </a:r>
                      <a:r>
                        <a:rPr lang="fr-FR" dirty="0" err="1" smtClean="0">
                          <a:sym typeface="Wingdings"/>
                        </a:rPr>
                        <a:t>Ductility</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sz="half" idx="1"/>
          </p:nvPr>
        </p:nvSpPr>
        <p:spPr>
          <a:xfrm>
            <a:off x="0" y="863715"/>
            <a:ext cx="9615488" cy="5616575"/>
          </a:xfrm>
        </p:spPr>
        <p:txBody>
          <a:bodyPr>
            <a:normAutofit fontScale="92500"/>
          </a:bodyPr>
          <a:lstStyle/>
          <a:p>
            <a:pPr eaLnBrk="1" hangingPunct="1"/>
            <a:r>
              <a:rPr lang="fr-FR" dirty="0" err="1" smtClean="0"/>
              <a:t>Mechanical</a:t>
            </a:r>
            <a:r>
              <a:rPr lang="fr-FR" dirty="0" smtClean="0"/>
              <a:t> codes </a:t>
            </a:r>
            <a:r>
              <a:rPr lang="fr-FR" dirty="0" err="1" smtClean="0"/>
              <a:t>prevent</a:t>
            </a:r>
            <a:r>
              <a:rPr lang="fr-FR" dirty="0" smtClean="0"/>
              <a:t> </a:t>
            </a:r>
            <a:r>
              <a:rPr lang="fr-FR" dirty="0" err="1" smtClean="0"/>
              <a:t>from</a:t>
            </a:r>
            <a:r>
              <a:rPr lang="fr-FR" dirty="0" smtClean="0"/>
              <a:t> the </a:t>
            </a:r>
            <a:r>
              <a:rPr lang="fr-FR" dirty="0" err="1" smtClean="0"/>
              <a:t>usual</a:t>
            </a:r>
            <a:r>
              <a:rPr lang="fr-FR" dirty="0" smtClean="0"/>
              <a:t> damages:</a:t>
            </a:r>
          </a:p>
          <a:p>
            <a:pPr lvl="1"/>
            <a:r>
              <a:rPr lang="fr-FR" dirty="0" smtClean="0"/>
              <a:t>Excessive </a:t>
            </a:r>
            <a:r>
              <a:rPr lang="fr-FR" dirty="0" err="1" smtClean="0"/>
              <a:t>deformation</a:t>
            </a:r>
            <a:endParaRPr lang="fr-FR" dirty="0" smtClean="0"/>
          </a:p>
          <a:p>
            <a:pPr lvl="1"/>
            <a:r>
              <a:rPr lang="fr-FR" dirty="0" smtClean="0"/>
              <a:t>Plastic </a:t>
            </a:r>
            <a:r>
              <a:rPr lang="fr-FR" dirty="0" err="1" smtClean="0"/>
              <a:t>instability</a:t>
            </a:r>
            <a:endParaRPr lang="fr-FR" dirty="0" smtClean="0"/>
          </a:p>
          <a:p>
            <a:pPr lvl="1"/>
            <a:r>
              <a:rPr lang="fr-FR" dirty="0" err="1" smtClean="0"/>
              <a:t>Elastic</a:t>
            </a:r>
            <a:r>
              <a:rPr lang="fr-FR" dirty="0" smtClean="0"/>
              <a:t> and </a:t>
            </a:r>
            <a:r>
              <a:rPr lang="fr-FR" dirty="0" err="1" smtClean="0"/>
              <a:t>elastic</a:t>
            </a:r>
            <a:r>
              <a:rPr lang="fr-FR" dirty="0" smtClean="0"/>
              <a:t>-plastic </a:t>
            </a:r>
            <a:r>
              <a:rPr lang="fr-FR" dirty="0" err="1" smtClean="0"/>
              <a:t>instability</a:t>
            </a:r>
            <a:endParaRPr lang="fr-FR" dirty="0" smtClean="0"/>
          </a:p>
          <a:p>
            <a:pPr lvl="1"/>
            <a:r>
              <a:rPr lang="fr-FR" dirty="0" smtClean="0"/>
              <a:t>Progressive </a:t>
            </a:r>
            <a:r>
              <a:rPr lang="fr-FR" dirty="0" err="1" smtClean="0"/>
              <a:t>deformation</a:t>
            </a:r>
            <a:endParaRPr lang="fr-FR" dirty="0" smtClean="0"/>
          </a:p>
          <a:p>
            <a:pPr lvl="1"/>
            <a:r>
              <a:rPr lang="fr-FR" dirty="0" smtClean="0"/>
              <a:t>Fatigue </a:t>
            </a:r>
          </a:p>
          <a:p>
            <a:pPr lvl="1"/>
            <a:r>
              <a:rPr lang="fr-FR" dirty="0" err="1" smtClean="0"/>
              <a:t>Creep</a:t>
            </a:r>
            <a:r>
              <a:rPr lang="fr-FR" dirty="0" smtClean="0"/>
              <a:t> </a:t>
            </a:r>
          </a:p>
          <a:p>
            <a:pPr lvl="1"/>
            <a:r>
              <a:rPr lang="fr-FR" dirty="0" err="1" smtClean="0"/>
              <a:t>Fast</a:t>
            </a:r>
            <a:r>
              <a:rPr lang="fr-FR" dirty="0" smtClean="0"/>
              <a:t> fracture</a:t>
            </a:r>
          </a:p>
          <a:p>
            <a:endParaRPr lang="fr-FR" dirty="0" smtClean="0"/>
          </a:p>
          <a:p>
            <a:r>
              <a:rPr lang="fr-FR" dirty="0" smtClean="0"/>
              <a:t>Possible </a:t>
            </a:r>
            <a:r>
              <a:rPr lang="fr-FR" dirty="0" err="1" smtClean="0"/>
              <a:t>methods</a:t>
            </a:r>
            <a:r>
              <a:rPr lang="fr-FR" dirty="0" smtClean="0"/>
              <a:t>:</a:t>
            </a:r>
          </a:p>
          <a:p>
            <a:pPr lvl="1"/>
            <a:r>
              <a:rPr lang="fr-FR" dirty="0" smtClean="0"/>
              <a:t>Direct </a:t>
            </a:r>
            <a:r>
              <a:rPr lang="fr-FR" dirty="0" err="1" smtClean="0"/>
              <a:t>verification</a:t>
            </a:r>
            <a:r>
              <a:rPr lang="fr-FR" dirty="0" smtClean="0"/>
              <a:t>:</a:t>
            </a:r>
          </a:p>
          <a:p>
            <a:pPr lvl="2"/>
            <a:r>
              <a:rPr lang="fr-FR" dirty="0" err="1" smtClean="0"/>
              <a:t>Experimental</a:t>
            </a:r>
            <a:r>
              <a:rPr lang="fr-FR" dirty="0" smtClean="0"/>
              <a:t> </a:t>
            </a:r>
            <a:r>
              <a:rPr lang="fr-FR" dirty="0" err="1" smtClean="0"/>
              <a:t>Analysis</a:t>
            </a:r>
            <a:endParaRPr lang="fr-FR" dirty="0" smtClean="0"/>
          </a:p>
          <a:p>
            <a:pPr lvl="2"/>
            <a:r>
              <a:rPr lang="fr-FR" dirty="0" err="1" smtClean="0"/>
              <a:t>Elastic</a:t>
            </a:r>
            <a:r>
              <a:rPr lang="fr-FR" dirty="0" smtClean="0"/>
              <a:t>-plastic </a:t>
            </a:r>
            <a:r>
              <a:rPr lang="fr-FR" dirty="0" err="1"/>
              <a:t>A</a:t>
            </a:r>
            <a:r>
              <a:rPr lang="fr-FR" dirty="0" err="1" smtClean="0"/>
              <a:t>nalysis</a:t>
            </a:r>
            <a:endParaRPr lang="fr-FR" dirty="0" smtClean="0"/>
          </a:p>
          <a:p>
            <a:pPr lvl="1"/>
            <a:r>
              <a:rPr lang="fr-FR" dirty="0" err="1" smtClean="0"/>
              <a:t>Elastic</a:t>
            </a:r>
            <a:r>
              <a:rPr lang="fr-FR" dirty="0" smtClean="0"/>
              <a:t> </a:t>
            </a:r>
            <a:r>
              <a:rPr lang="fr-FR" dirty="0" err="1" smtClean="0"/>
              <a:t>analysis</a:t>
            </a:r>
            <a:r>
              <a:rPr lang="fr-FR" dirty="0" smtClean="0"/>
              <a:t>:</a:t>
            </a:r>
          </a:p>
          <a:p>
            <a:pPr lvl="2"/>
            <a:r>
              <a:rPr lang="fr-FR" b="1" dirty="0" err="1" smtClean="0">
                <a:solidFill>
                  <a:srgbClr val="FF3300"/>
                </a:solidFill>
              </a:rPr>
              <a:t>Detailed</a:t>
            </a:r>
            <a:r>
              <a:rPr lang="fr-FR" b="1" dirty="0" smtClean="0">
                <a:solidFill>
                  <a:srgbClr val="FF3300"/>
                </a:solidFill>
              </a:rPr>
              <a:t> </a:t>
            </a:r>
            <a:r>
              <a:rPr lang="fr-FR" b="1" dirty="0" err="1" smtClean="0">
                <a:solidFill>
                  <a:srgbClr val="FF3300"/>
                </a:solidFill>
              </a:rPr>
              <a:t>elastic</a:t>
            </a:r>
            <a:r>
              <a:rPr lang="fr-FR" b="1" dirty="0" smtClean="0">
                <a:solidFill>
                  <a:srgbClr val="FF3300"/>
                </a:solidFill>
              </a:rPr>
              <a:t> </a:t>
            </a:r>
            <a:r>
              <a:rPr lang="fr-FR" b="1" dirty="0" err="1" smtClean="0">
                <a:solidFill>
                  <a:srgbClr val="FF3300"/>
                </a:solidFill>
              </a:rPr>
              <a:t>analysis</a:t>
            </a:r>
            <a:endParaRPr lang="fr-FR" b="1" dirty="0" smtClean="0">
              <a:solidFill>
                <a:srgbClr val="FF3300"/>
              </a:solidFill>
            </a:endParaRPr>
          </a:p>
          <a:p>
            <a:pPr lvl="2"/>
            <a:r>
              <a:rPr lang="fr-FR" dirty="0" err="1" smtClean="0"/>
              <a:t>Simplified</a:t>
            </a:r>
            <a:r>
              <a:rPr lang="fr-FR" dirty="0" smtClean="0"/>
              <a:t> </a:t>
            </a:r>
            <a:r>
              <a:rPr lang="fr-FR" dirty="0" err="1" smtClean="0"/>
              <a:t>elastic</a:t>
            </a:r>
            <a:r>
              <a:rPr lang="fr-FR" dirty="0" smtClean="0"/>
              <a:t> </a:t>
            </a:r>
            <a:r>
              <a:rPr lang="fr-FR" dirty="0" err="1" smtClean="0"/>
              <a:t>analysis</a:t>
            </a:r>
            <a:r>
              <a:rPr lang="fr-FR" dirty="0" smtClean="0"/>
              <a:t>: use of </a:t>
            </a:r>
            <a:r>
              <a:rPr lang="fr-FR" dirty="0" err="1" smtClean="0"/>
              <a:t>flexibility</a:t>
            </a:r>
            <a:r>
              <a:rPr lang="fr-FR" dirty="0" smtClean="0"/>
              <a:t> and stress indices for standard components</a:t>
            </a:r>
          </a:p>
          <a:p>
            <a:endParaRPr lang="fr-FR" sz="1800" dirty="0" smtClean="0"/>
          </a:p>
        </p:txBody>
      </p:sp>
      <p:sp>
        <p:nvSpPr>
          <p:cNvPr id="15364" name="Rectangle 4"/>
          <p:cNvSpPr>
            <a:spLocks noChangeArrowheads="1"/>
          </p:cNvSpPr>
          <p:nvPr/>
        </p:nvSpPr>
        <p:spPr bwMode="auto">
          <a:xfrm>
            <a:off x="227013" y="42863"/>
            <a:ext cx="8778875" cy="685800"/>
          </a:xfrm>
          <a:prstGeom prst="rect">
            <a:avLst/>
          </a:prstGeom>
          <a:noFill/>
          <a:ln w="9525">
            <a:noFill/>
            <a:miter lim="800000"/>
            <a:headEnd/>
            <a:tailEnd/>
          </a:ln>
        </p:spPr>
        <p:txBody>
          <a:bodyPr anchor="ctr"/>
          <a:lstStyle/>
          <a:p>
            <a:pPr algn="l"/>
            <a:r>
              <a:rPr lang="en-US" b="1" dirty="0" smtClean="0">
                <a:solidFill>
                  <a:schemeClr val="bg1"/>
                </a:solidFill>
                <a:latin typeface="+mj-lt"/>
              </a:rPr>
              <a:t>Design Rules for significant irradiation</a:t>
            </a:r>
            <a:endParaRPr lang="en-US" b="1" dirty="0">
              <a:solidFill>
                <a:schemeClr val="bg1"/>
              </a:solidFill>
              <a:latin typeface="+mj-lt"/>
            </a:endParaRPr>
          </a:p>
        </p:txBody>
      </p:sp>
      <p:sp>
        <p:nvSpPr>
          <p:cNvPr id="8" name="Espace réservé du pied de page 3"/>
          <p:cNvSpPr>
            <a:spLocks noGrp="1"/>
          </p:cNvSpPr>
          <p:nvPr>
            <p:ph type="ftr" sz="quarter" idx="11"/>
          </p:nvPr>
        </p:nvSpPr>
        <p:spPr/>
        <p:txBody>
          <a:bodyPr/>
          <a:lstStyle/>
          <a:p>
            <a:pPr>
              <a:defRPr/>
            </a:pPr>
            <a:r>
              <a:rPr lang="en-US" smtClean="0"/>
              <a:t>5th HPT Workshop, May 20th-23rd, 2014 – Fermilab, USA</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36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36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36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36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36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36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36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
            </a:r>
            <a:br>
              <a:rPr lang="en-US" dirty="0" smtClean="0"/>
            </a:br>
            <a:r>
              <a:rPr lang="en-US" dirty="0" smtClean="0"/>
              <a:t>Design Rules for significant irradiation</a:t>
            </a:r>
            <a:br>
              <a:rPr lang="en-US" dirty="0" smtClean="0"/>
            </a:br>
            <a:endParaRPr lang="fr-FR" dirty="0"/>
          </a:p>
        </p:txBody>
      </p:sp>
      <p:sp>
        <p:nvSpPr>
          <p:cNvPr id="3" name="Espace réservé du texte 2"/>
          <p:cNvSpPr>
            <a:spLocks noGrp="1"/>
          </p:cNvSpPr>
          <p:nvPr>
            <p:ph type="body" sz="half" idx="1"/>
          </p:nvPr>
        </p:nvSpPr>
        <p:spPr/>
        <p:txBody>
          <a:bodyPr/>
          <a:lstStyle/>
          <a:p>
            <a:r>
              <a:rPr lang="fr-FR" sz="2000" b="0" dirty="0" smtClean="0"/>
              <a:t>Excessive </a:t>
            </a:r>
            <a:r>
              <a:rPr lang="fr-FR" sz="2000" b="0" dirty="0" err="1" smtClean="0"/>
              <a:t>deformation</a:t>
            </a:r>
            <a:r>
              <a:rPr lang="fr-FR" sz="2000" b="0" dirty="0" smtClean="0"/>
              <a:t>/plastic </a:t>
            </a:r>
            <a:r>
              <a:rPr lang="fr-FR" sz="2000" b="0" dirty="0" err="1" smtClean="0"/>
              <a:t>instability</a:t>
            </a:r>
            <a:endParaRPr lang="fr-FR" sz="2000" b="0" dirty="0" smtClean="0"/>
          </a:p>
          <a:p>
            <a:endParaRPr lang="fr-FR" dirty="0" smtClean="0"/>
          </a:p>
          <a:p>
            <a:endParaRPr lang="fr-FR" dirty="0" smtClean="0"/>
          </a:p>
          <a:p>
            <a:r>
              <a:rPr lang="en-GB" sz="2000" b="0" dirty="0" smtClean="0"/>
              <a:t>Fracture mechanic</a:t>
            </a:r>
          </a:p>
          <a:p>
            <a:pPr algn="ctr">
              <a:buNone/>
            </a:pPr>
            <a:r>
              <a:rPr lang="en-GB" sz="1800" b="0" dirty="0" smtClean="0">
                <a:solidFill>
                  <a:schemeClr val="tx1"/>
                </a:solidFill>
              </a:rPr>
              <a:t>J(</a:t>
            </a:r>
            <a:r>
              <a:rPr lang="en-GB" sz="1800" b="0" dirty="0" err="1" smtClean="0">
                <a:solidFill>
                  <a:schemeClr val="tx1"/>
                </a:solidFill>
              </a:rPr>
              <a:t>a,C</a:t>
            </a:r>
            <a:r>
              <a:rPr lang="en-GB" sz="1800" b="0" dirty="0" smtClean="0">
                <a:solidFill>
                  <a:schemeClr val="tx1"/>
                </a:solidFill>
              </a:rPr>
              <a:t>)</a:t>
            </a:r>
            <a:r>
              <a:rPr lang="en-GB" sz="1800" b="0" dirty="0" smtClean="0">
                <a:solidFill>
                  <a:schemeClr val="tx1"/>
                </a:solidFill>
                <a:cs typeface="Arial" pitchFamily="34" charset="0"/>
              </a:rPr>
              <a:t>≤ </a:t>
            </a:r>
            <a:r>
              <a:rPr lang="en-GB" sz="1800" b="0" dirty="0" smtClean="0">
                <a:solidFill>
                  <a:schemeClr val="tx1"/>
                </a:solidFill>
              </a:rPr>
              <a:t>J</a:t>
            </a:r>
            <a:r>
              <a:rPr lang="en-GB" sz="1800" b="0" baseline="-25000" dirty="0" smtClean="0">
                <a:solidFill>
                  <a:schemeClr val="tx1"/>
                </a:solidFill>
              </a:rPr>
              <a:t>IC</a:t>
            </a:r>
            <a:endParaRPr lang="en-GB" sz="1800" b="0" dirty="0" smtClean="0">
              <a:solidFill>
                <a:schemeClr val="tx1"/>
              </a:solidFill>
            </a:endParaRPr>
          </a:p>
          <a:p>
            <a:pPr>
              <a:buNone/>
            </a:pPr>
            <a:endParaRPr lang="en-GB" baseline="-25000" dirty="0" smtClean="0"/>
          </a:p>
          <a:p>
            <a:pPr marL="381000" indent="-381000" algn="just"/>
            <a:r>
              <a:rPr lang="fr-FR" sz="2000" b="0" dirty="0" smtClean="0"/>
              <a:t>Progressive </a:t>
            </a:r>
            <a:r>
              <a:rPr lang="fr-FR" sz="2000" b="0" dirty="0" err="1" smtClean="0"/>
              <a:t>deformation</a:t>
            </a:r>
            <a:endParaRPr lang="fr-FR" sz="2000" dirty="0" smtClean="0"/>
          </a:p>
          <a:p>
            <a:pPr marL="787400" lvl="1" indent="-342900" algn="just"/>
            <a:r>
              <a:rPr lang="fr-FR" sz="1800" dirty="0" smtClean="0"/>
              <a:t>P et </a:t>
            </a:r>
            <a:r>
              <a:rPr lang="fr-FR" sz="1800" dirty="0" smtClean="0">
                <a:sym typeface="Symbol" pitchFamily="18" charset="2"/>
              </a:rPr>
              <a:t>Q to compare to </a:t>
            </a:r>
            <a:r>
              <a:rPr lang="fr-FR" sz="1800" dirty="0" err="1" smtClean="0">
                <a:sym typeface="Symbol" pitchFamily="18" charset="2"/>
              </a:rPr>
              <a:t>kSm</a:t>
            </a:r>
            <a:endParaRPr lang="fr-FR" sz="1800" dirty="0" smtClean="0">
              <a:sym typeface="Symbol" pitchFamily="18" charset="2"/>
            </a:endParaRPr>
          </a:p>
          <a:p>
            <a:pPr marL="787400" lvl="1" indent="-342900" algn="just"/>
            <a:endParaRPr lang="fr-FR" sz="1800" dirty="0" smtClean="0">
              <a:sym typeface="Symbol" pitchFamily="18" charset="2"/>
            </a:endParaRPr>
          </a:p>
          <a:p>
            <a:pPr marL="381000" indent="-381000" algn="just"/>
            <a:r>
              <a:rPr lang="fr-FR" sz="2000" b="0" dirty="0" smtClean="0"/>
              <a:t>Fatigue</a:t>
            </a:r>
            <a:endParaRPr lang="fr-FR" sz="2000" b="0" dirty="0" smtClean="0">
              <a:solidFill>
                <a:schemeClr val="accent2"/>
              </a:solidFill>
            </a:endParaRPr>
          </a:p>
          <a:p>
            <a:pPr marL="787400" lvl="1" indent="-342900" algn="just"/>
            <a:r>
              <a:rPr lang="fr-FR" sz="1800" dirty="0" smtClean="0">
                <a:sym typeface="Symbol" pitchFamily="18" charset="2"/>
              </a:rPr>
              <a:t></a:t>
            </a:r>
            <a:r>
              <a:rPr lang="fr-FR" sz="1800" baseline="-25000" dirty="0" err="1" smtClean="0">
                <a:sym typeface="Symbol" pitchFamily="18" charset="2"/>
              </a:rPr>
              <a:t>tot</a:t>
            </a:r>
            <a:r>
              <a:rPr lang="fr-FR" sz="1800" baseline="-25000" dirty="0" smtClean="0">
                <a:sym typeface="Symbol" pitchFamily="18" charset="2"/>
              </a:rPr>
              <a:t>  </a:t>
            </a:r>
            <a:r>
              <a:rPr lang="fr-FR" sz="1800" dirty="0" smtClean="0">
                <a:sym typeface="Symbol" pitchFamily="18" charset="2"/>
              </a:rPr>
              <a:t>       </a:t>
            </a:r>
          </a:p>
          <a:p>
            <a:pPr marL="787400" lvl="1" indent="-342900" algn="just"/>
            <a:r>
              <a:rPr lang="fr-FR" sz="1800" dirty="0" smtClean="0">
                <a:sym typeface="Symbol" pitchFamily="18" charset="2"/>
              </a:rPr>
              <a:t>Usage factor V = </a:t>
            </a:r>
            <a:r>
              <a:rPr lang="fr-FR" sz="1800" dirty="0" err="1" smtClean="0">
                <a:sym typeface="Symbol" pitchFamily="18" charset="2"/>
              </a:rPr>
              <a:t>specified</a:t>
            </a:r>
            <a:r>
              <a:rPr lang="fr-FR" sz="1800" dirty="0" smtClean="0">
                <a:sym typeface="Symbol" pitchFamily="18" charset="2"/>
              </a:rPr>
              <a:t> </a:t>
            </a:r>
            <a:r>
              <a:rPr lang="fr-FR" sz="1800" dirty="0" err="1" smtClean="0">
                <a:sym typeface="Symbol" pitchFamily="18" charset="2"/>
              </a:rPr>
              <a:t>Ncycles</a:t>
            </a:r>
            <a:r>
              <a:rPr lang="fr-FR" sz="1800" dirty="0" smtClean="0">
                <a:sym typeface="Symbol" pitchFamily="18" charset="2"/>
              </a:rPr>
              <a:t> / </a:t>
            </a:r>
            <a:r>
              <a:rPr lang="fr-FR" sz="1800" dirty="0" err="1" smtClean="0">
                <a:sym typeface="Symbol" pitchFamily="18" charset="2"/>
              </a:rPr>
              <a:t>allowable</a:t>
            </a:r>
            <a:r>
              <a:rPr lang="fr-FR" sz="1800" dirty="0" smtClean="0">
                <a:sym typeface="Symbol" pitchFamily="18" charset="2"/>
              </a:rPr>
              <a:t> </a:t>
            </a:r>
            <a:r>
              <a:rPr lang="fr-FR" sz="1800" dirty="0" err="1" smtClean="0">
                <a:sym typeface="Symbol" pitchFamily="18" charset="2"/>
              </a:rPr>
              <a:t>Ncycles</a:t>
            </a:r>
            <a:r>
              <a:rPr lang="fr-FR" sz="1800" dirty="0" smtClean="0">
                <a:sym typeface="Symbol" pitchFamily="18" charset="2"/>
              </a:rPr>
              <a:t> &lt; 1</a:t>
            </a:r>
          </a:p>
          <a:p>
            <a:endParaRPr lang="fr-FR" dirty="0"/>
          </a:p>
        </p:txBody>
      </p:sp>
      <p:sp>
        <p:nvSpPr>
          <p:cNvPr id="4" name="Espace réservé du contenu 3"/>
          <p:cNvSpPr>
            <a:spLocks noGrp="1"/>
          </p:cNvSpPr>
          <p:nvPr>
            <p:ph sz="half" idx="2"/>
          </p:nvPr>
        </p:nvSpPr>
        <p:spPr/>
        <p:txBody>
          <a:bodyPr/>
          <a:lstStyle/>
          <a:p>
            <a:pPr>
              <a:buSzPts val="2000"/>
              <a:buFont typeface="Wingdings"/>
              <a:buChar char="ü"/>
            </a:pPr>
            <a:r>
              <a:rPr lang="fr-FR" sz="2000" b="0" dirty="0" smtClean="0"/>
              <a:t>Excessive </a:t>
            </a:r>
            <a:r>
              <a:rPr lang="fr-FR" sz="2000" b="0" dirty="0" err="1" smtClean="0"/>
              <a:t>deformation</a:t>
            </a:r>
            <a:r>
              <a:rPr lang="fr-FR" sz="2000" b="0" dirty="0" smtClean="0"/>
              <a:t>/plastic </a:t>
            </a:r>
            <a:r>
              <a:rPr lang="fr-FR" sz="2000" b="0" dirty="0" err="1" smtClean="0"/>
              <a:t>instability</a:t>
            </a:r>
            <a:endParaRPr lang="fr-FR" sz="2000" b="0" dirty="0" smtClean="0"/>
          </a:p>
          <a:p>
            <a:endParaRPr lang="en-GB" b="0" dirty="0" smtClean="0">
              <a:solidFill>
                <a:schemeClr val="accent2"/>
              </a:solidFill>
            </a:endParaRPr>
          </a:p>
          <a:p>
            <a:endParaRPr lang="en-GB" b="0" dirty="0" smtClean="0">
              <a:solidFill>
                <a:schemeClr val="accent2"/>
              </a:solidFill>
            </a:endParaRPr>
          </a:p>
          <a:p>
            <a:pPr>
              <a:buSzPts val="2000"/>
              <a:buFont typeface="Wingdings"/>
              <a:buChar char="ü"/>
            </a:pPr>
            <a:r>
              <a:rPr lang="en-GB" sz="2000" b="0" dirty="0" smtClean="0"/>
              <a:t>Fracture mechanic</a:t>
            </a:r>
            <a:endParaRPr lang="en-GB" b="0" dirty="0" smtClean="0">
              <a:solidFill>
                <a:schemeClr val="accent2"/>
              </a:solidFill>
            </a:endParaRPr>
          </a:p>
          <a:p>
            <a:pPr algn="ctr">
              <a:buNone/>
            </a:pPr>
            <a:r>
              <a:rPr lang="en-GB" sz="1800" b="0" dirty="0" smtClean="0">
                <a:solidFill>
                  <a:schemeClr val="tx1"/>
                </a:solidFill>
              </a:rPr>
              <a:t>J(</a:t>
            </a:r>
            <a:r>
              <a:rPr lang="en-GB" sz="1800" b="0" dirty="0" err="1" smtClean="0">
                <a:solidFill>
                  <a:schemeClr val="tx1"/>
                </a:solidFill>
              </a:rPr>
              <a:t>a,C</a:t>
            </a:r>
            <a:r>
              <a:rPr lang="en-GB" sz="1800" b="0" dirty="0" smtClean="0">
                <a:solidFill>
                  <a:schemeClr val="tx1"/>
                </a:solidFill>
              </a:rPr>
              <a:t>)</a:t>
            </a:r>
            <a:r>
              <a:rPr lang="en-GB" sz="1800" b="0" dirty="0" smtClean="0">
                <a:solidFill>
                  <a:schemeClr val="tx1"/>
                </a:solidFill>
                <a:cs typeface="Arial" pitchFamily="34" charset="0"/>
              </a:rPr>
              <a:t>≤ </a:t>
            </a:r>
            <a:r>
              <a:rPr lang="en-GB" sz="1800" b="0" dirty="0" smtClean="0">
                <a:solidFill>
                  <a:schemeClr val="tx1"/>
                </a:solidFill>
              </a:rPr>
              <a:t>J</a:t>
            </a:r>
            <a:r>
              <a:rPr lang="en-GB" sz="1800" b="0" baseline="-25000" dirty="0" smtClean="0">
                <a:solidFill>
                  <a:schemeClr val="tx1"/>
                </a:solidFill>
              </a:rPr>
              <a:t>IC  </a:t>
            </a:r>
            <a:r>
              <a:rPr lang="en-GB" sz="1800" b="0" dirty="0" smtClean="0">
                <a:solidFill>
                  <a:schemeClr val="tx1"/>
                </a:solidFill>
              </a:rPr>
              <a:t>(irradiated)</a:t>
            </a:r>
          </a:p>
          <a:p>
            <a:pPr algn="ctr">
              <a:buNone/>
            </a:pPr>
            <a:endParaRPr lang="en-GB" sz="1800" b="0" dirty="0" smtClean="0">
              <a:solidFill>
                <a:schemeClr val="tx1"/>
              </a:solidFill>
            </a:endParaRPr>
          </a:p>
          <a:p>
            <a:r>
              <a:rPr lang="fr-FR" sz="2000" b="0" dirty="0" smtClean="0"/>
              <a:t>Progressive </a:t>
            </a:r>
            <a:r>
              <a:rPr lang="fr-FR" sz="2000" b="0" dirty="0" err="1" smtClean="0"/>
              <a:t>deformation</a:t>
            </a:r>
            <a:endParaRPr lang="fr-FR" sz="2000" b="0" dirty="0" smtClean="0"/>
          </a:p>
          <a:p>
            <a:pPr marL="838200" lvl="1"/>
            <a:r>
              <a:rPr lang="fr-FR" sz="1800" dirty="0" smtClean="0"/>
              <a:t>Analyse non </a:t>
            </a:r>
            <a:r>
              <a:rPr lang="fr-FR" sz="1800" dirty="0" err="1" smtClean="0"/>
              <a:t>irradiated</a:t>
            </a:r>
            <a:r>
              <a:rPr lang="fr-FR" sz="1800" dirty="0" smtClean="0"/>
              <a:t> </a:t>
            </a:r>
            <a:r>
              <a:rPr lang="fr-FR" sz="1800" dirty="0" err="1" smtClean="0"/>
              <a:t>material</a:t>
            </a:r>
            <a:endParaRPr lang="fr-FR" sz="1800" dirty="0" smtClean="0"/>
          </a:p>
          <a:p>
            <a:pPr marL="787400" lvl="1" indent="-342900">
              <a:buNone/>
            </a:pPr>
            <a:endParaRPr lang="fr-FR" sz="1800" dirty="0" smtClean="0"/>
          </a:p>
          <a:p>
            <a:pPr marL="387350"/>
            <a:r>
              <a:rPr lang="fr-FR" sz="2000" b="0" dirty="0" smtClean="0"/>
              <a:t>Fatigue</a:t>
            </a:r>
          </a:p>
          <a:p>
            <a:pPr marL="787400" lvl="1"/>
            <a:r>
              <a:rPr lang="fr-FR" sz="1800" dirty="0" smtClean="0">
                <a:sym typeface="Symbol" pitchFamily="18" charset="2"/>
              </a:rPr>
              <a:t>Fatigue </a:t>
            </a:r>
            <a:r>
              <a:rPr lang="fr-FR" sz="1800" dirty="0" err="1" smtClean="0">
                <a:sym typeface="Symbol" pitchFamily="18" charset="2"/>
              </a:rPr>
              <a:t>curve</a:t>
            </a:r>
            <a:r>
              <a:rPr lang="fr-FR" sz="1800" dirty="0" smtClean="0">
                <a:sym typeface="Symbol" pitchFamily="18" charset="2"/>
              </a:rPr>
              <a:t> </a:t>
            </a:r>
            <a:r>
              <a:rPr lang="fr-FR" sz="1800" dirty="0" err="1" smtClean="0">
                <a:sym typeface="Symbol" pitchFamily="18" charset="2"/>
              </a:rPr>
              <a:t>without</a:t>
            </a:r>
            <a:r>
              <a:rPr lang="fr-FR" sz="1800" dirty="0" smtClean="0">
                <a:sym typeface="Symbol" pitchFamily="18" charset="2"/>
              </a:rPr>
              <a:t> irradiation:  </a:t>
            </a:r>
            <a:r>
              <a:rPr lang="fr-FR" sz="1800" dirty="0" err="1" smtClean="0">
                <a:sym typeface="Symbol" pitchFamily="18" charset="2"/>
              </a:rPr>
              <a:t>increase</a:t>
            </a:r>
            <a:endParaRPr lang="fr-FR" sz="1800" dirty="0" smtClean="0">
              <a:sym typeface="Symbol" pitchFamily="18" charset="2"/>
            </a:endParaRPr>
          </a:p>
          <a:p>
            <a:endParaRPr lang="fr-FR" dirty="0" smtClean="0">
              <a:solidFill>
                <a:schemeClr val="accent2"/>
              </a:solidFill>
            </a:endParaRPr>
          </a:p>
          <a:p>
            <a:endParaRPr lang="fr-FR" dirty="0"/>
          </a:p>
        </p:txBody>
      </p:sp>
      <p:sp>
        <p:nvSpPr>
          <p:cNvPr id="5" name="Espace réservé du pied de page 4"/>
          <p:cNvSpPr>
            <a:spLocks noGrp="1"/>
          </p:cNvSpPr>
          <p:nvPr>
            <p:ph type="ftr" sz="quarter" idx="11"/>
          </p:nvPr>
        </p:nvSpPr>
        <p:spPr/>
        <p:txBody>
          <a:bodyPr/>
          <a:lstStyle/>
          <a:p>
            <a:pPr>
              <a:defRPr/>
            </a:pPr>
            <a:r>
              <a:rPr lang="en-US" smtClean="0"/>
              <a:t>5th HPT Workshop, May 20th-23rd, 2014 – Fermilab, USA</a:t>
            </a:r>
            <a:endParaRPr lang="fr-FR"/>
          </a:p>
        </p:txBody>
      </p:sp>
      <p:grpSp>
        <p:nvGrpSpPr>
          <p:cNvPr id="15" name="Groupe 14"/>
          <p:cNvGrpSpPr/>
          <p:nvPr/>
        </p:nvGrpSpPr>
        <p:grpSpPr>
          <a:xfrm>
            <a:off x="272480" y="1628800"/>
            <a:ext cx="3811286" cy="317431"/>
            <a:chOff x="587515" y="1831323"/>
            <a:chExt cx="3811286" cy="317431"/>
          </a:xfrm>
        </p:grpSpPr>
        <p:graphicFrame>
          <p:nvGraphicFramePr>
            <p:cNvPr id="7" name="Object 22"/>
            <p:cNvGraphicFramePr>
              <a:graphicFrameLocks noChangeAspect="1"/>
            </p:cNvGraphicFramePr>
            <p:nvPr/>
          </p:nvGraphicFramePr>
          <p:xfrm>
            <a:off x="587515" y="1836051"/>
            <a:ext cx="944563" cy="307975"/>
          </p:xfrm>
          <a:graphic>
            <a:graphicData uri="http://schemas.openxmlformats.org/presentationml/2006/ole">
              <p:oleObj spid="_x0000_s115741" name="Équation" r:id="rId4" imgW="774364" imgH="330057" progId="Equation.3">
                <p:embed/>
              </p:oleObj>
            </a:graphicData>
          </a:graphic>
        </p:graphicFrame>
        <p:graphicFrame>
          <p:nvGraphicFramePr>
            <p:cNvPr id="8" name="Object 23"/>
            <p:cNvGraphicFramePr>
              <a:graphicFrameLocks noChangeAspect="1"/>
            </p:cNvGraphicFramePr>
            <p:nvPr/>
          </p:nvGraphicFramePr>
          <p:xfrm>
            <a:off x="1847655" y="1835773"/>
            <a:ext cx="875966" cy="308531"/>
          </p:xfrm>
          <a:graphic>
            <a:graphicData uri="http://schemas.openxmlformats.org/presentationml/2006/ole">
              <p:oleObj spid="_x0000_s115742" name="Equation" r:id="rId5" imgW="1117600" imgH="330200" progId="Equation.3">
                <p:embed/>
              </p:oleObj>
            </a:graphicData>
          </a:graphic>
        </p:graphicFrame>
        <p:graphicFrame>
          <p:nvGraphicFramePr>
            <p:cNvPr id="9" name="Object 25"/>
            <p:cNvGraphicFramePr>
              <a:graphicFrameLocks noChangeAspect="1"/>
            </p:cNvGraphicFramePr>
            <p:nvPr/>
          </p:nvGraphicFramePr>
          <p:xfrm>
            <a:off x="3197805" y="1831323"/>
            <a:ext cx="1200996" cy="317431"/>
          </p:xfrm>
          <a:graphic>
            <a:graphicData uri="http://schemas.openxmlformats.org/presentationml/2006/ole">
              <p:oleObj spid="_x0000_s115743" name="Equation" r:id="rId6" imgW="1524000" imgH="342900" progId="Equation.3">
                <p:embed/>
              </p:oleObj>
            </a:graphicData>
          </a:graphic>
        </p:graphicFrame>
      </p:grpSp>
      <p:grpSp>
        <p:nvGrpSpPr>
          <p:cNvPr id="16" name="Groupe 15"/>
          <p:cNvGrpSpPr/>
          <p:nvPr/>
        </p:nvGrpSpPr>
        <p:grpSpPr>
          <a:xfrm>
            <a:off x="4907995" y="1538790"/>
            <a:ext cx="4684287" cy="457200"/>
            <a:chOff x="5043010" y="1561292"/>
            <a:chExt cx="4684287" cy="457200"/>
          </a:xfrm>
        </p:grpSpPr>
        <p:graphicFrame>
          <p:nvGraphicFramePr>
            <p:cNvPr id="115719" name="Object 7"/>
            <p:cNvGraphicFramePr>
              <a:graphicFrameLocks noChangeAspect="1"/>
            </p:cNvGraphicFramePr>
            <p:nvPr/>
          </p:nvGraphicFramePr>
          <p:xfrm>
            <a:off x="5043010" y="1573992"/>
            <a:ext cx="1930400" cy="431800"/>
          </p:xfrm>
          <a:graphic>
            <a:graphicData uri="http://schemas.openxmlformats.org/presentationml/2006/ole">
              <p:oleObj spid="_x0000_s115744" name="Equation" r:id="rId7" imgW="901309" imgH="215806" progId="Equation.3">
                <p:embed/>
              </p:oleObj>
            </a:graphicData>
          </a:graphic>
        </p:graphicFrame>
        <p:graphicFrame>
          <p:nvGraphicFramePr>
            <p:cNvPr id="115720" name="Object 8"/>
            <p:cNvGraphicFramePr>
              <a:graphicFrameLocks noChangeAspect="1"/>
            </p:cNvGraphicFramePr>
            <p:nvPr/>
          </p:nvGraphicFramePr>
          <p:xfrm>
            <a:off x="7068235" y="1561292"/>
            <a:ext cx="2659062" cy="457200"/>
          </p:xfrm>
          <a:graphic>
            <a:graphicData uri="http://schemas.openxmlformats.org/presentationml/2006/ole">
              <p:oleObj spid="_x0000_s115745" name="Equation" r:id="rId8" imgW="1167893" imgH="215806" progId="Equation.3">
                <p:embed/>
              </p:oleObj>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Espace réservé du pied de page 6"/>
          <p:cNvSpPr>
            <a:spLocks noGrp="1"/>
          </p:cNvSpPr>
          <p:nvPr>
            <p:ph type="ftr" sz="quarter" idx="11"/>
          </p:nvPr>
        </p:nvSpPr>
        <p:spPr>
          <a:noFill/>
        </p:spPr>
        <p:txBody>
          <a:bodyPr/>
          <a:lstStyle/>
          <a:p>
            <a:r>
              <a:rPr lang="en-US" smtClean="0"/>
              <a:t>5th HPT Workshop, May 20th-23rd, 2014 – Fermilab, USA</a:t>
            </a:r>
            <a:endParaRPr lang="fr-FR"/>
          </a:p>
        </p:txBody>
      </p:sp>
      <p:sp>
        <p:nvSpPr>
          <p:cNvPr id="5127" name="Rectangle 2"/>
          <p:cNvSpPr>
            <a:spLocks noGrp="1" noChangeArrowheads="1"/>
          </p:cNvSpPr>
          <p:nvPr>
            <p:ph type="body" sz="half" idx="1"/>
          </p:nvPr>
        </p:nvSpPr>
        <p:spPr>
          <a:xfrm>
            <a:off x="182470" y="998730"/>
            <a:ext cx="9210675" cy="990110"/>
          </a:xfrm>
        </p:spPr>
        <p:txBody>
          <a:bodyPr>
            <a:normAutofit fontScale="70000" lnSpcReduction="20000"/>
          </a:bodyPr>
          <a:lstStyle/>
          <a:p>
            <a:pPr algn="just" eaLnBrk="1" hangingPunct="1">
              <a:buFont typeface="Wingdings" pitchFamily="2" charset="2"/>
              <a:buNone/>
            </a:pPr>
            <a:r>
              <a:rPr lang="fr-FR" dirty="0" err="1" smtClean="0"/>
              <a:t>Principle</a:t>
            </a:r>
            <a:r>
              <a:rPr lang="fr-FR" dirty="0" smtClean="0"/>
              <a:t> of </a:t>
            </a:r>
            <a:r>
              <a:rPr lang="fr-FR" dirty="0" err="1" smtClean="0"/>
              <a:t>determination</a:t>
            </a:r>
            <a:r>
              <a:rPr lang="fr-FR" dirty="0" smtClean="0"/>
              <a:t> of S</a:t>
            </a:r>
            <a:r>
              <a:rPr lang="fr-FR" baseline="-25000" dirty="0" smtClean="0"/>
              <a:t>em</a:t>
            </a:r>
            <a:r>
              <a:rPr lang="fr-FR" dirty="0" smtClean="0"/>
              <a:t> and S</a:t>
            </a:r>
            <a:r>
              <a:rPr lang="fr-FR" baseline="-25000" dirty="0" smtClean="0"/>
              <a:t>et</a:t>
            </a:r>
            <a:r>
              <a:rPr lang="fr-FR" dirty="0" smtClean="0"/>
              <a:t> </a:t>
            </a:r>
          </a:p>
          <a:p>
            <a:pPr eaLnBrk="1" hangingPunct="1">
              <a:buNone/>
            </a:pPr>
            <a:r>
              <a:rPr lang="fr-FR" sz="2000" dirty="0" err="1" smtClean="0"/>
              <a:t>S</a:t>
            </a:r>
            <a:r>
              <a:rPr lang="fr-FR" sz="2000" baseline="-25000" dirty="0" err="1" smtClean="0"/>
              <a:t>emX</a:t>
            </a:r>
            <a:r>
              <a:rPr lang="fr-FR" sz="2000" dirty="0" smtClean="0"/>
              <a:t> and </a:t>
            </a:r>
            <a:r>
              <a:rPr lang="fr-FR" sz="2000" dirty="0" err="1" smtClean="0"/>
              <a:t>S</a:t>
            </a:r>
            <a:r>
              <a:rPr lang="fr-FR" sz="2000" baseline="-25000" dirty="0" err="1" smtClean="0"/>
              <a:t>etX</a:t>
            </a:r>
            <a:r>
              <a:rPr lang="fr-FR" sz="2000" dirty="0" smtClean="0"/>
              <a:t> are « </a:t>
            </a:r>
            <a:r>
              <a:rPr lang="fr-FR" sz="2000" dirty="0" err="1" smtClean="0"/>
              <a:t>materials</a:t>
            </a:r>
            <a:r>
              <a:rPr lang="fr-FR" sz="2000" dirty="0" smtClean="0"/>
              <a:t> » </a:t>
            </a:r>
            <a:r>
              <a:rPr lang="fr-FR" sz="2000" dirty="0" err="1" smtClean="0"/>
              <a:t>limits</a:t>
            </a:r>
            <a:r>
              <a:rPr lang="fr-FR" sz="2000" dirty="0" smtClean="0"/>
              <a:t>, </a:t>
            </a:r>
            <a:r>
              <a:rPr lang="fr-FR" sz="2000" dirty="0" err="1" smtClean="0"/>
              <a:t>functions</a:t>
            </a:r>
            <a:r>
              <a:rPr lang="fr-FR" sz="2000" dirty="0" smtClean="0"/>
              <a:t> of irradiation G, </a:t>
            </a:r>
            <a:r>
              <a:rPr lang="fr-FR" sz="2000" dirty="0" err="1" smtClean="0"/>
              <a:t>temperature</a:t>
            </a:r>
            <a:r>
              <a:rPr lang="fr-FR" sz="2000" dirty="0" smtClean="0"/>
              <a:t> </a:t>
            </a:r>
            <a:r>
              <a:rPr lang="fr-FR" sz="2000" dirty="0" smtClean="0">
                <a:latin typeface="Symbol" pitchFamily="18" charset="2"/>
              </a:rPr>
              <a:t>q</a:t>
            </a:r>
            <a:r>
              <a:rPr lang="fr-FR" sz="2000" dirty="0" smtClean="0"/>
              <a:t>, </a:t>
            </a:r>
            <a:r>
              <a:rPr lang="fr-FR" sz="2000" dirty="0" err="1" smtClean="0"/>
              <a:t>level</a:t>
            </a:r>
            <a:r>
              <a:rPr lang="fr-FR" sz="2000" dirty="0" smtClean="0"/>
              <a:t> of </a:t>
            </a:r>
            <a:r>
              <a:rPr lang="fr-FR" sz="2000" dirty="0" err="1" smtClean="0"/>
              <a:t>criteria</a:t>
            </a:r>
            <a:r>
              <a:rPr lang="fr-FR" sz="2000" dirty="0" smtClean="0"/>
              <a:t> X, and stress redistribution factor r</a:t>
            </a:r>
          </a:p>
          <a:p>
            <a:pPr algn="just" eaLnBrk="1" hangingPunct="1">
              <a:buNone/>
            </a:pPr>
            <a:r>
              <a:rPr lang="fr-FR" sz="2000" dirty="0" smtClean="0"/>
              <a:t>G </a:t>
            </a:r>
            <a:r>
              <a:rPr lang="fr-FR" sz="2000" dirty="0" err="1" smtClean="0"/>
              <a:t>dependant</a:t>
            </a:r>
            <a:r>
              <a:rPr lang="fr-FR" sz="2000" dirty="0" smtClean="0"/>
              <a:t> on </a:t>
            </a:r>
            <a:r>
              <a:rPr lang="fr-FR" sz="2000" dirty="0" err="1" smtClean="0"/>
              <a:t>materials</a:t>
            </a:r>
            <a:r>
              <a:rPr lang="fr-FR" sz="2000" dirty="0" smtClean="0"/>
              <a:t> (dpa, fluence of </a:t>
            </a:r>
            <a:r>
              <a:rPr lang="fr-FR" sz="2000" dirty="0" err="1" smtClean="0"/>
              <a:t>fast</a:t>
            </a:r>
            <a:r>
              <a:rPr lang="fr-FR" sz="2000" dirty="0" smtClean="0"/>
              <a:t> or thermal neutrons,…)</a:t>
            </a:r>
          </a:p>
          <a:p>
            <a:pPr algn="just" eaLnBrk="1" hangingPunct="1"/>
            <a:endParaRPr lang="fr-FR" sz="2000" dirty="0" smtClean="0"/>
          </a:p>
          <a:p>
            <a:pPr algn="just" eaLnBrk="1" hangingPunct="1"/>
            <a:endParaRPr lang="fr-FR" sz="2000" dirty="0" smtClean="0"/>
          </a:p>
          <a:p>
            <a:pPr algn="just" eaLnBrk="1" hangingPunct="1"/>
            <a:endParaRPr lang="fr-FR" sz="2000" dirty="0" smtClean="0"/>
          </a:p>
          <a:p>
            <a:pPr algn="just" eaLnBrk="1" hangingPunct="1"/>
            <a:endParaRPr lang="fr-FR" sz="2000" dirty="0" smtClean="0"/>
          </a:p>
          <a:p>
            <a:pPr algn="just" eaLnBrk="1" hangingPunct="1"/>
            <a:endParaRPr lang="fr-FR" sz="2000" dirty="0" smtClean="0"/>
          </a:p>
          <a:p>
            <a:pPr algn="just" eaLnBrk="1" hangingPunct="1"/>
            <a:endParaRPr lang="fr-FR" sz="2000" dirty="0" smtClean="0"/>
          </a:p>
        </p:txBody>
      </p:sp>
      <p:sp>
        <p:nvSpPr>
          <p:cNvPr id="5128" name="Rectangle 4"/>
          <p:cNvSpPr>
            <a:spLocks noChangeArrowheads="1"/>
          </p:cNvSpPr>
          <p:nvPr/>
        </p:nvSpPr>
        <p:spPr bwMode="auto">
          <a:xfrm>
            <a:off x="227013" y="42863"/>
            <a:ext cx="8778875" cy="685800"/>
          </a:xfrm>
          <a:prstGeom prst="rect">
            <a:avLst/>
          </a:prstGeom>
          <a:noFill/>
          <a:ln w="9525">
            <a:noFill/>
            <a:miter lim="800000"/>
            <a:headEnd/>
            <a:tailEnd/>
          </a:ln>
        </p:spPr>
        <p:txBody>
          <a:bodyPr anchor="ctr"/>
          <a:lstStyle/>
          <a:p>
            <a:pPr algn="l"/>
            <a:r>
              <a:rPr lang="en-US" b="1" dirty="0" smtClean="0">
                <a:solidFill>
                  <a:schemeClr val="bg1"/>
                </a:solidFill>
                <a:latin typeface="+mj-lt"/>
              </a:rPr>
              <a:t>Design Rules for significant irradiation</a:t>
            </a:r>
            <a:endParaRPr lang="en-US" b="1" dirty="0">
              <a:solidFill>
                <a:schemeClr val="bg1"/>
              </a:solidFill>
              <a:latin typeface="+mj-lt"/>
            </a:endParaRPr>
          </a:p>
        </p:txBody>
      </p:sp>
      <p:sp>
        <p:nvSpPr>
          <p:cNvPr id="5129" name="Rectangle 18"/>
          <p:cNvSpPr>
            <a:spLocks noChangeArrowheads="1"/>
          </p:cNvSpPr>
          <p:nvPr/>
        </p:nvSpPr>
        <p:spPr bwMode="auto">
          <a:xfrm>
            <a:off x="3197225" y="3249613"/>
            <a:ext cx="2565400" cy="1441450"/>
          </a:xfrm>
          <a:prstGeom prst="rect">
            <a:avLst/>
          </a:prstGeom>
          <a:solidFill>
            <a:schemeClr val="bg1"/>
          </a:solidFill>
          <a:ln w="9525">
            <a:noFill/>
            <a:miter lim="800000"/>
            <a:headEnd/>
            <a:tailEnd/>
          </a:ln>
        </p:spPr>
        <p:txBody>
          <a:bodyPr wrap="none" anchor="ctr"/>
          <a:lstStyle/>
          <a:p>
            <a:endParaRPr lang="fr-FR"/>
          </a:p>
        </p:txBody>
      </p:sp>
      <p:sp>
        <p:nvSpPr>
          <p:cNvPr id="5130" name="Rectangle 19"/>
          <p:cNvSpPr>
            <a:spLocks noChangeArrowheads="1"/>
          </p:cNvSpPr>
          <p:nvPr/>
        </p:nvSpPr>
        <p:spPr bwMode="auto">
          <a:xfrm>
            <a:off x="3962400" y="3743325"/>
            <a:ext cx="2565400" cy="1441450"/>
          </a:xfrm>
          <a:prstGeom prst="rect">
            <a:avLst/>
          </a:prstGeom>
          <a:solidFill>
            <a:schemeClr val="bg1"/>
          </a:solidFill>
          <a:ln w="9525">
            <a:noFill/>
            <a:miter lim="800000"/>
            <a:headEnd/>
            <a:tailEnd/>
          </a:ln>
        </p:spPr>
        <p:txBody>
          <a:bodyPr wrap="none" anchor="ctr"/>
          <a:lstStyle/>
          <a:p>
            <a:endParaRPr lang="fr-FR"/>
          </a:p>
        </p:txBody>
      </p:sp>
      <p:grpSp>
        <p:nvGrpSpPr>
          <p:cNvPr id="2" name="Group 35"/>
          <p:cNvGrpSpPr>
            <a:grpSpLocks/>
          </p:cNvGrpSpPr>
          <p:nvPr/>
        </p:nvGrpSpPr>
        <p:grpSpPr bwMode="auto">
          <a:xfrm>
            <a:off x="587375" y="2214563"/>
            <a:ext cx="4814888" cy="4081462"/>
            <a:chOff x="370" y="1395"/>
            <a:chExt cx="3033" cy="2571"/>
          </a:xfrm>
        </p:grpSpPr>
        <p:grpSp>
          <p:nvGrpSpPr>
            <p:cNvPr id="3" name="Group 29"/>
            <p:cNvGrpSpPr>
              <a:grpSpLocks/>
            </p:cNvGrpSpPr>
            <p:nvPr/>
          </p:nvGrpSpPr>
          <p:grpSpPr bwMode="auto">
            <a:xfrm>
              <a:off x="370" y="1395"/>
              <a:ext cx="3033" cy="2571"/>
              <a:chOff x="313" y="1536"/>
              <a:chExt cx="2856" cy="2514"/>
            </a:xfrm>
          </p:grpSpPr>
          <p:graphicFrame>
            <p:nvGraphicFramePr>
              <p:cNvPr id="5124" name="Object 11"/>
              <p:cNvGraphicFramePr>
                <a:graphicFrameLocks noChangeAspect="1"/>
              </p:cNvGraphicFramePr>
              <p:nvPr/>
            </p:nvGraphicFramePr>
            <p:xfrm>
              <a:off x="313" y="1536"/>
              <a:ext cx="2856" cy="2514"/>
            </p:xfrm>
            <a:graphic>
              <a:graphicData uri="http://schemas.openxmlformats.org/presentationml/2006/ole">
                <p:oleObj spid="_x0000_s116755" name="Image" r:id="rId3" imgW="4533900" imgH="3991356" progId="Word.Picture.8">
                  <p:embed/>
                </p:oleObj>
              </a:graphicData>
            </a:graphic>
          </p:graphicFrame>
          <p:sp>
            <p:nvSpPr>
              <p:cNvPr id="5135" name="Rectangle 17"/>
              <p:cNvSpPr>
                <a:spLocks noChangeArrowheads="1"/>
              </p:cNvSpPr>
              <p:nvPr/>
            </p:nvSpPr>
            <p:spPr bwMode="auto">
              <a:xfrm>
                <a:off x="1391" y="1621"/>
                <a:ext cx="1616" cy="908"/>
              </a:xfrm>
              <a:prstGeom prst="rect">
                <a:avLst/>
              </a:prstGeom>
              <a:solidFill>
                <a:schemeClr val="bg1"/>
              </a:solidFill>
              <a:ln w="9525">
                <a:noFill/>
                <a:miter lim="800000"/>
                <a:headEnd/>
                <a:tailEnd/>
              </a:ln>
            </p:spPr>
            <p:txBody>
              <a:bodyPr wrap="none" anchor="ctr"/>
              <a:lstStyle/>
              <a:p>
                <a:endParaRPr lang="fr-FR"/>
              </a:p>
            </p:txBody>
          </p:sp>
          <p:sp>
            <p:nvSpPr>
              <p:cNvPr id="5136" name="Text Box 15"/>
              <p:cNvSpPr txBox="1">
                <a:spLocks noChangeArrowheads="1"/>
              </p:cNvSpPr>
              <p:nvPr/>
            </p:nvSpPr>
            <p:spPr bwMode="auto">
              <a:xfrm>
                <a:off x="1788" y="2358"/>
                <a:ext cx="1106" cy="400"/>
              </a:xfrm>
              <a:prstGeom prst="rect">
                <a:avLst/>
              </a:prstGeom>
              <a:solidFill>
                <a:srgbClr val="FFFFFF"/>
              </a:solidFill>
              <a:ln w="9525">
                <a:solidFill>
                  <a:schemeClr val="tx1"/>
                </a:solidFill>
                <a:miter lim="800000"/>
                <a:headEnd/>
                <a:tailEnd/>
              </a:ln>
            </p:spPr>
            <p:txBody>
              <a:bodyPr>
                <a:spAutoFit/>
              </a:bodyPr>
              <a:lstStyle/>
              <a:p>
                <a:r>
                  <a:rPr lang="fr-FR" sz="1200" dirty="0" err="1"/>
                  <a:t>Slope</a:t>
                </a:r>
                <a:r>
                  <a:rPr lang="fr-FR" sz="1200" dirty="0"/>
                  <a:t> = -E/r</a:t>
                </a:r>
              </a:p>
              <a:p>
                <a:r>
                  <a:rPr lang="fr-FR" sz="1200" dirty="0"/>
                  <a:t>r = 0 : </a:t>
                </a:r>
                <a:r>
                  <a:rPr lang="fr-FR" sz="1200" dirty="0" err="1"/>
                  <a:t>strain</a:t>
                </a:r>
                <a:r>
                  <a:rPr lang="fr-FR" sz="1200" dirty="0"/>
                  <a:t> </a:t>
                </a:r>
                <a:r>
                  <a:rPr lang="fr-FR" sz="1200" dirty="0" err="1"/>
                  <a:t>controlled</a:t>
                </a:r>
                <a:endParaRPr lang="fr-FR" sz="1200" dirty="0"/>
              </a:p>
              <a:p>
                <a:r>
                  <a:rPr lang="fr-FR" sz="1200" dirty="0"/>
                  <a:t>r = </a:t>
                </a:r>
                <a:r>
                  <a:rPr lang="fr-FR" sz="1200" dirty="0">
                    <a:cs typeface="Times New Roman" pitchFamily="18" charset="0"/>
                  </a:rPr>
                  <a:t>∞ : </a:t>
                </a:r>
                <a:r>
                  <a:rPr lang="fr-FR" sz="1200" dirty="0" err="1">
                    <a:cs typeface="Times New Roman" pitchFamily="18" charset="0"/>
                  </a:rPr>
                  <a:t>load</a:t>
                </a:r>
                <a:r>
                  <a:rPr lang="fr-FR" sz="1200" dirty="0">
                    <a:cs typeface="Times New Roman" pitchFamily="18" charset="0"/>
                  </a:rPr>
                  <a:t> </a:t>
                </a:r>
                <a:r>
                  <a:rPr lang="fr-FR" sz="1200" dirty="0" err="1">
                    <a:cs typeface="Times New Roman" pitchFamily="18" charset="0"/>
                  </a:rPr>
                  <a:t>controlled</a:t>
                </a:r>
                <a:endParaRPr lang="fr-FR" sz="1200" b="1" dirty="0">
                  <a:cs typeface="Times New Roman" pitchFamily="18" charset="0"/>
                </a:endParaRPr>
              </a:p>
            </p:txBody>
          </p:sp>
          <p:sp>
            <p:nvSpPr>
              <p:cNvPr id="5137" name="Rectangle 20"/>
              <p:cNvSpPr>
                <a:spLocks noChangeArrowheads="1"/>
              </p:cNvSpPr>
              <p:nvPr/>
            </p:nvSpPr>
            <p:spPr bwMode="auto">
              <a:xfrm>
                <a:off x="569" y="1650"/>
                <a:ext cx="256" cy="256"/>
              </a:xfrm>
              <a:prstGeom prst="rect">
                <a:avLst/>
              </a:prstGeom>
              <a:solidFill>
                <a:schemeClr val="bg1"/>
              </a:solidFill>
              <a:ln w="9525">
                <a:noFill/>
                <a:miter lim="800000"/>
                <a:headEnd/>
                <a:tailEnd/>
              </a:ln>
            </p:spPr>
            <p:txBody>
              <a:bodyPr wrap="none" anchor="ctr"/>
              <a:lstStyle/>
              <a:p>
                <a:endParaRPr lang="fr-FR"/>
              </a:p>
            </p:txBody>
          </p:sp>
          <p:sp>
            <p:nvSpPr>
              <p:cNvPr id="5138" name="Line 24"/>
              <p:cNvSpPr>
                <a:spLocks noChangeShapeType="1"/>
              </p:cNvSpPr>
              <p:nvPr/>
            </p:nvSpPr>
            <p:spPr bwMode="auto">
              <a:xfrm flipH="1" flipV="1">
                <a:off x="739" y="2614"/>
                <a:ext cx="737" cy="623"/>
              </a:xfrm>
              <a:prstGeom prst="line">
                <a:avLst/>
              </a:prstGeom>
              <a:noFill/>
              <a:ln w="38100">
                <a:solidFill>
                  <a:srgbClr val="008000"/>
                </a:solidFill>
                <a:round/>
                <a:headEnd/>
                <a:tailEnd/>
              </a:ln>
            </p:spPr>
            <p:txBody>
              <a:bodyPr/>
              <a:lstStyle/>
              <a:p>
                <a:endParaRPr lang="fr-FR"/>
              </a:p>
            </p:txBody>
          </p:sp>
          <p:sp>
            <p:nvSpPr>
              <p:cNvPr id="5139" name="Line 26"/>
              <p:cNvSpPr>
                <a:spLocks noChangeShapeType="1"/>
              </p:cNvSpPr>
              <p:nvPr/>
            </p:nvSpPr>
            <p:spPr bwMode="auto">
              <a:xfrm flipH="1">
                <a:off x="1192" y="2755"/>
                <a:ext cx="766" cy="255"/>
              </a:xfrm>
              <a:prstGeom prst="line">
                <a:avLst/>
              </a:prstGeom>
              <a:noFill/>
              <a:ln w="9525">
                <a:solidFill>
                  <a:schemeClr val="tx1"/>
                </a:solidFill>
                <a:round/>
                <a:headEnd/>
                <a:tailEnd type="triangle" w="lg" len="med"/>
              </a:ln>
            </p:spPr>
            <p:txBody>
              <a:bodyPr/>
              <a:lstStyle/>
              <a:p>
                <a:endParaRPr lang="fr-FR"/>
              </a:p>
            </p:txBody>
          </p:sp>
          <p:sp>
            <p:nvSpPr>
              <p:cNvPr id="5140" name="Rectangle 27"/>
              <p:cNvSpPr>
                <a:spLocks noChangeArrowheads="1"/>
              </p:cNvSpPr>
              <p:nvPr/>
            </p:nvSpPr>
            <p:spPr bwMode="auto">
              <a:xfrm>
                <a:off x="569" y="1933"/>
                <a:ext cx="226" cy="227"/>
              </a:xfrm>
              <a:prstGeom prst="rect">
                <a:avLst/>
              </a:prstGeom>
              <a:solidFill>
                <a:schemeClr val="bg1"/>
              </a:solidFill>
              <a:ln w="9525">
                <a:noFill/>
                <a:miter lim="800000"/>
                <a:headEnd/>
                <a:tailEnd/>
              </a:ln>
            </p:spPr>
            <p:txBody>
              <a:bodyPr wrap="none" anchor="ctr"/>
              <a:lstStyle/>
              <a:p>
                <a:endParaRPr lang="fr-FR"/>
              </a:p>
            </p:txBody>
          </p:sp>
          <p:sp>
            <p:nvSpPr>
              <p:cNvPr id="5141" name="Text Box 28"/>
              <p:cNvSpPr txBox="1">
                <a:spLocks noChangeArrowheads="1"/>
              </p:cNvSpPr>
              <p:nvPr/>
            </p:nvSpPr>
            <p:spPr bwMode="auto">
              <a:xfrm>
                <a:off x="522" y="2613"/>
                <a:ext cx="353" cy="169"/>
              </a:xfrm>
              <a:prstGeom prst="rect">
                <a:avLst/>
              </a:prstGeom>
              <a:noFill/>
              <a:ln w="9525">
                <a:noFill/>
                <a:miter lim="800000"/>
                <a:headEnd/>
                <a:tailEnd/>
              </a:ln>
            </p:spPr>
            <p:txBody>
              <a:bodyPr wrap="none">
                <a:spAutoFit/>
              </a:bodyPr>
              <a:lstStyle/>
              <a:p>
                <a:r>
                  <a:rPr lang="fr-FR" sz="1200">
                    <a:solidFill>
                      <a:srgbClr val="008000"/>
                    </a:solidFill>
                  </a:rPr>
                  <a:t>S</a:t>
                </a:r>
                <a:r>
                  <a:rPr lang="fr-FR" sz="1200" baseline="-25000">
                    <a:solidFill>
                      <a:srgbClr val="008000"/>
                    </a:solidFill>
                  </a:rPr>
                  <a:t>em</a:t>
                </a:r>
                <a:r>
                  <a:rPr lang="fr-FR" sz="1200">
                    <a:solidFill>
                      <a:srgbClr val="008000"/>
                    </a:solidFill>
                  </a:rPr>
                  <a:t>(B)</a:t>
                </a:r>
              </a:p>
            </p:txBody>
          </p:sp>
          <p:sp>
            <p:nvSpPr>
              <p:cNvPr id="5142" name="Text Box 25"/>
              <p:cNvSpPr txBox="1">
                <a:spLocks noChangeArrowheads="1"/>
              </p:cNvSpPr>
              <p:nvPr/>
            </p:nvSpPr>
            <p:spPr bwMode="auto">
              <a:xfrm>
                <a:off x="467" y="1990"/>
                <a:ext cx="369" cy="169"/>
              </a:xfrm>
              <a:prstGeom prst="rect">
                <a:avLst/>
              </a:prstGeom>
              <a:noFill/>
              <a:ln w="9525">
                <a:noFill/>
                <a:miter lim="800000"/>
                <a:headEnd/>
                <a:tailEnd/>
              </a:ln>
            </p:spPr>
            <p:txBody>
              <a:bodyPr wrap="none">
                <a:spAutoFit/>
              </a:bodyPr>
              <a:lstStyle/>
              <a:p>
                <a:r>
                  <a:rPr lang="fr-FR" sz="1200">
                    <a:solidFill>
                      <a:schemeClr val="accent2"/>
                    </a:solidFill>
                  </a:rPr>
                  <a:t>S</a:t>
                </a:r>
                <a:r>
                  <a:rPr lang="fr-FR" sz="1200" baseline="-25000">
                    <a:solidFill>
                      <a:schemeClr val="accent2"/>
                    </a:solidFill>
                  </a:rPr>
                  <a:t>et</a:t>
                </a:r>
                <a:r>
                  <a:rPr lang="fr-FR" sz="1200">
                    <a:solidFill>
                      <a:schemeClr val="accent2"/>
                    </a:solidFill>
                  </a:rPr>
                  <a:t>(C*)</a:t>
                </a:r>
              </a:p>
            </p:txBody>
          </p:sp>
        </p:grpSp>
        <p:sp>
          <p:nvSpPr>
            <p:cNvPr id="5134" name="Rectangle 34"/>
            <p:cNvSpPr>
              <a:spLocks noChangeArrowheads="1"/>
            </p:cNvSpPr>
            <p:nvPr/>
          </p:nvSpPr>
          <p:spPr bwMode="auto">
            <a:xfrm>
              <a:off x="2156" y="2652"/>
              <a:ext cx="199" cy="227"/>
            </a:xfrm>
            <a:prstGeom prst="rect">
              <a:avLst/>
            </a:prstGeom>
            <a:solidFill>
              <a:schemeClr val="bg1"/>
            </a:solidFill>
            <a:ln w="9525">
              <a:noFill/>
              <a:miter lim="800000"/>
              <a:headEnd/>
              <a:tailEnd/>
            </a:ln>
          </p:spPr>
          <p:txBody>
            <a:bodyPr wrap="none" anchor="ctr"/>
            <a:lstStyle/>
            <a:p>
              <a:endParaRPr lang="fr-FR"/>
            </a:p>
          </p:txBody>
        </p:sp>
      </p:grpSp>
      <p:sp>
        <p:nvSpPr>
          <p:cNvPr id="5132" name="Rectangle 36"/>
          <p:cNvSpPr>
            <a:spLocks noChangeArrowheads="1"/>
          </p:cNvSpPr>
          <p:nvPr/>
        </p:nvSpPr>
        <p:spPr bwMode="auto">
          <a:xfrm>
            <a:off x="5133020" y="1943835"/>
            <a:ext cx="4514850" cy="4167295"/>
          </a:xfrm>
          <a:prstGeom prst="rect">
            <a:avLst/>
          </a:prstGeom>
          <a:noFill/>
          <a:ln w="25400">
            <a:solidFill>
              <a:srgbClr val="0000FF"/>
            </a:solidFill>
            <a:miter lim="800000"/>
            <a:headEnd/>
            <a:tailEnd/>
          </a:ln>
        </p:spPr>
        <p:txBody>
          <a:bodyPr wrap="square">
            <a:spAutoFit/>
          </a:bodyPr>
          <a:lstStyle/>
          <a:p>
            <a:pPr algn="just">
              <a:spcBef>
                <a:spcPct val="20000"/>
              </a:spcBef>
              <a:buFont typeface="Wingdings" pitchFamily="2" charset="2"/>
              <a:buNone/>
            </a:pPr>
            <a:r>
              <a:rPr lang="fr-FR" sz="2000" dirty="0">
                <a:solidFill>
                  <a:srgbClr val="222286"/>
                </a:solidFill>
                <a:latin typeface="+mn-lt"/>
              </a:rPr>
              <a:t>	       Exact formulas</a:t>
            </a:r>
          </a:p>
          <a:p>
            <a:pPr algn="just">
              <a:spcBef>
                <a:spcPct val="20000"/>
              </a:spcBef>
              <a:buFont typeface="Wingdings" pitchFamily="2" charset="2"/>
              <a:buNone/>
            </a:pPr>
            <a:endParaRPr lang="fr-FR" sz="2000" dirty="0">
              <a:solidFill>
                <a:srgbClr val="222286"/>
              </a:solidFill>
            </a:endParaRPr>
          </a:p>
          <a:p>
            <a:pPr algn="just">
              <a:spcBef>
                <a:spcPct val="20000"/>
              </a:spcBef>
              <a:buFont typeface="Wingdings" pitchFamily="2" charset="2"/>
              <a:buNone/>
            </a:pPr>
            <a:endParaRPr lang="fr-FR" sz="2000" dirty="0">
              <a:solidFill>
                <a:srgbClr val="222286"/>
              </a:solidFill>
            </a:endParaRPr>
          </a:p>
          <a:p>
            <a:pPr algn="just">
              <a:spcBef>
                <a:spcPct val="20000"/>
              </a:spcBef>
              <a:buFont typeface="Wingdings" pitchFamily="2" charset="2"/>
              <a:buNone/>
            </a:pPr>
            <a:endParaRPr lang="fr-FR" sz="2000" dirty="0">
              <a:solidFill>
                <a:srgbClr val="222286"/>
              </a:solidFill>
            </a:endParaRPr>
          </a:p>
          <a:p>
            <a:pPr algn="just">
              <a:spcBef>
                <a:spcPct val="20000"/>
              </a:spcBef>
              <a:buFont typeface="Wingdings" pitchFamily="2" charset="2"/>
              <a:buNone/>
            </a:pPr>
            <a:endParaRPr lang="fr-FR" sz="2000" dirty="0">
              <a:solidFill>
                <a:srgbClr val="222286"/>
              </a:solidFill>
            </a:endParaRPr>
          </a:p>
          <a:p>
            <a:pPr algn="just">
              <a:spcBef>
                <a:spcPct val="20000"/>
              </a:spcBef>
              <a:buFont typeface="Wingdings" pitchFamily="2" charset="2"/>
              <a:buNone/>
            </a:pPr>
            <a:endParaRPr lang="fr-FR" sz="2000" dirty="0">
              <a:solidFill>
                <a:srgbClr val="222286"/>
              </a:solidFill>
            </a:endParaRPr>
          </a:p>
          <a:p>
            <a:pPr algn="just">
              <a:spcBef>
                <a:spcPct val="20000"/>
              </a:spcBef>
              <a:buFont typeface="Wingdings" pitchFamily="2" charset="2"/>
              <a:buNone/>
            </a:pPr>
            <a:r>
              <a:rPr lang="fr-FR" sz="1600" dirty="0">
                <a:solidFill>
                  <a:srgbClr val="222286"/>
                </a:solidFill>
                <a:sym typeface="Wingdings" pitchFamily="2" charset="2"/>
              </a:rPr>
              <a:t></a:t>
            </a:r>
            <a:r>
              <a:rPr lang="fr-FR" sz="1600" dirty="0">
                <a:solidFill>
                  <a:srgbClr val="222286"/>
                </a:solidFill>
              </a:rPr>
              <a:t> </a:t>
            </a:r>
            <a:r>
              <a:rPr lang="fr-FR" sz="1600" dirty="0" err="1">
                <a:solidFill>
                  <a:srgbClr val="222286"/>
                </a:solidFill>
                <a:latin typeface="+mn-lt"/>
              </a:rPr>
              <a:t>R</a:t>
            </a:r>
            <a:r>
              <a:rPr lang="fr-FR" sz="1600" baseline="-25000" dirty="0" err="1">
                <a:solidFill>
                  <a:srgbClr val="222286"/>
                </a:solidFill>
                <a:latin typeface="+mn-lt"/>
              </a:rPr>
              <a:t>m</a:t>
            </a:r>
            <a:r>
              <a:rPr lang="fr-FR" sz="1600" dirty="0">
                <a:solidFill>
                  <a:srgbClr val="222286"/>
                </a:solidFill>
                <a:latin typeface="+mn-lt"/>
              </a:rPr>
              <a:t>, </a:t>
            </a:r>
            <a:r>
              <a:rPr lang="fr-FR" sz="1600" dirty="0" err="1">
                <a:solidFill>
                  <a:srgbClr val="222286"/>
                </a:solidFill>
                <a:latin typeface="+mn-lt"/>
              </a:rPr>
              <a:t>A</a:t>
            </a:r>
            <a:r>
              <a:rPr lang="fr-FR" sz="1600" baseline="-25000" dirty="0" err="1">
                <a:solidFill>
                  <a:srgbClr val="222286"/>
                </a:solidFill>
                <a:latin typeface="+mn-lt"/>
              </a:rPr>
              <a:t>t</a:t>
            </a:r>
            <a:r>
              <a:rPr lang="fr-FR" sz="1600" dirty="0">
                <a:solidFill>
                  <a:srgbClr val="222286"/>
                </a:solidFill>
                <a:latin typeface="+mn-lt"/>
              </a:rPr>
              <a:t>, </a:t>
            </a:r>
            <a:r>
              <a:rPr lang="fr-FR" sz="1600" dirty="0" err="1">
                <a:solidFill>
                  <a:srgbClr val="222286"/>
                </a:solidFill>
                <a:latin typeface="+mn-lt"/>
              </a:rPr>
              <a:t>A</a:t>
            </a:r>
            <a:r>
              <a:rPr lang="fr-FR" sz="1600" baseline="-25000" dirty="0" err="1">
                <a:solidFill>
                  <a:srgbClr val="222286"/>
                </a:solidFill>
                <a:latin typeface="+mn-lt"/>
              </a:rPr>
              <a:t>gt</a:t>
            </a:r>
            <a:r>
              <a:rPr lang="fr-FR" sz="1600" dirty="0">
                <a:solidFill>
                  <a:srgbClr val="222286"/>
                </a:solidFill>
                <a:latin typeface="+mn-lt"/>
              </a:rPr>
              <a:t>, </a:t>
            </a:r>
            <a:r>
              <a:rPr lang="fr-FR" sz="1600" dirty="0" err="1">
                <a:solidFill>
                  <a:srgbClr val="222286"/>
                </a:solidFill>
                <a:latin typeface="+mn-lt"/>
              </a:rPr>
              <a:t>e</a:t>
            </a:r>
            <a:r>
              <a:rPr lang="fr-FR" sz="1600" baseline="-25000" dirty="0" err="1">
                <a:solidFill>
                  <a:srgbClr val="222286"/>
                </a:solidFill>
                <a:latin typeface="+mn-lt"/>
              </a:rPr>
              <a:t>p</a:t>
            </a:r>
            <a:r>
              <a:rPr lang="fr-FR" sz="1600" dirty="0">
                <a:solidFill>
                  <a:srgbClr val="222286"/>
                </a:solidFill>
                <a:latin typeface="+mn-lt"/>
              </a:rPr>
              <a:t>(</a:t>
            </a:r>
            <a:r>
              <a:rPr lang="fr-FR" sz="1600" dirty="0" err="1">
                <a:solidFill>
                  <a:srgbClr val="222286"/>
                </a:solidFill>
                <a:latin typeface="+mn-lt"/>
              </a:rPr>
              <a:t>S</a:t>
            </a:r>
            <a:r>
              <a:rPr lang="fr-FR" sz="1600" baseline="-25000" dirty="0" err="1">
                <a:solidFill>
                  <a:srgbClr val="222286"/>
                </a:solidFill>
                <a:latin typeface="+mn-lt"/>
              </a:rPr>
              <a:t>mx</a:t>
            </a:r>
            <a:r>
              <a:rPr lang="fr-FR" sz="1600" dirty="0">
                <a:solidFill>
                  <a:srgbClr val="222286"/>
                </a:solidFill>
                <a:latin typeface="+mn-lt"/>
              </a:rPr>
              <a:t>) are </a:t>
            </a:r>
            <a:r>
              <a:rPr lang="fr-FR" sz="1600" dirty="0" err="1">
                <a:solidFill>
                  <a:srgbClr val="222286"/>
                </a:solidFill>
                <a:latin typeface="+mn-lt"/>
              </a:rPr>
              <a:t>dependent</a:t>
            </a:r>
            <a:r>
              <a:rPr lang="fr-FR" sz="1600" dirty="0">
                <a:solidFill>
                  <a:srgbClr val="222286"/>
                </a:solidFill>
                <a:latin typeface="+mn-lt"/>
              </a:rPr>
              <a:t> on G (irradiation) and q</a:t>
            </a:r>
          </a:p>
          <a:p>
            <a:pPr algn="just">
              <a:spcBef>
                <a:spcPct val="20000"/>
              </a:spcBef>
              <a:buFont typeface="Wingdings" pitchFamily="2" charset="2"/>
              <a:buChar char="è"/>
            </a:pPr>
            <a:r>
              <a:rPr lang="fr-FR" sz="1600" dirty="0">
                <a:solidFill>
                  <a:srgbClr val="222286"/>
                </a:solidFill>
                <a:latin typeface="+mn-lt"/>
              </a:rPr>
              <a:t> r has to </a:t>
            </a:r>
            <a:r>
              <a:rPr lang="fr-FR" sz="1600" dirty="0" err="1">
                <a:solidFill>
                  <a:srgbClr val="222286"/>
                </a:solidFill>
                <a:latin typeface="+mn-lt"/>
              </a:rPr>
              <a:t>be</a:t>
            </a:r>
            <a:r>
              <a:rPr lang="fr-FR" sz="1600" dirty="0">
                <a:solidFill>
                  <a:srgbClr val="222286"/>
                </a:solidFill>
                <a:latin typeface="+mn-lt"/>
              </a:rPr>
              <a:t> </a:t>
            </a:r>
            <a:r>
              <a:rPr lang="fr-FR" sz="1600" dirty="0" err="1">
                <a:solidFill>
                  <a:srgbClr val="222286"/>
                </a:solidFill>
                <a:latin typeface="+mn-lt"/>
              </a:rPr>
              <a:t>determined</a:t>
            </a:r>
            <a:r>
              <a:rPr lang="fr-FR" sz="1600" dirty="0">
                <a:solidFill>
                  <a:srgbClr val="222286"/>
                </a:solidFill>
                <a:latin typeface="+mn-lt"/>
              </a:rPr>
              <a:t> (r=3 </a:t>
            </a:r>
            <a:r>
              <a:rPr lang="fr-FR" sz="1600" dirty="0" err="1">
                <a:solidFill>
                  <a:srgbClr val="222286"/>
                </a:solidFill>
                <a:latin typeface="+mn-lt"/>
              </a:rPr>
              <a:t>is</a:t>
            </a:r>
            <a:r>
              <a:rPr lang="fr-FR" sz="1600" dirty="0">
                <a:solidFill>
                  <a:srgbClr val="222286"/>
                </a:solidFill>
                <a:latin typeface="+mn-lt"/>
              </a:rPr>
              <a:t> </a:t>
            </a:r>
            <a:r>
              <a:rPr lang="fr-FR" sz="1600" dirty="0" err="1">
                <a:solidFill>
                  <a:srgbClr val="222286"/>
                </a:solidFill>
                <a:latin typeface="+mn-lt"/>
              </a:rPr>
              <a:t>generally</a:t>
            </a:r>
            <a:r>
              <a:rPr lang="fr-FR" sz="1600" dirty="0">
                <a:solidFill>
                  <a:srgbClr val="222286"/>
                </a:solidFill>
                <a:latin typeface="+mn-lt"/>
              </a:rPr>
              <a:t> a good value </a:t>
            </a:r>
            <a:r>
              <a:rPr lang="fr-FR" sz="1600" dirty="0" err="1">
                <a:solidFill>
                  <a:srgbClr val="222286"/>
                </a:solidFill>
                <a:latin typeface="+mn-lt"/>
              </a:rPr>
              <a:t>except</a:t>
            </a:r>
            <a:r>
              <a:rPr lang="fr-FR" sz="1600" dirty="0">
                <a:solidFill>
                  <a:srgbClr val="222286"/>
                </a:solidFill>
                <a:latin typeface="+mn-lt"/>
              </a:rPr>
              <a:t> for pipes)</a:t>
            </a:r>
          </a:p>
          <a:p>
            <a:pPr algn="just">
              <a:spcBef>
                <a:spcPct val="20000"/>
              </a:spcBef>
              <a:buFont typeface="Wingdings" pitchFamily="2" charset="2"/>
              <a:buChar char="è"/>
            </a:pPr>
            <a:r>
              <a:rPr lang="fr-FR" sz="1600" dirty="0">
                <a:solidFill>
                  <a:srgbClr val="222286"/>
                </a:solidFill>
                <a:latin typeface="+mn-lt"/>
              </a:rPr>
              <a:t> </a:t>
            </a:r>
            <a:r>
              <a:rPr lang="fr-FR" sz="1600" dirty="0" err="1">
                <a:solidFill>
                  <a:srgbClr val="222286"/>
                </a:solidFill>
                <a:latin typeface="+mn-lt"/>
              </a:rPr>
              <a:t>k</a:t>
            </a:r>
            <a:r>
              <a:rPr lang="fr-FR" sz="1600" baseline="-25000" dirty="0" err="1">
                <a:solidFill>
                  <a:srgbClr val="222286"/>
                </a:solidFill>
                <a:latin typeface="+mn-lt"/>
              </a:rPr>
              <a:t>X</a:t>
            </a:r>
            <a:r>
              <a:rPr lang="fr-FR" sz="1600" dirty="0">
                <a:solidFill>
                  <a:srgbClr val="222286"/>
                </a:solidFill>
                <a:latin typeface="+mn-lt"/>
              </a:rPr>
              <a:t> </a:t>
            </a:r>
            <a:r>
              <a:rPr lang="fr-FR" sz="1600" dirty="0" err="1">
                <a:solidFill>
                  <a:srgbClr val="222286"/>
                </a:solidFill>
                <a:latin typeface="+mn-lt"/>
              </a:rPr>
              <a:t>is</a:t>
            </a:r>
            <a:r>
              <a:rPr lang="fr-FR" sz="1600" dirty="0">
                <a:solidFill>
                  <a:srgbClr val="222286"/>
                </a:solidFill>
                <a:latin typeface="+mn-lt"/>
              </a:rPr>
              <a:t> the design </a:t>
            </a:r>
            <a:r>
              <a:rPr lang="fr-FR" sz="1600" dirty="0" err="1">
                <a:solidFill>
                  <a:srgbClr val="222286"/>
                </a:solidFill>
                <a:latin typeface="+mn-lt"/>
              </a:rPr>
              <a:t>margin</a:t>
            </a:r>
            <a:r>
              <a:rPr lang="fr-FR" sz="1600" dirty="0">
                <a:solidFill>
                  <a:srgbClr val="222286"/>
                </a:solidFill>
                <a:latin typeface="+mn-lt"/>
              </a:rPr>
              <a:t> (2.5, 2, or 1.35)</a:t>
            </a:r>
          </a:p>
          <a:p>
            <a:pPr algn="just">
              <a:spcBef>
                <a:spcPct val="20000"/>
              </a:spcBef>
              <a:buFont typeface="Wingdings" pitchFamily="2" charset="2"/>
              <a:buChar char="è"/>
            </a:pPr>
            <a:r>
              <a:rPr lang="fr-FR" sz="1600" dirty="0">
                <a:solidFill>
                  <a:srgbClr val="222286"/>
                </a:solidFill>
                <a:latin typeface="+mn-lt"/>
              </a:rPr>
              <a:t> </a:t>
            </a:r>
            <a:r>
              <a:rPr lang="fr-FR" sz="1600" dirty="0" err="1">
                <a:solidFill>
                  <a:srgbClr val="222286"/>
                </a:solidFill>
                <a:latin typeface="+mn-lt"/>
              </a:rPr>
              <a:t>k</a:t>
            </a:r>
            <a:r>
              <a:rPr lang="fr-FR" sz="1600" baseline="-25000" dirty="0" err="1">
                <a:solidFill>
                  <a:srgbClr val="222286"/>
                </a:solidFill>
                <a:latin typeface="+mn-lt"/>
              </a:rPr>
              <a:t>B</a:t>
            </a:r>
            <a:r>
              <a:rPr lang="fr-FR" sz="1600" dirty="0">
                <a:solidFill>
                  <a:srgbClr val="222286"/>
                </a:solidFill>
                <a:latin typeface="+mn-lt"/>
              </a:rPr>
              <a:t>=1 for </a:t>
            </a:r>
            <a:r>
              <a:rPr lang="fr-FR" sz="1600" dirty="0" err="1">
                <a:solidFill>
                  <a:srgbClr val="222286"/>
                </a:solidFill>
                <a:latin typeface="+mn-lt"/>
              </a:rPr>
              <a:t>brittle</a:t>
            </a:r>
            <a:r>
              <a:rPr lang="fr-FR" sz="1600" dirty="0">
                <a:solidFill>
                  <a:srgbClr val="222286"/>
                </a:solidFill>
                <a:latin typeface="+mn-lt"/>
              </a:rPr>
              <a:t> </a:t>
            </a:r>
            <a:r>
              <a:rPr lang="fr-FR" sz="1600" dirty="0" err="1">
                <a:solidFill>
                  <a:srgbClr val="222286"/>
                </a:solidFill>
                <a:latin typeface="+mn-lt"/>
              </a:rPr>
              <a:t>materials</a:t>
            </a:r>
            <a:r>
              <a:rPr lang="fr-FR" sz="1600" dirty="0">
                <a:solidFill>
                  <a:srgbClr val="222286"/>
                </a:solidFill>
                <a:latin typeface="+mn-lt"/>
              </a:rPr>
              <a:t>, 1.5 for ductile (</a:t>
            </a:r>
            <a:r>
              <a:rPr lang="fr-FR" sz="1600" dirty="0" err="1">
                <a:solidFill>
                  <a:srgbClr val="222286"/>
                </a:solidFill>
                <a:latin typeface="+mn-lt"/>
              </a:rPr>
              <a:t>general</a:t>
            </a:r>
            <a:r>
              <a:rPr lang="fr-FR" sz="1600" dirty="0">
                <a:solidFill>
                  <a:srgbClr val="222286"/>
                </a:solidFill>
                <a:latin typeface="+mn-lt"/>
              </a:rPr>
              <a:t> formula </a:t>
            </a:r>
            <a:r>
              <a:rPr lang="fr-FR" sz="1600" dirty="0" err="1">
                <a:solidFill>
                  <a:srgbClr val="222286"/>
                </a:solidFill>
                <a:latin typeface="+mn-lt"/>
              </a:rPr>
              <a:t>given</a:t>
            </a:r>
            <a:r>
              <a:rPr lang="fr-FR" sz="1600" dirty="0">
                <a:solidFill>
                  <a:srgbClr val="222286"/>
                </a:solidFill>
                <a:latin typeface="+mn-lt"/>
              </a:rPr>
              <a:t> in A3.GEN)</a:t>
            </a:r>
          </a:p>
        </p:txBody>
      </p:sp>
      <p:grpSp>
        <p:nvGrpSpPr>
          <p:cNvPr id="25" name="Groupe 24"/>
          <p:cNvGrpSpPr/>
          <p:nvPr/>
        </p:nvGrpSpPr>
        <p:grpSpPr>
          <a:xfrm>
            <a:off x="5268035" y="2573905"/>
            <a:ext cx="4152900" cy="1320155"/>
            <a:chOff x="5268035" y="2573905"/>
            <a:chExt cx="4152900" cy="1320155"/>
          </a:xfrm>
        </p:grpSpPr>
        <p:pic>
          <p:nvPicPr>
            <p:cNvPr id="116756" name="Picture 20"/>
            <p:cNvPicPr>
              <a:picLocks noChangeAspect="1" noChangeArrowheads="1"/>
            </p:cNvPicPr>
            <p:nvPr/>
          </p:nvPicPr>
          <p:blipFill>
            <a:blip r:embed="rId4" cstate="print"/>
            <a:srcRect/>
            <a:stretch>
              <a:fillRect/>
            </a:stretch>
          </p:blipFill>
          <p:spPr bwMode="auto">
            <a:xfrm>
              <a:off x="5268035" y="2573905"/>
              <a:ext cx="4152900" cy="619125"/>
            </a:xfrm>
            <a:prstGeom prst="rect">
              <a:avLst/>
            </a:prstGeom>
            <a:noFill/>
            <a:ln w="9525">
              <a:noFill/>
              <a:miter lim="800000"/>
              <a:headEnd/>
              <a:tailEnd/>
            </a:ln>
            <a:effectLst/>
          </p:spPr>
        </p:pic>
        <p:pic>
          <p:nvPicPr>
            <p:cNvPr id="116757" name="Picture 21"/>
            <p:cNvPicPr>
              <a:picLocks noChangeAspect="1" noChangeArrowheads="1"/>
            </p:cNvPicPr>
            <p:nvPr/>
          </p:nvPicPr>
          <p:blipFill>
            <a:blip r:embed="rId5" cstate="print"/>
            <a:srcRect/>
            <a:stretch>
              <a:fillRect/>
            </a:stretch>
          </p:blipFill>
          <p:spPr bwMode="auto">
            <a:xfrm>
              <a:off x="5358045" y="3293985"/>
              <a:ext cx="4057650" cy="600075"/>
            </a:xfrm>
            <a:prstGeom prst="rect">
              <a:avLst/>
            </a:prstGeom>
            <a:noFill/>
            <a:ln w="9525">
              <a:noFill/>
              <a:miter lim="800000"/>
              <a:headEnd/>
              <a:tailEnd/>
            </a:ln>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uiExpand="1" build="p"/>
      <p:bldP spid="513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contenu 1"/>
          <p:cNvSpPr>
            <a:spLocks noGrp="1"/>
          </p:cNvSpPr>
          <p:nvPr>
            <p:ph idx="1"/>
          </p:nvPr>
        </p:nvSpPr>
        <p:spPr/>
        <p:txBody>
          <a:bodyPr/>
          <a:lstStyle/>
          <a:p>
            <a:pPr eaLnBrk="1" hangingPunct="1">
              <a:defRPr/>
            </a:pPr>
            <a:r>
              <a:rPr lang="en-US" dirty="0" smtClean="0">
                <a:solidFill>
                  <a:srgbClr val="DAD8D9"/>
                </a:solidFill>
              </a:rPr>
              <a:t>RCC-</a:t>
            </a:r>
            <a:r>
              <a:rPr lang="en-US" dirty="0" err="1" smtClean="0">
                <a:solidFill>
                  <a:srgbClr val="DAD8D9"/>
                </a:solidFill>
              </a:rPr>
              <a:t>MRx</a:t>
            </a:r>
            <a:r>
              <a:rPr lang="en-US" dirty="0" smtClean="0">
                <a:solidFill>
                  <a:srgbClr val="DAD8D9"/>
                </a:solidFill>
              </a:rPr>
              <a:t> presentation</a:t>
            </a:r>
          </a:p>
          <a:p>
            <a:pPr eaLnBrk="1" hangingPunct="1">
              <a:defRPr/>
            </a:pPr>
            <a:endParaRPr lang="en-US" dirty="0" smtClean="0">
              <a:solidFill>
                <a:srgbClr val="DAD8D9"/>
              </a:solidFill>
            </a:endParaRPr>
          </a:p>
          <a:p>
            <a:pPr eaLnBrk="1" hangingPunct="1">
              <a:defRPr/>
            </a:pPr>
            <a:r>
              <a:rPr lang="en-US" dirty="0" smtClean="0">
                <a:solidFill>
                  <a:srgbClr val="DAD8D9"/>
                </a:solidFill>
              </a:rPr>
              <a:t>Code philosophy</a:t>
            </a:r>
          </a:p>
          <a:p>
            <a:pPr eaLnBrk="1" hangingPunct="1">
              <a:defRPr/>
            </a:pPr>
            <a:endParaRPr lang="en-US" dirty="0" smtClean="0">
              <a:solidFill>
                <a:srgbClr val="DAD8D9"/>
              </a:solidFill>
            </a:endParaRPr>
          </a:p>
          <a:p>
            <a:pPr eaLnBrk="1" hangingPunct="1">
              <a:defRPr/>
            </a:pPr>
            <a:r>
              <a:rPr lang="en-US" dirty="0" smtClean="0">
                <a:solidFill>
                  <a:srgbClr val="DAD8D9"/>
                </a:solidFill>
              </a:rPr>
              <a:t>Consideration of irradiation effect in mechanical design rules</a:t>
            </a:r>
          </a:p>
          <a:p>
            <a:pPr lvl="1" eaLnBrk="1" hangingPunct="1">
              <a:defRPr/>
            </a:pPr>
            <a:r>
              <a:rPr lang="en-US" sz="2400" b="1" dirty="0" smtClean="0">
                <a:solidFill>
                  <a:srgbClr val="DAD8D9"/>
                </a:solidFill>
                <a:ea typeface="+mn-ea"/>
                <a:cs typeface="+mn-cs"/>
              </a:rPr>
              <a:t>Code approach</a:t>
            </a:r>
          </a:p>
          <a:p>
            <a:pPr lvl="1" eaLnBrk="1" hangingPunct="1">
              <a:defRPr/>
            </a:pPr>
            <a:r>
              <a:rPr lang="en-US" sz="2400" b="1" dirty="0" smtClean="0">
                <a:solidFill>
                  <a:srgbClr val="DAD8D9"/>
                </a:solidFill>
                <a:ea typeface="+mn-ea"/>
                <a:cs typeface="+mn-cs"/>
              </a:rPr>
              <a:t>Border lines</a:t>
            </a:r>
          </a:p>
          <a:p>
            <a:pPr lvl="1" eaLnBrk="1" hangingPunct="1">
              <a:defRPr/>
            </a:pPr>
            <a:r>
              <a:rPr lang="en-US" sz="2400" b="1" dirty="0" smtClean="0">
                <a:solidFill>
                  <a:srgbClr val="DAD8D9"/>
                </a:solidFill>
                <a:ea typeface="+mn-ea"/>
                <a:cs typeface="+mn-cs"/>
              </a:rPr>
              <a:t>Design rules</a:t>
            </a:r>
          </a:p>
          <a:p>
            <a:pPr lvl="1" eaLnBrk="1" hangingPunct="1">
              <a:defRPr/>
            </a:pPr>
            <a:endParaRPr lang="en-US" sz="2400" b="1" dirty="0" smtClean="0">
              <a:solidFill>
                <a:srgbClr val="222286"/>
              </a:solidFill>
              <a:ea typeface="+mn-ea"/>
              <a:cs typeface="+mn-cs"/>
            </a:endParaRPr>
          </a:p>
          <a:p>
            <a:pPr eaLnBrk="1" hangingPunct="1">
              <a:defRPr/>
            </a:pPr>
            <a:r>
              <a:rPr lang="en-US" dirty="0" smtClean="0">
                <a:solidFill>
                  <a:srgbClr val="FF3300"/>
                </a:solidFill>
              </a:rPr>
              <a:t>Conclusion </a:t>
            </a:r>
          </a:p>
          <a:p>
            <a:pPr lvl="1" eaLnBrk="1" hangingPunct="1">
              <a:defRPr/>
            </a:pPr>
            <a:endParaRPr lang="en-US" sz="2400" b="1" dirty="0" smtClean="0">
              <a:solidFill>
                <a:srgbClr val="222286"/>
              </a:solidFill>
              <a:ea typeface="+mn-ea"/>
              <a:cs typeface="+mn-cs"/>
            </a:endParaRPr>
          </a:p>
        </p:txBody>
      </p:sp>
      <p:sp>
        <p:nvSpPr>
          <p:cNvPr id="33795" name="Titre 2"/>
          <p:cNvSpPr>
            <a:spLocks noGrp="1"/>
          </p:cNvSpPr>
          <p:nvPr>
            <p:ph type="title"/>
          </p:nvPr>
        </p:nvSpPr>
        <p:spPr/>
        <p:txBody>
          <a:bodyPr/>
          <a:lstStyle/>
          <a:p>
            <a:r>
              <a:rPr lang="fr-FR" smtClean="0"/>
              <a:t>Contents</a:t>
            </a:r>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52400" y="1206500"/>
            <a:ext cx="9525000" cy="5102820"/>
          </a:xfrm>
        </p:spPr>
        <p:txBody>
          <a:bodyPr>
            <a:normAutofit fontScale="77500" lnSpcReduction="20000"/>
          </a:bodyPr>
          <a:lstStyle/>
          <a:p>
            <a:pPr>
              <a:buNone/>
            </a:pPr>
            <a:endParaRPr lang="fr-FR" dirty="0" smtClean="0"/>
          </a:p>
          <a:p>
            <a:r>
              <a:rPr lang="en-US" dirty="0" smtClean="0"/>
              <a:t>A first set of rules included in RCC-MRx 2012, associated to a defined scope.</a:t>
            </a:r>
          </a:p>
          <a:p>
            <a:endParaRPr lang="en-US" dirty="0" smtClean="0"/>
          </a:p>
          <a:p>
            <a:r>
              <a:rPr lang="en-US" dirty="0" smtClean="0"/>
              <a:t>Still a work to done:</a:t>
            </a:r>
          </a:p>
          <a:p>
            <a:pPr lvl="1"/>
            <a:r>
              <a:rPr lang="en-US" dirty="0" smtClean="0"/>
              <a:t>To clarify the scope of considered irradiation in the existing rules and clearly indicate their limitation : flux? He? Irradiation creep?</a:t>
            </a:r>
          </a:p>
          <a:p>
            <a:pPr lvl="1"/>
            <a:r>
              <a:rPr lang="en-US" dirty="0" smtClean="0"/>
              <a:t>To improve the existing rules: need the feedback of their application</a:t>
            </a:r>
          </a:p>
          <a:p>
            <a:pPr lvl="1">
              <a:buNone/>
            </a:pPr>
            <a:endParaRPr lang="en-US" dirty="0" smtClean="0"/>
          </a:p>
          <a:p>
            <a:r>
              <a:rPr lang="en-US" dirty="0" smtClean="0"/>
              <a:t>Irradiation data driving the mechanical behavior are dedicated to type of irradiation</a:t>
            </a:r>
          </a:p>
          <a:p>
            <a:pPr lvl="1"/>
            <a:r>
              <a:rPr lang="en-US" dirty="0" smtClean="0"/>
              <a:t> not transposable without </a:t>
            </a:r>
            <a:r>
              <a:rPr lang="en-US" dirty="0" err="1" smtClean="0"/>
              <a:t>analyse</a:t>
            </a:r>
            <a:endParaRPr lang="en-US" dirty="0" smtClean="0"/>
          </a:p>
          <a:p>
            <a:pPr lvl="1"/>
            <a:endParaRPr lang="en-US" dirty="0" smtClean="0"/>
          </a:p>
          <a:p>
            <a:r>
              <a:rPr lang="en-US" dirty="0" smtClean="0"/>
              <a:t>Rules have to be relevant  with regard to damage prevention specific to an irradiation type </a:t>
            </a:r>
          </a:p>
          <a:p>
            <a:pPr lvl="1"/>
            <a:r>
              <a:rPr lang="en-US" dirty="0" smtClean="0"/>
              <a:t>damage have to be prevented by a dedicated ( for each irradiation type) set of rules.</a:t>
            </a:r>
          </a:p>
          <a:p>
            <a:pPr lvl="1"/>
            <a:endParaRPr lang="en-US" dirty="0" smtClean="0"/>
          </a:p>
          <a:p>
            <a:r>
              <a:rPr lang="en-US" dirty="0" smtClean="0"/>
              <a:t>But we can think that prevention of damages for given mechanical data may be transposed as long as there is no other damage that may impair the irradiated material mechanical behavior.</a:t>
            </a:r>
          </a:p>
          <a:p>
            <a:pPr lvl="1"/>
            <a:endParaRPr lang="fr-FR" dirty="0"/>
          </a:p>
        </p:txBody>
      </p:sp>
      <p:sp>
        <p:nvSpPr>
          <p:cNvPr id="3" name="Titre 2"/>
          <p:cNvSpPr>
            <a:spLocks noGrp="1"/>
          </p:cNvSpPr>
          <p:nvPr>
            <p:ph type="title"/>
          </p:nvPr>
        </p:nvSpPr>
        <p:spPr/>
        <p:txBody>
          <a:bodyPr/>
          <a:lstStyle/>
          <a:p>
            <a:r>
              <a:rPr lang="fr-FR" dirty="0" smtClean="0"/>
              <a:t>Conclusion </a:t>
            </a:r>
            <a:endParaRPr lang="fr-FR" dirty="0"/>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992560" y="1853825"/>
            <a:ext cx="7872413" cy="1752600"/>
          </a:xfrm>
        </p:spPr>
        <p:txBody>
          <a:bodyPr/>
          <a:lstStyle/>
          <a:p>
            <a:pPr algn="ctr"/>
            <a:r>
              <a:rPr lang="en-US" dirty="0" smtClean="0"/>
              <a:t>THANK YOU FOR YOUR ATTENTION</a:t>
            </a:r>
          </a:p>
        </p:txBody>
      </p:sp>
      <p:pic>
        <p:nvPicPr>
          <p:cNvPr id="115713" name="Picture 1"/>
          <p:cNvPicPr>
            <a:picLocks noChangeAspect="1" noChangeArrowheads="1"/>
          </p:cNvPicPr>
          <p:nvPr/>
        </p:nvPicPr>
        <p:blipFill>
          <a:blip r:embed="rId2" cstate="print"/>
          <a:srcRect/>
          <a:stretch>
            <a:fillRect/>
          </a:stretch>
        </p:blipFill>
        <p:spPr bwMode="auto">
          <a:xfrm>
            <a:off x="4953000" y="3609020"/>
            <a:ext cx="4409170" cy="274098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contenu 1"/>
          <p:cNvSpPr>
            <a:spLocks noGrp="1"/>
          </p:cNvSpPr>
          <p:nvPr>
            <p:ph idx="1"/>
          </p:nvPr>
        </p:nvSpPr>
        <p:spPr/>
        <p:txBody>
          <a:bodyPr/>
          <a:lstStyle/>
          <a:p>
            <a:pPr eaLnBrk="1" hangingPunct="1">
              <a:defRPr/>
            </a:pPr>
            <a:r>
              <a:rPr lang="en-US" dirty="0" smtClean="0">
                <a:solidFill>
                  <a:srgbClr val="FF0000"/>
                </a:solidFill>
              </a:rPr>
              <a:t>RCC-</a:t>
            </a:r>
            <a:r>
              <a:rPr lang="en-US" dirty="0" err="1" smtClean="0">
                <a:solidFill>
                  <a:srgbClr val="FF0000"/>
                </a:solidFill>
              </a:rPr>
              <a:t>MRx</a:t>
            </a:r>
            <a:r>
              <a:rPr lang="en-US" dirty="0" smtClean="0">
                <a:solidFill>
                  <a:srgbClr val="FF0000"/>
                </a:solidFill>
              </a:rPr>
              <a:t> presentation</a:t>
            </a:r>
          </a:p>
          <a:p>
            <a:pPr eaLnBrk="1" hangingPunct="1">
              <a:defRPr/>
            </a:pPr>
            <a:endParaRPr lang="en-US" dirty="0" smtClean="0"/>
          </a:p>
          <a:p>
            <a:pPr eaLnBrk="1" hangingPunct="1">
              <a:defRPr/>
            </a:pPr>
            <a:r>
              <a:rPr lang="en-US" dirty="0" smtClean="0">
                <a:solidFill>
                  <a:srgbClr val="DAD8D9"/>
                </a:solidFill>
              </a:rPr>
              <a:t>Code philosophy</a:t>
            </a:r>
          </a:p>
          <a:p>
            <a:pPr eaLnBrk="1" hangingPunct="1">
              <a:defRPr/>
            </a:pPr>
            <a:endParaRPr lang="en-US" dirty="0" smtClean="0">
              <a:solidFill>
                <a:srgbClr val="DAD8D9"/>
              </a:solidFill>
            </a:endParaRPr>
          </a:p>
          <a:p>
            <a:pPr eaLnBrk="1" hangingPunct="1">
              <a:defRPr/>
            </a:pPr>
            <a:r>
              <a:rPr lang="en-US" dirty="0" smtClean="0">
                <a:solidFill>
                  <a:srgbClr val="DAD8D9"/>
                </a:solidFill>
              </a:rPr>
              <a:t>Consideration of irradiation effect in mechanical design rules</a:t>
            </a:r>
          </a:p>
          <a:p>
            <a:pPr lvl="1" eaLnBrk="1" hangingPunct="1">
              <a:defRPr/>
            </a:pPr>
            <a:r>
              <a:rPr lang="en-US" sz="2400" b="1" dirty="0" smtClean="0">
                <a:solidFill>
                  <a:srgbClr val="DAD8D9"/>
                </a:solidFill>
                <a:ea typeface="+mn-ea"/>
                <a:cs typeface="+mn-cs"/>
              </a:rPr>
              <a:t>Code approach</a:t>
            </a:r>
          </a:p>
          <a:p>
            <a:pPr lvl="1" eaLnBrk="1" hangingPunct="1">
              <a:defRPr/>
            </a:pPr>
            <a:r>
              <a:rPr lang="en-US" sz="2400" b="1" dirty="0" smtClean="0">
                <a:solidFill>
                  <a:srgbClr val="DAD8D9"/>
                </a:solidFill>
                <a:ea typeface="+mn-ea"/>
                <a:cs typeface="+mn-cs"/>
              </a:rPr>
              <a:t>Border lines</a:t>
            </a:r>
          </a:p>
          <a:p>
            <a:pPr lvl="1" eaLnBrk="1" hangingPunct="1">
              <a:defRPr/>
            </a:pPr>
            <a:r>
              <a:rPr lang="en-US" sz="2400" b="1" dirty="0" smtClean="0">
                <a:solidFill>
                  <a:srgbClr val="DAD8D9"/>
                </a:solidFill>
                <a:ea typeface="+mn-ea"/>
                <a:cs typeface="+mn-cs"/>
              </a:rPr>
              <a:t>Design rules</a:t>
            </a:r>
          </a:p>
          <a:p>
            <a:pPr lvl="1" eaLnBrk="1" hangingPunct="1">
              <a:defRPr/>
            </a:pPr>
            <a:endParaRPr lang="en-US" sz="2400" b="1" dirty="0" smtClean="0">
              <a:solidFill>
                <a:srgbClr val="DAD8D9"/>
              </a:solidFill>
              <a:ea typeface="+mn-ea"/>
              <a:cs typeface="+mn-cs"/>
            </a:endParaRPr>
          </a:p>
          <a:p>
            <a:pPr eaLnBrk="1" hangingPunct="1">
              <a:defRPr/>
            </a:pPr>
            <a:r>
              <a:rPr lang="en-US" dirty="0" smtClean="0">
                <a:solidFill>
                  <a:srgbClr val="DAD8D9"/>
                </a:solidFill>
              </a:rPr>
              <a:t>Conclusion </a:t>
            </a:r>
          </a:p>
          <a:p>
            <a:pPr lvl="1" eaLnBrk="1" hangingPunct="1">
              <a:defRPr/>
            </a:pPr>
            <a:endParaRPr lang="en-US" sz="2400" b="1" dirty="0" smtClean="0">
              <a:solidFill>
                <a:srgbClr val="222286"/>
              </a:solidFill>
              <a:ea typeface="+mn-ea"/>
              <a:cs typeface="+mn-cs"/>
            </a:endParaRPr>
          </a:p>
        </p:txBody>
      </p:sp>
      <p:sp>
        <p:nvSpPr>
          <p:cNvPr id="33795" name="Titre 2"/>
          <p:cNvSpPr>
            <a:spLocks noGrp="1"/>
          </p:cNvSpPr>
          <p:nvPr>
            <p:ph type="title"/>
          </p:nvPr>
        </p:nvSpPr>
        <p:spPr/>
        <p:txBody>
          <a:bodyPr/>
          <a:lstStyle/>
          <a:p>
            <a:r>
              <a:rPr lang="fr-FR" smtClean="0"/>
              <a:t>Contents</a:t>
            </a:r>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0">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0">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0">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90">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90">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9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 name="Oval 3"/>
          <p:cNvSpPr>
            <a:spLocks noChangeArrowheads="1"/>
          </p:cNvSpPr>
          <p:nvPr/>
        </p:nvSpPr>
        <p:spPr bwMode="auto">
          <a:xfrm>
            <a:off x="1981200" y="1155700"/>
            <a:ext cx="7016750" cy="3962400"/>
          </a:xfrm>
          <a:prstGeom prst="ellipse">
            <a:avLst/>
          </a:prstGeom>
          <a:solidFill>
            <a:schemeClr val="accent6">
              <a:lumMod val="20000"/>
              <a:lumOff val="80000"/>
            </a:schemeClr>
          </a:solidFill>
          <a:ln w="9525">
            <a:solidFill>
              <a:schemeClr val="tx1"/>
            </a:solidFill>
            <a:round/>
            <a:headEnd/>
            <a:tailEnd/>
          </a:ln>
          <a:effectLst>
            <a:outerShdw blurRad="50800" dist="38100" dir="2700000" algn="tl" rotWithShape="0">
              <a:prstClr val="black">
                <a:alpha val="40000"/>
              </a:prstClr>
            </a:outerShdw>
          </a:effectLst>
        </p:spPr>
        <p:txBody>
          <a:bodyPr wrap="none" anchor="ctr"/>
          <a:lstStyle/>
          <a:p>
            <a:pPr eaLnBrk="0" hangingPunct="0">
              <a:lnSpc>
                <a:spcPct val="85000"/>
              </a:lnSpc>
              <a:spcBef>
                <a:spcPct val="40000"/>
              </a:spcBef>
              <a:buClr>
                <a:schemeClr val="accent2"/>
              </a:buClr>
              <a:buSzPct val="130000"/>
            </a:pPr>
            <a:endParaRPr lang="en-US" sz="1200" b="1">
              <a:solidFill>
                <a:srgbClr val="3217F7"/>
              </a:solidFill>
              <a:latin typeface="+mn-lt"/>
            </a:endParaRPr>
          </a:p>
        </p:txBody>
      </p:sp>
      <p:sp>
        <p:nvSpPr>
          <p:cNvPr id="1068" name="Text Box 17"/>
          <p:cNvSpPr txBox="1">
            <a:spLocks noChangeArrowheads="1"/>
          </p:cNvSpPr>
          <p:nvPr/>
        </p:nvSpPr>
        <p:spPr bwMode="auto">
          <a:xfrm>
            <a:off x="1547813" y="2509836"/>
            <a:ext cx="1929606" cy="704850"/>
          </a:xfrm>
          <a:prstGeom prst="rect">
            <a:avLst/>
          </a:prstGeom>
          <a:solidFill>
            <a:srgbClr val="FFFF99"/>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lIns="36000">
            <a:spAutoFit/>
          </a:bodyPr>
          <a:lstStyle/>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RCC-C </a:t>
            </a:r>
          </a:p>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Fuel Assemblies</a:t>
            </a:r>
          </a:p>
          <a:p>
            <a:pPr eaLnBrk="0" hangingPunct="0">
              <a:lnSpc>
                <a:spcPct val="85000"/>
              </a:lnSpc>
              <a:spcBef>
                <a:spcPct val="40000"/>
              </a:spcBef>
              <a:buClr>
                <a:schemeClr val="accent2"/>
              </a:buClr>
              <a:buSzPct val="130000"/>
            </a:pPr>
            <a:endParaRPr lang="en-US" sz="1200" b="1" dirty="0">
              <a:solidFill>
                <a:srgbClr val="3217F7"/>
              </a:solidFill>
              <a:effectLst>
                <a:outerShdw blurRad="38100" dist="38100" dir="2700000" algn="tl">
                  <a:srgbClr val="000000">
                    <a:alpha val="43137"/>
                  </a:srgbClr>
                </a:outerShdw>
              </a:effectLst>
              <a:latin typeface="+mn-lt"/>
            </a:endParaRPr>
          </a:p>
        </p:txBody>
      </p:sp>
      <p:sp>
        <p:nvSpPr>
          <p:cNvPr id="1066" name="Text Box 20"/>
          <p:cNvSpPr txBox="1">
            <a:spLocks noChangeArrowheads="1"/>
          </p:cNvSpPr>
          <p:nvPr/>
        </p:nvSpPr>
        <p:spPr bwMode="auto">
          <a:xfrm>
            <a:off x="2166138" y="4082478"/>
            <a:ext cx="1929606" cy="706261"/>
          </a:xfrm>
          <a:prstGeom prst="rect">
            <a:avLst/>
          </a:prstGeom>
          <a:solidFill>
            <a:srgbClr val="FFFF99"/>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lIns="36000">
            <a:spAutoFit/>
          </a:bodyPr>
          <a:lstStyle/>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ETC-C</a:t>
            </a:r>
          </a:p>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Civil Engineering</a:t>
            </a:r>
          </a:p>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Structures</a:t>
            </a:r>
          </a:p>
        </p:txBody>
      </p:sp>
      <p:sp>
        <p:nvSpPr>
          <p:cNvPr id="1062" name="Text Box 26"/>
          <p:cNvSpPr txBox="1">
            <a:spLocks noChangeArrowheads="1"/>
          </p:cNvSpPr>
          <p:nvPr/>
        </p:nvSpPr>
        <p:spPr bwMode="auto">
          <a:xfrm>
            <a:off x="7166798" y="4000504"/>
            <a:ext cx="1500978" cy="951030"/>
          </a:xfrm>
          <a:prstGeom prst="rect">
            <a:avLst/>
          </a:prstGeom>
          <a:solidFill>
            <a:srgbClr val="FFFF99"/>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wrap="square" lIns="36000">
            <a:spAutoFit/>
          </a:bodyPr>
          <a:lstStyle/>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RCC-M</a:t>
            </a:r>
          </a:p>
          <a:p>
            <a:pPr eaLnBrk="0" hangingPunct="0">
              <a:lnSpc>
                <a:spcPct val="85000"/>
              </a:lnSpc>
              <a:spcBef>
                <a:spcPct val="40000"/>
              </a:spcBef>
              <a:buClr>
                <a:schemeClr val="accent2"/>
              </a:buClr>
              <a:buSzPct val="130000"/>
            </a:pPr>
            <a:r>
              <a:rPr lang="en-US" sz="1200" b="1" dirty="0" smtClean="0">
                <a:solidFill>
                  <a:srgbClr val="3217F7"/>
                </a:solidFill>
                <a:effectLst>
                  <a:outerShdw blurRad="38100" dist="38100" dir="2700000" algn="tl">
                    <a:srgbClr val="000000">
                      <a:alpha val="43137"/>
                    </a:srgbClr>
                  </a:outerShdw>
                </a:effectLst>
                <a:latin typeface="+mn-lt"/>
              </a:rPr>
              <a:t>Design and constructio</a:t>
            </a:r>
            <a:r>
              <a:rPr lang="en-US" sz="1200" b="1" dirty="0" smtClean="0">
                <a:solidFill>
                  <a:srgbClr val="3217F7"/>
                </a:solidFill>
                <a:effectLst>
                  <a:outerShdw blurRad="38100" dist="38100" dir="2700000" algn="tl">
                    <a:srgbClr val="000000">
                      <a:alpha val="43137"/>
                    </a:srgbClr>
                  </a:outerShdw>
                </a:effectLst>
              </a:rPr>
              <a:t>n of </a:t>
            </a:r>
            <a:r>
              <a:rPr lang="en-US" sz="1200" b="1" dirty="0" smtClean="0">
                <a:solidFill>
                  <a:srgbClr val="3217F7"/>
                </a:solidFill>
                <a:effectLst>
                  <a:outerShdw blurRad="38100" dist="38100" dir="2700000" algn="tl">
                    <a:srgbClr val="000000">
                      <a:alpha val="43137"/>
                    </a:srgbClr>
                  </a:outerShdw>
                </a:effectLst>
                <a:latin typeface="+mn-lt"/>
              </a:rPr>
              <a:t>PWR </a:t>
            </a:r>
            <a:r>
              <a:rPr lang="en-US" sz="1200" b="1" dirty="0">
                <a:solidFill>
                  <a:srgbClr val="3217F7"/>
                </a:solidFill>
                <a:effectLst>
                  <a:outerShdw blurRad="38100" dist="38100" dir="2700000" algn="tl">
                    <a:srgbClr val="000000">
                      <a:alpha val="43137"/>
                    </a:srgbClr>
                  </a:outerShdw>
                </a:effectLst>
                <a:latin typeface="+mn-lt"/>
              </a:rPr>
              <a:t>Mechanical components</a:t>
            </a:r>
          </a:p>
        </p:txBody>
      </p:sp>
      <p:sp>
        <p:nvSpPr>
          <p:cNvPr id="1060" name="Text Box 29"/>
          <p:cNvSpPr txBox="1">
            <a:spLocks noChangeArrowheads="1"/>
          </p:cNvSpPr>
          <p:nvPr/>
        </p:nvSpPr>
        <p:spPr bwMode="auto">
          <a:xfrm>
            <a:off x="2476500" y="1071563"/>
            <a:ext cx="2001838" cy="479425"/>
          </a:xfrm>
          <a:prstGeom prst="rect">
            <a:avLst/>
          </a:prstGeom>
          <a:solidFill>
            <a:srgbClr val="FFFF99"/>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lIns="36000">
            <a:spAutoFit/>
          </a:bodyPr>
          <a:lstStyle/>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ETC-F</a:t>
            </a:r>
          </a:p>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Fire protection</a:t>
            </a:r>
          </a:p>
        </p:txBody>
      </p:sp>
      <p:sp>
        <p:nvSpPr>
          <p:cNvPr id="1053" name="Text Box 40"/>
          <p:cNvSpPr txBox="1">
            <a:spLocks noChangeArrowheads="1"/>
          </p:cNvSpPr>
          <p:nvPr/>
        </p:nvSpPr>
        <p:spPr bwMode="auto">
          <a:xfrm>
            <a:off x="4238620" y="2214554"/>
            <a:ext cx="2606804" cy="707886"/>
          </a:xfrm>
          <a:prstGeom prst="rect">
            <a:avLst/>
          </a:prstGeom>
          <a:solidFill>
            <a:schemeClr val="accent3">
              <a:lumMod val="95000"/>
            </a:schemeClr>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wrap="none">
            <a:spAutoFit/>
          </a:bodyPr>
          <a:lstStyle/>
          <a:p>
            <a:pPr algn="ctr"/>
            <a:r>
              <a:rPr lang="en-US" sz="2000" dirty="0">
                <a:solidFill>
                  <a:srgbClr val="FF0000"/>
                </a:solidFill>
                <a:effectLst>
                  <a:outerShdw blurRad="38100" dist="38100" dir="2700000" algn="tl">
                    <a:srgbClr val="000000">
                      <a:alpha val="43137"/>
                    </a:srgbClr>
                  </a:outerShdw>
                </a:effectLst>
                <a:latin typeface="+mn-lt"/>
              </a:rPr>
              <a:t>BOARD &amp;</a:t>
            </a:r>
          </a:p>
          <a:p>
            <a:pPr algn="ctr"/>
            <a:r>
              <a:rPr lang="en-US" sz="2000" dirty="0">
                <a:solidFill>
                  <a:srgbClr val="FF0000"/>
                </a:solidFill>
                <a:effectLst>
                  <a:outerShdw blurRad="38100" dist="38100" dir="2700000" algn="tl">
                    <a:srgbClr val="000000">
                      <a:alpha val="43137"/>
                    </a:srgbClr>
                  </a:outerShdw>
                </a:effectLst>
                <a:latin typeface="+mn-lt"/>
              </a:rPr>
              <a:t>Executive Committee</a:t>
            </a:r>
          </a:p>
        </p:txBody>
      </p:sp>
      <p:sp>
        <p:nvSpPr>
          <p:cNvPr id="1054" name="Text Box 43"/>
          <p:cNvSpPr txBox="1">
            <a:spLocks noChangeArrowheads="1"/>
          </p:cNvSpPr>
          <p:nvPr/>
        </p:nvSpPr>
        <p:spPr bwMode="auto">
          <a:xfrm>
            <a:off x="3738554" y="3000372"/>
            <a:ext cx="1732853" cy="458587"/>
          </a:xfrm>
          <a:prstGeom prst="rect">
            <a:avLst/>
          </a:prstGeom>
          <a:solidFill>
            <a:srgbClr val="FFFF99"/>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wrap="square" lIns="36000">
            <a:spAutoFit/>
          </a:bodyPr>
          <a:lstStyle/>
          <a:p>
            <a:pPr algn="ctr" eaLnBrk="0" hangingPunct="0">
              <a:lnSpc>
                <a:spcPct val="85000"/>
              </a:lnSpc>
              <a:spcBef>
                <a:spcPct val="40000"/>
              </a:spcBef>
              <a:buClr>
                <a:schemeClr val="accent2"/>
              </a:buClr>
              <a:buSzPct val="130000"/>
            </a:pPr>
            <a:r>
              <a:rPr lang="en-US" sz="1400" b="1" dirty="0">
                <a:solidFill>
                  <a:srgbClr val="3217F7"/>
                </a:solidFill>
                <a:effectLst>
                  <a:outerShdw blurRad="38100" dist="38100" dir="2700000" algn="tl">
                    <a:srgbClr val="000000">
                      <a:alpha val="43137"/>
                    </a:srgbClr>
                  </a:outerShdw>
                </a:effectLst>
                <a:latin typeface="+mn-lt"/>
              </a:rPr>
              <a:t>Editorial committee</a:t>
            </a:r>
          </a:p>
        </p:txBody>
      </p:sp>
      <p:sp>
        <p:nvSpPr>
          <p:cNvPr id="1055" name="Text Box 44"/>
          <p:cNvSpPr txBox="1">
            <a:spLocks noChangeArrowheads="1"/>
          </p:cNvSpPr>
          <p:nvPr/>
        </p:nvSpPr>
        <p:spPr bwMode="auto">
          <a:xfrm>
            <a:off x="5524504" y="3000372"/>
            <a:ext cx="1714512" cy="458587"/>
          </a:xfrm>
          <a:prstGeom prst="rect">
            <a:avLst/>
          </a:prstGeom>
          <a:solidFill>
            <a:srgbClr val="A8E5A5"/>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wrap="square" lIns="36000">
            <a:spAutoFit/>
          </a:bodyPr>
          <a:lstStyle/>
          <a:p>
            <a:pPr algn="ctr" eaLnBrk="0" hangingPunct="0">
              <a:lnSpc>
                <a:spcPct val="85000"/>
              </a:lnSpc>
              <a:spcBef>
                <a:spcPct val="40000"/>
              </a:spcBef>
              <a:buClr>
                <a:schemeClr val="accent2"/>
              </a:buClr>
              <a:buSzPct val="130000"/>
            </a:pPr>
            <a:r>
              <a:rPr lang="en-US" sz="1400" b="1" dirty="0">
                <a:solidFill>
                  <a:srgbClr val="3217F7"/>
                </a:solidFill>
                <a:effectLst>
                  <a:outerShdw blurRad="38100" dist="38100" dir="2700000" algn="tl">
                    <a:srgbClr val="000000">
                      <a:alpha val="43137"/>
                    </a:srgbClr>
                  </a:outerShdw>
                </a:effectLst>
                <a:latin typeface="+mn-lt"/>
              </a:rPr>
              <a:t>Training committee</a:t>
            </a:r>
          </a:p>
        </p:txBody>
      </p:sp>
      <p:pic>
        <p:nvPicPr>
          <p:cNvPr id="1037" name="Image 44" descr="AFCEN - AREVA - EDF"/>
          <p:cNvPicPr>
            <a:picLocks noChangeAspect="1" noChangeArrowheads="1"/>
          </p:cNvPicPr>
          <p:nvPr/>
        </p:nvPicPr>
        <p:blipFill>
          <a:blip r:embed="rId2" cstate="print"/>
          <a:srcRect/>
          <a:stretch>
            <a:fillRect/>
          </a:stretch>
        </p:blipFill>
        <p:spPr bwMode="auto">
          <a:xfrm>
            <a:off x="1381100" y="678757"/>
            <a:ext cx="1071570" cy="1339334"/>
          </a:xfrm>
          <a:prstGeom prst="rect">
            <a:avLst/>
          </a:prstGeom>
          <a:noFill/>
          <a:ln w="9525">
            <a:noFill/>
            <a:miter lim="800000"/>
            <a:headEnd/>
            <a:tailEnd/>
          </a:ln>
          <a:effectLst>
            <a:outerShdw blurRad="76200" dir="18900000" sy="23000" kx="-1200000" algn="bl" rotWithShape="0">
              <a:prstClr val="black">
                <a:alpha val="20000"/>
              </a:prstClr>
            </a:outerShdw>
          </a:effectLst>
        </p:spPr>
      </p:pic>
      <p:sp>
        <p:nvSpPr>
          <p:cNvPr id="48" name="Rectangle 1036"/>
          <p:cNvSpPr>
            <a:spLocks noGrp="1" noChangeArrowheads="1"/>
          </p:cNvSpPr>
          <p:nvPr>
            <p:ph type="title"/>
          </p:nvPr>
        </p:nvSpPr>
        <p:spPr>
          <a:xfrm>
            <a:off x="-5250" y="-142900"/>
            <a:ext cx="8998910" cy="971550"/>
          </a:xfrm>
        </p:spPr>
        <p:txBody>
          <a:bodyPr/>
          <a:lstStyle/>
          <a:p>
            <a:r>
              <a:rPr lang="fr-FR" dirty="0" smtClean="0">
                <a:ea typeface="ＭＳ Ｐゴシック" pitchFamily="34" charset="-128"/>
              </a:rPr>
              <a:t>RCC-MRx, one of the Afcen Codes</a:t>
            </a:r>
          </a:p>
        </p:txBody>
      </p:sp>
      <p:sp>
        <p:nvSpPr>
          <p:cNvPr id="50" name="Rectangle à coins arrondis 49"/>
          <p:cNvSpPr/>
          <p:nvPr/>
        </p:nvSpPr>
        <p:spPr>
          <a:xfrm>
            <a:off x="4154481" y="4476019"/>
            <a:ext cx="3012317" cy="2083577"/>
          </a:xfrm>
          <a:prstGeom prst="roundRect">
            <a:avLst/>
          </a:prstGeom>
          <a:no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2" name="Picture 2"/>
          <p:cNvPicPr>
            <a:picLocks noChangeAspect="1" noChangeArrowheads="1"/>
          </p:cNvPicPr>
          <p:nvPr/>
        </p:nvPicPr>
        <p:blipFill>
          <a:blip r:embed="rId3" cstate="print"/>
          <a:srcRect/>
          <a:stretch>
            <a:fillRect/>
          </a:stretch>
        </p:blipFill>
        <p:spPr bwMode="auto">
          <a:xfrm>
            <a:off x="452406" y="2214554"/>
            <a:ext cx="1057885" cy="1500198"/>
          </a:xfrm>
          <a:prstGeom prst="rect">
            <a:avLst/>
          </a:prstGeom>
          <a:noFill/>
          <a:ln w="9525">
            <a:noFill/>
            <a:miter lim="800000"/>
            <a:headEnd/>
            <a:tailEnd/>
          </a:ln>
          <a:effectLst>
            <a:outerShdw blurRad="76200" dir="18900000" sy="23000" kx="-1200000" algn="bl" rotWithShape="0">
              <a:prstClr val="black">
                <a:alpha val="20000"/>
              </a:prstClr>
            </a:outerShdw>
          </a:effectLst>
        </p:spPr>
      </p:pic>
      <p:sp>
        <p:nvSpPr>
          <p:cNvPr id="1064" name="Text Box 23"/>
          <p:cNvSpPr txBox="1">
            <a:spLocks noChangeArrowheads="1"/>
          </p:cNvSpPr>
          <p:nvPr/>
        </p:nvSpPr>
        <p:spPr bwMode="auto">
          <a:xfrm>
            <a:off x="6369510" y="928670"/>
            <a:ext cx="1672850" cy="794064"/>
          </a:xfrm>
          <a:prstGeom prst="rect">
            <a:avLst/>
          </a:prstGeom>
          <a:solidFill>
            <a:srgbClr val="FFFF99"/>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wrap="square" lIns="36000">
            <a:spAutoFit/>
          </a:bodyPr>
          <a:lstStyle/>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RCC-E </a:t>
            </a:r>
          </a:p>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Electrical – I&amp;C Systems and  components</a:t>
            </a:r>
          </a:p>
        </p:txBody>
      </p:sp>
      <p:pic>
        <p:nvPicPr>
          <p:cNvPr id="117762" name="Picture 2" descr="http://www.afcen.org/img/rcc_m_gb.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73380" y="4822934"/>
            <a:ext cx="1352550" cy="1419226"/>
          </a:xfrm>
          <a:prstGeom prst="rect">
            <a:avLst/>
          </a:prstGeom>
          <a:noFill/>
          <a:extLst>
            <a:ext uri="{909E8E84-426E-40DD-AFC4-6F175D3DCCD1}">
              <a14:hiddenFill xmlns:a14="http://schemas.microsoft.com/office/drawing/2010/main" xmlns="">
                <a:solidFill>
                  <a:srgbClr val="FFFFFF"/>
                </a:solidFill>
              </a14:hiddenFill>
            </a:ext>
          </a:extLst>
        </p:spPr>
      </p:pic>
      <p:pic>
        <p:nvPicPr>
          <p:cNvPr id="117764" name="Picture 4" descr="http://www.afcen.org/img/rse_m_gb.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488395" y="1081574"/>
            <a:ext cx="1352550" cy="1495426"/>
          </a:xfrm>
          <a:prstGeom prst="rect">
            <a:avLst/>
          </a:prstGeom>
          <a:noFill/>
          <a:extLst>
            <a:ext uri="{909E8E84-426E-40DD-AFC4-6F175D3DCCD1}">
              <a14:hiddenFill xmlns:a14="http://schemas.microsoft.com/office/drawing/2010/main" xmlns="">
                <a:solidFill>
                  <a:srgbClr val="FFFFFF"/>
                </a:solidFill>
              </a14:hiddenFill>
            </a:ext>
          </a:extLst>
        </p:spPr>
      </p:pic>
      <p:sp>
        <p:nvSpPr>
          <p:cNvPr id="1058" name="Text Box 32"/>
          <p:cNvSpPr txBox="1">
            <a:spLocks noChangeArrowheads="1"/>
          </p:cNvSpPr>
          <p:nvPr/>
        </p:nvSpPr>
        <p:spPr bwMode="auto">
          <a:xfrm>
            <a:off x="7976394" y="2428876"/>
            <a:ext cx="1620076" cy="951030"/>
          </a:xfrm>
          <a:prstGeom prst="rect">
            <a:avLst/>
          </a:prstGeom>
          <a:solidFill>
            <a:srgbClr val="FFFF99"/>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wrap="square" lIns="36000">
            <a:spAutoFit/>
          </a:bodyPr>
          <a:lstStyle/>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RSE-M</a:t>
            </a:r>
          </a:p>
          <a:p>
            <a:pPr eaLnBrk="0" hangingPunct="0">
              <a:lnSpc>
                <a:spcPct val="85000"/>
              </a:lnSpc>
              <a:spcBef>
                <a:spcPct val="40000"/>
              </a:spcBef>
              <a:buClr>
                <a:schemeClr val="accent2"/>
              </a:buClr>
              <a:buSzPct val="130000"/>
            </a:pPr>
            <a:r>
              <a:rPr lang="en-US" sz="1200" b="1" dirty="0" smtClean="0">
                <a:solidFill>
                  <a:srgbClr val="3217F7"/>
                </a:solidFill>
                <a:effectLst>
                  <a:outerShdw blurRad="38100" dist="38100" dir="2700000" algn="tl">
                    <a:srgbClr val="000000">
                      <a:alpha val="43137"/>
                    </a:srgbClr>
                  </a:outerShdw>
                </a:effectLst>
                <a:latin typeface="+mn-lt"/>
              </a:rPr>
              <a:t>In-Service Inspection rules PWR </a:t>
            </a:r>
            <a:r>
              <a:rPr lang="en-US" sz="1200" b="1" dirty="0">
                <a:solidFill>
                  <a:srgbClr val="3217F7"/>
                </a:solidFill>
                <a:effectLst>
                  <a:outerShdw blurRad="38100" dist="38100" dir="2700000" algn="tl">
                    <a:srgbClr val="000000">
                      <a:alpha val="43137"/>
                    </a:srgbClr>
                  </a:outerShdw>
                </a:effectLst>
                <a:latin typeface="+mn-lt"/>
              </a:rPr>
              <a:t>Mechanical components</a:t>
            </a:r>
          </a:p>
        </p:txBody>
      </p:sp>
      <p:pic>
        <p:nvPicPr>
          <p:cNvPr id="27" name="Picture 1"/>
          <p:cNvPicPr>
            <a:picLocks noChangeAspect="1" noChangeArrowheads="1"/>
          </p:cNvPicPr>
          <p:nvPr/>
        </p:nvPicPr>
        <p:blipFill rotWithShape="1">
          <a:blip r:embed="rId6" cstate="print"/>
          <a:srcRect l="56394" t="20234" r="2331" b="11103"/>
          <a:stretch/>
        </p:blipFill>
        <p:spPr bwMode="auto">
          <a:xfrm>
            <a:off x="5707679" y="5129080"/>
            <a:ext cx="1323661" cy="1368858"/>
          </a:xfrm>
          <a:prstGeom prst="rect">
            <a:avLst/>
          </a:prstGeom>
          <a:noFill/>
          <a:ln w="9525">
            <a:noFill/>
            <a:miter lim="800000"/>
            <a:headEnd/>
            <a:tailEnd/>
          </a:ln>
        </p:spPr>
      </p:pic>
      <p:sp>
        <p:nvSpPr>
          <p:cNvPr id="1070" name="Text Box 6"/>
          <p:cNvSpPr txBox="1">
            <a:spLocks noChangeArrowheads="1"/>
          </p:cNvSpPr>
          <p:nvPr/>
        </p:nvSpPr>
        <p:spPr bwMode="auto">
          <a:xfrm>
            <a:off x="4362433" y="4552513"/>
            <a:ext cx="1785144" cy="951030"/>
          </a:xfrm>
          <a:prstGeom prst="rect">
            <a:avLst/>
          </a:prstGeom>
          <a:solidFill>
            <a:srgbClr val="FFFF99"/>
          </a:solidFill>
          <a:ln>
            <a:headEnd/>
            <a:tailEnd/>
          </a:ln>
          <a:effectLst>
            <a:outerShdw blurRad="76200" dir="18900000" sy="23000" kx="-1200000" algn="bl"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lIns="36000">
            <a:spAutoFit/>
          </a:bodyPr>
          <a:lstStyle/>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latin typeface="+mn-lt"/>
              </a:rPr>
              <a:t>RCC-</a:t>
            </a:r>
            <a:r>
              <a:rPr lang="en-US" sz="1200" b="1" dirty="0" err="1">
                <a:solidFill>
                  <a:srgbClr val="3217F7"/>
                </a:solidFill>
                <a:effectLst>
                  <a:outerShdw blurRad="38100" dist="38100" dir="2700000" algn="tl">
                    <a:srgbClr val="000000">
                      <a:alpha val="43137"/>
                    </a:srgbClr>
                  </a:outerShdw>
                </a:effectLst>
                <a:latin typeface="+mn-lt"/>
              </a:rPr>
              <a:t>MRx</a:t>
            </a:r>
            <a:endParaRPr lang="en-US" sz="1200" b="1" dirty="0">
              <a:solidFill>
                <a:srgbClr val="3217F7"/>
              </a:solidFill>
              <a:effectLst>
                <a:outerShdw blurRad="38100" dist="38100" dir="2700000" algn="tl">
                  <a:srgbClr val="000000">
                    <a:alpha val="43137"/>
                  </a:srgbClr>
                </a:outerShdw>
              </a:effectLst>
              <a:latin typeface="+mn-lt"/>
            </a:endParaRPr>
          </a:p>
          <a:p>
            <a:pPr eaLnBrk="0" hangingPunct="0">
              <a:lnSpc>
                <a:spcPct val="85000"/>
              </a:lnSpc>
              <a:spcBef>
                <a:spcPct val="40000"/>
              </a:spcBef>
              <a:buClr>
                <a:schemeClr val="accent2"/>
              </a:buClr>
              <a:buSzPct val="130000"/>
            </a:pPr>
            <a:r>
              <a:rPr lang="en-US" sz="1200" b="1" dirty="0">
                <a:solidFill>
                  <a:srgbClr val="3217F7"/>
                </a:solidFill>
                <a:effectLst>
                  <a:outerShdw blurRad="38100" dist="38100" dir="2700000" algn="tl">
                    <a:srgbClr val="000000">
                      <a:alpha val="43137"/>
                    </a:srgbClr>
                  </a:outerShdw>
                </a:effectLst>
              </a:rPr>
              <a:t>Design and </a:t>
            </a:r>
            <a:r>
              <a:rPr lang="en-US" sz="1200" b="1" dirty="0" smtClean="0">
                <a:solidFill>
                  <a:srgbClr val="3217F7"/>
                </a:solidFill>
                <a:effectLst>
                  <a:outerShdw blurRad="38100" dist="38100" dir="2700000" algn="tl">
                    <a:srgbClr val="000000">
                      <a:alpha val="43137"/>
                    </a:srgbClr>
                  </a:outerShdw>
                </a:effectLst>
              </a:rPr>
              <a:t>Construction Rules </a:t>
            </a:r>
            <a:r>
              <a:rPr lang="en-US" sz="1200" b="1" dirty="0" smtClean="0">
                <a:solidFill>
                  <a:srgbClr val="3217F7"/>
                </a:solidFill>
                <a:effectLst>
                  <a:outerShdw blurRad="38100" dist="38100" dir="2700000" algn="tl">
                    <a:srgbClr val="000000">
                      <a:alpha val="43137"/>
                    </a:srgbClr>
                  </a:outerShdw>
                </a:effectLst>
                <a:latin typeface="+mn-lt"/>
              </a:rPr>
              <a:t>HT/</a:t>
            </a:r>
            <a:r>
              <a:rPr lang="en-US" sz="1200" b="1" dirty="0" err="1" smtClean="0">
                <a:solidFill>
                  <a:srgbClr val="3217F7"/>
                </a:solidFill>
                <a:effectLst>
                  <a:outerShdw blurRad="38100" dist="38100" dir="2700000" algn="tl">
                    <a:srgbClr val="000000">
                      <a:alpha val="43137"/>
                    </a:srgbClr>
                  </a:outerShdw>
                </a:effectLst>
                <a:latin typeface="+mn-lt"/>
              </a:rPr>
              <a:t>Irr</a:t>
            </a:r>
            <a:r>
              <a:rPr lang="en-US" sz="1200" b="1" dirty="0">
                <a:solidFill>
                  <a:srgbClr val="3217F7"/>
                </a:solidFill>
                <a:effectLst>
                  <a:outerShdw blurRad="38100" dist="38100" dir="2700000" algn="tl">
                    <a:srgbClr val="000000">
                      <a:alpha val="43137"/>
                    </a:srgbClr>
                  </a:outerShdw>
                </a:effectLst>
                <a:latin typeface="+mn-lt"/>
              </a:rPr>
              <a:t>.  Mechanical </a:t>
            </a:r>
            <a:br>
              <a:rPr lang="en-US" sz="1200" b="1" dirty="0">
                <a:solidFill>
                  <a:srgbClr val="3217F7"/>
                </a:solidFill>
                <a:effectLst>
                  <a:outerShdw blurRad="38100" dist="38100" dir="2700000" algn="tl">
                    <a:srgbClr val="000000">
                      <a:alpha val="43137"/>
                    </a:srgbClr>
                  </a:outerShdw>
                </a:effectLst>
                <a:latin typeface="+mn-lt"/>
              </a:rPr>
            </a:br>
            <a:r>
              <a:rPr lang="en-US" sz="1200" b="1" dirty="0">
                <a:solidFill>
                  <a:srgbClr val="3217F7"/>
                </a:solidFill>
                <a:effectLst>
                  <a:outerShdw blurRad="38100" dist="38100" dir="2700000" algn="tl">
                    <a:srgbClr val="000000">
                      <a:alpha val="43137"/>
                    </a:srgbClr>
                  </a:outerShdw>
                </a:effectLst>
                <a:latin typeface="+mn-lt"/>
              </a:rPr>
              <a:t>Components</a:t>
            </a:r>
          </a:p>
        </p:txBody>
      </p:sp>
      <p:sp>
        <p:nvSpPr>
          <p:cNvPr id="28" name="Espace réservé du pied de page 3"/>
          <p:cNvSpPr>
            <a:spLocks noGrp="1"/>
          </p:cNvSpPr>
          <p:nvPr>
            <p:ph type="ftr" sz="quarter" idx="10"/>
          </p:nvPr>
        </p:nvSpPr>
        <p:spPr>
          <a:xfrm>
            <a:off x="1676400" y="6572250"/>
            <a:ext cx="6553200" cy="285750"/>
          </a:xfrm>
        </p:spPr>
        <p:txBody>
          <a:bodyPr/>
          <a:lstStyle/>
          <a:p>
            <a:pPr>
              <a:defRPr/>
            </a:pPr>
            <a:r>
              <a:rPr lang="en-US" dirty="0" smtClean="0"/>
              <a:t>5th HPT Workshop, May 20th-23rd, 2014 – </a:t>
            </a:r>
            <a:r>
              <a:rPr lang="en-US" dirty="0" err="1" smtClean="0"/>
              <a:t>Fermilab</a:t>
            </a:r>
            <a:r>
              <a:rPr lang="en-US" dirty="0" smtClean="0"/>
              <a:t>, USA</a:t>
            </a:r>
            <a:endParaRPr lang="en-US" dirty="0"/>
          </a:p>
        </p:txBody>
      </p:sp>
      <p:pic>
        <p:nvPicPr>
          <p:cNvPr id="117766" name="Picture 6" descr="http://www.afcen.org/img/rcc_e_gb.jpg"/>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b="16937"/>
          <a:stretch/>
        </p:blipFill>
        <p:spPr bwMode="auto">
          <a:xfrm>
            <a:off x="5358045" y="649250"/>
            <a:ext cx="1144976" cy="1352903"/>
          </a:xfrm>
          <a:prstGeom prst="rect">
            <a:avLst/>
          </a:prstGeom>
          <a:noFill/>
          <a:extLst>
            <a:ext uri="{909E8E84-426E-40DD-AFC4-6F175D3DCCD1}">
              <a14:hiddenFill xmlns:a14="http://schemas.microsoft.com/office/drawing/2010/main" xmlns="">
                <a:solidFill>
                  <a:srgbClr val="FFFFFF"/>
                </a:solidFill>
              </a14:hiddenFill>
            </a:ext>
          </a:extLst>
        </p:spPr>
      </p:pic>
      <p:pic>
        <p:nvPicPr>
          <p:cNvPr id="117768" name="Picture 8" descr="http://www.afcen.org/img/etc_c_en.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981348" y="4552513"/>
            <a:ext cx="1352550" cy="14478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20031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2"/>
          <p:cNvSpPr>
            <a:spLocks noGrp="1"/>
          </p:cNvSpPr>
          <p:nvPr>
            <p:ph type="title"/>
          </p:nvPr>
        </p:nvSpPr>
        <p:spPr/>
        <p:txBody>
          <a:bodyPr/>
          <a:lstStyle/>
          <a:p>
            <a:r>
              <a:rPr lang="fr-FR" dirty="0" smtClean="0"/>
              <a:t>RCC-</a:t>
            </a:r>
            <a:r>
              <a:rPr lang="fr-FR" dirty="0" err="1" smtClean="0"/>
              <a:t>MRx</a:t>
            </a:r>
            <a:r>
              <a:rPr lang="fr-FR" dirty="0" smtClean="0"/>
              <a:t> Code Background</a:t>
            </a:r>
          </a:p>
        </p:txBody>
      </p:sp>
      <p:sp>
        <p:nvSpPr>
          <p:cNvPr id="4" name="Espace réservé du pied de page 3"/>
          <p:cNvSpPr>
            <a:spLocks noGrp="1"/>
          </p:cNvSpPr>
          <p:nvPr>
            <p:ph type="ftr" sz="quarter" idx="10"/>
          </p:nvPr>
        </p:nvSpPr>
        <p:spPr/>
        <p:txBody>
          <a:bodyPr/>
          <a:lstStyle/>
          <a:p>
            <a:pPr>
              <a:defRPr/>
            </a:pPr>
            <a:r>
              <a:rPr lang="en-US" dirty="0" smtClean="0"/>
              <a:t>5th HPT Workshop, May 20th-23rd, 2014 – </a:t>
            </a:r>
            <a:r>
              <a:rPr lang="en-US" dirty="0" err="1" smtClean="0"/>
              <a:t>Fermilab</a:t>
            </a:r>
            <a:r>
              <a:rPr lang="en-US" dirty="0" smtClean="0"/>
              <a:t>, USA</a:t>
            </a:r>
            <a:endParaRPr lang="en-US" dirty="0"/>
          </a:p>
        </p:txBody>
      </p:sp>
      <p:sp>
        <p:nvSpPr>
          <p:cNvPr id="6" name="Rectangle 12"/>
          <p:cNvSpPr>
            <a:spLocks noChangeArrowheads="1"/>
          </p:cNvSpPr>
          <p:nvPr/>
        </p:nvSpPr>
        <p:spPr bwMode="auto">
          <a:xfrm>
            <a:off x="812800" y="998538"/>
            <a:ext cx="4230688" cy="5445125"/>
          </a:xfrm>
          <a:prstGeom prst="rect">
            <a:avLst/>
          </a:prstGeom>
          <a:solidFill>
            <a:schemeClr val="accent3"/>
          </a:solidFill>
          <a:ln w="57150" algn="ctr">
            <a:solidFill>
              <a:schemeClr val="tx1"/>
            </a:solidFill>
            <a:round/>
            <a:headEnd/>
            <a:tailEnd/>
          </a:ln>
        </p:spPr>
        <p:txBody>
          <a:bodyPr/>
          <a:lstStyle/>
          <a:p>
            <a:pPr>
              <a:defRPr/>
            </a:pPr>
            <a:endParaRPr lang="fr-FR" dirty="0"/>
          </a:p>
          <a:p>
            <a:pPr>
              <a:defRPr/>
            </a:pPr>
            <a:endParaRPr lang="fr-FR" dirty="0"/>
          </a:p>
          <a:p>
            <a:pPr>
              <a:defRPr/>
            </a:pPr>
            <a:endParaRPr lang="fr-FR" dirty="0"/>
          </a:p>
          <a:p>
            <a:pPr>
              <a:defRPr/>
            </a:pPr>
            <a:endParaRPr lang="fr-FR" dirty="0"/>
          </a:p>
          <a:p>
            <a:pPr>
              <a:defRPr/>
            </a:pPr>
            <a:endParaRPr lang="fr-FR" dirty="0"/>
          </a:p>
          <a:p>
            <a:pPr>
              <a:defRPr/>
            </a:pPr>
            <a:endParaRPr lang="fr-FR" dirty="0"/>
          </a:p>
          <a:p>
            <a:pPr>
              <a:defRPr/>
            </a:pPr>
            <a:endParaRPr lang="fr-FR" dirty="0"/>
          </a:p>
          <a:p>
            <a:pPr>
              <a:defRPr/>
            </a:pPr>
            <a:endParaRPr lang="fr-FR" dirty="0"/>
          </a:p>
          <a:p>
            <a:pPr>
              <a:defRPr/>
            </a:pPr>
            <a:endParaRPr lang="fr-FR" dirty="0"/>
          </a:p>
          <a:p>
            <a:pPr>
              <a:defRPr/>
            </a:pPr>
            <a:endParaRPr lang="fr-FR" dirty="0"/>
          </a:p>
          <a:p>
            <a:pPr>
              <a:defRPr/>
            </a:pPr>
            <a:r>
              <a:rPr lang="fr-FR" b="1" dirty="0">
                <a:solidFill>
                  <a:srgbClr val="0070C0"/>
                </a:solidFill>
                <a:latin typeface="+mn-lt"/>
              </a:rPr>
              <a:t>AFCEN</a:t>
            </a:r>
          </a:p>
        </p:txBody>
      </p:sp>
      <p:sp>
        <p:nvSpPr>
          <p:cNvPr id="7" name="Ellipse 6"/>
          <p:cNvSpPr/>
          <p:nvPr/>
        </p:nvSpPr>
        <p:spPr bwMode="auto">
          <a:xfrm>
            <a:off x="1352550" y="1133475"/>
            <a:ext cx="3556000" cy="1898650"/>
          </a:xfrm>
          <a:prstGeom prst="ellipse">
            <a:avLst/>
          </a:prstGeom>
          <a:gradFill flip="none" rotWithShape="1">
            <a:gsLst>
              <a:gs pos="0">
                <a:srgbClr val="CC66FF">
                  <a:tint val="66000"/>
                  <a:satMod val="160000"/>
                </a:srgbClr>
              </a:gs>
              <a:gs pos="50000">
                <a:srgbClr val="CC66FF">
                  <a:tint val="44500"/>
                  <a:satMod val="160000"/>
                </a:srgbClr>
              </a:gs>
              <a:gs pos="100000">
                <a:srgbClr val="CC66FF">
                  <a:tint val="23500"/>
                  <a:satMod val="160000"/>
                </a:srgbClr>
              </a:gs>
            </a:gsLst>
            <a:lin ang="0" scaled="1"/>
            <a:tileRect/>
          </a:gradFill>
          <a:ln w="9525" cap="flat" cmpd="sng" algn="ctr">
            <a:solidFill>
              <a:schemeClr val="tx1"/>
            </a:solidFill>
            <a:prstDash val="solid"/>
            <a:round/>
            <a:headEnd type="none" w="med" len="med"/>
            <a:tailEnd type="none" w="med" len="med"/>
          </a:ln>
          <a:effectLst/>
        </p:spPr>
        <p:txBody>
          <a:bodyPr lIns="36000" tIns="72000" rIns="36000">
            <a:spAutoFit/>
          </a:bodyPr>
          <a:lstStyle/>
          <a:p>
            <a:pPr>
              <a:defRPr/>
            </a:pPr>
            <a:r>
              <a:rPr lang="fr-FR" dirty="0">
                <a:latin typeface="+mn-lt"/>
              </a:rPr>
              <a:t>RCC-MR</a:t>
            </a:r>
          </a:p>
          <a:p>
            <a:pPr>
              <a:defRPr/>
            </a:pPr>
            <a:r>
              <a:rPr lang="fr-FR" sz="2400" dirty="0">
                <a:latin typeface="+mn-lt"/>
              </a:rPr>
              <a:t>1985 -1993 – 2002 - 2007</a:t>
            </a:r>
          </a:p>
        </p:txBody>
      </p:sp>
      <p:sp>
        <p:nvSpPr>
          <p:cNvPr id="8" name="Flèche gauche 7"/>
          <p:cNvSpPr/>
          <p:nvPr/>
        </p:nvSpPr>
        <p:spPr bwMode="auto">
          <a:xfrm>
            <a:off x="5222875" y="2259013"/>
            <a:ext cx="3825875" cy="2609850"/>
          </a:xfrm>
          <a:prstGeom prst="leftArrow">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dirty="0">
                <a:latin typeface="+mn-lt"/>
              </a:rPr>
              <a:t>RCC-MX</a:t>
            </a:r>
          </a:p>
          <a:p>
            <a:pPr>
              <a:defRPr/>
            </a:pPr>
            <a:r>
              <a:rPr lang="fr-FR" sz="2400" dirty="0">
                <a:latin typeface="+mn-lt"/>
              </a:rPr>
              <a:t>2005 - 2008</a:t>
            </a:r>
          </a:p>
        </p:txBody>
      </p:sp>
      <p:sp>
        <p:nvSpPr>
          <p:cNvPr id="9" name="Flèche vers le bas 10"/>
          <p:cNvSpPr>
            <a:spLocks noChangeArrowheads="1"/>
          </p:cNvSpPr>
          <p:nvPr/>
        </p:nvSpPr>
        <p:spPr bwMode="auto">
          <a:xfrm>
            <a:off x="2117725" y="3249613"/>
            <a:ext cx="2025650" cy="776287"/>
          </a:xfrm>
          <a:prstGeom prst="downArrow">
            <a:avLst>
              <a:gd name="adj1" fmla="val 50000"/>
              <a:gd name="adj2" fmla="val 50000"/>
            </a:avLst>
          </a:prstGeom>
          <a:solidFill>
            <a:schemeClr val="accent3"/>
          </a:solidFill>
          <a:ln w="9525" algn="ctr">
            <a:solidFill>
              <a:schemeClr val="tx1"/>
            </a:solidFill>
            <a:round/>
            <a:headEnd/>
            <a:tailEnd/>
          </a:ln>
        </p:spPr>
        <p:txBody>
          <a:bodyPr>
            <a:spAutoFit/>
          </a:bodyPr>
          <a:lstStyle/>
          <a:p>
            <a:pPr>
              <a:defRPr/>
            </a:pPr>
            <a:endParaRPr lang="fr-FR"/>
          </a:p>
        </p:txBody>
      </p:sp>
      <p:sp>
        <p:nvSpPr>
          <p:cNvPr id="10" name="Ellipse 9"/>
          <p:cNvSpPr/>
          <p:nvPr/>
        </p:nvSpPr>
        <p:spPr bwMode="auto">
          <a:xfrm>
            <a:off x="1285875" y="4194175"/>
            <a:ext cx="3689350" cy="1341438"/>
          </a:xfrm>
          <a:prstGeom prst="ellipse">
            <a:avLst/>
          </a:prstGeom>
          <a:gradFill flip="none" rotWithShape="1">
            <a:gsLst>
              <a:gs pos="0">
                <a:srgbClr val="FF00FF">
                  <a:tint val="66000"/>
                  <a:satMod val="160000"/>
                </a:srgbClr>
              </a:gs>
              <a:gs pos="50000">
                <a:srgbClr val="FF00FF">
                  <a:tint val="44500"/>
                  <a:satMod val="160000"/>
                </a:srgbClr>
              </a:gs>
              <a:gs pos="100000">
                <a:srgbClr val="FF00FF">
                  <a:tint val="23500"/>
                  <a:satMod val="160000"/>
                </a:srgbClr>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a:spAutoFit/>
          </a:bodyPr>
          <a:lstStyle/>
          <a:p>
            <a:pPr>
              <a:defRPr/>
            </a:pPr>
            <a:r>
              <a:rPr lang="fr-FR" dirty="0">
                <a:latin typeface="+mn-lt"/>
              </a:rPr>
              <a:t>RCC-</a:t>
            </a:r>
            <a:r>
              <a:rPr lang="fr-FR" dirty="0" err="1">
                <a:latin typeface="+mn-lt"/>
              </a:rPr>
              <a:t>MRx</a:t>
            </a:r>
            <a:endParaRPr lang="fr-FR" dirty="0">
              <a:latin typeface="+mn-lt"/>
            </a:endParaRPr>
          </a:p>
          <a:p>
            <a:pPr>
              <a:defRPr/>
            </a:pPr>
            <a:r>
              <a:rPr lang="fr-FR" sz="2400" dirty="0" err="1">
                <a:latin typeface="+mn-lt"/>
              </a:rPr>
              <a:t>Draft</a:t>
            </a:r>
            <a:r>
              <a:rPr lang="fr-FR" sz="2400" dirty="0">
                <a:latin typeface="+mn-lt"/>
              </a:rPr>
              <a:t> 2010 - 2012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2"/>
          <p:cNvSpPr>
            <a:spLocks noGrp="1"/>
          </p:cNvSpPr>
          <p:nvPr>
            <p:ph type="title"/>
          </p:nvPr>
        </p:nvSpPr>
        <p:spPr/>
        <p:txBody>
          <a:bodyPr/>
          <a:lstStyle/>
          <a:p>
            <a:r>
              <a:rPr lang="fr-FR" dirty="0" smtClean="0"/>
              <a:t>RCC-</a:t>
            </a:r>
            <a:r>
              <a:rPr lang="fr-FR" dirty="0" err="1" smtClean="0"/>
              <a:t>MRx</a:t>
            </a:r>
            <a:r>
              <a:rPr lang="fr-FR" dirty="0" smtClean="0"/>
              <a:t> Code Background</a:t>
            </a:r>
          </a:p>
        </p:txBody>
      </p:sp>
      <p:sp>
        <p:nvSpPr>
          <p:cNvPr id="15363" name="Espace réservé du contenu 5"/>
          <p:cNvSpPr>
            <a:spLocks noGrp="1"/>
          </p:cNvSpPr>
          <p:nvPr>
            <p:ph sz="half" idx="1"/>
          </p:nvPr>
        </p:nvSpPr>
        <p:spPr/>
        <p:txBody>
          <a:bodyPr/>
          <a:lstStyle/>
          <a:p>
            <a:pPr>
              <a:buFont typeface="Wingdings" pitchFamily="2" charset="2"/>
              <a:buNone/>
            </a:pPr>
            <a:r>
              <a:rPr lang="fr-FR" sz="2400" i="1" dirty="0" smtClean="0">
                <a:solidFill>
                  <a:srgbClr val="FF0000"/>
                </a:solidFill>
              </a:rPr>
              <a:t>RCC-MR</a:t>
            </a:r>
          </a:p>
          <a:p>
            <a:r>
              <a:rPr lang="fr-FR" sz="2400" dirty="0" smtClean="0"/>
              <a:t>AFCEN Code</a:t>
            </a:r>
          </a:p>
          <a:p>
            <a:r>
              <a:rPr lang="en-GB" sz="2400" dirty="0" smtClean="0"/>
              <a:t>components operating at high temperature ASTRID</a:t>
            </a:r>
          </a:p>
          <a:p>
            <a:r>
              <a:rPr lang="fr-FR" sz="2400" dirty="0" err="1" smtClean="0"/>
              <a:t>Specificities</a:t>
            </a:r>
            <a:r>
              <a:rPr lang="fr-FR" sz="2400" dirty="0" smtClean="0"/>
              <a:t>: </a:t>
            </a:r>
            <a:r>
              <a:rPr lang="fr-FR" sz="2400" dirty="0" err="1" smtClean="0"/>
              <a:t>high</a:t>
            </a:r>
            <a:r>
              <a:rPr lang="fr-FR" sz="2400" dirty="0" smtClean="0"/>
              <a:t> </a:t>
            </a:r>
            <a:r>
              <a:rPr lang="fr-FR" sz="2400" dirty="0" err="1" smtClean="0"/>
              <a:t>temperature</a:t>
            </a:r>
            <a:r>
              <a:rPr lang="fr-FR" sz="2400" dirty="0" smtClean="0"/>
              <a:t>, </a:t>
            </a:r>
            <a:r>
              <a:rPr lang="fr-FR" sz="2400" dirty="0" err="1" smtClean="0"/>
              <a:t>slender</a:t>
            </a:r>
            <a:r>
              <a:rPr lang="fr-FR" sz="2400" dirty="0" smtClean="0"/>
              <a:t> structures</a:t>
            </a:r>
          </a:p>
          <a:p>
            <a:r>
              <a:rPr lang="fr-FR" sz="2400" dirty="0" smtClean="0"/>
              <a:t>2007 version </a:t>
            </a:r>
            <a:r>
              <a:rPr lang="fr-FR" sz="2400" dirty="0" err="1" smtClean="0"/>
              <a:t>Integrates</a:t>
            </a:r>
            <a:r>
              <a:rPr lang="fr-FR" sz="2400" dirty="0" smtClean="0"/>
              <a:t> </a:t>
            </a:r>
            <a:r>
              <a:rPr lang="fr-FR" sz="2400" dirty="0" err="1" smtClean="0"/>
              <a:t>Iter</a:t>
            </a:r>
            <a:r>
              <a:rPr lang="fr-FR" sz="2400" dirty="0" smtClean="0"/>
              <a:t> VV + </a:t>
            </a:r>
            <a:r>
              <a:rPr lang="fr-FR" sz="2400" dirty="0" err="1" smtClean="0"/>
              <a:t>european</a:t>
            </a:r>
            <a:r>
              <a:rPr lang="fr-FR" sz="2400" dirty="0" smtClean="0"/>
              <a:t> standards + new French </a:t>
            </a:r>
            <a:r>
              <a:rPr lang="fr-FR" sz="2400" dirty="0" err="1" smtClean="0"/>
              <a:t>regulations</a:t>
            </a:r>
            <a:r>
              <a:rPr lang="fr-FR" sz="2400" dirty="0" smtClean="0"/>
              <a:t> (ESPN)</a:t>
            </a:r>
          </a:p>
          <a:p>
            <a:endParaRPr lang="fr-FR" dirty="0" smtClean="0"/>
          </a:p>
        </p:txBody>
      </p:sp>
      <p:sp>
        <p:nvSpPr>
          <p:cNvPr id="15364" name="Espace réservé du contenu 6"/>
          <p:cNvSpPr>
            <a:spLocks noGrp="1"/>
          </p:cNvSpPr>
          <p:nvPr>
            <p:ph sz="half" idx="2"/>
          </p:nvPr>
        </p:nvSpPr>
        <p:spPr/>
        <p:txBody>
          <a:bodyPr/>
          <a:lstStyle/>
          <a:p>
            <a:pPr>
              <a:buFont typeface="Wingdings" pitchFamily="2" charset="2"/>
              <a:buNone/>
            </a:pPr>
            <a:r>
              <a:rPr lang="fr-FR" sz="2400" i="1" dirty="0" smtClean="0">
                <a:solidFill>
                  <a:srgbClr val="FF0000"/>
                </a:solidFill>
              </a:rPr>
              <a:t>RCC-MX</a:t>
            </a:r>
          </a:p>
          <a:p>
            <a:r>
              <a:rPr lang="en-GB" sz="2400" dirty="0" smtClean="0"/>
              <a:t>one CEA, </a:t>
            </a:r>
            <a:r>
              <a:rPr lang="en-GB" sz="2400" dirty="0" err="1" smtClean="0"/>
              <a:t>Areva</a:t>
            </a:r>
            <a:r>
              <a:rPr lang="en-GB" sz="2400" dirty="0" smtClean="0"/>
              <a:t> TA and </a:t>
            </a:r>
            <a:r>
              <a:rPr lang="en-GB" sz="2400" dirty="0" err="1" smtClean="0"/>
              <a:t>Areva</a:t>
            </a:r>
            <a:r>
              <a:rPr lang="en-GB" sz="2400" dirty="0" smtClean="0"/>
              <a:t> NP Committee</a:t>
            </a:r>
          </a:p>
          <a:p>
            <a:r>
              <a:rPr lang="en-GB" sz="2400" dirty="0" smtClean="0"/>
              <a:t>Irradiated components,</a:t>
            </a:r>
            <a:r>
              <a:rPr lang="fr-FR" sz="2400" dirty="0" smtClean="0"/>
              <a:t> Osiris, Orphée, irradiation </a:t>
            </a:r>
            <a:r>
              <a:rPr lang="fr-FR" sz="2400" dirty="0" err="1" smtClean="0"/>
              <a:t>devices,JHR</a:t>
            </a:r>
            <a:endParaRPr lang="en-GB" sz="2400" dirty="0" smtClean="0"/>
          </a:p>
          <a:p>
            <a:r>
              <a:rPr lang="fr-FR" sz="2400" dirty="0" err="1" smtClean="0"/>
              <a:t>Specificities</a:t>
            </a:r>
            <a:r>
              <a:rPr lang="fr-FR" sz="2400" dirty="0" smtClean="0"/>
              <a:t> : </a:t>
            </a:r>
            <a:r>
              <a:rPr lang="fr-FR" sz="2400" dirty="0" err="1" smtClean="0"/>
              <a:t>irradiated</a:t>
            </a:r>
            <a:r>
              <a:rPr lang="fr-FR" sz="2400" dirty="0" smtClean="0"/>
              <a:t> structures, aluminium and zirconium </a:t>
            </a:r>
            <a:r>
              <a:rPr lang="fr-FR" sz="2400" dirty="0" err="1" smtClean="0"/>
              <a:t>alloys</a:t>
            </a:r>
            <a:endParaRPr lang="fr-FR" sz="2400" dirty="0" smtClean="0"/>
          </a:p>
          <a:p>
            <a:endParaRPr lang="fr-FR" dirty="0" smtClean="0"/>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a:p>
        </p:txBody>
      </p:sp>
    </p:spTree>
  </p:cSld>
  <p:clrMapOvr>
    <a:masterClrMapping/>
  </p:clrMapOvr>
  <p:transition/>
  <p:timing>
    <p:tnLst>
      <p:par>
        <p:cTn id="1" dur="indefinite" restart="never" nodeType="tmRoot"/>
      </p:par>
    </p:tnLst>
    <p:bldLst>
      <p:bldP spid="15363" grpId="0" build="p">
        <p:tmplLst>
          <p:tmpl lvl="1">
            <p:tnLst>
              <p:par>
                <p:cTn presetID="1" presetClass="entr" presetSubtype="0" fill="hold" nodeType="click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Lst>
      </p:bldP>
      <p:bldP spid="15363" grpId="1" build="p">
        <p:tmplLst>
          <p:tmpl lvl="1">
            <p:tnLst>
              <p:par>
                <p:cTn presetID="1" presetClass="entr" presetSubtype="0" fill="hold" nodeType="click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5363"/>
                        </p:tgtEl>
                        <p:attrNameLst>
                          <p:attrName>style.visibility</p:attrName>
                        </p:attrNameLst>
                      </p:cBhvr>
                      <p:to>
                        <p:strVal val="visible"/>
                      </p:to>
                    </p:set>
                  </p:childTnLst>
                </p:cTn>
              </p:par>
            </p:tnLst>
          </p:tmpl>
        </p:tmplLst>
      </p:bldP>
      <p:bldP spid="15364" grpId="0" build="p">
        <p:tmplLst>
          <p:tmpl lvl="1">
            <p:tnLst>
              <p:par>
                <p:cTn presetID="1" presetClass="entr" presetSubtype="0" fill="hold" nodeType="click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Lst>
      </p:bldP>
      <p:bldP spid="15364" grpId="1" build="p">
        <p:tmplLst>
          <p:tmpl lvl="1">
            <p:tnLst>
              <p:par>
                <p:cTn presetID="1" presetClass="entr" presetSubtype="0" fill="hold" nodeType="click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5364"/>
                        </p:tgtEl>
                        <p:attrNameLst>
                          <p:attrName>style.visibility</p:attrName>
                        </p:attrNameLst>
                      </p:cBhvr>
                      <p:to>
                        <p:strVal val="visible"/>
                      </p:to>
                    </p:set>
                  </p:childTnLst>
                </p:cTn>
              </p:par>
            </p:tnLst>
          </p:tmpl>
        </p:tmplLst>
      </p:b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contenu 1"/>
          <p:cNvSpPr>
            <a:spLocks noGrp="1"/>
          </p:cNvSpPr>
          <p:nvPr>
            <p:ph idx="1"/>
          </p:nvPr>
        </p:nvSpPr>
        <p:spPr/>
        <p:txBody>
          <a:bodyPr/>
          <a:lstStyle/>
          <a:p>
            <a:pPr eaLnBrk="1" hangingPunct="1">
              <a:defRPr/>
            </a:pPr>
            <a:r>
              <a:rPr lang="en-US" dirty="0" smtClean="0">
                <a:solidFill>
                  <a:srgbClr val="DAD8D9"/>
                </a:solidFill>
              </a:rPr>
              <a:t>RCC-</a:t>
            </a:r>
            <a:r>
              <a:rPr lang="en-US" dirty="0" err="1" smtClean="0">
                <a:solidFill>
                  <a:srgbClr val="DAD8D9"/>
                </a:solidFill>
              </a:rPr>
              <a:t>MRx</a:t>
            </a:r>
            <a:r>
              <a:rPr lang="en-US" dirty="0" smtClean="0">
                <a:solidFill>
                  <a:srgbClr val="DAD8D9"/>
                </a:solidFill>
              </a:rPr>
              <a:t> presentation</a:t>
            </a:r>
          </a:p>
          <a:p>
            <a:pPr eaLnBrk="1" hangingPunct="1">
              <a:defRPr/>
            </a:pPr>
            <a:endParaRPr lang="en-US" dirty="0" smtClean="0"/>
          </a:p>
          <a:p>
            <a:pPr eaLnBrk="1" hangingPunct="1">
              <a:defRPr/>
            </a:pPr>
            <a:r>
              <a:rPr lang="en-US" dirty="0" smtClean="0">
                <a:solidFill>
                  <a:srgbClr val="FF0000"/>
                </a:solidFill>
              </a:rPr>
              <a:t>Code philosophy</a:t>
            </a:r>
          </a:p>
          <a:p>
            <a:pPr eaLnBrk="1" hangingPunct="1">
              <a:defRPr/>
            </a:pPr>
            <a:endParaRPr lang="en-US" dirty="0" smtClean="0"/>
          </a:p>
          <a:p>
            <a:pPr eaLnBrk="1" hangingPunct="1">
              <a:defRPr/>
            </a:pPr>
            <a:r>
              <a:rPr lang="en-US" dirty="0" smtClean="0">
                <a:solidFill>
                  <a:srgbClr val="DAD8D9"/>
                </a:solidFill>
              </a:rPr>
              <a:t>Consideration of irradiation effect in mechanical design rules</a:t>
            </a:r>
          </a:p>
          <a:p>
            <a:pPr lvl="1" eaLnBrk="1" hangingPunct="1">
              <a:defRPr/>
            </a:pPr>
            <a:r>
              <a:rPr lang="en-US" sz="2400" b="1" dirty="0" smtClean="0">
                <a:solidFill>
                  <a:srgbClr val="DAD8D9"/>
                </a:solidFill>
                <a:ea typeface="+mn-ea"/>
                <a:cs typeface="+mn-cs"/>
              </a:rPr>
              <a:t>Code approach</a:t>
            </a:r>
          </a:p>
          <a:p>
            <a:pPr lvl="1" eaLnBrk="1" hangingPunct="1">
              <a:defRPr/>
            </a:pPr>
            <a:r>
              <a:rPr lang="en-US" sz="2400" b="1" dirty="0" smtClean="0">
                <a:solidFill>
                  <a:srgbClr val="DAD8D9"/>
                </a:solidFill>
                <a:ea typeface="+mn-ea"/>
                <a:cs typeface="+mn-cs"/>
              </a:rPr>
              <a:t>Border lines</a:t>
            </a:r>
          </a:p>
          <a:p>
            <a:pPr lvl="1" eaLnBrk="1" hangingPunct="1">
              <a:defRPr/>
            </a:pPr>
            <a:r>
              <a:rPr lang="en-US" sz="2400" b="1" dirty="0" smtClean="0">
                <a:solidFill>
                  <a:srgbClr val="DAD8D9"/>
                </a:solidFill>
                <a:ea typeface="+mn-ea"/>
                <a:cs typeface="+mn-cs"/>
              </a:rPr>
              <a:t>Design rules</a:t>
            </a:r>
          </a:p>
          <a:p>
            <a:pPr lvl="1" eaLnBrk="1" hangingPunct="1">
              <a:defRPr/>
            </a:pPr>
            <a:endParaRPr lang="en-US" sz="2400" b="1" dirty="0" smtClean="0">
              <a:solidFill>
                <a:srgbClr val="DAD8D9"/>
              </a:solidFill>
              <a:ea typeface="+mn-ea"/>
              <a:cs typeface="+mn-cs"/>
            </a:endParaRPr>
          </a:p>
          <a:p>
            <a:pPr eaLnBrk="1" hangingPunct="1">
              <a:defRPr/>
            </a:pPr>
            <a:r>
              <a:rPr lang="en-US" dirty="0" smtClean="0">
                <a:solidFill>
                  <a:srgbClr val="DAD8D9"/>
                </a:solidFill>
              </a:rPr>
              <a:t>Conclusion </a:t>
            </a:r>
          </a:p>
          <a:p>
            <a:pPr lvl="1" eaLnBrk="1" hangingPunct="1">
              <a:defRPr/>
            </a:pPr>
            <a:endParaRPr lang="en-US" sz="2400" b="1" dirty="0" smtClean="0">
              <a:solidFill>
                <a:srgbClr val="DAD8D9"/>
              </a:solidFill>
              <a:ea typeface="+mn-ea"/>
              <a:cs typeface="+mn-cs"/>
            </a:endParaRPr>
          </a:p>
        </p:txBody>
      </p:sp>
      <p:sp>
        <p:nvSpPr>
          <p:cNvPr id="33795" name="Titre 2"/>
          <p:cNvSpPr>
            <a:spLocks noGrp="1"/>
          </p:cNvSpPr>
          <p:nvPr>
            <p:ph type="title"/>
          </p:nvPr>
        </p:nvSpPr>
        <p:spPr/>
        <p:txBody>
          <a:bodyPr/>
          <a:lstStyle/>
          <a:p>
            <a:r>
              <a:rPr lang="fr-FR" smtClean="0"/>
              <a:t>Contents</a:t>
            </a:r>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with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childTnLst>
                                </p:cTn>
                              </p:par>
                              <p:par>
                                <p:cTn id="7" presetID="1" presetClass="entr" presetSubtype="0" fill="hold" grpId="2" nodeType="withEffect">
                                  <p:stCondLst>
                                    <p:cond delay="0"/>
                                  </p:stCondLst>
                                  <p:childTnLst>
                                    <p:set>
                                      <p:cBhvr>
                                        <p:cTn id="8" dur="1" fill="hold">
                                          <p:stCondLst>
                                            <p:cond delay="0"/>
                                          </p:stCondLst>
                                        </p:cTn>
                                        <p:tgtEl>
                                          <p:spTgt spid="12290">
                                            <p:txEl>
                                              <p:pRg st="2" end="2"/>
                                            </p:txEl>
                                          </p:spTgt>
                                        </p:tgtEl>
                                        <p:attrNameLst>
                                          <p:attrName>style.visibility</p:attrName>
                                        </p:attrNameLst>
                                      </p:cBhvr>
                                      <p:to>
                                        <p:strVal val="visible"/>
                                      </p:to>
                                    </p:set>
                                  </p:childTnLst>
                                </p:cTn>
                              </p:par>
                              <p:par>
                                <p:cTn id="9" presetID="1" presetClass="entr" presetSubtype="0" fill="hold" grpId="2" nodeType="withEffect">
                                  <p:stCondLst>
                                    <p:cond delay="0"/>
                                  </p:stCondLst>
                                  <p:childTnLst>
                                    <p:set>
                                      <p:cBhvr>
                                        <p:cTn id="10" dur="1" fill="hold">
                                          <p:stCondLst>
                                            <p:cond delay="0"/>
                                          </p:stCondLst>
                                        </p:cTn>
                                        <p:tgtEl>
                                          <p:spTgt spid="12290">
                                            <p:txEl>
                                              <p:pRg st="4" end="4"/>
                                            </p:txEl>
                                          </p:spTgt>
                                        </p:tgtEl>
                                        <p:attrNameLst>
                                          <p:attrName>style.visibility</p:attrName>
                                        </p:attrNameLst>
                                      </p:cBhvr>
                                      <p:to>
                                        <p:strVal val="visible"/>
                                      </p:to>
                                    </p:set>
                                  </p:childTnLst>
                                </p:cTn>
                              </p:par>
                              <p:par>
                                <p:cTn id="11" presetID="1" presetClass="entr" presetSubtype="0" fill="hold" grpId="2" nodeType="withEffect">
                                  <p:stCondLst>
                                    <p:cond delay="0"/>
                                  </p:stCondLst>
                                  <p:childTnLst>
                                    <p:set>
                                      <p:cBhvr>
                                        <p:cTn id="12" dur="1" fill="hold">
                                          <p:stCondLst>
                                            <p:cond delay="0"/>
                                          </p:stCondLst>
                                        </p:cTn>
                                        <p:tgtEl>
                                          <p:spTgt spid="12290">
                                            <p:txEl>
                                              <p:pRg st="5" end="5"/>
                                            </p:txEl>
                                          </p:spTgt>
                                        </p:tgtEl>
                                        <p:attrNameLst>
                                          <p:attrName>style.visibility</p:attrName>
                                        </p:attrNameLst>
                                      </p:cBhvr>
                                      <p:to>
                                        <p:strVal val="visible"/>
                                      </p:to>
                                    </p:set>
                                  </p:childTnLst>
                                </p:cTn>
                              </p:par>
                              <p:par>
                                <p:cTn id="13" presetID="1" presetClass="entr" presetSubtype="0" fill="hold" grpId="2" nodeType="withEffect">
                                  <p:stCondLst>
                                    <p:cond delay="0"/>
                                  </p:stCondLst>
                                  <p:childTnLst>
                                    <p:set>
                                      <p:cBhvr>
                                        <p:cTn id="14" dur="1" fill="hold">
                                          <p:stCondLst>
                                            <p:cond delay="0"/>
                                          </p:stCondLst>
                                        </p:cTn>
                                        <p:tgtEl>
                                          <p:spTgt spid="12290">
                                            <p:txEl>
                                              <p:pRg st="6" end="6"/>
                                            </p:txEl>
                                          </p:spTgt>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12290">
                                            <p:txEl>
                                              <p:pRg st="7" end="7"/>
                                            </p:txEl>
                                          </p:spTgt>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1229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tmplLst>
          <p:tmpl lvl="1">
            <p:tnLst>
              <p:par>
                <p:cTn presetID="1" presetClass="entr" presetSubtype="0" fill="hold" nodeType="click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Lst>
      </p:bldP>
      <p:bldP spid="12290" grpId="1" build="p">
        <p:tmplLst>
          <p:tmpl lvl="1">
            <p:tnLst>
              <p:par>
                <p:cTn presetID="1" presetClass="entr" presetSubtype="0" fill="hold" nodeType="click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2290"/>
                        </p:tgtEl>
                        <p:attrNameLst>
                          <p:attrName>style.visibility</p:attrName>
                        </p:attrNameLst>
                      </p:cBhvr>
                      <p:to>
                        <p:strVal val="visible"/>
                      </p:to>
                    </p:set>
                  </p:childTnLst>
                </p:cTn>
              </p:par>
            </p:tnLst>
          </p:tmpl>
        </p:tmplLst>
      </p:bldP>
      <p:bldP spid="12290" grpId="2"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en-US" dirty="0" smtClean="0"/>
              <a:t>To design components</a:t>
            </a:r>
          </a:p>
          <a:p>
            <a:pPr lvl="1"/>
            <a:r>
              <a:rPr lang="en-US" dirty="0" smtClean="0"/>
              <a:t>mechanical components </a:t>
            </a:r>
          </a:p>
          <a:p>
            <a:pPr lvl="1"/>
            <a:r>
              <a:rPr lang="en-US" dirty="0" smtClean="0"/>
              <a:t>For nuclear installations</a:t>
            </a:r>
          </a:p>
          <a:p>
            <a:pPr lvl="1"/>
            <a:r>
              <a:rPr lang="en-US" dirty="0" smtClean="0"/>
              <a:t>Safety relevant</a:t>
            </a:r>
          </a:p>
          <a:p>
            <a:pPr lvl="1"/>
            <a:endParaRPr lang="en-US" dirty="0" smtClean="0"/>
          </a:p>
          <a:p>
            <a:r>
              <a:rPr lang="en-US" dirty="0" smtClean="0"/>
              <a:t>For dedicated installations</a:t>
            </a:r>
          </a:p>
          <a:p>
            <a:pPr lvl="1"/>
            <a:r>
              <a:rPr lang="en-US" dirty="0" smtClean="0"/>
              <a:t>design of components operating at high temperature</a:t>
            </a:r>
          </a:p>
          <a:p>
            <a:pPr lvl="1"/>
            <a:r>
              <a:rPr lang="en-US" dirty="0" smtClean="0"/>
              <a:t>design and construction of new research reactors, their auxiliaries and their associated experimental devices</a:t>
            </a:r>
          </a:p>
          <a:p>
            <a:pPr lvl="1"/>
            <a:endParaRPr lang="en-US" dirty="0" smtClean="0"/>
          </a:p>
          <a:p>
            <a:r>
              <a:rPr lang="en-US" dirty="0" smtClean="0"/>
              <a:t>Based on existing practices and available data</a:t>
            </a:r>
          </a:p>
          <a:p>
            <a:pPr lvl="1"/>
            <a:r>
              <a:rPr lang="en-US" dirty="0" smtClean="0"/>
              <a:t>As a consequence, the code is always evolving </a:t>
            </a:r>
          </a:p>
          <a:p>
            <a:endParaRPr lang="en-US" sz="1600" dirty="0"/>
          </a:p>
          <a:p>
            <a:r>
              <a:rPr lang="en-US" dirty="0" smtClean="0"/>
              <a:t>Within a certain scope</a:t>
            </a:r>
            <a:endParaRPr lang="en-US" dirty="0"/>
          </a:p>
        </p:txBody>
      </p:sp>
      <p:sp>
        <p:nvSpPr>
          <p:cNvPr id="3" name="Titre 2"/>
          <p:cNvSpPr>
            <a:spLocks noGrp="1"/>
          </p:cNvSpPr>
          <p:nvPr>
            <p:ph type="title"/>
          </p:nvPr>
        </p:nvSpPr>
        <p:spPr/>
        <p:txBody>
          <a:bodyPr/>
          <a:lstStyle/>
          <a:p>
            <a:r>
              <a:rPr lang="en-US" dirty="0" smtClean="0"/>
              <a:t>Philosophy of the existing rules</a:t>
            </a:r>
            <a:endParaRPr lang="en-US" dirty="0"/>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en-US" dirty="0" smtClean="0"/>
              <a:t>To design components</a:t>
            </a:r>
          </a:p>
          <a:p>
            <a:pPr lvl="1"/>
            <a:r>
              <a:rPr lang="en-US" dirty="0" smtClean="0"/>
              <a:t>pumps, </a:t>
            </a:r>
          </a:p>
          <a:p>
            <a:pPr lvl="1"/>
            <a:r>
              <a:rPr lang="en-US" dirty="0" smtClean="0"/>
              <a:t>valves, </a:t>
            </a:r>
          </a:p>
          <a:p>
            <a:pPr lvl="1"/>
            <a:r>
              <a:rPr lang="en-US" dirty="0" smtClean="0"/>
              <a:t>pipes, </a:t>
            </a:r>
          </a:p>
          <a:p>
            <a:pPr lvl="1"/>
            <a:r>
              <a:rPr lang="en-US" dirty="0" smtClean="0"/>
              <a:t>bellows, </a:t>
            </a:r>
          </a:p>
          <a:p>
            <a:pPr lvl="1"/>
            <a:r>
              <a:rPr lang="en-US" dirty="0" smtClean="0"/>
              <a:t>box structures,</a:t>
            </a:r>
          </a:p>
          <a:p>
            <a:pPr lvl="1"/>
            <a:r>
              <a:rPr lang="en-US" dirty="0" smtClean="0"/>
              <a:t>heat exchangers, </a:t>
            </a:r>
          </a:p>
          <a:p>
            <a:pPr lvl="1"/>
            <a:r>
              <a:rPr lang="en-US" dirty="0" smtClean="0"/>
              <a:t>irradiation devices, </a:t>
            </a:r>
          </a:p>
          <a:p>
            <a:pPr lvl="1"/>
            <a:r>
              <a:rPr lang="en-US" dirty="0" smtClean="0"/>
              <a:t>supports, </a:t>
            </a:r>
          </a:p>
          <a:p>
            <a:pPr lvl="1"/>
            <a:r>
              <a:rPr lang="en-US" dirty="0" smtClean="0"/>
              <a:t>handling and driving mechanisms.</a:t>
            </a:r>
          </a:p>
          <a:p>
            <a:pPr lvl="1"/>
            <a:endParaRPr lang="en-US" dirty="0" smtClean="0"/>
          </a:p>
          <a:p>
            <a:r>
              <a:rPr lang="en-US" dirty="0" smtClean="0"/>
              <a:t>For dedicated installations</a:t>
            </a:r>
          </a:p>
          <a:p>
            <a:pPr lvl="1"/>
            <a:r>
              <a:rPr lang="en-US" dirty="0" smtClean="0"/>
              <a:t>Neutron flux, standard nuclear installations,</a:t>
            </a:r>
          </a:p>
          <a:p>
            <a:pPr lvl="1"/>
            <a:r>
              <a:rPr lang="en-US" dirty="0" smtClean="0"/>
              <a:t>Temperatures up to 700°C,</a:t>
            </a:r>
          </a:p>
          <a:p>
            <a:pPr lvl="1"/>
            <a:r>
              <a:rPr lang="en-US" dirty="0" smtClean="0"/>
              <a:t>Possibility to apply complementary requirements to comply to a given regulation (PED or French ESPN).</a:t>
            </a:r>
          </a:p>
          <a:p>
            <a:pPr lvl="1"/>
            <a:endParaRPr lang="en-US" dirty="0" smtClean="0"/>
          </a:p>
        </p:txBody>
      </p:sp>
      <p:sp>
        <p:nvSpPr>
          <p:cNvPr id="3" name="Titre 2"/>
          <p:cNvSpPr>
            <a:spLocks noGrp="1"/>
          </p:cNvSpPr>
          <p:nvPr>
            <p:ph type="title"/>
          </p:nvPr>
        </p:nvSpPr>
        <p:spPr/>
        <p:txBody>
          <a:bodyPr/>
          <a:lstStyle/>
          <a:p>
            <a:r>
              <a:rPr lang="en-US" dirty="0" smtClean="0"/>
              <a:t>Scope of the existing rules</a:t>
            </a:r>
            <a:endParaRPr lang="en-US" dirty="0"/>
          </a:p>
        </p:txBody>
      </p:sp>
      <p:sp>
        <p:nvSpPr>
          <p:cNvPr id="4" name="Espace réservé du pied de page 3"/>
          <p:cNvSpPr>
            <a:spLocks noGrp="1"/>
          </p:cNvSpPr>
          <p:nvPr>
            <p:ph type="ftr" sz="quarter" idx="10"/>
          </p:nvPr>
        </p:nvSpPr>
        <p:spPr/>
        <p:txBody>
          <a:bodyPr/>
          <a:lstStyle/>
          <a:p>
            <a:pPr>
              <a:defRPr/>
            </a:pPr>
            <a:r>
              <a:rPr lang="en-US" smtClean="0"/>
              <a:t>5th HPT Workshop, May 20th-23rd, 2014 – Fermilab, USA</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6546</TotalTime>
  <Words>1879</Words>
  <Application>Microsoft Office PowerPoint</Application>
  <PresentationFormat>Format A4 (210 x 297 mm)</PresentationFormat>
  <Paragraphs>510</Paragraphs>
  <Slides>28</Slides>
  <Notes>1</Notes>
  <HiddenSlides>0</HiddenSlides>
  <MMClips>0</MMClips>
  <ScaleCrop>false</ScaleCrop>
  <HeadingPairs>
    <vt:vector size="6" baseType="variant">
      <vt:variant>
        <vt:lpstr>Thème</vt:lpstr>
      </vt:variant>
      <vt:variant>
        <vt:i4>1</vt:i4>
      </vt:variant>
      <vt:variant>
        <vt:lpstr>Serveurs OLE incorporés</vt:lpstr>
      </vt:variant>
      <vt:variant>
        <vt:i4>4</vt:i4>
      </vt:variant>
      <vt:variant>
        <vt:lpstr>Titres des diapositives</vt:lpstr>
      </vt:variant>
      <vt:variant>
        <vt:i4>28</vt:i4>
      </vt:variant>
    </vt:vector>
  </HeadingPairs>
  <TitlesOfParts>
    <vt:vector size="33" baseType="lpstr">
      <vt:lpstr>Modèle par défaut</vt:lpstr>
      <vt:lpstr>Photo Editor Photo</vt:lpstr>
      <vt:lpstr>Image</vt:lpstr>
      <vt:lpstr>Équation</vt:lpstr>
      <vt:lpstr>Equation</vt:lpstr>
      <vt:lpstr>IRRADIATION DAMAGE AND MATERIAL LIMIT: ILLUSTRATION OF A WAY TO CODIFY RULES WITH RCC-MRx CODE</vt:lpstr>
      <vt:lpstr>Contents</vt:lpstr>
      <vt:lpstr>Contents</vt:lpstr>
      <vt:lpstr>RCC-MRx, one of the Afcen Codes</vt:lpstr>
      <vt:lpstr>RCC-MRx Code Background</vt:lpstr>
      <vt:lpstr>RCC-MRx Code Background</vt:lpstr>
      <vt:lpstr>Contents</vt:lpstr>
      <vt:lpstr>Philosophy of the existing rules</vt:lpstr>
      <vt:lpstr>Scope of the existing rules</vt:lpstr>
      <vt:lpstr>Scope of the existing rules</vt:lpstr>
      <vt:lpstr>Contents</vt:lpstr>
      <vt:lpstr>Diapositive 12</vt:lpstr>
      <vt:lpstr>Code approach</vt:lpstr>
      <vt:lpstr>Border lines</vt:lpstr>
      <vt:lpstr>Cr-Ni-Mo stainless steels  irradiation border lines</vt:lpstr>
      <vt:lpstr>Cr-Ni-Mo stainless steels  irradiation border lines</vt:lpstr>
      <vt:lpstr>6061 T6  irradiation border lines</vt:lpstr>
      <vt:lpstr>5754-O  irradiation border lines</vt:lpstr>
      <vt:lpstr>6061 T6  irradiation border lines</vt:lpstr>
      <vt:lpstr>Zirconium alloys  irradiation border lines</vt:lpstr>
      <vt:lpstr>Zirconium alloys  irradiation border lines</vt:lpstr>
      <vt:lpstr>To sum-up the criteria </vt:lpstr>
      <vt:lpstr>Diapositive 23</vt:lpstr>
      <vt:lpstr> Design Rules for significant irradiation </vt:lpstr>
      <vt:lpstr>Diapositive 25</vt:lpstr>
      <vt:lpstr>Contents</vt:lpstr>
      <vt:lpstr>Conclusion </vt:lpstr>
      <vt:lpstr>THANK YOU FOR YOUR ATTENTION</vt:lpstr>
    </vt:vector>
  </TitlesOfParts>
  <Company>EDF - Gaz de France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EDF-GDF</dc:creator>
  <cp:lastModifiedBy>CP230749</cp:lastModifiedBy>
  <cp:revision>740</cp:revision>
  <dcterms:created xsi:type="dcterms:W3CDTF">2007-05-27T11:41:02Z</dcterms:created>
  <dcterms:modified xsi:type="dcterms:W3CDTF">2014-05-21T01:17:08Z</dcterms:modified>
</cp:coreProperties>
</file>