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  <p:sldMasterId id="2147483684" r:id="rId6"/>
    <p:sldMasterId id="2147484460" r:id="rId7"/>
    <p:sldMasterId id="2147484470" r:id="rId8"/>
    <p:sldMasterId id="2147484475" r:id="rId9"/>
    <p:sldMasterId id="2147484479" r:id="rId10"/>
    <p:sldMasterId id="2147484489" r:id="rId11"/>
  </p:sldMasterIdLst>
  <p:notesMasterIdLst>
    <p:notesMasterId r:id="rId35"/>
  </p:notesMasterIdLst>
  <p:sldIdLst>
    <p:sldId id="405" r:id="rId12"/>
    <p:sldId id="408" r:id="rId13"/>
    <p:sldId id="410" r:id="rId14"/>
    <p:sldId id="436" r:id="rId15"/>
    <p:sldId id="411" r:id="rId16"/>
    <p:sldId id="414" r:id="rId17"/>
    <p:sldId id="419" r:id="rId18"/>
    <p:sldId id="415" r:id="rId19"/>
    <p:sldId id="416" r:id="rId20"/>
    <p:sldId id="417" r:id="rId21"/>
    <p:sldId id="438" r:id="rId22"/>
    <p:sldId id="437" r:id="rId23"/>
    <p:sldId id="424" r:id="rId24"/>
    <p:sldId id="420" r:id="rId25"/>
    <p:sldId id="422" r:id="rId26"/>
    <p:sldId id="421" r:id="rId27"/>
    <p:sldId id="423" r:id="rId28"/>
    <p:sldId id="425" r:id="rId29"/>
    <p:sldId id="428" r:id="rId30"/>
    <p:sldId id="429" r:id="rId31"/>
    <p:sldId id="430" r:id="rId32"/>
    <p:sldId id="434" r:id="rId33"/>
    <p:sldId id="426" r:id="rId34"/>
  </p:sldIdLst>
  <p:sldSz cx="9144000" cy="6858000" type="screen4x3"/>
  <p:notesSz cx="6797675" cy="992822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000099"/>
    <a:srgbClr val="FF9900"/>
    <a:srgbClr val="D49A26"/>
    <a:srgbClr val="FFFF66"/>
    <a:srgbClr val="006600"/>
    <a:srgbClr val="E1E1FF"/>
    <a:srgbClr val="D0E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9160" autoAdjust="0"/>
  </p:normalViewPr>
  <p:slideViewPr>
    <p:cSldViewPr>
      <p:cViewPr>
        <p:scale>
          <a:sx n="75" d="100"/>
          <a:sy n="75" d="100"/>
        </p:scale>
        <p:origin x="-1014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6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FFE885E9-1F67-4639-8B2D-9C59DFE3D8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6594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E885E9-1F67-4639-8B2D-9C59DFE3D8D6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61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E885E9-1F67-4639-8B2D-9C59DFE3D8D6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05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E885E9-1F67-4639-8B2D-9C59DFE3D8D6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043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5E52D0-4D3E-452E-BEB7-0B72199A24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23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751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1331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9139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249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17100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u2e-plone.fnal.gov/mu2e_logo_ov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51513"/>
            <a:ext cx="158432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034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2B73A-59E4-45AF-938E-C3DCB20A41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140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03655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93731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643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F570B-D33C-41FA-992A-3F25D38FBAC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1916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52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9433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90960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7A32C-9A06-4225-93F5-DFC9FE2147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2767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02543-A474-439A-BA6D-21C4782A54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897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FA8730-6EEA-4F0D-9430-351C0D2461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3528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4888A-63F7-4150-A864-E5C1E11F3D6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507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8681D-CB30-40A4-A99E-21A16514D1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415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C35DF-517E-499B-81DF-6A80F01724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552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85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00AEE9-0AFD-4158-B890-75644602969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5520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u2e-plone.fnal.gov/mu2e_logo_ov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32463"/>
            <a:ext cx="158432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881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mu2e-plone.fnal.gov/mu2e_logo_oval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51513"/>
            <a:ext cx="1584325" cy="91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77571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77372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999570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061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33691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800" b="1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9169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2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30397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7E26C-AC2F-4E1D-917A-B3A4168830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9267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0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6A3301-D324-40E6-848D-65EDF1EA08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38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1470025"/>
          </a:xfrm>
        </p:spPr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7896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FF32A-3139-40B4-8574-08A1DFE9A3D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20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3pPr>
            <a:lvl4pPr>
              <a:buNone/>
              <a:defRPr>
                <a:latin typeface="Arial" pitchFamily="34" charset="0"/>
                <a:cs typeface="Arial" pitchFamily="34" charset="0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104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2786047"/>
            <a:ext cx="7848872" cy="1362075"/>
          </a:xfrm>
        </p:spPr>
        <p:txBody>
          <a:bodyPr anchor="t"/>
          <a:lstStyle>
            <a:lvl1pPr algn="l">
              <a:defRPr sz="4400" b="1" cap="none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4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1380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45093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544" y="1484784"/>
            <a:ext cx="4040188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800" b="1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2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46759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212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3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.png"/><Relationship Id="rId5" Type="http://schemas.openxmlformats.org/officeDocument/2006/relationships/image" Target="../media/image1.jpeg"/><Relationship Id="rId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929063"/>
            <a:ext cx="7772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AD060E9-B173-4CCA-A7C0-EA518F17A3D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19" descr="STFC_t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20" r:id="rId1"/>
    <p:sldLayoutId id="2147484521" r:id="rId2"/>
    <p:sldLayoutId id="2147484522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53F4024B-AB30-4F67-8EFE-C19B8C32F1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3" r:id="rId1"/>
    <p:sldLayoutId id="2147484534" r:id="rId2"/>
    <p:sldLayoutId id="2147484535" r:id="rId3"/>
    <p:sldLayoutId id="2147484536" r:id="rId4"/>
    <p:sldLayoutId id="2147484537" r:id="rId5"/>
    <p:sldLayoutId id="2147484538" r:id="rId6"/>
    <p:sldLayoutId id="2147484539" r:id="rId7"/>
    <p:sldLayoutId id="2147484540" r:id="rId8"/>
    <p:sldLayoutId id="2147484541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6337E8F0-67FB-4850-8365-3397B6B4E0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079" name="Picture 19" descr="SCI41098_PPT_Templates_bottom_STFC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42" r:id="rId1"/>
    <p:sldLayoutId id="2147484543" r:id="rId2"/>
    <p:sldLayoutId id="2147484544" r:id="rId3"/>
    <p:sldLayoutId id="2147484523" r:id="rId4"/>
    <p:sldLayoutId id="2147484545" r:id="rId5"/>
    <p:sldLayoutId id="2147484546" r:id="rId6"/>
    <p:sldLayoutId id="2147484547" r:id="rId7"/>
    <p:sldLayoutId id="2147484548" r:id="rId8"/>
    <p:sldLayoutId id="2147484549" r:id="rId9"/>
    <p:sldLayoutId id="2147484550" r:id="rId10"/>
  </p:sldLayoutIdLst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929063"/>
            <a:ext cx="7772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AE1B82A-15BC-4421-8356-E96771FEC5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103" name="Picture 19" descr="STFC_t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24" r:id="rId1"/>
    <p:sldLayoutId id="2147484525" r:id="rId2"/>
    <p:sldLayoutId id="2147484526" r:id="rId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929063"/>
            <a:ext cx="7772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2D6A232-FCED-42A4-883E-48F930F3324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5127" name="Picture 19" descr="STFC_t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27" r:id="rId1"/>
    <p:sldLayoutId id="2147484528" r:id="rId2"/>
    <p:sldLayoutId id="2147484529" r:id="rId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latin typeface="Lucida Grande" pitchFamily="84" charset="0"/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2D650F6E-0AE4-4729-838C-8EBBB16EDD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151" name="Picture 19" descr="SCI41098_PPT_Templates_bottom_STFC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88" y="5294313"/>
            <a:ext cx="7580312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51" r:id="rId1"/>
    <p:sldLayoutId id="2147484552" r:id="rId2"/>
    <p:sldLayoutId id="2147484553" r:id="rId3"/>
    <p:sldLayoutId id="2147484554" r:id="rId4"/>
    <p:sldLayoutId id="2147484555" r:id="rId5"/>
    <p:sldLayoutId id="2147484556" r:id="rId6"/>
    <p:sldLayoutId id="2147484557" r:id="rId7"/>
    <p:sldLayoutId id="2147484558" r:id="rId8"/>
    <p:sldLayoutId id="2147484559" r:id="rId9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rgbClr val="3C8C93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28600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929063"/>
            <a:ext cx="7772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C6A9CF4-1982-4DA1-B1A4-2F57338BAB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175" name="Picture 19" descr="STFC_t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" descr="http://mu2e-plone.fnal.gov/mu2e_logo_ova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713" y="5516563"/>
            <a:ext cx="2012950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30" r:id="rId1"/>
    <p:sldLayoutId id="2147484531" r:id="rId2"/>
    <p:sldLayoutId id="2147484532" r:id="rId3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pitchFamily="34" charset="0"/>
          <a:ea typeface="+mj-ea"/>
          <a:cs typeface="Arial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 b="1">
          <a:solidFill>
            <a:srgbClr val="3C8C93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fontAlgn="base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image" Target="../media/image19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3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ctrTitle"/>
          </p:nvPr>
        </p:nvSpPr>
        <p:spPr>
          <a:xfrm>
            <a:off x="0" y="1628775"/>
            <a:ext cx="9144000" cy="1971675"/>
          </a:xfrm>
        </p:spPr>
        <p:txBody>
          <a:bodyPr/>
          <a:lstStyle/>
          <a:p>
            <a:pPr>
              <a:defRPr/>
            </a:pPr>
            <a:r>
              <a:rPr lang="en-GB" sz="3600" dirty="0"/>
              <a:t>Design and Development of a High Temperature </a:t>
            </a:r>
            <a:r>
              <a:rPr lang="en-GB" sz="3600" dirty="0" err="1"/>
              <a:t>Radiatively</a:t>
            </a:r>
            <a:r>
              <a:rPr lang="en-GB" sz="3600" dirty="0"/>
              <a:t> Cooled Tungsten Target for Mu2e</a:t>
            </a:r>
            <a:endParaRPr lang="en-US" altLang="en-US" sz="3600" dirty="0" smtClean="0">
              <a:solidFill>
                <a:srgbClr val="3C8C93"/>
              </a:solidFill>
            </a:endParaRPr>
          </a:p>
        </p:txBody>
      </p:sp>
      <p:sp>
        <p:nvSpPr>
          <p:cNvPr id="35843" name="Subtitle 2"/>
          <p:cNvSpPr>
            <a:spLocks noGrp="1"/>
          </p:cNvSpPr>
          <p:nvPr>
            <p:ph type="subTitle" idx="1"/>
          </p:nvPr>
        </p:nvSpPr>
        <p:spPr>
          <a:xfrm>
            <a:off x="1331640" y="3717032"/>
            <a:ext cx="6400800" cy="2592288"/>
          </a:xfrm>
        </p:spPr>
        <p:txBody>
          <a:bodyPr/>
          <a:lstStyle/>
          <a:p>
            <a:r>
              <a:rPr lang="en-US" altLang="en-US" sz="1600" dirty="0" smtClean="0"/>
              <a:t>Chris Densham, Peter Loveridge, Joseph O’Dell, Roger Bennett</a:t>
            </a:r>
            <a:endParaRPr lang="en-US" altLang="en-US" sz="1600" dirty="0"/>
          </a:p>
          <a:p>
            <a:r>
              <a:rPr lang="en-US" altLang="en-US" sz="1600" i="1" dirty="0" smtClean="0"/>
              <a:t>(Rutherford Appleton Laboratory, UK) </a:t>
            </a:r>
          </a:p>
          <a:p>
            <a:endParaRPr lang="en-US" altLang="en-US" sz="1600" dirty="0"/>
          </a:p>
          <a:p>
            <a:r>
              <a:rPr lang="en-US" altLang="en-US" sz="1600" dirty="0" smtClean="0"/>
              <a:t>Rick Coleman, Steve Werkema, Mike Campbell, Vitaly Pronskikh, </a:t>
            </a:r>
          </a:p>
          <a:p>
            <a:r>
              <a:rPr lang="en-US" altLang="en-US" sz="1600" i="1" dirty="0" smtClean="0"/>
              <a:t>(</a:t>
            </a:r>
            <a:r>
              <a:rPr lang="en-US" altLang="en-US" sz="1600" i="1" dirty="0" err="1" smtClean="0"/>
              <a:t>Fermilab</a:t>
            </a:r>
            <a:r>
              <a:rPr lang="en-US" altLang="en-US" sz="1600" i="1" dirty="0" smtClean="0"/>
              <a:t>)</a:t>
            </a:r>
          </a:p>
          <a:p>
            <a:endParaRPr lang="en-US" altLang="en-US" sz="1600" dirty="0"/>
          </a:p>
          <a:p>
            <a:r>
              <a:rPr lang="en-US" altLang="en-US" sz="1600" dirty="0" smtClean="0"/>
              <a:t>and the Mu2e Collaboration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pPr>
              <a:defRPr/>
            </a:pPr>
            <a:r>
              <a:rPr lang="en-GB" sz="2400" dirty="0" smtClean="0"/>
              <a:t>Monochromatic Emissivity Measurement Results</a:t>
            </a:r>
            <a:endParaRPr lang="en-GB" sz="2400" dirty="0"/>
          </a:p>
        </p:txBody>
      </p:sp>
      <p:pic>
        <p:nvPicPr>
          <p:cNvPr id="47109" name="Picture 4" descr="P100099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24" y="3437607"/>
            <a:ext cx="3856038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273" y="908596"/>
            <a:ext cx="2795588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23528" y="928689"/>
            <a:ext cx="4463905" cy="1924248"/>
          </a:xfrm>
          <a:solidFill>
            <a:schemeClr val="accent1"/>
          </a:solidFill>
        </p:spPr>
        <p:txBody>
          <a:bodyPr/>
          <a:lstStyle/>
          <a:p>
            <a:pPr marL="0" lvl="0" indent="0">
              <a:buNone/>
            </a:pPr>
            <a:r>
              <a:rPr lang="en-GB" sz="1800" b="1" i="1" dirty="0" smtClean="0">
                <a:solidFill>
                  <a:schemeClr val="accent1">
                    <a:lumMod val="25000"/>
                  </a:schemeClr>
                </a:solidFill>
              </a:rPr>
              <a:t>Little difference observed in emissivity between rough (EDM machined) and smooth (polished) surfaces.</a:t>
            </a:r>
          </a:p>
          <a:p>
            <a:pPr marL="0" lvl="0" indent="0">
              <a:buNone/>
            </a:pPr>
            <a:r>
              <a:rPr lang="en-GB" sz="1800" b="1" i="1" dirty="0" smtClean="0">
                <a:solidFill>
                  <a:schemeClr val="accent1">
                    <a:lumMod val="25000"/>
                  </a:schemeClr>
                </a:solidFill>
              </a:rPr>
              <a:t>Indicates that we can apply literature data on polished material to designs using real engineering surfaces.</a:t>
            </a:r>
          </a:p>
          <a:p>
            <a:pPr lvl="0"/>
            <a:endParaRPr lang="en-GB" sz="1600" dirty="0" smtClean="0">
              <a:solidFill>
                <a:schemeClr val="accent1">
                  <a:lumMod val="25000"/>
                </a:schemeClr>
              </a:solidFill>
            </a:endParaRPr>
          </a:p>
          <a:p>
            <a:pPr lvl="0"/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altLang="en-US" sz="16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924944"/>
            <a:ext cx="3239770" cy="2937510"/>
          </a:xfrm>
          <a:prstGeom prst="rect">
            <a:avLst/>
          </a:prstGeom>
          <a:noFill/>
        </p:spPr>
      </p:pic>
      <p:sp>
        <p:nvSpPr>
          <p:cNvPr id="9" name="Rectangular Callout 8"/>
          <p:cNvSpPr/>
          <p:nvPr/>
        </p:nvSpPr>
        <p:spPr bwMode="auto">
          <a:xfrm>
            <a:off x="4539208" y="5232300"/>
            <a:ext cx="1990130" cy="1155328"/>
          </a:xfrm>
          <a:prstGeom prst="wedgeRectCallout">
            <a:avLst>
              <a:gd name="adj1" fmla="val 18690"/>
              <a:gd name="adj2" fmla="val -136319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Ground tungsten Samples were dull/grey in appearance before testing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6681738" y="5244900"/>
            <a:ext cx="1990130" cy="848396"/>
          </a:xfrm>
          <a:prstGeom prst="wedgeRectCallout">
            <a:avLst>
              <a:gd name="adj1" fmla="val -39382"/>
              <a:gd name="adj2" fmla="val -216801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They became shiny in appearance after the test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 smtClean="0"/>
              <a:t>High Temperature Tensile Properties of Tungsten</a:t>
            </a:r>
            <a:endParaRPr lang="en-GB" sz="24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12776"/>
            <a:ext cx="342156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816424" cy="378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286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</p:spPr>
        <p:txBody>
          <a:bodyPr/>
          <a:lstStyle/>
          <a:p>
            <a:pPr>
              <a:defRPr/>
            </a:pPr>
            <a:r>
              <a:rPr lang="en-GB" sz="2400" dirty="0" smtClean="0"/>
              <a:t>Rationale for Thermal Fatigue Measurements</a:t>
            </a:r>
            <a:endParaRPr lang="en-GB" sz="240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0873" y="980728"/>
            <a:ext cx="8784976" cy="4680520"/>
          </a:xfrm>
        </p:spPr>
        <p:txBody>
          <a:bodyPr/>
          <a:lstStyle/>
          <a:p>
            <a:pPr marL="0" lvl="0" indent="0">
              <a:buNone/>
            </a:pPr>
            <a:r>
              <a:rPr lang="en-GB" sz="2000" i="1" dirty="0" smtClean="0">
                <a:solidFill>
                  <a:srgbClr val="000000"/>
                </a:solidFill>
              </a:rPr>
              <a:t>There is a scarcity of data available in the literature to predict the fatigue life of tungsten at the relevant temperature (~2000K) , and number of cycles to failure (10</a:t>
            </a:r>
            <a:r>
              <a:rPr lang="en-GB" sz="2000" i="1" baseline="30000" dirty="0" smtClean="0">
                <a:solidFill>
                  <a:srgbClr val="000000"/>
                </a:solidFill>
              </a:rPr>
              <a:t>7</a:t>
            </a:r>
            <a:r>
              <a:rPr lang="en-GB" sz="2000" i="1" dirty="0" smtClean="0">
                <a:solidFill>
                  <a:srgbClr val="000000"/>
                </a:solidFill>
              </a:rPr>
              <a:t> - 10</a:t>
            </a:r>
            <a:r>
              <a:rPr lang="en-GB" sz="2000" i="1" baseline="30000" dirty="0" smtClean="0">
                <a:solidFill>
                  <a:srgbClr val="000000"/>
                </a:solidFill>
              </a:rPr>
              <a:t>8</a:t>
            </a:r>
            <a:r>
              <a:rPr lang="en-GB" sz="2000" i="1" dirty="0" smtClean="0">
                <a:solidFill>
                  <a:srgbClr val="000000"/>
                </a:solidFill>
              </a:rPr>
              <a:t>)</a:t>
            </a:r>
          </a:p>
          <a:p>
            <a:pPr lvl="0"/>
            <a:endParaRPr lang="en-GB" sz="2000" dirty="0" smtClean="0">
              <a:solidFill>
                <a:srgbClr val="000000"/>
              </a:solidFill>
            </a:endParaRPr>
          </a:p>
          <a:p>
            <a:pPr lvl="0">
              <a:spcAft>
                <a:spcPts val="1200"/>
              </a:spcAft>
            </a:pPr>
            <a:r>
              <a:rPr lang="en-GB" sz="2000" dirty="0" smtClean="0">
                <a:solidFill>
                  <a:srgbClr val="000000"/>
                </a:solidFill>
              </a:rPr>
              <a:t>Conventional fatigue machines typically operate at room temperature.  There are commercially available fatigue machines that can go up to 1000°C using split furnace heaters.  Need higher temperature.</a:t>
            </a:r>
            <a:endParaRPr lang="en-GB" sz="2000" dirty="0">
              <a:solidFill>
                <a:srgbClr val="000000"/>
              </a:solidFill>
            </a:endParaRPr>
          </a:p>
          <a:p>
            <a:pPr lvl="0">
              <a:spcAft>
                <a:spcPts val="1200"/>
              </a:spcAft>
            </a:pPr>
            <a:r>
              <a:rPr lang="en-GB" sz="2000" dirty="0" smtClean="0">
                <a:solidFill>
                  <a:srgbClr val="000000"/>
                </a:solidFill>
              </a:rPr>
              <a:t>High strain-rate lifetime measurements have been made by </a:t>
            </a:r>
            <a:r>
              <a:rPr lang="en-GB" sz="2000" dirty="0" err="1" smtClean="0">
                <a:solidFill>
                  <a:srgbClr val="000000"/>
                </a:solidFill>
              </a:rPr>
              <a:t>Skoro</a:t>
            </a:r>
            <a:r>
              <a:rPr lang="en-GB" sz="2000" dirty="0" smtClean="0">
                <a:solidFill>
                  <a:srgbClr val="000000"/>
                </a:solidFill>
              </a:rPr>
              <a:t> and Bennett at temperatures up to 2000°C.  But the long beam spill at Mu2e  will generate </a:t>
            </a:r>
            <a:r>
              <a:rPr lang="en-GB" sz="2000" b="1" dirty="0" smtClean="0">
                <a:solidFill>
                  <a:srgbClr val="000000"/>
                </a:solidFill>
              </a:rPr>
              <a:t>low strain rate </a:t>
            </a:r>
            <a:r>
              <a:rPr lang="en-GB" sz="2000" dirty="0" smtClean="0">
                <a:solidFill>
                  <a:srgbClr val="000000"/>
                </a:solidFill>
              </a:rPr>
              <a:t>effects.</a:t>
            </a:r>
            <a:endParaRPr lang="en-GB" sz="2000" dirty="0">
              <a:solidFill>
                <a:srgbClr val="000000"/>
              </a:solidFill>
            </a:endParaRPr>
          </a:p>
          <a:p>
            <a:pPr>
              <a:spcAft>
                <a:spcPts val="1200"/>
              </a:spcAft>
            </a:pPr>
            <a:r>
              <a:rPr lang="en-GB" altLang="en-US" sz="2000" dirty="0" smtClean="0"/>
              <a:t>The target is a critical component.  Testing the proposed target material under representative load conditions is necessary to quantify the expected lifetime.</a:t>
            </a:r>
          </a:p>
        </p:txBody>
      </p:sp>
    </p:spTree>
    <p:extLst>
      <p:ext uri="{BB962C8B-B14F-4D97-AF65-F5344CB8AC3E}">
        <p14:creationId xmlns:p14="http://schemas.microsoft.com/office/powerpoint/2010/main" val="266415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49" y="11643"/>
            <a:ext cx="9144000" cy="969085"/>
          </a:xfrm>
        </p:spPr>
        <p:txBody>
          <a:bodyPr/>
          <a:lstStyle/>
          <a:p>
            <a:r>
              <a:rPr lang="en-GB" sz="2400" dirty="0" smtClean="0"/>
              <a:t>A Novel Lifetime Pulsed Heating Test</a:t>
            </a:r>
            <a:endParaRPr lang="en-GB" sz="24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67544" y="813652"/>
            <a:ext cx="3887663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Operating Principle:</a:t>
            </a:r>
            <a:endParaRPr kumimoji="0" lang="en-GB" sz="2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Use resistive (Joule) heating from an electric current pulse to preferentially heat the centre of a disk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Pulse length long enough to give ‘static’ stress field</a:t>
            </a:r>
            <a:b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</a:br>
            <a:r>
              <a:rPr kumimoji="0" lang="en-GB" sz="16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(do not want inertial stresses)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Inter pulse gap long enough for transient stress component to decay </a:t>
            </a:r>
            <a:b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</a:br>
            <a:r>
              <a:rPr kumimoji="0" lang="en-GB" sz="16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(on the timescale of thermal conduction)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Rep rate of 10’s of Hz </a:t>
            </a:r>
            <a:b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</a:br>
            <a:r>
              <a:rPr kumimoji="0" lang="en-GB" sz="16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(to allow accelerated testing of target lifetime cycles)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>RMS current tuned to achieve desired operating temperature</a:t>
            </a:r>
            <a:r>
              <a:rPr kumimoji="0" lang="en-GB" sz="16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  <a:t/>
            </a:r>
            <a:br>
              <a:rPr kumimoji="0" lang="en-GB" sz="1600" b="0" i="1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</a:rPr>
            </a:br>
            <a:endParaRPr kumimoji="0" lang="en-GB" sz="1600" b="0" i="1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835" y="1035224"/>
            <a:ext cx="4478490" cy="198970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  <a:extLst/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604449" y="3573016"/>
            <a:ext cx="4405857" cy="3284984"/>
          </a:xfrm>
          <a:solidFill>
            <a:schemeClr val="accent1"/>
          </a:solidFill>
        </p:spPr>
        <p:txBody>
          <a:bodyPr/>
          <a:lstStyle/>
          <a:p>
            <a:pPr marL="0" lvl="0" indent="0">
              <a:buNone/>
            </a:pPr>
            <a:r>
              <a:rPr lang="en-GB" sz="1800" b="1" i="1" dirty="0" smtClean="0">
                <a:solidFill>
                  <a:schemeClr val="accent1">
                    <a:lumMod val="25000"/>
                  </a:schemeClr>
                </a:solidFill>
              </a:rPr>
              <a:t>Reproducing the target conditions</a:t>
            </a:r>
          </a:p>
          <a:p>
            <a:pPr lvl="0"/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Samples cut from representative stock material</a:t>
            </a:r>
          </a:p>
          <a:p>
            <a:pPr lvl="0"/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Realistic engineering surface finish</a:t>
            </a:r>
          </a:p>
          <a:p>
            <a:pPr lvl="0"/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Correct elevated temperature regime</a:t>
            </a:r>
          </a:p>
          <a:p>
            <a:pPr lvl="0"/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Similar temperature jump</a:t>
            </a:r>
          </a:p>
          <a:p>
            <a:pPr lvl="0"/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Correct strain-rate regime</a:t>
            </a:r>
          </a:p>
          <a:p>
            <a:pPr lvl="0"/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Correct pressure (vacuum) regime</a:t>
            </a:r>
          </a:p>
          <a:p>
            <a:pPr lvl="0"/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Thermally induced stress</a:t>
            </a:r>
          </a:p>
          <a:p>
            <a:pPr lvl="0"/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Possibility to superimpose target self weight bending load</a:t>
            </a:r>
          </a:p>
          <a:p>
            <a:pPr lvl="0"/>
            <a:endParaRPr lang="en-GB" sz="1600" dirty="0" smtClean="0">
              <a:solidFill>
                <a:schemeClr val="accent1">
                  <a:lumMod val="25000"/>
                </a:schemeClr>
              </a:solidFill>
            </a:endParaRPr>
          </a:p>
          <a:p>
            <a:pPr lvl="0"/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altLang="en-US" sz="16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57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67"/>
          <a:stretch/>
        </p:blipFill>
        <p:spPr bwMode="auto">
          <a:xfrm>
            <a:off x="6096676" y="908720"/>
            <a:ext cx="2689768" cy="3063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J:\pl68\Mu2e\FatigueTest\FatigueSamplePDF\Turn and Burn on EDM Thermal Fatigue Testpie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02" y="908720"/>
            <a:ext cx="5536066" cy="369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2771800" y="1382896"/>
            <a:ext cx="2835498" cy="137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en-GB" sz="1800" dirty="0" smtClean="0">
                <a:solidFill>
                  <a:schemeClr val="bg1"/>
                </a:solidFill>
                <a:latin typeface="Calibri"/>
              </a:rPr>
              <a:t>Stress-free ‘Turn </a:t>
            </a:r>
            <a:r>
              <a:rPr lang="en-GB" sz="1800" dirty="0">
                <a:solidFill>
                  <a:schemeClr val="bg1"/>
                </a:solidFill>
                <a:latin typeface="Calibri"/>
              </a:rPr>
              <a:t>and </a:t>
            </a:r>
            <a:r>
              <a:rPr lang="en-GB" sz="1800" dirty="0" smtClean="0">
                <a:solidFill>
                  <a:schemeClr val="bg1"/>
                </a:solidFill>
                <a:latin typeface="Calibri"/>
              </a:rPr>
              <a:t>Burn’ </a:t>
            </a:r>
            <a:r>
              <a:rPr lang="en-GB" sz="1800" dirty="0">
                <a:solidFill>
                  <a:schemeClr val="bg1"/>
                </a:solidFill>
                <a:latin typeface="Calibri"/>
              </a:rPr>
              <a:t>wire </a:t>
            </a:r>
            <a:r>
              <a:rPr lang="en-GB" sz="1800" dirty="0" smtClean="0">
                <a:solidFill>
                  <a:schemeClr val="bg1"/>
                </a:solidFill>
                <a:latin typeface="Calibri"/>
              </a:rPr>
              <a:t>EDM machining </a:t>
            </a:r>
            <a:r>
              <a:rPr lang="en-GB" sz="1800" dirty="0">
                <a:solidFill>
                  <a:schemeClr val="bg1"/>
                </a:solidFill>
                <a:latin typeface="Calibri"/>
              </a:rPr>
              <a:t>at RAL precision development </a:t>
            </a:r>
            <a:r>
              <a:rPr lang="en-GB" sz="1800" dirty="0" smtClean="0">
                <a:solidFill>
                  <a:schemeClr val="bg1"/>
                </a:solidFill>
                <a:latin typeface="Calibri"/>
              </a:rPr>
              <a:t>facility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549" y="11643"/>
            <a:ext cx="9144000" cy="897077"/>
          </a:xfrm>
        </p:spPr>
        <p:txBody>
          <a:bodyPr/>
          <a:lstStyle/>
          <a:p>
            <a:r>
              <a:rPr lang="en-GB" sz="2400" dirty="0" smtClean="0"/>
              <a:t>Tungsten Lifetime Test Samples</a:t>
            </a:r>
            <a:endParaRPr lang="en-GB" sz="2400" dirty="0"/>
          </a:p>
        </p:txBody>
      </p:sp>
      <p:pic>
        <p:nvPicPr>
          <p:cNvPr id="8" name="Picture 7"/>
          <p:cNvPicPr/>
          <p:nvPr/>
        </p:nvPicPr>
        <p:blipFill rotWithShape="1">
          <a:blip r:embed="rId4"/>
          <a:srcRect t="1617" b="4043"/>
          <a:stretch/>
        </p:blipFill>
        <p:spPr bwMode="auto">
          <a:xfrm>
            <a:off x="3364456" y="3837754"/>
            <a:ext cx="5779544" cy="30293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J:\pl68\Mu2e\Metrology\Metrology_190913\SNAP-overvie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8" t="18857" r="17051" b="19107"/>
          <a:stretch/>
        </p:blipFill>
        <p:spPr bwMode="auto">
          <a:xfrm>
            <a:off x="242238" y="4455414"/>
            <a:ext cx="3253489" cy="223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3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549" y="11643"/>
            <a:ext cx="9144000" cy="897077"/>
          </a:xfrm>
        </p:spPr>
        <p:txBody>
          <a:bodyPr/>
          <a:lstStyle/>
          <a:p>
            <a:r>
              <a:rPr lang="en-GB" sz="2400" dirty="0" smtClean="0"/>
              <a:t>Diagnostics</a:t>
            </a:r>
            <a:endParaRPr lang="en-GB" sz="2400" dirty="0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18038" t="17630" r="19295" b="35115"/>
          <a:stretch/>
        </p:blipFill>
        <p:spPr bwMode="auto">
          <a:xfrm>
            <a:off x="5148064" y="836712"/>
            <a:ext cx="3590925" cy="216662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862" y="3335372"/>
            <a:ext cx="3599815" cy="3214370"/>
          </a:xfrm>
          <a:prstGeom prst="rect">
            <a:avLst/>
          </a:prstGeom>
          <a:noFill/>
        </p:spPr>
      </p:pic>
      <p:pic>
        <p:nvPicPr>
          <p:cNvPr id="8" name="Picture 7" descr="C:\Users\pl68\AppData\Local\Microsoft\Windows\Temporary Internet Files\Content.Word\capture_20140331_11564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53532"/>
            <a:ext cx="3599815" cy="26962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5537" y="692696"/>
            <a:ext cx="4391902" cy="3024336"/>
          </a:xfrm>
          <a:solidFill>
            <a:schemeClr val="accent1"/>
          </a:solidFill>
        </p:spPr>
        <p:txBody>
          <a:bodyPr/>
          <a:lstStyle/>
          <a:p>
            <a:pPr marL="0" lvl="0" indent="0">
              <a:buNone/>
            </a:pPr>
            <a:r>
              <a:rPr lang="en-GB" sz="1800" b="1" i="1" dirty="0" smtClean="0">
                <a:solidFill>
                  <a:schemeClr val="accent1">
                    <a:lumMod val="25000"/>
                  </a:schemeClr>
                </a:solidFill>
              </a:rPr>
              <a:t>Measurement Strategy</a:t>
            </a:r>
          </a:p>
          <a:p>
            <a:pPr lvl="0"/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Cannot measure stress directly…</a:t>
            </a:r>
          </a:p>
          <a:p>
            <a:pPr lvl="0"/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Simulate the test using </a:t>
            </a:r>
            <a:r>
              <a:rPr lang="en-GB" sz="1600" dirty="0" err="1" smtClean="0">
                <a:solidFill>
                  <a:schemeClr val="accent1">
                    <a:lumMod val="25000"/>
                  </a:schemeClr>
                </a:solidFill>
              </a:rPr>
              <a:t>multiphysics</a:t>
            </a:r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 Finite Element Analyses</a:t>
            </a:r>
          </a:p>
          <a:p>
            <a:pPr lvl="0"/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Current pulse shape measured and used in the simulations</a:t>
            </a:r>
          </a:p>
          <a:p>
            <a:pPr lvl="0"/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Stress calculated from the predicted temperature distribution</a:t>
            </a:r>
          </a:p>
          <a:p>
            <a:pPr lvl="0"/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Verify by measuring pulsed temperature rise in the test</a:t>
            </a:r>
          </a:p>
          <a:p>
            <a:pPr lvl="0"/>
            <a:endParaRPr lang="en-GB" sz="1600" dirty="0" smtClean="0">
              <a:solidFill>
                <a:schemeClr val="accent1">
                  <a:lumMod val="25000"/>
                </a:schemeClr>
              </a:solidFill>
            </a:endParaRPr>
          </a:p>
          <a:p>
            <a:pPr lvl="0"/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altLang="en-US" sz="16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251520" y="4438972"/>
            <a:ext cx="1584325" cy="503238"/>
          </a:xfrm>
          <a:prstGeom prst="wedgeRectCallout">
            <a:avLst>
              <a:gd name="adj1" fmla="val 40266"/>
              <a:gd name="adj2" fmla="val 111283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Digital pyrometer screen plot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4175371" y="4438972"/>
            <a:ext cx="1224136" cy="86409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Lucida Grande" pitchFamily="84" charset="0"/>
              <a:ea typeface="ヒラギノ角ゴ Pro W3" pitchFamily="84" charset="-128"/>
            </a:endParaRP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4427984" y="2407692"/>
            <a:ext cx="2160389" cy="792088"/>
          </a:xfrm>
          <a:prstGeom prst="wedgeRectCallout">
            <a:avLst>
              <a:gd name="adj1" fmla="val 46466"/>
              <a:gd name="adj2" fmla="val -112029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Digital oscilloscope monitors the pulse parameters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7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" y="760264"/>
            <a:ext cx="2808000" cy="275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549" y="11643"/>
            <a:ext cx="9144000" cy="897077"/>
          </a:xfrm>
        </p:spPr>
        <p:txBody>
          <a:bodyPr/>
          <a:lstStyle/>
          <a:p>
            <a:r>
              <a:rPr lang="en-GB" sz="2400" dirty="0" smtClean="0"/>
              <a:t>Replicating the Target Thermal Stress Cycle</a:t>
            </a:r>
            <a:endParaRPr lang="en-GB" sz="24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703" y="764704"/>
            <a:ext cx="3832951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925052"/>
            <a:ext cx="383859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61" y="3611572"/>
            <a:ext cx="2807970" cy="305943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610" y="2570284"/>
            <a:ext cx="2854325" cy="2148840"/>
          </a:xfrm>
          <a:prstGeom prst="rect">
            <a:avLst/>
          </a:prstGeom>
          <a:noFill/>
        </p:spPr>
      </p:pic>
      <p:sp>
        <p:nvSpPr>
          <p:cNvPr id="11" name="Rectangular Callout 10"/>
          <p:cNvSpPr/>
          <p:nvPr/>
        </p:nvSpPr>
        <p:spPr bwMode="auto">
          <a:xfrm>
            <a:off x="3375620" y="1296292"/>
            <a:ext cx="1584325" cy="503238"/>
          </a:xfrm>
          <a:prstGeom prst="wedgeRectCallout">
            <a:avLst>
              <a:gd name="adj1" fmla="val -92800"/>
              <a:gd name="adj2" fmla="val 55762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Mu2e Target Stress Cycle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3375620" y="5365052"/>
            <a:ext cx="1584325" cy="503238"/>
          </a:xfrm>
          <a:prstGeom prst="wedgeRectCallout">
            <a:avLst>
              <a:gd name="adj1" fmla="val -68752"/>
              <a:gd name="adj2" fmla="val -98181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Test Specimen Stress Cycle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9944" y="778296"/>
            <a:ext cx="275670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Von-</a:t>
            </a:r>
            <a:r>
              <a:rPr lang="en-GB" sz="1400" dirty="0" err="1" smtClean="0"/>
              <a:t>Mises</a:t>
            </a:r>
            <a:r>
              <a:rPr lang="en-GB" sz="1400" dirty="0" smtClean="0"/>
              <a:t> stress in the specimen </a:t>
            </a:r>
            <a:r>
              <a:rPr lang="en-GB" sz="1400" b="1" i="1" dirty="0" smtClean="0"/>
              <a:t>after</a:t>
            </a:r>
            <a:r>
              <a:rPr lang="en-GB" sz="1400" dirty="0" smtClean="0"/>
              <a:t> a current pulse</a:t>
            </a:r>
            <a:endParaRPr lang="en-GB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6229943" y="3920988"/>
            <a:ext cx="2756709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Von-</a:t>
            </a:r>
            <a:r>
              <a:rPr lang="en-GB" sz="1400" dirty="0" err="1" smtClean="0"/>
              <a:t>Mises</a:t>
            </a:r>
            <a:r>
              <a:rPr lang="en-GB" sz="1400" dirty="0" smtClean="0"/>
              <a:t> stress in the specimen </a:t>
            </a:r>
            <a:r>
              <a:rPr lang="en-GB" sz="1400" b="1" i="1" dirty="0" smtClean="0"/>
              <a:t>before</a:t>
            </a:r>
            <a:r>
              <a:rPr lang="en-GB" sz="1400" dirty="0" smtClean="0"/>
              <a:t> a current pulse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50996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848" y="980728"/>
            <a:ext cx="3332088" cy="2664296"/>
          </a:xfrm>
        </p:spPr>
        <p:txBody>
          <a:bodyPr/>
          <a:lstStyle/>
          <a:p>
            <a:pPr marL="0" indent="0">
              <a:buNone/>
            </a:pPr>
            <a:r>
              <a:rPr lang="en-GB" sz="1800" i="1" dirty="0"/>
              <a:t>At temperatures exceeding </a:t>
            </a:r>
            <a:r>
              <a:rPr lang="en-GB" sz="1800" i="1" dirty="0" smtClean="0"/>
              <a:t>~1300°C in vacuum, tungsten oxide will evaporate faster than it is formed. In </a:t>
            </a:r>
            <a:r>
              <a:rPr lang="en-GB" sz="1800" i="1" dirty="0"/>
              <a:t>this regime </a:t>
            </a:r>
            <a:r>
              <a:rPr lang="en-GB" sz="1800" i="1" dirty="0" smtClean="0"/>
              <a:t>oxidation </a:t>
            </a:r>
            <a:r>
              <a:rPr lang="en-GB" sz="1800" i="1" dirty="0"/>
              <a:t>is realised as a surface recession, the rate of which depends strongly on temperature and oxygen pressure</a:t>
            </a:r>
            <a:r>
              <a:rPr lang="en-GB" sz="1600" dirty="0" smtClean="0"/>
              <a:t>.</a:t>
            </a:r>
            <a:endParaRPr lang="en-GB" sz="16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549" y="11643"/>
            <a:ext cx="9144000" cy="897077"/>
          </a:xfrm>
        </p:spPr>
        <p:txBody>
          <a:bodyPr/>
          <a:lstStyle/>
          <a:p>
            <a:r>
              <a:rPr lang="en-GB" sz="2400" dirty="0" smtClean="0"/>
              <a:t>Rationale for Chemical Erosion Tests</a:t>
            </a:r>
            <a:endParaRPr lang="en-GB" sz="2400" dirty="0"/>
          </a:p>
        </p:txBody>
      </p:sp>
      <p:pic>
        <p:nvPicPr>
          <p:cNvPr id="5" name="Picture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72" y="3923952"/>
            <a:ext cx="3675380" cy="287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80728"/>
            <a:ext cx="4316413" cy="438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ular Callout 6"/>
          <p:cNvSpPr/>
          <p:nvPr/>
        </p:nvSpPr>
        <p:spPr bwMode="auto">
          <a:xfrm>
            <a:off x="3275856" y="5661248"/>
            <a:ext cx="2376264" cy="1008112"/>
          </a:xfrm>
          <a:prstGeom prst="wedgeRectCallout">
            <a:avLst>
              <a:gd name="adj1" fmla="val -41496"/>
              <a:gd name="adj2" fmla="val -83084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Surface recession of initially cylindrical tungsten rods heated in a low oxygen pressure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8" name="Rectangular Callout 7"/>
          <p:cNvSpPr/>
          <p:nvPr/>
        </p:nvSpPr>
        <p:spPr bwMode="auto">
          <a:xfrm>
            <a:off x="6486574" y="5877272"/>
            <a:ext cx="2376264" cy="792088"/>
          </a:xfrm>
          <a:prstGeom prst="wedgeRectCallout">
            <a:avLst>
              <a:gd name="adj1" fmla="val 34397"/>
              <a:gd name="adj2" fmla="val -139201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Literature data on recession rate as a function of oxygen pressure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3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549" y="11643"/>
            <a:ext cx="9144000" cy="897077"/>
          </a:xfrm>
        </p:spPr>
        <p:txBody>
          <a:bodyPr/>
          <a:lstStyle/>
          <a:p>
            <a:r>
              <a:rPr lang="en-GB" sz="2400" dirty="0" smtClean="0"/>
              <a:t>Chemical Erosion Study</a:t>
            </a:r>
            <a:endParaRPr lang="en-GB" sz="2400" dirty="0"/>
          </a:p>
        </p:txBody>
      </p:sp>
      <p:pic>
        <p:nvPicPr>
          <p:cNvPr id="5" name="Picture 4" descr="Mike Fitton, photo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89040"/>
            <a:ext cx="3649980" cy="2735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RETEST_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48" y="1170705"/>
            <a:ext cx="4682073" cy="2068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POSTEST_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48" y="4221088"/>
            <a:ext cx="4674452" cy="17256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95537" y="692695"/>
            <a:ext cx="3938011" cy="3371353"/>
          </a:xfrm>
          <a:solidFill>
            <a:schemeClr val="accent1"/>
          </a:solidFill>
        </p:spPr>
        <p:txBody>
          <a:bodyPr/>
          <a:lstStyle/>
          <a:p>
            <a:pPr marL="0" lvl="0" indent="0">
              <a:buNone/>
            </a:pPr>
            <a:r>
              <a:rPr lang="en-GB" sz="1800" b="1" i="1" dirty="0" smtClean="0">
                <a:solidFill>
                  <a:schemeClr val="accent1">
                    <a:lumMod val="25000"/>
                  </a:schemeClr>
                </a:solidFill>
              </a:rPr>
              <a:t>Polythene Outgassing Test</a:t>
            </a:r>
          </a:p>
          <a:p>
            <a:pPr lvl="0"/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Mu2e target environment will not be Ultra High Vacuum</a:t>
            </a:r>
          </a:p>
          <a:p>
            <a:pPr lvl="0"/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A </a:t>
            </a:r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0.5 mm diameter tungsten wire was heated in a vacuum of a few Torr</a:t>
            </a:r>
          </a:p>
          <a:p>
            <a:pPr lvl="0"/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The ultimate pressure was limited by outgassing from a large surface area of polythene inside the vessel</a:t>
            </a:r>
          </a:p>
          <a:p>
            <a:pPr lvl="0"/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The temperature varied between 1500 and 2300°C</a:t>
            </a:r>
          </a:p>
          <a:p>
            <a:pPr lvl="0"/>
            <a:r>
              <a:rPr lang="en-GB" sz="1600" dirty="0" smtClean="0">
                <a:solidFill>
                  <a:schemeClr val="accent1">
                    <a:lumMod val="25000"/>
                  </a:schemeClr>
                </a:solidFill>
              </a:rPr>
              <a:t>The average surface recession rate was 0.13 mm/day</a:t>
            </a:r>
          </a:p>
          <a:p>
            <a:pPr lvl="0"/>
            <a:endParaRPr lang="en-GB" sz="1600" dirty="0" smtClean="0">
              <a:solidFill>
                <a:schemeClr val="accent1">
                  <a:lumMod val="25000"/>
                </a:schemeClr>
              </a:solidFill>
            </a:endParaRPr>
          </a:p>
          <a:p>
            <a:pPr lvl="0"/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GB" altLang="en-US" sz="1600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971600" y="6093296"/>
            <a:ext cx="4115430" cy="518368"/>
          </a:xfrm>
          <a:prstGeom prst="wedgeRectCallout">
            <a:avLst>
              <a:gd name="adj1" fmla="val -28535"/>
              <a:gd name="adj2" fmla="val -234984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The apparatus post test.  Note the thinning of the wire in the hottest (central) region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 bwMode="auto">
          <a:xfrm>
            <a:off x="4572000" y="3514031"/>
            <a:ext cx="1656184" cy="550018"/>
          </a:xfrm>
          <a:prstGeom prst="wedgeRectCallout">
            <a:avLst>
              <a:gd name="adj1" fmla="val 55891"/>
              <a:gd name="adj2" fmla="val -207771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The wire before the test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6461968" y="3514031"/>
            <a:ext cx="1656184" cy="550018"/>
          </a:xfrm>
          <a:prstGeom prst="wedgeRectCallout">
            <a:avLst>
              <a:gd name="adj1" fmla="val -47630"/>
              <a:gd name="adj2" fmla="val 150126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The wire after the test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396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8" y="7938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GB" sz="3200" dirty="0" smtClean="0"/>
              <a:t>Spoke Manufacturing Challenges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125538"/>
            <a:ext cx="7772400" cy="4232275"/>
          </a:xfrm>
        </p:spPr>
        <p:txBody>
          <a:bodyPr/>
          <a:lstStyle/>
          <a:p>
            <a:pPr>
              <a:defRPr/>
            </a:pPr>
            <a:r>
              <a:rPr lang="en-GB" sz="1600" dirty="0" smtClean="0"/>
              <a:t>Tungsten Material</a:t>
            </a:r>
          </a:p>
          <a:p>
            <a:pPr lvl="1">
              <a:defRPr/>
            </a:pPr>
            <a:r>
              <a:rPr lang="en-GB" sz="1400" dirty="0"/>
              <a:t>D</a:t>
            </a:r>
            <a:r>
              <a:rPr lang="en-GB" sz="1400" dirty="0" smtClean="0"/>
              <a:t>ifficult to process by conventional machining methods</a:t>
            </a:r>
          </a:p>
          <a:p>
            <a:pPr lvl="1">
              <a:defRPr/>
            </a:pPr>
            <a:r>
              <a:rPr lang="en-GB" sz="1400" dirty="0"/>
              <a:t>N</a:t>
            </a:r>
            <a:r>
              <a:rPr lang="en-GB" sz="1400" dirty="0" smtClean="0"/>
              <a:t>ot malleable enough to use wire with stamped/formed end features</a:t>
            </a:r>
          </a:p>
          <a:p>
            <a:pPr>
              <a:defRPr/>
            </a:pPr>
            <a:r>
              <a:rPr lang="en-GB" sz="1400" dirty="0" smtClean="0"/>
              <a:t>Application</a:t>
            </a:r>
          </a:p>
          <a:p>
            <a:pPr lvl="1">
              <a:defRPr/>
            </a:pPr>
            <a:r>
              <a:rPr lang="en-GB" sz="1400" dirty="0" smtClean="0"/>
              <a:t>Too high temperature for most brazes, and high temperature brazes can alter Tungsten chemistry around the joint</a:t>
            </a:r>
          </a:p>
          <a:p>
            <a:pPr lvl="1">
              <a:defRPr/>
            </a:pPr>
            <a:r>
              <a:rPr lang="en-GB" sz="1400" dirty="0" smtClean="0"/>
              <a:t>Too weight/strength critical to use diffusion bonding with axial compression force, and geometry not suitable for radial compression joint</a:t>
            </a:r>
          </a:p>
          <a:p>
            <a:pPr>
              <a:defRPr/>
            </a:pPr>
            <a:r>
              <a:rPr lang="en-GB" sz="1600" dirty="0" smtClean="0"/>
              <a:t>Geometry</a:t>
            </a:r>
          </a:p>
          <a:p>
            <a:pPr lvl="1">
              <a:defRPr/>
            </a:pPr>
            <a:r>
              <a:rPr lang="en-GB" sz="1400" dirty="0" smtClean="0"/>
              <a:t>Difficult to achieve by grinding from solid</a:t>
            </a:r>
          </a:p>
          <a:p>
            <a:pPr lvl="1">
              <a:defRPr/>
            </a:pPr>
            <a:endParaRPr lang="en-GB" sz="1600" dirty="0" smtClean="0"/>
          </a:p>
        </p:txBody>
      </p:sp>
      <p:pic>
        <p:nvPicPr>
          <p:cNvPr id="36868" name="Picture 3" descr="C:\Users\jod22\Desktop\td-1176-895-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25098" r="15987" b="51917"/>
          <a:stretch>
            <a:fillRect/>
          </a:stretch>
        </p:blipFill>
        <p:spPr bwMode="auto">
          <a:xfrm>
            <a:off x="811213" y="3881438"/>
            <a:ext cx="7043737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755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pPr>
              <a:defRPr/>
            </a:pPr>
            <a:r>
              <a:rPr lang="en-GB" sz="2400" dirty="0" smtClean="0"/>
              <a:t>The Mu2e Experiment</a:t>
            </a:r>
            <a:endParaRPr lang="en-GB" sz="2400" dirty="0"/>
          </a:p>
        </p:txBody>
      </p:sp>
      <p:pic>
        <p:nvPicPr>
          <p:cNvPr id="37891" name="Picture 2" descr="http://mu2e.fnal.gov/includes/images/Mu2eLayou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674" y="764704"/>
            <a:ext cx="5500653" cy="263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584013"/>
              </p:ext>
            </p:extLst>
          </p:nvPr>
        </p:nvGraphicFramePr>
        <p:xfrm>
          <a:off x="4025119" y="3573020"/>
          <a:ext cx="5011377" cy="3168350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3427201"/>
                <a:gridCol w="1584176"/>
              </a:tblGrid>
              <a:tr h="31683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effectLst/>
                        </a:rPr>
                        <a:t>Beam kinetic energy</a:t>
                      </a:r>
                      <a:endParaRPr lang="en-GB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effectLst/>
                        </a:rPr>
                        <a:t>8 </a:t>
                      </a:r>
                      <a:r>
                        <a:rPr lang="en-GB" sz="1600" b="0" dirty="0" err="1">
                          <a:effectLst/>
                        </a:rPr>
                        <a:t>GeV</a:t>
                      </a:r>
                      <a:endParaRPr lang="en-GB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</a:tr>
              <a:tr h="31683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effectLst/>
                        </a:rPr>
                        <a:t>Beam spot shape</a:t>
                      </a:r>
                      <a:endParaRPr lang="en-GB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Gaussian</a:t>
                      </a:r>
                      <a:endParaRPr lang="en-GB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</a:tr>
              <a:tr h="31683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effectLst/>
                        </a:rPr>
                        <a:t>Beam spot size</a:t>
                      </a:r>
                      <a:endParaRPr lang="en-GB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err="1">
                          <a:effectLst/>
                        </a:rPr>
                        <a:t>σx</a:t>
                      </a:r>
                      <a:r>
                        <a:rPr lang="en-GB" sz="1600" dirty="0">
                          <a:effectLst/>
                        </a:rPr>
                        <a:t> = </a:t>
                      </a:r>
                      <a:r>
                        <a:rPr lang="en-GB" sz="1600" dirty="0" err="1">
                          <a:effectLst/>
                        </a:rPr>
                        <a:t>σy</a:t>
                      </a:r>
                      <a:r>
                        <a:rPr lang="en-GB" sz="1600" dirty="0">
                          <a:effectLst/>
                        </a:rPr>
                        <a:t> = 1 mm</a:t>
                      </a:r>
                      <a:endParaRPr lang="en-GB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</a:tr>
              <a:tr h="31683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effectLst/>
                        </a:rPr>
                        <a:t>Main Injector cycle time</a:t>
                      </a:r>
                      <a:endParaRPr lang="en-GB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1.333 sec</a:t>
                      </a:r>
                      <a:endParaRPr lang="en-GB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</a:tr>
              <a:tr h="31683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effectLst/>
                        </a:rPr>
                        <a:t>Number of spills per MI cycle</a:t>
                      </a:r>
                      <a:endParaRPr lang="en-GB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>
                          <a:effectLst/>
                        </a:rPr>
                        <a:t>8</a:t>
                      </a:r>
                      <a:endParaRPr lang="en-GB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</a:tr>
              <a:tr h="31683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effectLst/>
                        </a:rPr>
                        <a:t>Instantaneous spill rate</a:t>
                      </a:r>
                      <a:endParaRPr lang="en-GB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18.5 </a:t>
                      </a:r>
                      <a:r>
                        <a:rPr lang="en-GB" sz="1600" dirty="0" err="1">
                          <a:effectLst/>
                        </a:rPr>
                        <a:t>Tp</a:t>
                      </a:r>
                      <a:r>
                        <a:rPr lang="en-GB" sz="1600" dirty="0">
                          <a:effectLst/>
                        </a:rPr>
                        <a:t>/sec</a:t>
                      </a:r>
                      <a:endParaRPr lang="en-GB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</a:tr>
              <a:tr h="31683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 smtClean="0">
                          <a:effectLst/>
                        </a:rPr>
                        <a:t>Average spill rate</a:t>
                      </a:r>
                      <a:endParaRPr lang="en-GB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6 </a:t>
                      </a:r>
                      <a:r>
                        <a:rPr lang="en-GB" sz="1600" dirty="0" err="1" smtClean="0">
                          <a:effectLst/>
                        </a:rPr>
                        <a:t>Tp</a:t>
                      </a:r>
                      <a:r>
                        <a:rPr lang="en-GB" sz="1600" dirty="0" smtClean="0">
                          <a:effectLst/>
                        </a:rPr>
                        <a:t>/sec</a:t>
                      </a:r>
                      <a:endParaRPr lang="en-GB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</a:tr>
              <a:tr h="31683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effectLst/>
                        </a:rPr>
                        <a:t>Duration of Spill</a:t>
                      </a:r>
                      <a:endParaRPr lang="en-GB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54 </a:t>
                      </a:r>
                      <a:r>
                        <a:rPr lang="en-GB" sz="1600" dirty="0" err="1">
                          <a:effectLst/>
                        </a:rPr>
                        <a:t>msec</a:t>
                      </a:r>
                      <a:endParaRPr lang="en-GB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</a:tr>
              <a:tr h="31683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effectLst/>
                        </a:rPr>
                        <a:t>Average Beam Power</a:t>
                      </a:r>
                      <a:endParaRPr lang="en-GB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>
                          <a:effectLst/>
                        </a:rPr>
                        <a:t>7.7 kW</a:t>
                      </a:r>
                      <a:endParaRPr lang="en-GB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</a:tr>
              <a:tr h="316835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b="0" dirty="0">
                          <a:effectLst/>
                        </a:rPr>
                        <a:t>Average </a:t>
                      </a:r>
                      <a:r>
                        <a:rPr lang="en-GB" sz="1600" b="0" dirty="0" smtClean="0">
                          <a:effectLst/>
                        </a:rPr>
                        <a:t>Power in Production Target</a:t>
                      </a:r>
                      <a:endParaRPr lang="en-GB" sz="1600" b="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0.6 </a:t>
                      </a:r>
                      <a:r>
                        <a:rPr lang="en-GB" sz="1600" dirty="0">
                          <a:effectLst/>
                        </a:rPr>
                        <a:t>kW</a:t>
                      </a:r>
                      <a:endParaRPr lang="en-GB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78" marR="68578" marT="0" marB="0"/>
                </a:tc>
              </a:tr>
            </a:tbl>
          </a:graphicData>
        </a:graphic>
      </p:graphicFrame>
      <p:pic>
        <p:nvPicPr>
          <p:cNvPr id="6" name="Picture 5"/>
          <p:cNvPicPr/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1" r="1996"/>
          <a:stretch/>
        </p:blipFill>
        <p:spPr>
          <a:xfrm>
            <a:off x="-7987" y="2164060"/>
            <a:ext cx="3887416" cy="4708748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463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GB" sz="3200" dirty="0" smtClean="0"/>
              <a:t>EDM Manufacturing trials</a:t>
            </a:r>
            <a:endParaRPr lang="en-GB" sz="3200" dirty="0"/>
          </a:p>
        </p:txBody>
      </p:sp>
      <p:pic>
        <p:nvPicPr>
          <p:cNvPr id="37891" name="Picture 3" descr="\\Te9files.te.rl.ac.uk\mdg-public\_Projects\181 Mu2e Target - J ODell\Presentations\mu2e spoke pics\20131113_13550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4" b="15262"/>
          <a:stretch>
            <a:fillRect/>
          </a:stretch>
        </p:blipFill>
        <p:spPr bwMode="auto">
          <a:xfrm>
            <a:off x="95250" y="941388"/>
            <a:ext cx="4895850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4" descr="\\Te9files.te.rl.ac.uk\mdg-public\_Projects\181 Mu2e Target - J ODell\Presentations\mu2e spoke pics\20131113_1353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25801" r="8566" b="1193"/>
          <a:stretch>
            <a:fillRect/>
          </a:stretch>
        </p:blipFill>
        <p:spPr bwMode="auto">
          <a:xfrm>
            <a:off x="5033963" y="941388"/>
            <a:ext cx="3959225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5" descr="\\Te9files.te.rl.ac.uk\mdg-public\_Projects\181 Mu2e Target - J ODell\Photos\Spoke 219mm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559175"/>
            <a:ext cx="8897938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5250" y="941388"/>
            <a:ext cx="1668463" cy="522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Preliminary trials – End features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33963" y="949325"/>
            <a:ext cx="3959225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Intermediate trial – short 1mm spoke and end feature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5250" y="3571875"/>
            <a:ext cx="889793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dirty="0">
                <a:solidFill>
                  <a:schemeClr val="bg1">
                    <a:lumMod val="95000"/>
                  </a:schemeClr>
                </a:solidFill>
              </a:rPr>
              <a:t>Complete spoke trial – Manufacture of full length 1mm spoke with end features </a:t>
            </a:r>
          </a:p>
        </p:txBody>
      </p:sp>
      <p:sp>
        <p:nvSpPr>
          <p:cNvPr id="12" name="Rectangular Callout 11"/>
          <p:cNvSpPr/>
          <p:nvPr/>
        </p:nvSpPr>
        <p:spPr bwMode="auto">
          <a:xfrm>
            <a:off x="2339752" y="5175448"/>
            <a:ext cx="2448272" cy="550018"/>
          </a:xfrm>
          <a:prstGeom prst="wedgeRectCallout">
            <a:avLst>
              <a:gd name="adj1" fmla="val 45742"/>
              <a:gd name="adj2" fmla="val -147736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A 220 mm long (full length) prototype tungsten spoke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60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GB" sz="3200" dirty="0" smtClean="0"/>
              <a:t>Post EDM surface treatments</a:t>
            </a:r>
            <a:endParaRPr lang="en-GB" sz="3200" dirty="0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685800" y="1125538"/>
            <a:ext cx="7772400" cy="42322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GB" altLang="en-US" sz="1600" dirty="0" smtClean="0"/>
              <a:t>EDM machined components from manufacturing tests exhibited a brassy scale.  Due to the brittle nature of tungsten, mechanical means of abrading or polishing have been avoided.  Instead a chemical etch has been successfully trialled.</a:t>
            </a:r>
          </a:p>
          <a:p>
            <a:pPr marL="0" indent="0">
              <a:buFontTx/>
              <a:buNone/>
            </a:pPr>
            <a:endParaRPr lang="en-GB" altLang="en-US" sz="1600" dirty="0" smtClean="0"/>
          </a:p>
        </p:txBody>
      </p:sp>
      <p:pic>
        <p:nvPicPr>
          <p:cNvPr id="3891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222500"/>
            <a:ext cx="338455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222500"/>
            <a:ext cx="415925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96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GB" sz="3200" dirty="0" smtClean="0"/>
              <a:t>Spoke pull testing</a:t>
            </a:r>
            <a:endParaRPr lang="en-GB" sz="3200" dirty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>
          <a:xfrm>
            <a:off x="684213" y="3743325"/>
            <a:ext cx="4894262" cy="2016125"/>
          </a:xfrm>
        </p:spPr>
        <p:txBody>
          <a:bodyPr/>
          <a:lstStyle/>
          <a:p>
            <a:r>
              <a:rPr lang="en-GB" altLang="en-US" sz="1400" dirty="0" smtClean="0"/>
              <a:t>The 1mm spoke broke at a tension of 392N, at which the stress in the spoke was ~550MPa</a:t>
            </a:r>
          </a:p>
          <a:p>
            <a:r>
              <a:rPr lang="en-GB" altLang="en-US" sz="1400" dirty="0" smtClean="0"/>
              <a:t>This is approximately </a:t>
            </a:r>
            <a:r>
              <a:rPr lang="en-GB" altLang="en-US" sz="1400" dirty="0" smtClean="0"/>
              <a:t>forty times </a:t>
            </a:r>
            <a:r>
              <a:rPr lang="en-GB" altLang="en-US" sz="1400" dirty="0" smtClean="0"/>
              <a:t>greater than the expected working tension of the spoke</a:t>
            </a:r>
          </a:p>
        </p:txBody>
      </p:sp>
      <p:pic>
        <p:nvPicPr>
          <p:cNvPr id="4301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836613"/>
            <a:ext cx="4852987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4" descr="C:\Users\jod22\Desktop\mu2e spoke testing\Tensile test\set-up\20140305_14475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23"/>
          <a:stretch>
            <a:fillRect/>
          </a:stretch>
        </p:blipFill>
        <p:spPr bwMode="auto">
          <a:xfrm>
            <a:off x="5651500" y="981075"/>
            <a:ext cx="3382963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013325"/>
            <a:ext cx="28051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55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980728"/>
            <a:ext cx="7776864" cy="4320480"/>
          </a:xfrm>
        </p:spPr>
        <p:txBody>
          <a:bodyPr/>
          <a:lstStyle/>
          <a:p>
            <a:r>
              <a:rPr lang="en-GB" dirty="0" smtClean="0"/>
              <a:t>Radiation </a:t>
            </a:r>
            <a:r>
              <a:rPr lang="en-GB" dirty="0"/>
              <a:t>cooled target </a:t>
            </a:r>
            <a:r>
              <a:rPr lang="en-GB" dirty="0" smtClean="0"/>
              <a:t>for Mu2e at 7.7 kW beam power appears realistic</a:t>
            </a:r>
          </a:p>
          <a:p>
            <a:r>
              <a:rPr lang="en-GB" dirty="0" smtClean="0"/>
              <a:t>~5 x 10</a:t>
            </a:r>
            <a:r>
              <a:rPr lang="en-GB" baseline="30000" dirty="0" smtClean="0"/>
              <a:t>7</a:t>
            </a:r>
            <a:r>
              <a:rPr lang="en-GB" dirty="0" smtClean="0"/>
              <a:t> representative fatigue cycles on first test piece so far, equivalent to few years running</a:t>
            </a:r>
          </a:p>
          <a:p>
            <a:r>
              <a:rPr lang="en-GB" dirty="0" smtClean="0"/>
              <a:t>Spoke support system demonstrated</a:t>
            </a:r>
          </a:p>
          <a:p>
            <a:r>
              <a:rPr lang="en-GB" dirty="0" smtClean="0"/>
              <a:t>Jury still out on lifetime in expected vacuum quality</a:t>
            </a:r>
          </a:p>
          <a:p>
            <a:r>
              <a:rPr lang="en-GB" dirty="0" smtClean="0"/>
              <a:t>Continuation </a:t>
            </a:r>
            <a:r>
              <a:rPr lang="en-GB" smtClean="0"/>
              <a:t>of test </a:t>
            </a:r>
            <a:r>
              <a:rPr lang="en-GB" dirty="0" smtClean="0"/>
              <a:t>program planned </a:t>
            </a:r>
          </a:p>
          <a:p>
            <a:pPr lvl="1"/>
            <a:r>
              <a:rPr lang="en-GB" dirty="0"/>
              <a:t>t</a:t>
            </a:r>
            <a:r>
              <a:rPr lang="en-GB" dirty="0" smtClean="0"/>
              <a:t>otal hemispherical emissivity</a:t>
            </a:r>
          </a:p>
          <a:p>
            <a:pPr lvl="1"/>
            <a:r>
              <a:rPr lang="en-GB" dirty="0" smtClean="0"/>
              <a:t>coatings and micro-finned surface tests</a:t>
            </a:r>
          </a:p>
          <a:p>
            <a:pPr lvl="1"/>
            <a:r>
              <a:rPr lang="en-GB" dirty="0" smtClean="0"/>
              <a:t>reduced vacuum quality tests</a:t>
            </a:r>
          </a:p>
          <a:p>
            <a:pPr lvl="1"/>
            <a:r>
              <a:rPr lang="en-GB" dirty="0" smtClean="0"/>
              <a:t>bending + thermal fatigue tests</a:t>
            </a:r>
          </a:p>
          <a:p>
            <a:pPr lvl="1"/>
            <a:r>
              <a:rPr lang="en-GB" dirty="0" smtClean="0"/>
              <a:t>prototyping</a:t>
            </a:r>
          </a:p>
          <a:p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549" y="11643"/>
            <a:ext cx="9144000" cy="897077"/>
          </a:xfrm>
        </p:spPr>
        <p:txBody>
          <a:bodyPr/>
          <a:lstStyle/>
          <a:p>
            <a:r>
              <a:rPr lang="en-GB" sz="2400" dirty="0" smtClean="0"/>
              <a:t>Summary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8102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952872"/>
          </a:xfrm>
        </p:spPr>
        <p:txBody>
          <a:bodyPr/>
          <a:lstStyle/>
          <a:p>
            <a:pPr>
              <a:defRPr/>
            </a:pPr>
            <a:r>
              <a:rPr lang="en-GB" sz="2400" dirty="0" smtClean="0"/>
              <a:t>Why a Radiation Cooled Target?</a:t>
            </a:r>
            <a:endParaRPr lang="en-GB" sz="2400" dirty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683568" y="980728"/>
            <a:ext cx="7772400" cy="4752528"/>
          </a:xfrm>
        </p:spPr>
        <p:txBody>
          <a:bodyPr/>
          <a:lstStyle/>
          <a:p>
            <a:pPr marL="0" indent="0">
              <a:buNone/>
            </a:pPr>
            <a:r>
              <a:rPr lang="en-GB" sz="2000" i="1" dirty="0" smtClean="0"/>
              <a:t>A </a:t>
            </a:r>
            <a:r>
              <a:rPr lang="en-GB" sz="2000" i="1" dirty="0"/>
              <a:t>tungsten target rod </a:t>
            </a:r>
            <a:r>
              <a:rPr lang="en-GB" sz="2000" i="1" dirty="0" smtClean="0"/>
              <a:t>directly radiates </a:t>
            </a:r>
            <a:r>
              <a:rPr lang="en-GB" sz="2000" i="1" dirty="0"/>
              <a:t>the beam induced heat load to its surroundings without the need for an active coolant.  </a:t>
            </a:r>
            <a:endParaRPr lang="en-GB" sz="2000" i="1" dirty="0" smtClean="0"/>
          </a:p>
          <a:p>
            <a:endParaRPr lang="en-GB" sz="2000" dirty="0" smtClean="0"/>
          </a:p>
          <a:p>
            <a:pPr marL="0" indent="0">
              <a:buNone/>
            </a:pPr>
            <a:r>
              <a:rPr lang="en-GB" sz="2000" b="1" dirty="0" smtClean="0"/>
              <a:t>Advantages Over Forced Convection Cooling:</a:t>
            </a:r>
            <a:endParaRPr lang="en-GB" sz="2000" b="1" dirty="0"/>
          </a:p>
          <a:p>
            <a:r>
              <a:rPr lang="en-GB" sz="2000" dirty="0"/>
              <a:t>T</a:t>
            </a:r>
            <a:r>
              <a:rPr lang="en-GB" sz="2000" dirty="0" smtClean="0"/>
              <a:t>he </a:t>
            </a:r>
            <a:r>
              <a:rPr lang="en-GB" sz="2000" dirty="0"/>
              <a:t>cost of an active cooling circuit is </a:t>
            </a:r>
            <a:r>
              <a:rPr lang="en-GB" sz="2000" dirty="0" smtClean="0"/>
              <a:t>avoided</a:t>
            </a:r>
            <a:br>
              <a:rPr lang="en-GB" sz="2000" dirty="0" smtClean="0"/>
            </a:b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- no plant room, circulation plant, or maintenance required</a:t>
            </a:r>
            <a:endParaRPr lang="en-GB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000" dirty="0" smtClean="0"/>
              <a:t>the </a:t>
            </a:r>
            <a:r>
              <a:rPr lang="en-GB" sz="2000" dirty="0"/>
              <a:t>remote target exchange process is greatly </a:t>
            </a:r>
            <a:r>
              <a:rPr lang="en-GB" sz="2000" dirty="0" smtClean="0"/>
              <a:t>simplified</a:t>
            </a:r>
            <a:br>
              <a:rPr lang="en-GB" sz="2000" dirty="0" smtClean="0"/>
            </a:b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- fewer operations = lower risk, smaller assembly </a:t>
            </a:r>
          </a:p>
          <a:p>
            <a:r>
              <a:rPr lang="en-GB" sz="2000" dirty="0" smtClean="0"/>
              <a:t>Disposal of spent targets is simplified</a:t>
            </a:r>
            <a:br>
              <a:rPr lang="en-GB" sz="2000" dirty="0" smtClean="0"/>
            </a:b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- e.g. no active water, smaller target assembly/cask</a:t>
            </a:r>
          </a:p>
          <a:p>
            <a:r>
              <a:rPr lang="en-GB" sz="2000" dirty="0"/>
              <a:t>T</a:t>
            </a:r>
            <a:r>
              <a:rPr lang="en-GB" sz="2000" dirty="0" smtClean="0"/>
              <a:t>he </a:t>
            </a:r>
            <a:r>
              <a:rPr lang="en-GB" sz="2000" dirty="0"/>
              <a:t>potential for coolant leaks in the high-radiation target environment is </a:t>
            </a:r>
            <a:r>
              <a:rPr lang="en-GB" sz="2000" dirty="0" smtClean="0"/>
              <a:t>eliminated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952872"/>
          </a:xfrm>
        </p:spPr>
        <p:txBody>
          <a:bodyPr/>
          <a:lstStyle/>
          <a:p>
            <a:pPr>
              <a:defRPr/>
            </a:pPr>
            <a:r>
              <a:rPr lang="en-GB" sz="2400" dirty="0" smtClean="0"/>
              <a:t>Target Challenges</a:t>
            </a:r>
            <a:endParaRPr lang="en-GB" sz="2400" dirty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683568" y="908720"/>
            <a:ext cx="8136904" cy="4464496"/>
          </a:xfrm>
        </p:spPr>
        <p:txBody>
          <a:bodyPr/>
          <a:lstStyle/>
          <a:p>
            <a:pPr marL="0" lvl="0" indent="0">
              <a:buNone/>
            </a:pPr>
            <a:r>
              <a:rPr lang="en-GB" sz="2000" i="1" dirty="0">
                <a:solidFill>
                  <a:srgbClr val="000000"/>
                </a:solidFill>
              </a:rPr>
              <a:t>A feasibility study of this radiation cooled target concept was previously carried out </a:t>
            </a:r>
            <a:r>
              <a:rPr lang="en-GB" sz="2000" i="1" dirty="0" smtClean="0">
                <a:solidFill>
                  <a:srgbClr val="000000"/>
                </a:solidFill>
              </a:rPr>
              <a:t>in the CD1 phase.  </a:t>
            </a:r>
            <a:r>
              <a:rPr lang="en-GB" sz="2000" i="1" dirty="0">
                <a:solidFill>
                  <a:srgbClr val="000000"/>
                </a:solidFill>
              </a:rPr>
              <a:t>Following on directly from that study a programme of design, development and testing was </a:t>
            </a:r>
            <a:r>
              <a:rPr lang="en-GB" sz="2000" i="1" dirty="0" smtClean="0">
                <a:solidFill>
                  <a:srgbClr val="000000"/>
                </a:solidFill>
              </a:rPr>
              <a:t>launched </a:t>
            </a:r>
            <a:r>
              <a:rPr lang="en-GB" sz="2000" i="1" dirty="0">
                <a:solidFill>
                  <a:srgbClr val="000000"/>
                </a:solidFill>
              </a:rPr>
              <a:t>in order to address the key technical issues </a:t>
            </a:r>
            <a:r>
              <a:rPr lang="en-GB" sz="2000" i="1" dirty="0" smtClean="0">
                <a:solidFill>
                  <a:srgbClr val="000000"/>
                </a:solidFill>
              </a:rPr>
              <a:t>identified:</a:t>
            </a:r>
          </a:p>
          <a:p>
            <a:pPr marL="0" lvl="0" indent="0">
              <a:buNone/>
            </a:pPr>
            <a:endParaRPr lang="en-GB" sz="1600" dirty="0">
              <a:solidFill>
                <a:srgbClr val="000000"/>
              </a:solidFill>
            </a:endParaRPr>
          </a:p>
          <a:p>
            <a:pPr lvl="0"/>
            <a:r>
              <a:rPr lang="en-GB" sz="2000" dirty="0" smtClean="0">
                <a:solidFill>
                  <a:srgbClr val="000000"/>
                </a:solidFill>
              </a:rPr>
              <a:t>High Temperature Operation</a:t>
            </a:r>
            <a:br>
              <a:rPr lang="en-GB" sz="2000" dirty="0" smtClean="0">
                <a:solidFill>
                  <a:srgbClr val="000000"/>
                </a:solidFill>
              </a:rPr>
            </a:b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- How hot will the target get?  </a:t>
            </a:r>
            <a:b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- Are its material properties adequate at this temperature?</a:t>
            </a:r>
            <a:b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- Will it suffer from chemical attack?</a:t>
            </a:r>
          </a:p>
          <a:p>
            <a:pPr lvl="0"/>
            <a:endParaRPr lang="en-GB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sz="2000" dirty="0" smtClean="0">
                <a:solidFill>
                  <a:srgbClr val="000000"/>
                </a:solidFill>
              </a:rPr>
              <a:t>Beam-induced Thermal Cycling</a:t>
            </a:r>
            <a:br>
              <a:rPr lang="en-GB" sz="2000" dirty="0" smtClean="0">
                <a:solidFill>
                  <a:srgbClr val="000000"/>
                </a:solidFill>
              </a:rPr>
            </a:b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- Can we rule out failure by fatigue?</a:t>
            </a:r>
          </a:p>
          <a:p>
            <a:pPr marL="0" indent="0">
              <a:buNone/>
            </a:pPr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GB" altLang="en-US" sz="1600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GB" altLang="en-US" sz="2000" dirty="0" smtClean="0"/>
              <a:t>Support Structure</a:t>
            </a:r>
            <a:br>
              <a:rPr lang="en-GB" altLang="en-US" sz="2000" dirty="0" smtClean="0"/>
            </a:br>
            <a:r>
              <a:rPr lang="en-GB" altLang="en-US" sz="1600" dirty="0" smtClean="0">
                <a:solidFill>
                  <a:schemeClr val="accent1">
                    <a:lumMod val="50000"/>
                  </a:schemeClr>
                </a:solidFill>
              </a:rPr>
              <a:t>- Can we design a support structure that is able to cope with the target temperature?  </a:t>
            </a:r>
            <a:br>
              <a:rPr lang="en-GB" altLang="en-US" sz="16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GB" altLang="en-US" sz="1600" dirty="0" smtClean="0">
                <a:solidFill>
                  <a:schemeClr val="accent1">
                    <a:lumMod val="50000"/>
                  </a:schemeClr>
                </a:solidFill>
              </a:rPr>
              <a:t>- What material / manufacturing options are available?</a:t>
            </a:r>
          </a:p>
          <a:p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1609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4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Target conceptual design</a:t>
            </a:r>
            <a:endParaRPr lang="en-GB" dirty="0"/>
          </a:p>
        </p:txBody>
      </p:sp>
      <p:pic>
        <p:nvPicPr>
          <p:cNvPr id="40963" name="Picture 3" descr="C:\Users\jod22\Desktop\td-1176-931_ren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2" t="6450" r="29791" b="10826"/>
          <a:stretch>
            <a:fillRect/>
          </a:stretch>
        </p:blipFill>
        <p:spPr bwMode="auto">
          <a:xfrm>
            <a:off x="971550" y="1046163"/>
            <a:ext cx="4032250" cy="469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ular Callout 4"/>
          <p:cNvSpPr/>
          <p:nvPr/>
        </p:nvSpPr>
        <p:spPr bwMode="auto">
          <a:xfrm>
            <a:off x="5003800" y="1143000"/>
            <a:ext cx="2232025" cy="358775"/>
          </a:xfrm>
          <a:prstGeom prst="wedgeRectCallout">
            <a:avLst>
              <a:gd name="adj1" fmla="val -98574"/>
              <a:gd name="adj2" fmla="val 26713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>
                <a:solidFill>
                  <a:schemeClr val="bg1"/>
                </a:solidFill>
              </a:rPr>
              <a:t>Titanium mounting ring</a:t>
            </a:r>
          </a:p>
        </p:txBody>
      </p:sp>
      <p:sp>
        <p:nvSpPr>
          <p:cNvPr id="6" name="Rectangular Callout 5"/>
          <p:cNvSpPr/>
          <p:nvPr/>
        </p:nvSpPr>
        <p:spPr bwMode="auto">
          <a:xfrm>
            <a:off x="5400675" y="1773238"/>
            <a:ext cx="2232025" cy="360362"/>
          </a:xfrm>
          <a:prstGeom prst="wedgeRectCallout">
            <a:avLst>
              <a:gd name="adj1" fmla="val -130973"/>
              <a:gd name="adj2" fmla="val 63655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>
                <a:solidFill>
                  <a:schemeClr val="bg1"/>
                </a:solidFill>
              </a:rPr>
              <a:t>Refractory metal spokes</a:t>
            </a:r>
          </a:p>
        </p:txBody>
      </p:sp>
      <p:sp>
        <p:nvSpPr>
          <p:cNvPr id="7" name="Rectangular Callout 6"/>
          <p:cNvSpPr/>
          <p:nvPr/>
        </p:nvSpPr>
        <p:spPr bwMode="auto">
          <a:xfrm>
            <a:off x="5903913" y="2384425"/>
            <a:ext cx="1871662" cy="504825"/>
          </a:xfrm>
          <a:prstGeom prst="wedgeRectCallout">
            <a:avLst>
              <a:gd name="adj1" fmla="val -198618"/>
              <a:gd name="adj2" fmla="val 146443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 err="1">
                <a:solidFill>
                  <a:schemeClr val="bg1"/>
                </a:solidFill>
              </a:rPr>
              <a:t>Radiatively</a:t>
            </a:r>
            <a:r>
              <a:rPr lang="en-GB" sz="1400" dirty="0">
                <a:solidFill>
                  <a:schemeClr val="bg1"/>
                </a:solidFill>
              </a:rPr>
              <a:t> cooled Tungsten target</a:t>
            </a:r>
          </a:p>
        </p:txBody>
      </p:sp>
      <p:sp>
        <p:nvSpPr>
          <p:cNvPr id="8" name="Rectangular Callout 7"/>
          <p:cNvSpPr/>
          <p:nvPr/>
        </p:nvSpPr>
        <p:spPr bwMode="auto">
          <a:xfrm>
            <a:off x="5911850" y="3213100"/>
            <a:ext cx="2087563" cy="358775"/>
          </a:xfrm>
          <a:prstGeom prst="wedgeRectCallout">
            <a:avLst>
              <a:gd name="adj1" fmla="val -138395"/>
              <a:gd name="adj2" fmla="val 26713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>
                <a:solidFill>
                  <a:schemeClr val="bg1"/>
                </a:solidFill>
              </a:rPr>
              <a:t>Refractory metal hubs</a:t>
            </a:r>
          </a:p>
        </p:txBody>
      </p:sp>
      <p:sp>
        <p:nvSpPr>
          <p:cNvPr id="9" name="Rectangular Callout 8"/>
          <p:cNvSpPr/>
          <p:nvPr/>
        </p:nvSpPr>
        <p:spPr bwMode="auto">
          <a:xfrm>
            <a:off x="5508625" y="4941888"/>
            <a:ext cx="1727200" cy="358775"/>
          </a:xfrm>
          <a:prstGeom prst="wedgeRectCallout">
            <a:avLst>
              <a:gd name="adj1" fmla="val -129017"/>
              <a:gd name="adj2" fmla="val -107199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>
                <a:solidFill>
                  <a:schemeClr val="bg1"/>
                </a:solidFill>
              </a:rPr>
              <a:t>Spoke tensioners</a:t>
            </a:r>
          </a:p>
        </p:txBody>
      </p:sp>
      <p:sp>
        <p:nvSpPr>
          <p:cNvPr id="10" name="Rectangular Callout 9"/>
          <p:cNvSpPr/>
          <p:nvPr/>
        </p:nvSpPr>
        <p:spPr bwMode="auto">
          <a:xfrm>
            <a:off x="5724525" y="3860800"/>
            <a:ext cx="2808288" cy="763588"/>
          </a:xfrm>
          <a:prstGeom prst="wedgeRectCallout">
            <a:avLst>
              <a:gd name="adj1" fmla="val -86854"/>
              <a:gd name="adj2" fmla="val 3040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>
                <a:solidFill>
                  <a:schemeClr val="bg1"/>
                </a:solidFill>
              </a:rPr>
              <a:t>Mounting wheel to HRS remotely operable locking mechanism (</a:t>
            </a:r>
            <a:r>
              <a:rPr lang="en-GB" sz="1400" dirty="0" err="1">
                <a:solidFill>
                  <a:schemeClr val="bg1"/>
                </a:solidFill>
              </a:rPr>
              <a:t>Fermilab</a:t>
            </a:r>
            <a:r>
              <a:rPr lang="en-GB" sz="1400" dirty="0">
                <a:solidFill>
                  <a:schemeClr val="bg1"/>
                </a:solidFill>
              </a:rPr>
              <a:t> concept)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/>
          <a:lstStyle/>
          <a:p>
            <a:pPr>
              <a:defRPr/>
            </a:pPr>
            <a:r>
              <a:rPr lang="en-GB" sz="2400" dirty="0" smtClean="0"/>
              <a:t>Beam Power Distribution and resultant target heating</a:t>
            </a:r>
            <a:endParaRPr lang="en-GB" sz="2400" dirty="0"/>
          </a:p>
        </p:txBody>
      </p:sp>
      <p:pic>
        <p:nvPicPr>
          <p:cNvPr id="440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30" y="1133202"/>
            <a:ext cx="3024188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30" y="3454127"/>
            <a:ext cx="3024188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63" y="980728"/>
            <a:ext cx="360045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ular Callout 6"/>
          <p:cNvSpPr/>
          <p:nvPr/>
        </p:nvSpPr>
        <p:spPr bwMode="auto">
          <a:xfrm>
            <a:off x="7572351" y="1795115"/>
            <a:ext cx="1584325" cy="503238"/>
          </a:xfrm>
          <a:prstGeom prst="wedgeRectCallout">
            <a:avLst>
              <a:gd name="adj1" fmla="val -63942"/>
              <a:gd name="adj2" fmla="val 12860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>
                <a:solidFill>
                  <a:schemeClr val="bg1"/>
                </a:solidFill>
              </a:rPr>
              <a:t>7.7kW Mu2e beam power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/>
          <a:srcRect r="50000"/>
          <a:stretch/>
        </p:blipFill>
        <p:spPr bwMode="auto">
          <a:xfrm>
            <a:off x="4548163" y="3796953"/>
            <a:ext cx="2880000" cy="2772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ular Callout 8"/>
          <p:cNvSpPr/>
          <p:nvPr/>
        </p:nvSpPr>
        <p:spPr bwMode="auto">
          <a:xfrm>
            <a:off x="7164288" y="4567237"/>
            <a:ext cx="1584325" cy="1022003"/>
          </a:xfrm>
          <a:prstGeom prst="wedgeRectCallout">
            <a:avLst>
              <a:gd name="adj1" fmla="val -40495"/>
              <a:gd name="adj2" fmla="val -61699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>
                <a:solidFill>
                  <a:schemeClr val="bg1"/>
                </a:solidFill>
              </a:rPr>
              <a:t>50°C pulsed temperature </a:t>
            </a:r>
            <a:r>
              <a:rPr lang="en-GB" sz="1400" dirty="0" smtClean="0">
                <a:solidFill>
                  <a:schemeClr val="bg1"/>
                </a:solidFill>
              </a:rPr>
              <a:t>rise @ 0.75 Hz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Rectangular Callout 9"/>
          <p:cNvSpPr/>
          <p:nvPr/>
        </p:nvSpPr>
        <p:spPr bwMode="auto">
          <a:xfrm>
            <a:off x="1844328" y="3598143"/>
            <a:ext cx="1584325" cy="727026"/>
          </a:xfrm>
          <a:prstGeom prst="wedgeRectCallout">
            <a:avLst>
              <a:gd name="adj1" fmla="val -40495"/>
              <a:gd name="adj2" fmla="val 78485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Peak steady-state temperature around 1700°C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1" name="Rectangular Callout 10"/>
          <p:cNvSpPr/>
          <p:nvPr/>
        </p:nvSpPr>
        <p:spPr bwMode="auto">
          <a:xfrm>
            <a:off x="1687661" y="1365895"/>
            <a:ext cx="1584325" cy="583010"/>
          </a:xfrm>
          <a:prstGeom prst="wedgeRectCallout">
            <a:avLst>
              <a:gd name="adj1" fmla="val -22459"/>
              <a:gd name="adj2" fmla="val 91586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600W deposited in the target</a:t>
            </a:r>
            <a:endParaRPr lang="en-GB" sz="1400" dirty="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>
            <a:off x="764208" y="2271439"/>
            <a:ext cx="432048" cy="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179512" y="2098201"/>
            <a:ext cx="6962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srgbClr val="FF0000"/>
                </a:solidFill>
              </a:rPr>
              <a:t>beam</a:t>
            </a:r>
            <a:endParaRPr lang="en-GB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49" y="11643"/>
            <a:ext cx="9144000" cy="897077"/>
          </a:xfrm>
        </p:spPr>
        <p:txBody>
          <a:bodyPr/>
          <a:lstStyle/>
          <a:p>
            <a:r>
              <a:rPr lang="en-GB" sz="2400" dirty="0" smtClean="0"/>
              <a:t>Thermal Stress Cycling in the target</a:t>
            </a:r>
            <a:endParaRPr lang="en-GB" sz="24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852936"/>
            <a:ext cx="3599815" cy="3473450"/>
          </a:xfrm>
          <a:prstGeom prst="rect">
            <a:avLst/>
          </a:prstGeom>
          <a:noFill/>
        </p:spPr>
      </p:pic>
      <p:pic>
        <p:nvPicPr>
          <p:cNvPr id="12290" name="Picture 3" descr="image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475" y="764704"/>
            <a:ext cx="294860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4" descr="image0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143" y="3622948"/>
            <a:ext cx="2941935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20873" y="1079426"/>
            <a:ext cx="5431270" cy="1845518"/>
          </a:xfrm>
        </p:spPr>
        <p:txBody>
          <a:bodyPr/>
          <a:lstStyle/>
          <a:p>
            <a:pPr lvl="0"/>
            <a:r>
              <a:rPr lang="en-GB" sz="2000" dirty="0" smtClean="0">
                <a:solidFill>
                  <a:srgbClr val="000000"/>
                </a:solidFill>
              </a:rPr>
              <a:t>Beam pulses set up transient stresses in the target</a:t>
            </a:r>
          </a:p>
          <a:p>
            <a:pPr lvl="0"/>
            <a:r>
              <a:rPr lang="en-GB" sz="2000" dirty="0" smtClean="0">
                <a:solidFill>
                  <a:srgbClr val="000000"/>
                </a:solidFill>
              </a:rPr>
              <a:t>Compressive at core, tensile at surface</a:t>
            </a:r>
          </a:p>
          <a:p>
            <a:pPr lvl="0"/>
            <a:r>
              <a:rPr lang="en-GB" sz="2000" dirty="0" smtClean="0">
                <a:solidFill>
                  <a:srgbClr val="000000"/>
                </a:solidFill>
              </a:rPr>
              <a:t>Long spill (54 </a:t>
            </a:r>
            <a:r>
              <a:rPr lang="en-GB" sz="2000" dirty="0" err="1" smtClean="0">
                <a:solidFill>
                  <a:srgbClr val="000000"/>
                </a:solidFill>
              </a:rPr>
              <a:t>msec</a:t>
            </a:r>
            <a:r>
              <a:rPr lang="en-GB" sz="2000" dirty="0" smtClean="0">
                <a:solidFill>
                  <a:srgbClr val="000000"/>
                </a:solidFill>
              </a:rPr>
              <a:t>) = quasi-static stress</a:t>
            </a:r>
            <a:endParaRPr lang="en-GB" sz="2000" dirty="0">
              <a:solidFill>
                <a:srgbClr val="000000"/>
              </a:solidFill>
            </a:endParaRPr>
          </a:p>
          <a:p>
            <a:endParaRPr lang="en-GB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13106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975"/>
          </a:xfrm>
        </p:spPr>
        <p:txBody>
          <a:bodyPr/>
          <a:lstStyle/>
          <a:p>
            <a:pPr>
              <a:defRPr/>
            </a:pPr>
            <a:r>
              <a:rPr lang="en-GB" sz="2400" dirty="0" smtClean="0"/>
              <a:t>Rationale for Emissivity Measurements</a:t>
            </a:r>
            <a:endParaRPr lang="en-GB" sz="2400" dirty="0"/>
          </a:p>
        </p:txBody>
      </p:sp>
      <p:pic>
        <p:nvPicPr>
          <p:cNvPr id="45060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73" y="4175770"/>
            <a:ext cx="3098800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285" y="4175770"/>
            <a:ext cx="3078163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623" y="4175770"/>
            <a:ext cx="2871787" cy="252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20873" y="1079426"/>
            <a:ext cx="8784976" cy="3096344"/>
          </a:xfrm>
        </p:spPr>
        <p:txBody>
          <a:bodyPr/>
          <a:lstStyle/>
          <a:p>
            <a:pPr lvl="0"/>
            <a:r>
              <a:rPr lang="en-GB" sz="2000" dirty="0" smtClean="0">
                <a:solidFill>
                  <a:srgbClr val="000000"/>
                </a:solidFill>
              </a:rPr>
              <a:t>Target </a:t>
            </a:r>
            <a:r>
              <a:rPr lang="en-GB" sz="2000" dirty="0">
                <a:solidFill>
                  <a:srgbClr val="000000"/>
                </a:solidFill>
              </a:rPr>
              <a:t>operating temperature depends on heat load, surface area, thermal emissivity</a:t>
            </a:r>
          </a:p>
          <a:p>
            <a:pPr lvl="0"/>
            <a:r>
              <a:rPr lang="en-GB" sz="2000" dirty="0">
                <a:solidFill>
                  <a:srgbClr val="000000"/>
                </a:solidFill>
              </a:rPr>
              <a:t>Literature data for polished (smooth) tungsten surfaces.  Are they valid for real engineering surfaces?</a:t>
            </a:r>
          </a:p>
          <a:p>
            <a:pPr lvl="0"/>
            <a:r>
              <a:rPr lang="en-GB" sz="2000" dirty="0" smtClean="0">
                <a:solidFill>
                  <a:srgbClr val="000000"/>
                </a:solidFill>
              </a:rPr>
              <a:t>‘Monochromatic emissivity’ </a:t>
            </a:r>
            <a:r>
              <a:rPr lang="en-GB" sz="2000" dirty="0">
                <a:solidFill>
                  <a:srgbClr val="000000"/>
                </a:solidFill>
              </a:rPr>
              <a:t>– needed to determine pyrometer temperature corrections</a:t>
            </a:r>
          </a:p>
          <a:p>
            <a:pPr lvl="0"/>
            <a:r>
              <a:rPr lang="en-GB" sz="2000" dirty="0" smtClean="0">
                <a:solidFill>
                  <a:srgbClr val="000000"/>
                </a:solidFill>
              </a:rPr>
              <a:t>‘Total </a:t>
            </a:r>
            <a:r>
              <a:rPr lang="en-GB" sz="2000" dirty="0">
                <a:solidFill>
                  <a:srgbClr val="000000"/>
                </a:solidFill>
              </a:rPr>
              <a:t>hemispherical </a:t>
            </a:r>
            <a:r>
              <a:rPr lang="en-GB" sz="2000" dirty="0" smtClean="0">
                <a:solidFill>
                  <a:srgbClr val="000000"/>
                </a:solidFill>
              </a:rPr>
              <a:t>emissivity’ </a:t>
            </a:r>
            <a:r>
              <a:rPr lang="en-GB" sz="2000" dirty="0">
                <a:solidFill>
                  <a:srgbClr val="000000"/>
                </a:solidFill>
              </a:rPr>
              <a:t>– needed to determine radiative heat transfer</a:t>
            </a:r>
          </a:p>
          <a:p>
            <a:endParaRPr lang="en-GB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938"/>
            <a:ext cx="9144000" cy="972790"/>
          </a:xfrm>
        </p:spPr>
        <p:txBody>
          <a:bodyPr/>
          <a:lstStyle/>
          <a:p>
            <a:pPr>
              <a:defRPr/>
            </a:pPr>
            <a:r>
              <a:rPr lang="en-GB" sz="2400" dirty="0" smtClean="0"/>
              <a:t>Measuring Monochromatic Emissivity</a:t>
            </a:r>
            <a:endParaRPr lang="en-GB" sz="2400" dirty="0"/>
          </a:p>
        </p:txBody>
      </p:sp>
      <p:pic>
        <p:nvPicPr>
          <p:cNvPr id="4608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5" t="11282" r="13943" b="12335"/>
          <a:stretch>
            <a:fillRect/>
          </a:stretch>
        </p:blipFill>
        <p:spPr bwMode="auto">
          <a:xfrm>
            <a:off x="4814167" y="1124744"/>
            <a:ext cx="3527425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42476" r="1666" b="24001"/>
          <a:stretch>
            <a:fillRect/>
          </a:stretch>
        </p:blipFill>
        <p:spPr bwMode="auto">
          <a:xfrm>
            <a:off x="971600" y="4405312"/>
            <a:ext cx="4321175" cy="92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6" descr="J:\Group_photos\2013-12_Mu2e_tungsten_testing\180C305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8" t="6789" r="296" b="4655"/>
          <a:stretch>
            <a:fillRect/>
          </a:stretch>
        </p:blipFill>
        <p:spPr bwMode="auto">
          <a:xfrm>
            <a:off x="467941" y="1124744"/>
            <a:ext cx="4319587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J:\Group_photos\2013-12_Mu2e_tungsten_testing\IMG_030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6" t="25692" r="38008" b="37154"/>
          <a:stretch/>
        </p:blipFill>
        <p:spPr bwMode="auto">
          <a:xfrm rot="10800000">
            <a:off x="5563840" y="4188707"/>
            <a:ext cx="1816472" cy="18714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ular Callout 7"/>
          <p:cNvSpPr/>
          <p:nvPr/>
        </p:nvSpPr>
        <p:spPr bwMode="auto">
          <a:xfrm>
            <a:off x="3727822" y="5229200"/>
            <a:ext cx="1584325" cy="791371"/>
          </a:xfrm>
          <a:prstGeom prst="wedgeRectCallout">
            <a:avLst>
              <a:gd name="adj1" fmla="val -84784"/>
              <a:gd name="adj2" fmla="val -112882"/>
            </a:avLst>
          </a:prstGeom>
          <a:solidFill>
            <a:schemeClr val="bg1">
              <a:lumMod val="65000"/>
            </a:schemeClr>
          </a:solidFill>
          <a:ln>
            <a:solidFill>
              <a:schemeClr val="accent1">
                <a:lumMod val="50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eaLnBrk="0" hangingPunct="0">
              <a:defRPr/>
            </a:pPr>
            <a:r>
              <a:rPr lang="en-GB" sz="1400" dirty="0" smtClean="0">
                <a:solidFill>
                  <a:schemeClr val="bg1"/>
                </a:solidFill>
              </a:rPr>
              <a:t>The little hole forms a quasi black-body cavity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80312" y="4534390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View down the pyrometer telescope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940" y="3703393"/>
            <a:ext cx="4319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Operating the disappearing filament pyrometer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87527" y="3703393"/>
            <a:ext cx="4319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chemeClr val="accent1">
                    <a:lumMod val="50000"/>
                  </a:schemeClr>
                </a:solidFill>
              </a:rPr>
              <a:t>A tungsten sample under test</a:t>
            </a:r>
            <a:endParaRPr lang="en-GB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7419670"/>
              </p:ext>
            </p:extLst>
          </p:nvPr>
        </p:nvGraphicFramePr>
        <p:xfrm>
          <a:off x="2130425" y="5365750"/>
          <a:ext cx="9937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7" name="Equation" r:id="rId7" imgW="799920" imgH="672840" progId="Equation.3">
                  <p:embed/>
                </p:oleObj>
              </mc:Choice>
              <mc:Fallback>
                <p:oleObj name="Equation" r:id="rId7" imgW="799920" imgH="67284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0425" y="5365750"/>
                        <a:ext cx="993775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FC_PowerPoint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FC_PowerPoint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TFC_Mu2e_PowerPoint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stfc_mu2e_front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Blank Presentatio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ABF215B8A3384E874FC40A3B0B2302" ma:contentTypeVersion="1" ma:contentTypeDescription="Create a new document." ma:contentTypeScope="" ma:versionID="61dd724d292c9f9d6402fb38a3b26647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LongProperties xmlns="http://schemas.microsoft.com/office/2006/metadata/longPropertie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E8E677F-96EB-40BF-8315-9224DF0715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27E48F0D-BF64-462E-8350-40C896A295A7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2AEDD1CD-9190-4F8F-B585-354F10A56AC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D593857-2FE7-40CD-8097-ACEB2DD1D097}">
  <ds:schemaRefs>
    <ds:schemaRef ds:uri="http://purl.org/dc/dcmitype/"/>
    <ds:schemaRef ds:uri="http://www.w3.org/XML/1998/namespace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STFC_PowerPoint_template</Template>
  <TotalTime>2119</TotalTime>
  <Words>1166</Words>
  <Application>Microsoft Office PowerPoint</Application>
  <PresentationFormat>On-screen Show (4:3)</PresentationFormat>
  <Paragraphs>167</Paragraphs>
  <Slides>23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STFC_PowerPoint_template</vt:lpstr>
      <vt:lpstr>1_Blank Presentation</vt:lpstr>
      <vt:lpstr>2_Blank Presentation</vt:lpstr>
      <vt:lpstr>1_STFC_PowerPoint_template</vt:lpstr>
      <vt:lpstr>STFC_Mu2e_PowerPoint_template</vt:lpstr>
      <vt:lpstr>3_Blank Presentation</vt:lpstr>
      <vt:lpstr>stfc_mu2e_front</vt:lpstr>
      <vt:lpstr>Equation</vt:lpstr>
      <vt:lpstr>Design and Development of a High Temperature Radiatively Cooled Tungsten Target for Mu2e</vt:lpstr>
      <vt:lpstr>The Mu2e Experiment</vt:lpstr>
      <vt:lpstr>Why a Radiation Cooled Target?</vt:lpstr>
      <vt:lpstr>Target Challenges</vt:lpstr>
      <vt:lpstr>Target conceptual design</vt:lpstr>
      <vt:lpstr>Beam Power Distribution and resultant target heating</vt:lpstr>
      <vt:lpstr>Thermal Stress Cycling in the target</vt:lpstr>
      <vt:lpstr>Rationale for Emissivity Measurements</vt:lpstr>
      <vt:lpstr>Measuring Monochromatic Emissivity</vt:lpstr>
      <vt:lpstr>Monochromatic Emissivity Measurement Results</vt:lpstr>
      <vt:lpstr>High Temperature Tensile Properties of Tungsten</vt:lpstr>
      <vt:lpstr>Rationale for Thermal Fatigue Measurements</vt:lpstr>
      <vt:lpstr>A Novel Lifetime Pulsed Heating Test</vt:lpstr>
      <vt:lpstr>Tungsten Lifetime Test Samples</vt:lpstr>
      <vt:lpstr>Diagnostics</vt:lpstr>
      <vt:lpstr>Replicating the Target Thermal Stress Cycle</vt:lpstr>
      <vt:lpstr>Rationale for Chemical Erosion Tests</vt:lpstr>
      <vt:lpstr>Chemical Erosion Study</vt:lpstr>
      <vt:lpstr>Spoke Manufacturing Challenges</vt:lpstr>
      <vt:lpstr>EDM Manufacturing trials</vt:lpstr>
      <vt:lpstr>Post EDM surface treatments</vt:lpstr>
      <vt:lpstr>Spoke pull testing</vt:lpstr>
      <vt:lpstr>Summary</vt:lpstr>
    </vt:vector>
  </TitlesOfParts>
  <Company>STFC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STFC Corporate PowerPoint Template</dc:title>
  <dc:creator>kw77</dc:creator>
  <cp:lastModifiedBy>Densham, Chris (STFC,RAL,TECH)</cp:lastModifiedBy>
  <cp:revision>65</cp:revision>
  <dcterms:created xsi:type="dcterms:W3CDTF">2012-07-12T11:46:55Z</dcterms:created>
  <dcterms:modified xsi:type="dcterms:W3CDTF">2014-05-21T11:55:26Z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  <property fmtid="{D5CDD505-2E9C-101B-9397-08002B2CF9AE}" pid="3" name="display_urn:schemas-microsoft-com:office:office#Editor">
    <vt:lpwstr>Summers, Karen (STFC,RAL,OBR)</vt:lpwstr>
  </property>
  <property fmtid="{D5CDD505-2E9C-101B-9397-08002B2CF9AE}" pid="4" name="xd_Signature">
    <vt:lpwstr/>
  </property>
  <property fmtid="{D5CDD505-2E9C-101B-9397-08002B2CF9AE}" pid="5" name="display_urn:schemas-microsoft-com:office:office#Author">
    <vt:lpwstr>Summers, Karen (STFC,RAL,OBR)</vt:lpwstr>
  </property>
  <property fmtid="{D5CDD505-2E9C-101B-9397-08002B2CF9AE}" pid="6" name="TemplateUrl">
    <vt:lpwstr/>
  </property>
  <property fmtid="{D5CDD505-2E9C-101B-9397-08002B2CF9AE}" pid="7" name="xd_ProgID">
    <vt:lpwstr/>
  </property>
  <property fmtid="{D5CDD505-2E9C-101B-9397-08002B2CF9AE}" pid="8" name="ContentTypeId">
    <vt:lpwstr>0x010100F731947B08D5984288BC8B16A979FF50</vt:lpwstr>
  </property>
  <property fmtid="{D5CDD505-2E9C-101B-9397-08002B2CF9AE}" pid="9" name="_SourceUrl">
    <vt:lpwstr/>
  </property>
</Properties>
</file>