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9"/>
  </p:notesMasterIdLst>
  <p:handoutMasterIdLst>
    <p:handoutMasterId r:id="rId40"/>
  </p:handoutMasterIdLst>
  <p:sldIdLst>
    <p:sldId id="289" r:id="rId2"/>
    <p:sldId id="259" r:id="rId3"/>
    <p:sldId id="267" r:id="rId4"/>
    <p:sldId id="286" r:id="rId5"/>
    <p:sldId id="263" r:id="rId6"/>
    <p:sldId id="302" r:id="rId7"/>
    <p:sldId id="268" r:id="rId8"/>
    <p:sldId id="304" r:id="rId9"/>
    <p:sldId id="287" r:id="rId10"/>
    <p:sldId id="269" r:id="rId11"/>
    <p:sldId id="277" r:id="rId12"/>
    <p:sldId id="285" r:id="rId13"/>
    <p:sldId id="291" r:id="rId14"/>
    <p:sldId id="261" r:id="rId15"/>
    <p:sldId id="293" r:id="rId16"/>
    <p:sldId id="295" r:id="rId17"/>
    <p:sldId id="270" r:id="rId18"/>
    <p:sldId id="264" r:id="rId19"/>
    <p:sldId id="271" r:id="rId20"/>
    <p:sldId id="281" r:id="rId21"/>
    <p:sldId id="283" r:id="rId22"/>
    <p:sldId id="276" r:id="rId23"/>
    <p:sldId id="273" r:id="rId24"/>
    <p:sldId id="272" r:id="rId25"/>
    <p:sldId id="274" r:id="rId26"/>
    <p:sldId id="275" r:id="rId27"/>
    <p:sldId id="278" r:id="rId28"/>
    <p:sldId id="280" r:id="rId29"/>
    <p:sldId id="288" r:id="rId30"/>
    <p:sldId id="279" r:id="rId31"/>
    <p:sldId id="301" r:id="rId32"/>
    <p:sldId id="299" r:id="rId33"/>
    <p:sldId id="300" r:id="rId34"/>
    <p:sldId id="292" r:id="rId35"/>
    <p:sldId id="296" r:id="rId36"/>
    <p:sldId id="297" r:id="rId37"/>
    <p:sldId id="298" r:id="rId3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5A0"/>
    <a:srgbClr val="104282"/>
    <a:srgbClr val="0B387C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-199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Case 1</c:v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Sheet1!$A$28:$A$32</c:f>
              <c:numCache>
                <c:formatCode>General</c:formatCode>
                <c:ptCount val="5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</c:numCache>
            </c:numRef>
          </c:xVal>
          <c:yVal>
            <c:numRef>
              <c:f>Sheet1!$B$28:$B$32</c:f>
              <c:numCache>
                <c:formatCode>General</c:formatCode>
                <c:ptCount val="5"/>
                <c:pt idx="0">
                  <c:v>3182.0000000000005</c:v>
                </c:pt>
                <c:pt idx="1">
                  <c:v>4902.0000000000009</c:v>
                </c:pt>
                <c:pt idx="2">
                  <c:v>6622.0000000000009</c:v>
                </c:pt>
                <c:pt idx="3">
                  <c:v>8342.0000000000018</c:v>
                </c:pt>
                <c:pt idx="4">
                  <c:v>10062.000000000002</c:v>
                </c:pt>
              </c:numCache>
            </c:numRef>
          </c:yVal>
          <c:smooth val="1"/>
        </c:ser>
        <c:ser>
          <c:idx val="1"/>
          <c:order val="1"/>
          <c:tx>
            <c:v>Case 2</c:v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Sheet1!$A$28:$A$32</c:f>
              <c:numCache>
                <c:formatCode>General</c:formatCode>
                <c:ptCount val="5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</c:numCache>
            </c:numRef>
          </c:xVal>
          <c:yVal>
            <c:numRef>
              <c:f>Sheet1!$C$28:$C$32</c:f>
              <c:numCache>
                <c:formatCode>General</c:formatCode>
                <c:ptCount val="5"/>
                <c:pt idx="0">
                  <c:v>1973.9824561403509</c:v>
                </c:pt>
                <c:pt idx="1">
                  <c:v>3041</c:v>
                </c:pt>
                <c:pt idx="2">
                  <c:v>4108.0175438596489</c:v>
                </c:pt>
                <c:pt idx="3">
                  <c:v>5175.0350877192977</c:v>
                </c:pt>
                <c:pt idx="4">
                  <c:v>6242.0526315789475</c:v>
                </c:pt>
              </c:numCache>
            </c:numRef>
          </c:yVal>
          <c:smooth val="1"/>
        </c:ser>
        <c:ser>
          <c:idx val="2"/>
          <c:order val="2"/>
          <c:tx>
            <c:v>Case 3</c:v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Sheet1!$A$28:$A$32</c:f>
              <c:numCache>
                <c:formatCode>General</c:formatCode>
                <c:ptCount val="5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</c:numCache>
            </c:numRef>
          </c:xVal>
          <c:yVal>
            <c:numRef>
              <c:f>Sheet1!$D$28:$D$32</c:f>
              <c:numCache>
                <c:formatCode>General</c:formatCode>
                <c:ptCount val="5"/>
                <c:pt idx="0">
                  <c:v>1393.5064935064934</c:v>
                </c:pt>
                <c:pt idx="1">
                  <c:v>2146.7532467532465</c:v>
                </c:pt>
                <c:pt idx="2">
                  <c:v>2899.9999999999995</c:v>
                </c:pt>
                <c:pt idx="3">
                  <c:v>3653.2467532467531</c:v>
                </c:pt>
                <c:pt idx="4">
                  <c:v>4406.4935064935062</c:v>
                </c:pt>
              </c:numCache>
            </c:numRef>
          </c:yVal>
          <c:smooth val="1"/>
        </c:ser>
        <c:ser>
          <c:idx val="3"/>
          <c:order val="3"/>
          <c:tx>
            <c:v>Case 4</c:v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Sheet1!$A$28:$A$32</c:f>
              <c:numCache>
                <c:formatCode>General</c:formatCode>
                <c:ptCount val="5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</c:numCache>
            </c:numRef>
          </c:xVal>
          <c:yVal>
            <c:numRef>
              <c:f>Sheet1!$E$28:$E$32</c:f>
              <c:numCache>
                <c:formatCode>General</c:formatCode>
                <c:ptCount val="5"/>
                <c:pt idx="0">
                  <c:v>1123.3505154639174</c:v>
                </c:pt>
                <c:pt idx="1">
                  <c:v>1730.5670103092782</c:v>
                </c:pt>
                <c:pt idx="2">
                  <c:v>2337.783505154639</c:v>
                </c:pt>
                <c:pt idx="3">
                  <c:v>2945</c:v>
                </c:pt>
                <c:pt idx="4">
                  <c:v>3552.2164948453606</c:v>
                </c:pt>
              </c:numCache>
            </c:numRef>
          </c:yVal>
          <c:smooth val="1"/>
        </c:ser>
        <c:ser>
          <c:idx val="4"/>
          <c:order val="4"/>
          <c:tx>
            <c:v>Case 5</c:v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Sheet1!$A$28:$A$32</c:f>
              <c:numCache>
                <c:formatCode>General</c:formatCode>
                <c:ptCount val="5"/>
                <c:pt idx="0">
                  <c:v>200</c:v>
                </c:pt>
                <c:pt idx="1">
                  <c:v>300</c:v>
                </c:pt>
                <c:pt idx="2">
                  <c:v>400</c:v>
                </c:pt>
                <c:pt idx="3">
                  <c:v>500</c:v>
                </c:pt>
                <c:pt idx="4">
                  <c:v>600</c:v>
                </c:pt>
              </c:numCache>
            </c:numRef>
          </c:xVal>
          <c:yVal>
            <c:numRef>
              <c:f>Sheet1!$F$28:$F$32</c:f>
              <c:numCache>
                <c:formatCode>General</c:formatCode>
                <c:ptCount val="5"/>
                <c:pt idx="0">
                  <c:v>832.97435897435901</c:v>
                </c:pt>
                <c:pt idx="1">
                  <c:v>1283.2307692307693</c:v>
                </c:pt>
                <c:pt idx="2">
                  <c:v>1733.4871794871794</c:v>
                </c:pt>
                <c:pt idx="3">
                  <c:v>2183.7435897435898</c:v>
                </c:pt>
                <c:pt idx="4">
                  <c:v>2634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079232"/>
        <c:axId val="96081408"/>
      </c:scatterChart>
      <c:valAx>
        <c:axId val="96079232"/>
        <c:scaling>
          <c:orientation val="minMax"/>
          <c:max val="600"/>
          <c:min val="200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Temperature LBE (Deg C)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6081408"/>
        <c:crosses val="autoZero"/>
        <c:crossBetween val="midCat"/>
      </c:valAx>
      <c:valAx>
        <c:axId val="96081408"/>
        <c:scaling>
          <c:orientation val="minMax"/>
          <c:max val="3960"/>
          <c:min val="1610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Power extracted (W)</a:t>
                </a:r>
              </a:p>
            </c:rich>
          </c:tx>
          <c:layout>
            <c:manualLayout>
              <c:xMode val="edge"/>
              <c:yMode val="edge"/>
              <c:x val="6.4401111079746328E-3"/>
              <c:y val="0.29842868543438178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6079232"/>
        <c:crosses val="autoZero"/>
        <c:crossBetween val="midCat"/>
      </c:valAx>
      <c:spPr>
        <a:noFill/>
        <a:ln>
          <a:noFill/>
        </a:ln>
      </c:spPr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83872364119696807"/>
          <c:y val="0.37273544493060717"/>
          <c:w val="4.8959888249704563E-2"/>
          <c:h val="0.25452911013878571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60" cy="496412"/>
          </a:xfrm>
          <a:prstGeom prst="rect">
            <a:avLst/>
          </a:prstGeom>
        </p:spPr>
        <p:txBody>
          <a:bodyPr vert="horz" lIns="91275" tIns="45638" rIns="91275" bIns="45638" rtlCol="0"/>
          <a:lstStyle>
            <a:lvl1pPr algn="r">
              <a:defRPr sz="1200"/>
            </a:lvl1pPr>
          </a:lstStyle>
          <a:p>
            <a:fld id="{52F8CBB7-28BE-4AE4-A9B5-4636C231AE55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60" cy="49641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60" cy="496412"/>
          </a:xfrm>
          <a:prstGeom prst="rect">
            <a:avLst/>
          </a:prstGeom>
        </p:spPr>
        <p:txBody>
          <a:bodyPr vert="horz" lIns="91275" tIns="45638" rIns="91275" bIns="45638" rtlCol="0" anchor="b"/>
          <a:lstStyle>
            <a:lvl1pPr algn="r">
              <a:defRPr sz="1200"/>
            </a:lvl1pPr>
          </a:lstStyle>
          <a:p>
            <a:fld id="{A268E3E0-5E66-4DEE-A87E-65F121C96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5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4DE94-486D-4D08-BFE7-71A4954D17AA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60B66-2899-4DA6-B9DB-9B5102B42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7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921B32-5E10-4BBA-9618-914E084D6A4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2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-60-shadow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660" y="1053046"/>
            <a:ext cx="5492679" cy="474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2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10" name="Titre 1"/>
          <p:cNvSpPr txBox="1">
            <a:spLocks/>
          </p:cNvSpPr>
          <p:nvPr userDrawn="1"/>
        </p:nvSpPr>
        <p:spPr>
          <a:xfrm>
            <a:off x="457199" y="1972062"/>
            <a:ext cx="4236081" cy="471352"/>
          </a:xfrm>
          <a:prstGeom prst="rect">
            <a:avLst/>
          </a:prstGeom>
        </p:spPr>
        <p:txBody>
          <a:bodyPr vert="horz" lIns="45720" tIns="0" rIns="45720" bIns="0" anchor="t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1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 smtClean="0"/>
              <a:t>Click to edit Master title style</a:t>
            </a:r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fr-CH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Cliquez pour modifier les styles du texte du masque</a:t>
            </a:r>
          </a:p>
          <a:p>
            <a:pPr lvl="1" eaLnBrk="1" latinLnBrk="0" hangingPunct="1"/>
            <a:r>
              <a:rPr lang="fr-CH" smtClean="0"/>
              <a:t>Deuxième niveau</a:t>
            </a:r>
          </a:p>
          <a:p>
            <a:pPr lvl="2" eaLnBrk="1" latinLnBrk="0" hangingPunct="1"/>
            <a:r>
              <a:rPr lang="fr-CH" smtClean="0"/>
              <a:t>Troisième niveau</a:t>
            </a:r>
          </a:p>
          <a:p>
            <a:pPr lvl="3" eaLnBrk="1" latinLnBrk="0" hangingPunct="1"/>
            <a:r>
              <a:rPr lang="fr-CH" smtClean="0"/>
              <a:t>Quatrième niveau</a:t>
            </a:r>
          </a:p>
          <a:p>
            <a:pPr lvl="4" eaLnBrk="1" latinLnBrk="0" hangingPunct="1"/>
            <a:r>
              <a:rPr lang="fr-CH" smtClean="0"/>
              <a:t>Cinquième niveau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LOGO-60-CERN.png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69" y="5986682"/>
            <a:ext cx="2016681" cy="871318"/>
          </a:xfrm>
          <a:prstGeom prst="rect">
            <a:avLst/>
          </a:prstGeom>
        </p:spPr>
      </p:pic>
      <p:pic>
        <p:nvPicPr>
          <p:cNvPr id="10" name="Picture 9" descr="EN-STI-LOGO.jp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2317750" y="6194705"/>
            <a:ext cx="512618" cy="4552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82" r:id="rId3"/>
    <p:sldLayoutId id="2147483677" r:id="rId4"/>
    <p:sldLayoutId id="2147483678" r:id="rId5"/>
    <p:sldLayoutId id="2147483681" r:id="rId6"/>
    <p:sldLayoutId id="2147483680" r:id="rId7"/>
    <p:sldLayoutId id="2147483679" r:id="rId8"/>
    <p:sldLayoutId id="2147483664" r:id="rId9"/>
    <p:sldLayoutId id="2147483665" r:id="rId10"/>
    <p:sldLayoutId id="2147483667" r:id="rId11"/>
    <p:sldLayoutId id="2147483668" r:id="rId12"/>
    <p:sldLayoutId id="2147483669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7.jpeg"/><Relationship Id="rId4" Type="http://schemas.openxmlformats.org/officeDocument/2006/relationships/image" Target="../media/image46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jpeg"/><Relationship Id="rId11" Type="http://schemas.openxmlformats.org/officeDocument/2006/relationships/image" Target="../media/image60.pn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10" Type="http://schemas.openxmlformats.org/officeDocument/2006/relationships/image" Target="../media/image59.png"/><Relationship Id="rId4" Type="http://schemas.openxmlformats.org/officeDocument/2006/relationships/image" Target="../media/image53.jpeg"/><Relationship Id="rId9" Type="http://schemas.openxmlformats.org/officeDocument/2006/relationships/image" Target="../media/image58.png"/><Relationship Id="rId14" Type="http://schemas.openxmlformats.org/officeDocument/2006/relationships/image" Target="../media/image6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6.png"/><Relationship Id="rId4" Type="http://schemas.openxmlformats.org/officeDocument/2006/relationships/image" Target="../media/image3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4800" b="1" dirty="0"/>
              <a:t>LIEBE: 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000" dirty="0" smtClean="0"/>
              <a:t>Design </a:t>
            </a:r>
            <a:r>
              <a:rPr lang="en-US" sz="4000" dirty="0"/>
              <a:t>of a molten metal target based on a </a:t>
            </a:r>
            <a:r>
              <a:rPr lang="en-US" sz="4000" dirty="0" err="1"/>
              <a:t>Pb</a:t>
            </a:r>
            <a:r>
              <a:rPr lang="en-US" sz="4000" dirty="0"/>
              <a:t>-Bi loop at CERN-ISOLDE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57199" y="4127423"/>
            <a:ext cx="8298873" cy="41965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T. De Melo Mendonca, </a:t>
            </a:r>
            <a:r>
              <a:rPr lang="en-US" u="sng" dirty="0" smtClean="0"/>
              <a:t>M. Delonca</a:t>
            </a:r>
            <a:r>
              <a:rPr lang="en-US" dirty="0" smtClean="0"/>
              <a:t>, D. Houngbo, C. </a:t>
            </a:r>
            <a:r>
              <a:rPr lang="en-US" dirty="0"/>
              <a:t>M</a:t>
            </a:r>
            <a:r>
              <a:rPr lang="en-US" dirty="0" smtClean="0"/>
              <a:t>aglioni, L. Popescu, P. </a:t>
            </a:r>
            <a:r>
              <a:rPr lang="en-US" dirty="0" err="1" smtClean="0"/>
              <a:t>Schuurmans</a:t>
            </a:r>
            <a:r>
              <a:rPr lang="en-US" dirty="0" smtClean="0"/>
              <a:t>, T. Stora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92" y="622287"/>
            <a:ext cx="7330420" cy="102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\\psf\Home\Downloads\CERN-LogoPack\Outline\PNG\BLUE\LogoOutline-Blue-0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753088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33492"/>
            <a:ext cx="7181273" cy="940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Proposed design - </a:t>
            </a:r>
            <a:r>
              <a:rPr lang="en-US" sz="4000" dirty="0" smtClean="0"/>
              <a:t>main part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33" y="1191482"/>
            <a:ext cx="3656192" cy="458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261" y="1191482"/>
            <a:ext cx="3530421" cy="458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6305648" y="2058746"/>
            <a:ext cx="1332824" cy="8949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04429" y="4015613"/>
            <a:ext cx="1828096" cy="17649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295765" y="3062182"/>
            <a:ext cx="1683464" cy="101995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171721" y="4078619"/>
            <a:ext cx="77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HEX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79471" y="1500185"/>
            <a:ext cx="110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Filling tank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22849" y="5034559"/>
            <a:ext cx="110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</a:rPr>
              <a:t>Pump pipes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93022" y="3116388"/>
            <a:ext cx="1106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FF00"/>
                </a:solidFill>
              </a:rPr>
              <a:t>Beam</a:t>
            </a:r>
            <a:endParaRPr lang="en-US" sz="1600" b="1" dirty="0">
              <a:solidFill>
                <a:srgbClr val="FF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435100" y="2825226"/>
            <a:ext cx="653935" cy="217055"/>
          </a:xfrm>
          <a:prstGeom prst="straightConnector1">
            <a:avLst/>
          </a:prstGeom>
          <a:ln>
            <a:solidFill>
              <a:srgbClr val="FFFF00"/>
            </a:solidFill>
            <a:prstDash val="lgDash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552543" y="3340232"/>
            <a:ext cx="666173" cy="954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599539" y="2058746"/>
            <a:ext cx="572181" cy="5429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955964" y="4288272"/>
            <a:ext cx="110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Diffusion chamber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5849" y="1623295"/>
            <a:ext cx="1275871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Container *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5902999"/>
            <a:ext cx="5954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 smtClean="0"/>
              <a:t>* D. </a:t>
            </a:r>
            <a:r>
              <a:rPr lang="en-GB" sz="1200" dirty="0" err="1" smtClean="0"/>
              <a:t>Houngbo</a:t>
            </a:r>
            <a:r>
              <a:rPr lang="en-GB" sz="1200" dirty="0" smtClean="0"/>
              <a:t>, SCK-CEN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4895848" y="5199623"/>
            <a:ext cx="3548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</a:rPr>
              <a:t>+ heating/isolating elements all along the loop</a:t>
            </a:r>
            <a:endParaRPr lang="en-US" sz="1600" b="1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38200" y="1961849"/>
            <a:ext cx="0" cy="36574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6200000">
            <a:off x="457182" y="3817416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≈ 650 mm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5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</a:t>
            </a:r>
            <a:r>
              <a:rPr lang="en-US" dirty="0" smtClean="0"/>
              <a:t>design – </a:t>
            </a:r>
            <a:r>
              <a:rPr lang="en-US" sz="3600" dirty="0" smtClean="0"/>
              <a:t>HEX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88" y="1367590"/>
            <a:ext cx="2812906" cy="3656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060" y="1367589"/>
            <a:ext cx="3674243" cy="2675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564" y="4273580"/>
            <a:ext cx="3286792" cy="218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281038" y="4273580"/>
            <a:ext cx="77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LBE</a:t>
            </a:r>
            <a:endParaRPr lang="en-US" sz="1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26686" y="2857226"/>
            <a:ext cx="775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HEX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38035" y="5430471"/>
            <a:ext cx="2642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55A0"/>
                </a:solidFill>
              </a:rPr>
              <a:t>“Casserole” in between water and LBE</a:t>
            </a:r>
            <a:endParaRPr lang="en-US" sz="1600" b="1" dirty="0">
              <a:solidFill>
                <a:srgbClr val="0055A0"/>
              </a:solidFill>
            </a:endParaRPr>
          </a:p>
        </p:txBody>
      </p:sp>
      <p:cxnSp>
        <p:nvCxnSpPr>
          <p:cNvPr id="13" name="Straight Arrow Connector 12"/>
          <p:cNvCxnSpPr>
            <a:stCxn id="22" idx="3"/>
          </p:cNvCxnSpPr>
          <p:nvPr/>
        </p:nvCxnSpPr>
        <p:spPr>
          <a:xfrm flipV="1">
            <a:off x="4480192" y="5283205"/>
            <a:ext cx="622743" cy="4396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59105" y="6015246"/>
            <a:ext cx="1831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Water 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block</a:t>
            </a:r>
            <a:endParaRPr lang="en-US" sz="16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2501" y="5553582"/>
            <a:ext cx="1758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LBE circulation</a:t>
            </a:r>
            <a:endParaRPr lang="en-US" sz="16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 flipV="1">
            <a:off x="6650182" y="5365816"/>
            <a:ext cx="652319" cy="3570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348254" y="5634182"/>
            <a:ext cx="0" cy="38106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</a:t>
            </a:r>
            <a:r>
              <a:rPr lang="en-US" dirty="0" smtClean="0"/>
              <a:t>design – </a:t>
            </a:r>
            <a:r>
              <a:rPr lang="en-US" sz="3600" dirty="0" smtClean="0"/>
              <a:t>HEX 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30" y="1482854"/>
            <a:ext cx="2954588" cy="202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539" y="1482854"/>
            <a:ext cx="3018817" cy="202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1988" y="3714727"/>
            <a:ext cx="376204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5 working </a:t>
            </a:r>
            <a:r>
              <a:rPr lang="en-US" dirty="0" smtClean="0"/>
              <a:t>temperatures </a:t>
            </a:r>
            <a:r>
              <a:rPr lang="en-US" dirty="0" smtClean="0"/>
              <a:t>defined </a:t>
            </a:r>
            <a:r>
              <a:rPr lang="en-US" dirty="0" smtClean="0"/>
              <a:t>in</a:t>
            </a:r>
            <a:r>
              <a:rPr lang="en-US" dirty="0" smtClean="0"/>
              <a:t> </a:t>
            </a:r>
            <a:r>
              <a:rPr lang="en-US" dirty="0" smtClean="0"/>
              <a:t>step of 100 </a:t>
            </a:r>
            <a:r>
              <a:rPr lang="en-US" dirty="0" smtClean="0">
                <a:latin typeface="Times New Roman"/>
                <a:cs typeface="Times New Roman"/>
              </a:rPr>
              <a:t>º</a:t>
            </a:r>
            <a:r>
              <a:rPr lang="en-US" dirty="0" smtClean="0"/>
              <a:t>C</a:t>
            </a:r>
          </a:p>
          <a:p>
            <a:pPr algn="just"/>
            <a:r>
              <a:rPr lang="en-US" dirty="0" smtClean="0"/>
              <a:t>5 inlets on each side</a:t>
            </a:r>
          </a:p>
          <a:p>
            <a:pPr algn="just"/>
            <a:r>
              <a:rPr lang="en-US" dirty="0" smtClean="0"/>
              <a:t>1 outlet on each side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For each working temperature defined, </a:t>
            </a:r>
            <a:r>
              <a:rPr lang="en-US" dirty="0" smtClean="0">
                <a:solidFill>
                  <a:srgbClr val="FF0000"/>
                </a:solidFill>
              </a:rPr>
              <a:t>only</a:t>
            </a:r>
            <a:r>
              <a:rPr lang="en-US" dirty="0" smtClean="0"/>
              <a:t> two inlets </a:t>
            </a:r>
            <a:r>
              <a:rPr lang="en-US" dirty="0" smtClean="0"/>
              <a:t>are used</a:t>
            </a:r>
            <a:r>
              <a:rPr lang="en-US" sz="1600" dirty="0" smtClean="0"/>
              <a:t>.</a:t>
            </a:r>
            <a:endParaRPr lang="en-US" dirty="0"/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935" y="3638152"/>
            <a:ext cx="3286792" cy="2184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52453" y="5469325"/>
            <a:ext cx="729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  <a:endParaRPr lang="en-US" sz="1400" dirty="0" smtClean="0">
              <a:latin typeface="Times New Roman"/>
              <a:cs typeface="Times New Roman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21935" y="5849023"/>
            <a:ext cx="729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3</a:t>
            </a:r>
            <a:r>
              <a:rPr lang="en-US" sz="1400" dirty="0" smtClean="0"/>
              <a:t>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  <a:endParaRPr lang="en-US" sz="1400" dirty="0" smtClean="0">
              <a:latin typeface="Times New Roman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3854" y="4015502"/>
            <a:ext cx="7296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  <a:endParaRPr lang="en-US" sz="1400" dirty="0" smtClean="0">
              <a:latin typeface="Times New Roman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92262" y="5469325"/>
            <a:ext cx="7296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r>
              <a:rPr lang="en-US" sz="1400" dirty="0" smtClean="0"/>
              <a:t>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  <a:endParaRPr lang="en-US" sz="1400" dirty="0" smtClean="0">
              <a:latin typeface="Times New Roman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02935" y="4710267"/>
            <a:ext cx="7296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6</a:t>
            </a:r>
            <a:r>
              <a:rPr lang="en-US" sz="1400" dirty="0" smtClean="0"/>
              <a:t>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  <a:endParaRPr lang="en-US" sz="1400" dirty="0" smtClean="0">
              <a:latin typeface="Times New Roman"/>
              <a:cs typeface="Times New Roman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823527" y="4169390"/>
            <a:ext cx="316016" cy="359067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832608" y="4864155"/>
            <a:ext cx="189327" cy="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657098" y="5075091"/>
            <a:ext cx="482445" cy="39423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0"/>
          </p:cNvCxnSpPr>
          <p:nvPr/>
        </p:nvCxnSpPr>
        <p:spPr>
          <a:xfrm flipH="1" flipV="1">
            <a:off x="6291943" y="4864155"/>
            <a:ext cx="94829" cy="98486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0" idx="0"/>
          </p:cNvCxnSpPr>
          <p:nvPr/>
        </p:nvCxnSpPr>
        <p:spPr>
          <a:xfrm flipH="1" flipV="1">
            <a:off x="6680817" y="5016555"/>
            <a:ext cx="236473" cy="45277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75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686800" cy="940443"/>
          </a:xfrm>
        </p:spPr>
        <p:txBody>
          <a:bodyPr>
            <a:noAutofit/>
          </a:bodyPr>
          <a:lstStyle/>
          <a:p>
            <a:r>
              <a:rPr lang="en-US" sz="4400" dirty="0" smtClean="0"/>
              <a:t>Diffusion </a:t>
            </a:r>
            <a:r>
              <a:rPr lang="en-US" sz="4400" dirty="0"/>
              <a:t>simulations …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1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Diffusion simulations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333" y="2657032"/>
            <a:ext cx="34956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val 9"/>
          <p:cNvSpPr/>
          <p:nvPr/>
        </p:nvSpPr>
        <p:spPr>
          <a:xfrm>
            <a:off x="1878453" y="2992582"/>
            <a:ext cx="495292" cy="1535710"/>
          </a:xfrm>
          <a:prstGeom prst="ellipse">
            <a:avLst/>
          </a:prstGeom>
          <a:solidFill>
            <a:schemeClr val="accent1">
              <a:alpha val="7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CaixaDeTexto 23"/>
          <p:cNvSpPr txBox="1"/>
          <p:nvPr/>
        </p:nvSpPr>
        <p:spPr>
          <a:xfrm>
            <a:off x="3186472" y="3483987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dirty="0" err="1" smtClean="0"/>
              <a:t>Static</a:t>
            </a:r>
            <a:r>
              <a:rPr lang="pt-PT" sz="1000" dirty="0" smtClean="0"/>
              <a:t> </a:t>
            </a:r>
            <a:r>
              <a:rPr lang="pt-PT" sz="1000" dirty="0" err="1" smtClean="0"/>
              <a:t>units</a:t>
            </a:r>
            <a:endParaRPr lang="pt-PT" sz="1000" dirty="0"/>
          </a:p>
        </p:txBody>
      </p:sp>
      <p:sp>
        <p:nvSpPr>
          <p:cNvPr id="12" name="Chaveta à direita 25"/>
          <p:cNvSpPr/>
          <p:nvPr/>
        </p:nvSpPr>
        <p:spPr>
          <a:xfrm>
            <a:off x="3102605" y="3233096"/>
            <a:ext cx="144000" cy="72008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/>
          </p:nvPr>
        </p:nvSpPr>
        <p:spPr>
          <a:xfrm>
            <a:off x="454454" y="1341430"/>
            <a:ext cx="8229600" cy="4746187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Diffusion: model from Fujioka et </a:t>
            </a:r>
          </a:p>
          <a:p>
            <a:pPr marL="0" indent="0" algn="just">
              <a:buNone/>
            </a:pPr>
            <a:r>
              <a:rPr lang="en-US" sz="1800" dirty="0"/>
              <a:t>al. (NIM 186 (1981) 409)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587725" y="1563084"/>
                <a:ext cx="4572001" cy="18126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sz="14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400" i="1">
                                  <a:latin typeface="Cambria Math"/>
                                </a:rPr>
                                <m:t>𝑡</m:t>
                              </m:r>
                            </m:e>
                          </m:acc>
                        </m:e>
                      </m:d>
                      <m:r>
                        <a:rPr lang="en-US" sz="1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i="1">
                              <a:latin typeface="Cambria Math"/>
                            </a:rPr>
                            <m:t>2.</m:t>
                          </m:r>
                          <m:r>
                            <a:rPr lang="en-US" sz="1400" i="1">
                              <a:latin typeface="Cambria Math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400" i="1">
                              <a:latin typeface="Cambria Math"/>
                            </a:rPr>
                            <m:t>𝑚</m:t>
                          </m:r>
                          <m:r>
                            <a:rPr lang="en-US" sz="14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1400" i="1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1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1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400" i="1"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1400" i="1">
                                      <a:latin typeface="Cambria Math"/>
                                    </a:rPr>
                                    <m:t>𝑚</m:t>
                                  </m:r>
                                  <m:r>
                                    <a:rPr lang="en-US" sz="1400" b="0" i="1" smtClean="0">
                                      <a:latin typeface="Cambria Math"/>
                                    </a:rPr>
                                    <m:t>+ </m:t>
                                  </m:r>
                                  <m:f>
                                    <m:fPr>
                                      <m:type m:val="skw"/>
                                      <m:ctrlPr>
                                        <a:rPr lang="en-US" sz="1400" b="0" i="1" smtClean="0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𝐷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4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4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𝜏</m:t>
                                          </m:r>
                                        </m:e>
                                        <m:sub>
                                          <m:r>
                                            <a:rPr lang="en-US" sz="1400" b="0" i="1" smtClean="0">
                                              <a:latin typeface="Cambria Math"/>
                                            </a:rPr>
                                            <m:t>𝑁</m:t>
                                          </m:r>
                                        </m:sub>
                                      </m:sSub>
                                    </m:den>
                                  </m:f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en-US" sz="1400" dirty="0" smtClean="0"/>
              </a:p>
              <a:p>
                <a:endParaRPr lang="en-US" sz="1400" dirty="0" smtClean="0"/>
              </a:p>
              <a:p>
                <a:r>
                  <a:rPr lang="en-US" sz="1400" dirty="0" smtClean="0"/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𝐷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𝑐h𝑎𝑟𝑎𝑐𝑡𝑒𝑟𝑖𝑠𝑡𝑖𝑐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𝑑𝑖𝑓𝑓𝑢𝑠𝑖𝑜𝑛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𝑡𝑖𝑚𝑒</m:t>
                    </m:r>
                    <m:r>
                      <a:rPr lang="en-US" sz="1400" b="0" i="1" smtClean="0">
                        <a:latin typeface="Cambria Math"/>
                      </a:rPr>
                      <m:t>= </m:t>
                    </m:r>
                    <m:f>
                      <m:fPr>
                        <m:type m:val="skw"/>
                        <m:ctrlPr>
                          <a:rPr lang="en-US" sz="1400" b="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1400" b="0" i="1" smtClean="0">
                            <a:latin typeface="Cambria Math"/>
                          </a:rPr>
                          <m:t>∗</m:t>
                        </m:r>
                        <m:r>
                          <a:rPr lang="en-US" sz="1400" b="0" i="1" smtClean="0">
                            <a:latin typeface="Cambria Math"/>
                          </a:rPr>
                          <m:t>𝐷</m:t>
                        </m:r>
                      </m:den>
                    </m:f>
                  </m:oMath>
                </a14:m>
                <a:endParaRPr lang="en-US" sz="1400" b="0" dirty="0" smtClean="0"/>
              </a:p>
              <a:p>
                <a:r>
                  <a:rPr lang="en-US" sz="1400" dirty="0" smtClean="0"/>
                  <a:t>	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𝑎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𝑟𝑎𝑑𝑖𝑢𝑠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𝑜𝑓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𝑑𝑟𝑜𝑝𝑙𝑒𝑡</m:t>
                    </m:r>
                  </m:oMath>
                </a14:m>
                <a:r>
                  <a:rPr lang="en-US" sz="1400" dirty="0" smtClean="0"/>
                  <a:t>	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/>
                      </a:rPr>
                      <m:t>𝐷</m:t>
                    </m:r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𝑑𝑖𝑓𝑓𝑢𝑠𝑖𝑜𝑛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𝑐𝑜𝑒𝑓𝑓𝑖𝑐𝑖𝑒𝑛𝑡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𝑜𝑓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𝑡𝑎𝑙𝑙𝑖𝑢𝑚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𝑖𝑛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𝐿𝐵𝐸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𝒂𝒕</m:t>
                    </m:r>
                    <m:r>
                      <a:rPr lang="en-US" sz="1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1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𝟔𝟎𝟎</m:t>
                    </m:r>
                    <m:r>
                      <a:rPr lang="en-US" sz="1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/>
                      </a:rPr>
                      <m:t> ℃</m:t>
                    </m:r>
                  </m:oMath>
                </a14:m>
                <a:endParaRPr lang="en-US" sz="1400" b="1" dirty="0" smtClean="0">
                  <a:solidFill>
                    <a:schemeClr val="accent1">
                      <a:lumMod val="75000"/>
                    </a:schemeClr>
                  </a:solidFill>
                  <a:ea typeface="Cambria Math"/>
                </a:endParaRPr>
              </a:p>
              <a:p>
                <a:r>
                  <a:rPr lang="en-US" sz="1400" dirty="0" smtClean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i="1" smtClean="0">
                            <a:latin typeface="Cambria Math"/>
                            <a:ea typeface="Cambria Math"/>
                          </a:rPr>
                          <m:t>𝜏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𝑁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=</m:t>
                    </m:r>
                    <m:r>
                      <a:rPr lang="en-US" sz="1400" b="0" i="1" smtClean="0">
                        <a:latin typeface="Cambria Math"/>
                      </a:rPr>
                      <m:t>𝑚𝑒𝑎𝑛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𝑙𝑖𝑓𝑒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𝑜𝑓</m:t>
                    </m:r>
                    <m:r>
                      <a:rPr lang="en-US" sz="1400" b="0" i="1" smtClean="0">
                        <a:latin typeface="Cambria Math"/>
                      </a:rPr>
                      <m:t> </m:t>
                    </m:r>
                    <m:r>
                      <a:rPr lang="en-US" sz="1400" b="0" i="1" smtClean="0">
                        <a:latin typeface="Cambria Math"/>
                      </a:rPr>
                      <m:t>𝑖𝑠𝑜𝑡𝑜𝑝𝑒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725" y="1563084"/>
                <a:ext cx="4572001" cy="1812676"/>
              </a:xfrm>
              <a:prstGeom prst="rect">
                <a:avLst/>
              </a:prstGeom>
              <a:blipFill rotWithShape="1">
                <a:blip r:embed="rId3"/>
                <a:stretch>
                  <a:fillRect l="-400" b="-6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ight Arrow 28"/>
          <p:cNvSpPr/>
          <p:nvPr/>
        </p:nvSpPr>
        <p:spPr>
          <a:xfrm>
            <a:off x="4294008" y="3957880"/>
            <a:ext cx="533837" cy="49876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75424" y="5624975"/>
            <a:ext cx="2988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Courtesy 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Mendonca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CERN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76311" y="3672413"/>
            <a:ext cx="37139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Diffusion optimized for droplets shape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smtClean="0"/>
              <a:t>Need a </a:t>
            </a:r>
            <a:r>
              <a:rPr lang="en-US" sz="1600" dirty="0" smtClean="0"/>
              <a:t>grid </a:t>
            </a:r>
            <a:r>
              <a:rPr lang="en-US" sz="1600" dirty="0" smtClean="0"/>
              <a:t>on the </a:t>
            </a:r>
            <a:r>
              <a:rPr lang="en-US" sz="1600" dirty="0" smtClean="0"/>
              <a:t>container to create the shower</a:t>
            </a:r>
            <a:endParaRPr lang="en-US" sz="1600" dirty="0"/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/>
          <a:stretch/>
        </p:blipFill>
        <p:spPr bwMode="auto">
          <a:xfrm>
            <a:off x="7084195" y="5111716"/>
            <a:ext cx="1101181" cy="1026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Straight Arrow Connector 35"/>
          <p:cNvCxnSpPr/>
          <p:nvPr/>
        </p:nvCxnSpPr>
        <p:spPr>
          <a:xfrm flipH="1">
            <a:off x="8085298" y="5143155"/>
            <a:ext cx="68" cy="93908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 rot="16200000">
            <a:off x="7908949" y="5486475"/>
            <a:ext cx="997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mm</a:t>
            </a:r>
            <a:endParaRPr lang="en-US" sz="16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21756" y="5381180"/>
            <a:ext cx="3127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Holes diameter: 0.1 mm,</a:t>
            </a:r>
          </a:p>
          <a:p>
            <a:pPr algn="r"/>
            <a:r>
              <a:rPr lang="en-US" sz="14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Thickness plate: 0.5 mm</a:t>
            </a:r>
          </a:p>
          <a:p>
            <a:pPr algn="r"/>
            <a:r>
              <a:rPr lang="en-US" sz="140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Material: SS304L</a:t>
            </a:r>
            <a:endParaRPr lang="en-US" sz="1400" i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93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Diffusion </a:t>
            </a:r>
            <a:r>
              <a:rPr lang="en-US" dirty="0"/>
              <a:t>simulations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128" y="2145445"/>
            <a:ext cx="4096131" cy="2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ixaDeTexto 35"/>
          <p:cNvSpPr txBox="1"/>
          <p:nvPr/>
        </p:nvSpPr>
        <p:spPr>
          <a:xfrm>
            <a:off x="591128" y="1845060"/>
            <a:ext cx="3985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sz="1400" i="1" dirty="0" err="1" smtClean="0">
                <a:solidFill>
                  <a:srgbClr val="FF0000"/>
                </a:solidFill>
              </a:rPr>
              <a:t>Improvement</a:t>
            </a:r>
            <a:r>
              <a:rPr lang="pt-PT" sz="1400" i="1" dirty="0" smtClean="0">
                <a:solidFill>
                  <a:srgbClr val="FF0000"/>
                </a:solidFill>
              </a:rPr>
              <a:t> </a:t>
            </a:r>
            <a:r>
              <a:rPr lang="pt-PT" sz="1400" i="1" dirty="0" err="1" smtClean="0">
                <a:solidFill>
                  <a:srgbClr val="FF0000"/>
                </a:solidFill>
              </a:rPr>
              <a:t>of</a:t>
            </a:r>
            <a:r>
              <a:rPr lang="pt-PT" sz="1400" i="1" dirty="0" smtClean="0">
                <a:solidFill>
                  <a:srgbClr val="FF0000"/>
                </a:solidFill>
              </a:rPr>
              <a:t> </a:t>
            </a:r>
            <a:r>
              <a:rPr lang="pt-PT" sz="1400" i="1" dirty="0" err="1" smtClean="0">
                <a:solidFill>
                  <a:srgbClr val="FF0000"/>
                </a:solidFill>
              </a:rPr>
              <a:t>diffusion</a:t>
            </a:r>
            <a:r>
              <a:rPr lang="pt-PT" sz="1400" i="1" dirty="0" smtClean="0">
                <a:solidFill>
                  <a:srgbClr val="FF0000"/>
                </a:solidFill>
              </a:rPr>
              <a:t> </a:t>
            </a:r>
            <a:r>
              <a:rPr lang="pt-PT" sz="1400" i="1" dirty="0" err="1" smtClean="0">
                <a:solidFill>
                  <a:srgbClr val="FF0000"/>
                </a:solidFill>
              </a:rPr>
              <a:t>with</a:t>
            </a:r>
            <a:r>
              <a:rPr lang="pt-PT" sz="1400" i="1" dirty="0" smtClean="0">
                <a:solidFill>
                  <a:srgbClr val="FF0000"/>
                </a:solidFill>
              </a:rPr>
              <a:t> </a:t>
            </a:r>
            <a:r>
              <a:rPr lang="pt-PT" sz="1400" i="1" dirty="0" err="1" smtClean="0">
                <a:solidFill>
                  <a:srgbClr val="FF0000"/>
                </a:solidFill>
              </a:rPr>
              <a:t>temperature</a:t>
            </a:r>
            <a:endParaRPr lang="pt-PT" sz="1400" i="1" dirty="0">
              <a:solidFill>
                <a:srgbClr val="FF0000"/>
              </a:solidFill>
            </a:endParaRPr>
          </a:p>
        </p:txBody>
      </p:sp>
      <p:sp>
        <p:nvSpPr>
          <p:cNvPr id="17" name="Rectângulo 40"/>
          <p:cNvSpPr/>
          <p:nvPr/>
        </p:nvSpPr>
        <p:spPr>
          <a:xfrm>
            <a:off x="4732763" y="1260284"/>
            <a:ext cx="4110258" cy="16312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pt-PT" baseline="30000" dirty="0" smtClean="0"/>
              <a:t>177</a:t>
            </a:r>
            <a:r>
              <a:rPr lang="pt-PT" dirty="0" smtClean="0"/>
              <a:t>Hg (T</a:t>
            </a:r>
            <a:r>
              <a:rPr lang="pt-PT" baseline="-25000" dirty="0" smtClean="0"/>
              <a:t>1/2</a:t>
            </a:r>
            <a:r>
              <a:rPr lang="pt-PT" dirty="0" smtClean="0"/>
              <a:t>= 130 ms) as reference:</a:t>
            </a:r>
          </a:p>
          <a:p>
            <a:pPr lvl="1" algn="just"/>
            <a:endParaRPr lang="pt-PT" sz="1200" dirty="0"/>
          </a:p>
          <a:p>
            <a:pPr lvl="1" algn="just"/>
            <a:r>
              <a:rPr lang="pt-PT" sz="1400" dirty="0" smtClean="0">
                <a:cs typeface="Times New Roman"/>
              </a:rPr>
              <a:t> </a:t>
            </a:r>
            <a:endParaRPr lang="pt-PT" sz="1400" dirty="0" smtClean="0">
              <a:cs typeface="Times New Roman"/>
            </a:endParaRPr>
          </a:p>
          <a:p>
            <a:pPr lvl="1" algn="just">
              <a:buFont typeface="Wingdings" pitchFamily="2" charset="2"/>
              <a:buChar char="Ø"/>
            </a:pPr>
            <a:r>
              <a:rPr lang="pt-PT" sz="1400" dirty="0" smtClean="0">
                <a:cs typeface="Times New Roman"/>
              </a:rPr>
              <a:t> </a:t>
            </a:r>
            <a:r>
              <a:rPr lang="pt-PT" sz="1400" dirty="0" smtClean="0">
                <a:cs typeface="Times New Roman"/>
              </a:rPr>
              <a:t>Increasing droplet </a:t>
            </a:r>
            <a:r>
              <a:rPr lang="pt-PT" sz="1400" dirty="0" smtClean="0">
                <a:cs typeface="Times New Roman"/>
              </a:rPr>
              <a:t>radius will decrease </a:t>
            </a:r>
            <a:r>
              <a:rPr lang="pt-PT" sz="1400" dirty="0" smtClean="0">
                <a:cs typeface="Times New Roman"/>
              </a:rPr>
              <a:t>the released </a:t>
            </a:r>
            <a:r>
              <a:rPr lang="pt-PT" sz="1400" dirty="0" smtClean="0">
                <a:cs typeface="Times New Roman"/>
              </a:rPr>
              <a:t>fraction </a:t>
            </a:r>
          </a:p>
          <a:p>
            <a:pPr lvl="1" algn="just">
              <a:buFont typeface="Wingdings" pitchFamily="2" charset="2"/>
              <a:buChar char="Ø"/>
            </a:pPr>
            <a:r>
              <a:rPr lang="pt-PT" sz="1400" dirty="0" smtClean="0">
                <a:cs typeface="Times New Roman"/>
              </a:rPr>
              <a:t> Diffusion </a:t>
            </a:r>
            <a:r>
              <a:rPr lang="pt-PT" sz="1400" dirty="0" smtClean="0">
                <a:cs typeface="Times New Roman"/>
              </a:rPr>
              <a:t>efficiency of 38% </a:t>
            </a:r>
            <a:r>
              <a:rPr lang="pt-PT" sz="1400" dirty="0" smtClean="0">
                <a:cs typeface="Times New Roman"/>
              </a:rPr>
              <a:t>for 100 ms, </a:t>
            </a:r>
            <a:r>
              <a:rPr lang="pt-PT" sz="1400" dirty="0" smtClean="0">
                <a:cs typeface="Times New Roman"/>
              </a:rPr>
              <a:t>44% </a:t>
            </a:r>
            <a:r>
              <a:rPr lang="pt-PT" sz="1400" dirty="0" smtClean="0">
                <a:cs typeface="Times New Roman"/>
              </a:rPr>
              <a:t>for 200 ms in </a:t>
            </a:r>
            <a:r>
              <a:rPr lang="pt-PT" sz="1400" dirty="0" smtClean="0">
                <a:cs typeface="Times New Roman"/>
              </a:rPr>
              <a:t>the diffusion </a:t>
            </a:r>
            <a:r>
              <a:rPr lang="pt-PT" sz="1400" dirty="0" smtClean="0">
                <a:cs typeface="Times New Roman"/>
              </a:rPr>
              <a:t>chamber</a:t>
            </a:r>
          </a:p>
        </p:txBody>
      </p:sp>
      <p:sp>
        <p:nvSpPr>
          <p:cNvPr id="18" name="Seta de movimento para a direita 41"/>
          <p:cNvSpPr/>
          <p:nvPr/>
        </p:nvSpPr>
        <p:spPr>
          <a:xfrm rot="10800000">
            <a:off x="5750548" y="3302264"/>
            <a:ext cx="1224136" cy="50405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20" name="Rectângulo 37"/>
          <p:cNvSpPr/>
          <p:nvPr/>
        </p:nvSpPr>
        <p:spPr>
          <a:xfrm>
            <a:off x="1310436" y="2485819"/>
            <a:ext cx="1188000" cy="2052000"/>
          </a:xfrm>
          <a:prstGeom prst="rect">
            <a:avLst/>
          </a:prstGeom>
          <a:solidFill>
            <a:schemeClr val="tx2">
              <a:lumMod val="60000"/>
              <a:lumOff val="40000"/>
              <a:alpha val="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21" name="CaixaDeTexto 38"/>
          <p:cNvSpPr txBox="1"/>
          <p:nvPr/>
        </p:nvSpPr>
        <p:spPr>
          <a:xfrm>
            <a:off x="701964" y="5045024"/>
            <a:ext cx="3592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PT" sz="1400" dirty="0" err="1" smtClean="0"/>
              <a:t>Maximum</a:t>
            </a:r>
            <a:r>
              <a:rPr lang="pt-PT" sz="1400" dirty="0" smtClean="0"/>
              <a:t> </a:t>
            </a:r>
            <a:r>
              <a:rPr lang="pt-PT" sz="1400" dirty="0" err="1" smtClean="0"/>
              <a:t>operating</a:t>
            </a:r>
            <a:r>
              <a:rPr lang="pt-PT" sz="1400" dirty="0" smtClean="0"/>
              <a:t> </a:t>
            </a:r>
            <a:r>
              <a:rPr lang="pt-PT" sz="1400" dirty="0" err="1" smtClean="0"/>
              <a:t>temperature</a:t>
            </a:r>
            <a:r>
              <a:rPr lang="pt-PT" sz="1400" dirty="0" smtClean="0"/>
              <a:t> </a:t>
            </a:r>
            <a:r>
              <a:rPr lang="pt-PT" sz="1400" dirty="0" err="1" smtClean="0"/>
              <a:t>limited</a:t>
            </a:r>
            <a:r>
              <a:rPr lang="pt-PT" sz="1400" dirty="0" smtClean="0"/>
              <a:t> </a:t>
            </a:r>
            <a:r>
              <a:rPr lang="pt-PT" sz="1400" dirty="0" err="1" smtClean="0"/>
              <a:t>by</a:t>
            </a:r>
            <a:r>
              <a:rPr lang="pt-PT" sz="1400" dirty="0" smtClean="0"/>
              <a:t> vapor </a:t>
            </a:r>
            <a:r>
              <a:rPr lang="pt-PT" sz="1400" dirty="0" err="1" smtClean="0"/>
              <a:t>pressure</a:t>
            </a:r>
            <a:r>
              <a:rPr lang="pt-PT" sz="1400" dirty="0" smtClean="0"/>
              <a:t> </a:t>
            </a:r>
            <a:r>
              <a:rPr lang="pt-PT" sz="1400" dirty="0" err="1" smtClean="0"/>
              <a:t>of</a:t>
            </a:r>
            <a:r>
              <a:rPr lang="pt-PT" sz="1400" dirty="0" smtClean="0"/>
              <a:t> LBE</a:t>
            </a:r>
            <a:endParaRPr lang="pt-PT" sz="1400" dirty="0"/>
          </a:p>
        </p:txBody>
      </p:sp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4433" y="3241173"/>
            <a:ext cx="3938588" cy="2781300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23" name="Rectângulo 24"/>
          <p:cNvSpPr/>
          <p:nvPr/>
        </p:nvSpPr>
        <p:spPr>
          <a:xfrm>
            <a:off x="5879965" y="3554292"/>
            <a:ext cx="288032" cy="199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PT"/>
          </a:p>
        </p:txBody>
      </p:sp>
      <p:sp>
        <p:nvSpPr>
          <p:cNvPr id="24" name="Content Placeholder 3"/>
          <p:cNvSpPr>
            <a:spLocks noGrp="1"/>
          </p:cNvSpPr>
          <p:nvPr>
            <p:ph sz="quarter" idx="1"/>
          </p:nvPr>
        </p:nvSpPr>
        <p:spPr>
          <a:xfrm>
            <a:off x="454454" y="1341430"/>
            <a:ext cx="8229600" cy="4746187"/>
          </a:xfrm>
        </p:spPr>
        <p:txBody>
          <a:bodyPr>
            <a:normAutofit/>
          </a:bodyPr>
          <a:lstStyle/>
          <a:p>
            <a:pPr algn="just"/>
            <a:r>
              <a:rPr lang="en-US" sz="1800" dirty="0" smtClean="0"/>
              <a:t>Diffusion</a:t>
            </a:r>
            <a:endParaRPr lang="en-US" sz="1800" dirty="0"/>
          </a:p>
        </p:txBody>
      </p:sp>
      <p:sp>
        <p:nvSpPr>
          <p:cNvPr id="8" name="Down Arrow 7"/>
          <p:cNvSpPr/>
          <p:nvPr/>
        </p:nvSpPr>
        <p:spPr>
          <a:xfrm>
            <a:off x="4959349" y="1765158"/>
            <a:ext cx="143586" cy="134178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854760" y="5999112"/>
            <a:ext cx="29882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Courtesy T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Mendonca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, CERN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7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Diffusion </a:t>
            </a:r>
            <a:r>
              <a:rPr lang="en-US" dirty="0"/>
              <a:t>simulations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Conclusions</a:t>
            </a:r>
          </a:p>
          <a:p>
            <a:pPr algn="just"/>
            <a:endParaRPr lang="en-US" sz="2800" dirty="0"/>
          </a:p>
          <a:p>
            <a:pPr lvl="1" algn="just"/>
            <a:r>
              <a:rPr lang="en-US" sz="2000" dirty="0" smtClean="0"/>
              <a:t>Diffusion efficiency is improved with:</a:t>
            </a:r>
          </a:p>
          <a:p>
            <a:pPr lvl="1" algn="just"/>
            <a:endParaRPr lang="en-US" sz="2000" dirty="0" smtClean="0"/>
          </a:p>
          <a:p>
            <a:pPr lvl="2" algn="just"/>
            <a:r>
              <a:rPr lang="en-US" sz="1800" dirty="0"/>
              <a:t>D</a:t>
            </a:r>
            <a:r>
              <a:rPr lang="en-US" sz="1800" dirty="0" smtClean="0"/>
              <a:t>roplet shape</a:t>
            </a:r>
          </a:p>
          <a:p>
            <a:pPr lvl="2" algn="just"/>
            <a:r>
              <a:rPr lang="en-US" sz="1800" dirty="0" smtClean="0"/>
              <a:t>Temperature</a:t>
            </a:r>
          </a:p>
          <a:p>
            <a:pPr lvl="2" algn="just"/>
            <a:r>
              <a:rPr lang="en-US" sz="1800" dirty="0" smtClean="0"/>
              <a:t>Falling time of the droplets (lower outlet velocity, longer falling distance)</a:t>
            </a:r>
            <a:endParaRPr lang="en-US" sz="1800" dirty="0" smtClean="0"/>
          </a:p>
          <a:p>
            <a:pPr lvl="1" algn="just"/>
            <a:endParaRPr lang="en-US" sz="2000" dirty="0">
              <a:solidFill>
                <a:srgbClr val="FF0000"/>
              </a:solidFill>
            </a:endParaRPr>
          </a:p>
          <a:p>
            <a:pPr lvl="1" algn="just"/>
            <a:endParaRPr lang="en-US" sz="2000" dirty="0"/>
          </a:p>
          <a:p>
            <a:pPr lvl="1" algn="just"/>
            <a:endParaRPr lang="en-US" sz="1600" dirty="0" smtClean="0">
              <a:solidFill>
                <a:srgbClr val="FF0000"/>
              </a:solidFill>
            </a:endParaRPr>
          </a:p>
          <a:p>
            <a:pPr lvl="1" algn="just"/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9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results…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97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Numerical results – </a:t>
            </a:r>
            <a:r>
              <a:rPr lang="en-US" sz="3600" dirty="0"/>
              <a:t>HEX</a:t>
            </a:r>
            <a:r>
              <a:rPr lang="en-US" sz="4000" dirty="0"/>
              <a:t> </a:t>
            </a:r>
            <a:r>
              <a:rPr lang="en-US" dirty="0"/>
              <a:t>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3776" lvl="1" algn="just">
              <a:buSzPct val="80000"/>
            </a:pPr>
            <a:r>
              <a:rPr lang="en-US" sz="2000" dirty="0" smtClean="0"/>
              <a:t>Need to keep the target at the desired working temperature </a:t>
            </a:r>
            <a:r>
              <a:rPr lang="en-US" sz="2000" dirty="0" smtClean="0"/>
              <a:t>for </a:t>
            </a:r>
            <a:r>
              <a:rPr lang="en-US" sz="2000" dirty="0" smtClean="0"/>
              <a:t>temperature </a:t>
            </a:r>
            <a:r>
              <a:rPr lang="en-US" sz="2000" dirty="0" smtClean="0"/>
              <a:t>ranging from </a:t>
            </a:r>
            <a:r>
              <a:rPr lang="en-US" sz="2000" dirty="0" smtClean="0"/>
              <a:t>200 </a:t>
            </a:r>
            <a:r>
              <a:rPr lang="en-US" sz="2000" dirty="0" smtClean="0">
                <a:latin typeface="Times New Roman"/>
                <a:cs typeface="Times New Roman"/>
              </a:rPr>
              <a:t>º</a:t>
            </a:r>
            <a:r>
              <a:rPr lang="en-US" sz="2000" dirty="0" smtClean="0"/>
              <a:t>C till 600 </a:t>
            </a:r>
            <a:r>
              <a:rPr lang="en-US" sz="2000" dirty="0" smtClean="0">
                <a:latin typeface="Times New Roman"/>
                <a:cs typeface="Times New Roman"/>
              </a:rPr>
              <a:t>º</a:t>
            </a:r>
            <a:r>
              <a:rPr lang="en-US" sz="2000" dirty="0" smtClean="0"/>
              <a:t>C</a:t>
            </a:r>
            <a:endParaRPr lang="en-US" sz="2000" dirty="0"/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361716"/>
              </p:ext>
            </p:extLst>
          </p:nvPr>
        </p:nvGraphicFramePr>
        <p:xfrm>
          <a:off x="759535" y="2593846"/>
          <a:ext cx="1973813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6904"/>
                <a:gridCol w="966909"/>
              </a:tblGrid>
              <a:tr h="2724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+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</a:t>
                      </a:r>
                      <a:endParaRPr lang="en-US" sz="1400" dirty="0"/>
                    </a:p>
                  </a:txBody>
                  <a:tcPr/>
                </a:tc>
              </a:tr>
              <a:tr h="2724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Beam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Pump</a:t>
                      </a:r>
                      <a:endParaRPr kumimoji="0"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241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Pump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Radiation</a:t>
                      </a:r>
                      <a:endParaRPr lang="en-US" sz="1200" dirty="0"/>
                    </a:p>
                  </a:txBody>
                  <a:tcPr/>
                </a:tc>
              </a:tr>
              <a:tr h="272415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HEX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25153" y="2251254"/>
            <a:ext cx="4216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50000"/>
                  </a:schemeClr>
                </a:solidFill>
              </a:rPr>
              <a:t>Power contributions:</a:t>
            </a:r>
          </a:p>
          <a:p>
            <a:endParaRPr lang="en-US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70" y="2716957"/>
            <a:ext cx="4075349" cy="53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196971" y="2409180"/>
            <a:ext cx="3007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chemeClr val="bg1">
                    <a:lumMod val="65000"/>
                  </a:schemeClr>
                </a:solidFill>
              </a:rPr>
              <a:t>Pump power extraction</a:t>
            </a:r>
            <a:endParaRPr lang="en-US" sz="14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970" y="3474454"/>
            <a:ext cx="3872955" cy="49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196971" y="3249757"/>
            <a:ext cx="3007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bg1">
                    <a:lumMod val="65000"/>
                  </a:schemeClr>
                </a:solidFill>
              </a:rPr>
              <a:t>Radiation power extraction</a:t>
            </a: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16"/>
          <a:stretch/>
        </p:blipFill>
        <p:spPr bwMode="auto">
          <a:xfrm>
            <a:off x="3436930" y="4289470"/>
            <a:ext cx="5707070" cy="116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2872509" y="2983357"/>
            <a:ext cx="123767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21" idx="1"/>
          </p:cNvCxnSpPr>
          <p:nvPr/>
        </p:nvCxnSpPr>
        <p:spPr>
          <a:xfrm>
            <a:off x="2872509" y="3320485"/>
            <a:ext cx="1324461" cy="4011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212054"/>
              </p:ext>
            </p:extLst>
          </p:nvPr>
        </p:nvGraphicFramePr>
        <p:xfrm>
          <a:off x="415118" y="4825303"/>
          <a:ext cx="2318230" cy="5287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9115"/>
                <a:gridCol w="1159115"/>
              </a:tblGrid>
              <a:tr h="269702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Beam</a:t>
                      </a:r>
                      <a:endParaRPr lang="en-US" sz="1100" b="1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330 to 990 W</a:t>
                      </a:r>
                      <a:endParaRPr lang="en-US" sz="11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45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Pump</a:t>
                      </a:r>
                      <a:endParaRPr lang="en-US" sz="1100" b="1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solidFill>
                            <a:schemeClr val="accent6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2 200 W</a:t>
                      </a:r>
                      <a:endParaRPr lang="en-US" sz="1100" dirty="0">
                        <a:solidFill>
                          <a:schemeClr val="accent6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25" name="Straight Arrow Connector 24"/>
          <p:cNvCxnSpPr/>
          <p:nvPr/>
        </p:nvCxnSpPr>
        <p:spPr>
          <a:xfrm>
            <a:off x="1233054" y="3862146"/>
            <a:ext cx="0" cy="802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733348" y="3768197"/>
            <a:ext cx="703582" cy="5212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6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results – </a:t>
            </a:r>
            <a:r>
              <a:rPr lang="en-US" sz="3600" dirty="0" smtClean="0"/>
              <a:t>HEX</a:t>
            </a:r>
            <a:r>
              <a:rPr lang="en-US" sz="4000" dirty="0" smtClean="0"/>
              <a:t>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Assessment of HEX behavior with CFX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50"/>
          <a:stretch/>
        </p:blipFill>
        <p:spPr bwMode="auto">
          <a:xfrm>
            <a:off x="457200" y="1669638"/>
            <a:ext cx="2006051" cy="232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782232" y="2731818"/>
            <a:ext cx="1690255" cy="98829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3315049" y="1911326"/>
                <a:ext cx="4870327" cy="10161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6576">
                  <a:spcBef>
                    <a:spcPct val="20000"/>
                  </a:spcBef>
                  <a:buClr>
                    <a:schemeClr val="tx1"/>
                  </a:buClr>
                  <a:buSzPct val="80000"/>
                </a:pPr>
                <a:r>
                  <a:rPr lang="en-US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Dimensioning of an HEX: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P</m:t>
                      </m:r>
                      <m:r>
                        <a:rPr lang="fr-FR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FR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H</m:t>
                      </m:r>
                      <m:r>
                        <a:rPr lang="fr-FR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∗</m:t>
                      </m:r>
                      <m:r>
                        <m:rPr>
                          <m:sty m:val="p"/>
                        </m:rPr>
                        <a:rPr lang="fr-FR" sz="140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S</m:t>
                      </m:r>
                      <m:r>
                        <a:rPr lang="fr-FR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∆</m:t>
                          </m:r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𝑙𝑚</m:t>
                          </m:r>
                        </m:sub>
                      </m:sSub>
                      <m:sSub>
                        <m:sSubPr>
                          <m:ctrlPr>
                            <a:rPr lang="en-US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𝑤𝑖𝑡h</m:t>
                          </m:r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  ∆</m:t>
                          </m:r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𝑙𝑚</m:t>
                          </m:r>
                        </m:sub>
                      </m:sSub>
                      <m:r>
                        <a:rPr lang="fr-FR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∆</m:t>
                              </m:r>
                              <m:r>
                                <a:rPr lang="fr-FR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∆</m:t>
                              </m:r>
                              <m:r>
                                <a:rPr lang="fr-FR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fr-FR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func>
                            <m:funcPr>
                              <m:ctrlP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fr-FR" sz="1400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400" i="1">
                                          <a:solidFill>
                                            <a:schemeClr val="bg1">
                                              <a:lumMod val="50000"/>
                                            </a:schemeClr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fr-FR" sz="14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fr-FR" sz="14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14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fr-FR" sz="14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∆</m:t>
                                          </m:r>
                                          <m:r>
                                            <a:rPr lang="fr-FR" sz="14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𝑇</m:t>
                                          </m:r>
                                        </m:e>
                                        <m:sub>
                                          <m:r>
                                            <a:rPr lang="fr-FR" sz="1400" i="1">
                                              <a:solidFill>
                                                <a:schemeClr val="bg1">
                                                  <a:lumMod val="50000"/>
                                                </a:schemeClr>
                                              </a:solidFill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den>
                      </m:f>
                      <m:r>
                        <a:rPr lang="fr-FR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   </m:t>
                      </m:r>
                      <m:r>
                        <a:rPr lang="fr-FR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𝑎𝑛𝑑</m:t>
                      </m:r>
                      <m:r>
                        <a:rPr lang="fr-FR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fr-FR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𝐻</m:t>
                      </m:r>
                      <m:r>
                        <a:rPr lang="fr-FR" sz="1400" i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  <m:r>
                            <a:rPr lang="fr-FR" sz="1400" i="1"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sz="1400" i="1">
                                  <a:solidFill>
                                    <a:schemeClr val="bg1">
                                      <a:lumMod val="50000"/>
                                    </a:schemeClr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fr-FR" sz="1400" i="1"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fr-FR" sz="1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5049" y="1911326"/>
                <a:ext cx="4870327" cy="1016176"/>
              </a:xfrm>
              <a:prstGeom prst="rect">
                <a:avLst/>
              </a:prstGeom>
              <a:blipFill rotWithShape="1">
                <a:blip r:embed="rId3"/>
                <a:stretch>
                  <a:fillRect l="-626" t="-2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ent-Up Arrow 8"/>
          <p:cNvSpPr/>
          <p:nvPr/>
        </p:nvSpPr>
        <p:spPr>
          <a:xfrm rot="5400000">
            <a:off x="3860799" y="4448767"/>
            <a:ext cx="674254" cy="387927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519704" y="4349620"/>
            <a:ext cx="43185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Problem: </a:t>
            </a:r>
            <a:r>
              <a:rPr lang="en-US" sz="1400" dirty="0" smtClean="0"/>
              <a:t>The HEX must extract less </a:t>
            </a:r>
            <a:r>
              <a:rPr lang="en-US" sz="1400" dirty="0" smtClean="0"/>
              <a:t>power           @ 600 </a:t>
            </a:r>
            <a:r>
              <a:rPr lang="en-US" sz="1400" dirty="0" smtClean="0">
                <a:latin typeface="Times New Roman"/>
                <a:cs typeface="Times New Roman"/>
              </a:rPr>
              <a:t>º</a:t>
            </a:r>
            <a:r>
              <a:rPr lang="en-US" sz="1400" dirty="0" smtClean="0"/>
              <a:t>C </a:t>
            </a:r>
            <a:r>
              <a:rPr lang="en-US" sz="1400" dirty="0" smtClean="0"/>
              <a:t>than @ 200 </a:t>
            </a:r>
            <a:r>
              <a:rPr lang="en-US" sz="1400" dirty="0" smtClean="0">
                <a:latin typeface="Times New Roman"/>
                <a:cs typeface="Times New Roman"/>
              </a:rPr>
              <a:t>º</a:t>
            </a:r>
            <a:r>
              <a:rPr lang="en-US" sz="1400" dirty="0" smtClean="0"/>
              <a:t>C BUT power extracted depend on the surface of exchange, the average heat exchange coefficient and the temperature of both fluids involved -&gt; </a:t>
            </a:r>
            <a:r>
              <a:rPr lang="en-US" sz="1400" b="1" dirty="0" smtClean="0"/>
              <a:t>need of a variable HEX</a:t>
            </a:r>
            <a:r>
              <a:rPr lang="en-US" sz="1400" dirty="0" smtClean="0"/>
              <a:t>!</a:t>
            </a:r>
            <a:endParaRPr lang="en-US" sz="1400" dirty="0"/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4" b="7828"/>
          <a:stretch/>
        </p:blipFill>
        <p:spPr bwMode="auto">
          <a:xfrm>
            <a:off x="3252305" y="3225963"/>
            <a:ext cx="5785418" cy="849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907040"/>
              </p:ext>
            </p:extLst>
          </p:nvPr>
        </p:nvGraphicFramePr>
        <p:xfrm>
          <a:off x="308441" y="4398658"/>
          <a:ext cx="3142330" cy="138287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55045"/>
                <a:gridCol w="696685"/>
                <a:gridCol w="990600"/>
              </a:tblGrid>
              <a:tr h="377035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Water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LBE</a:t>
                      </a:r>
                      <a:endParaRPr lang="en-US" sz="1600" baseline="0" dirty="0"/>
                    </a:p>
                  </a:txBody>
                  <a:tcPr/>
                </a:tc>
              </a:tr>
              <a:tr h="2566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Flow rate (l/s)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0.23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 </a:t>
                      </a:r>
                      <a:r>
                        <a:rPr lang="en-US" sz="1600" baseline="-25000" dirty="0" smtClean="0"/>
                        <a:t>inlet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 </a:t>
                      </a:r>
                      <a:r>
                        <a:rPr lang="en-US" sz="1600" baseline="-25000" dirty="0" smtClean="0"/>
                        <a:t>outlet </a:t>
                      </a:r>
                      <a:r>
                        <a:rPr lang="en-US" sz="1600" baseline="0" dirty="0" smtClean="0"/>
                        <a:t>(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&lt; 90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16"/>
          <a:stretch/>
        </p:blipFill>
        <p:spPr bwMode="auto">
          <a:xfrm>
            <a:off x="6923481" y="1173935"/>
            <a:ext cx="1914795" cy="111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2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Introduction/context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Proposed design</a:t>
            </a:r>
          </a:p>
          <a:p>
            <a:endParaRPr lang="en-US" dirty="0"/>
          </a:p>
          <a:p>
            <a:r>
              <a:rPr lang="en-US" dirty="0" smtClean="0"/>
              <a:t>Diffusion </a:t>
            </a:r>
            <a:r>
              <a:rPr lang="en-US" dirty="0" smtClean="0"/>
              <a:t>simulations</a:t>
            </a:r>
          </a:p>
          <a:p>
            <a:endParaRPr lang="en-US" dirty="0" smtClean="0"/>
          </a:p>
          <a:p>
            <a:r>
              <a:rPr lang="en-US" dirty="0" smtClean="0"/>
              <a:t>Numerical results</a:t>
            </a:r>
          </a:p>
          <a:p>
            <a:pPr lvl="1"/>
            <a:r>
              <a:rPr lang="en-US" i="1" dirty="0"/>
              <a:t>Heat Exchanger (HEX</a:t>
            </a:r>
            <a:r>
              <a:rPr lang="en-US" i="1" dirty="0" smtClean="0"/>
              <a:t>)</a:t>
            </a:r>
            <a:endParaRPr lang="en-US" i="1" dirty="0"/>
          </a:p>
          <a:p>
            <a:pPr lvl="1"/>
            <a:r>
              <a:rPr lang="en-US" i="1" dirty="0" smtClean="0"/>
              <a:t>Beam impact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Conclusion &amp; next steps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30000" dirty="0"/>
              <a:t>th</a:t>
            </a:r>
            <a:r>
              <a:rPr lang="en-US" dirty="0"/>
              <a:t> High Power </a:t>
            </a:r>
            <a:r>
              <a:rPr lang="en-US" dirty="0" err="1"/>
              <a:t>Targetry</a:t>
            </a:r>
            <a:r>
              <a:rPr lang="en-US" dirty="0"/>
              <a:t>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54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results – </a:t>
            </a:r>
            <a:r>
              <a:rPr lang="en-US" sz="3600" dirty="0" smtClean="0"/>
              <a:t>HEX</a:t>
            </a:r>
            <a:r>
              <a:rPr lang="en-US" sz="4000" dirty="0" smtClean="0"/>
              <a:t>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@ </a:t>
            </a:r>
            <a:r>
              <a:rPr lang="en-US" sz="2000" b="1" dirty="0" smtClean="0"/>
              <a:t>600 </a:t>
            </a:r>
            <a:r>
              <a:rPr lang="en-US" sz="2000" b="1" dirty="0" smtClean="0">
                <a:latin typeface="Times New Roman"/>
                <a:cs typeface="Times New Roman"/>
              </a:rPr>
              <a:t>º</a:t>
            </a:r>
            <a:r>
              <a:rPr lang="en-US" sz="2000" b="1" dirty="0" smtClean="0"/>
              <a:t>C</a:t>
            </a:r>
          </a:p>
          <a:p>
            <a:endParaRPr lang="en-US" sz="2000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740750"/>
            <a:ext cx="3164125" cy="241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9"/>
          <a:stretch/>
        </p:blipFill>
        <p:spPr bwMode="auto">
          <a:xfrm>
            <a:off x="558799" y="4004355"/>
            <a:ext cx="3367325" cy="198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6872" y="3486600"/>
            <a:ext cx="176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1400" b="1" baseline="-25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max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water = 79 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º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endParaRPr lang="en-US" sz="14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5704" y="5693857"/>
            <a:ext cx="176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1400" b="1" baseline="-25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max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LBE = 597 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º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endParaRPr lang="en-US" sz="14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3780" y="1273444"/>
            <a:ext cx="471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Summary of results: 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443709"/>
              </p:ext>
            </p:extLst>
          </p:nvPr>
        </p:nvGraphicFramePr>
        <p:xfrm>
          <a:off x="5751298" y="1718519"/>
          <a:ext cx="2844800" cy="22763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3563"/>
                <a:gridCol w="1006764"/>
                <a:gridCol w="1034473"/>
              </a:tblGrid>
              <a:tr h="59997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 </a:t>
                      </a:r>
                      <a:r>
                        <a:rPr lang="en-US" sz="1400" baseline="-25000" dirty="0" smtClean="0"/>
                        <a:t>max</a:t>
                      </a:r>
                      <a:r>
                        <a:rPr lang="en-US" sz="1400" dirty="0" smtClean="0"/>
                        <a:t> water (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ºC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 </a:t>
                      </a:r>
                      <a:r>
                        <a:rPr lang="en-US" sz="1600" baseline="-25000" dirty="0" smtClean="0"/>
                        <a:t>extracted </a:t>
                      </a:r>
                      <a:r>
                        <a:rPr lang="en-US" sz="1600" baseline="0" dirty="0" smtClean="0"/>
                        <a:t>(W)</a:t>
                      </a:r>
                      <a:endParaRPr lang="en-US" sz="1600" baseline="0" dirty="0"/>
                    </a:p>
                  </a:txBody>
                  <a:tcPr/>
                </a:tc>
              </a:tr>
              <a:tr h="2566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3 180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3 050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2 890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2 820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2 650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009" y="4171647"/>
            <a:ext cx="2728317" cy="168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9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results – </a:t>
            </a:r>
            <a:r>
              <a:rPr lang="en-US" sz="3600" dirty="0"/>
              <a:t>HEX</a:t>
            </a:r>
            <a:r>
              <a:rPr lang="en-US" sz="4000" dirty="0" smtClean="0"/>
              <a:t>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Conclusions</a:t>
            </a:r>
          </a:p>
          <a:p>
            <a:pPr algn="just"/>
            <a:endParaRPr lang="en-US" sz="2000" dirty="0"/>
          </a:p>
          <a:p>
            <a:pPr lvl="1" algn="just"/>
            <a:endParaRPr lang="en-US" sz="1600" dirty="0"/>
          </a:p>
          <a:p>
            <a:pPr lvl="1" algn="just"/>
            <a:r>
              <a:rPr lang="en-US" sz="1600" dirty="0" smtClean="0"/>
              <a:t>Temperature </a:t>
            </a:r>
            <a:r>
              <a:rPr lang="en-US" sz="1600" dirty="0" smtClean="0"/>
              <a:t>and power </a:t>
            </a:r>
            <a:r>
              <a:rPr lang="en-US" sz="1600" dirty="0" smtClean="0"/>
              <a:t>extraction </a:t>
            </a:r>
            <a:r>
              <a:rPr lang="en-US" sz="1600" dirty="0" smtClean="0"/>
              <a:t>are in the proper range </a:t>
            </a:r>
            <a:r>
              <a:rPr lang="en-US" sz="1600" dirty="0" smtClean="0"/>
              <a:t>(values have been checked over the full range of temperature, from 200 </a:t>
            </a:r>
            <a:r>
              <a:rPr lang="en-US" sz="1600" b="1" dirty="0">
                <a:latin typeface="Times New Roman"/>
                <a:cs typeface="Times New Roman"/>
              </a:rPr>
              <a:t>º</a:t>
            </a:r>
            <a:r>
              <a:rPr lang="en-US" sz="1600" dirty="0" smtClean="0"/>
              <a:t>C up to 600 </a:t>
            </a:r>
            <a:r>
              <a:rPr lang="en-US" sz="1600" b="1" dirty="0">
                <a:latin typeface="Times New Roman"/>
                <a:cs typeface="Times New Roman"/>
              </a:rPr>
              <a:t>º</a:t>
            </a:r>
            <a:r>
              <a:rPr lang="en-US" sz="1600" dirty="0" smtClean="0"/>
              <a:t>C)</a:t>
            </a:r>
            <a:endParaRPr lang="en-US" sz="1600" dirty="0" smtClean="0"/>
          </a:p>
          <a:p>
            <a:pPr lvl="1" algn="just"/>
            <a:endParaRPr lang="en-US" sz="1600" dirty="0" smtClean="0"/>
          </a:p>
          <a:p>
            <a:pPr lvl="1" algn="just"/>
            <a:r>
              <a:rPr lang="en-US" sz="1600" dirty="0" smtClean="0"/>
              <a:t>Further analysis must be computed considering bad thermal contact between the different parts</a:t>
            </a:r>
          </a:p>
          <a:p>
            <a:pPr lvl="1" algn="just"/>
            <a:endParaRPr lang="en-US" sz="1600" dirty="0" smtClean="0"/>
          </a:p>
          <a:p>
            <a:pPr lvl="1" algn="just"/>
            <a:r>
              <a:rPr lang="en-US" sz="1600" dirty="0" smtClean="0"/>
              <a:t>Prototype </a:t>
            </a:r>
            <a:r>
              <a:rPr lang="en-US" sz="1600" dirty="0" smtClean="0"/>
              <a:t>will validate </a:t>
            </a:r>
            <a:r>
              <a:rPr lang="en-US" sz="1600" dirty="0"/>
              <a:t>the </a:t>
            </a:r>
            <a:r>
              <a:rPr lang="en-US" sz="1600" dirty="0" smtClean="0"/>
              <a:t>design</a:t>
            </a:r>
          </a:p>
          <a:p>
            <a:pPr lvl="1" algn="just"/>
            <a:endParaRPr lang="en-US" sz="1600" dirty="0"/>
          </a:p>
          <a:p>
            <a:pPr lvl="1" algn="just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Temperature 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controlled with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heating 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elements installed all along the loop</a:t>
            </a:r>
          </a:p>
          <a:p>
            <a:pPr lvl="1" algn="just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216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results – </a:t>
            </a:r>
            <a:r>
              <a:rPr lang="en-US" sz="4000" dirty="0" smtClean="0"/>
              <a:t>Beam impact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Assessment of beam impact with </a:t>
            </a:r>
            <a:r>
              <a:rPr lang="en-US" sz="2000" dirty="0" err="1" smtClean="0"/>
              <a:t>Fluka</a:t>
            </a:r>
            <a:r>
              <a:rPr lang="en-US" sz="2000" dirty="0" smtClean="0"/>
              <a:t> &amp;</a:t>
            </a:r>
          </a:p>
          <a:p>
            <a:pPr marL="36576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</a:t>
            </a:r>
            <a:r>
              <a:rPr lang="en-US" sz="2000" dirty="0" err="1" smtClean="0"/>
              <a:t>Ansys</a:t>
            </a:r>
            <a:r>
              <a:rPr lang="en-US" sz="2000" dirty="0" smtClean="0"/>
              <a:t> </a:t>
            </a:r>
            <a:r>
              <a:rPr lang="en-US" sz="2000" dirty="0" err="1" smtClean="0"/>
              <a:t>Autodyn</a:t>
            </a:r>
            <a:endParaRPr lang="en-US" sz="2000" dirty="0"/>
          </a:p>
          <a:p>
            <a:r>
              <a:rPr lang="en-US" sz="2000" dirty="0" smtClean="0"/>
              <a:t>Geometry considered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1" y="2484583"/>
            <a:ext cx="2006051" cy="3275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1533236" y="2687782"/>
            <a:ext cx="1690255" cy="988291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546764" y="4027055"/>
            <a:ext cx="683491" cy="5080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145" y="2648424"/>
            <a:ext cx="4458566" cy="2219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30255" y="4922634"/>
            <a:ext cx="45324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Container: </a:t>
            </a:r>
            <a:r>
              <a:rPr lang="en-US" dirty="0" smtClean="0"/>
              <a:t>Stainless Steel 304, solid </a:t>
            </a:r>
            <a:r>
              <a:rPr lang="en-US" dirty="0" smtClean="0"/>
              <a:t>part, </a:t>
            </a:r>
            <a:r>
              <a:rPr lang="en-US" dirty="0" err="1" smtClean="0"/>
              <a:t>Lagrangian</a:t>
            </a:r>
            <a:r>
              <a:rPr lang="en-US" dirty="0" smtClean="0"/>
              <a:t> part</a:t>
            </a:r>
            <a:endParaRPr lang="en-US" dirty="0" smtClean="0"/>
          </a:p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Liquid: </a:t>
            </a:r>
            <a:r>
              <a:rPr lang="en-US" dirty="0" smtClean="0"/>
              <a:t>LBE, SPH elements</a:t>
            </a:r>
          </a:p>
          <a:p>
            <a:endParaRPr lang="en-US" dirty="0"/>
          </a:p>
          <a:p>
            <a:r>
              <a:rPr lang="en-US" dirty="0" smtClean="0"/>
              <a:t>Use of 40 gauges along beam axis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563" y="1051511"/>
            <a:ext cx="3173073" cy="1349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930519" y="2340282"/>
            <a:ext cx="25099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err="1" smtClean="0">
                <a:solidFill>
                  <a:schemeClr val="accent4">
                    <a:lumMod val="75000"/>
                  </a:schemeClr>
                </a:solidFill>
              </a:rPr>
              <a:t>Isolde</a:t>
            </a:r>
            <a:r>
              <a:rPr lang="en-US" sz="1400" i="1" dirty="0" smtClean="0">
                <a:solidFill>
                  <a:schemeClr val="accent4">
                    <a:lumMod val="75000"/>
                  </a:schemeClr>
                </a:solidFill>
              </a:rPr>
              <a:t> beam parameters</a:t>
            </a:r>
            <a:endParaRPr lang="en-US" sz="14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930519" y="1570182"/>
            <a:ext cx="3047226" cy="618836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results – </a:t>
            </a:r>
            <a:r>
              <a:rPr lang="en-US" sz="4000" dirty="0" smtClean="0"/>
              <a:t>Beam impact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Material definition</a:t>
            </a:r>
          </a:p>
          <a:p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9026"/>
            <a:ext cx="3008859" cy="406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583708" y="1478194"/>
                <a:ext cx="5024583" cy="4667421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49377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0000"/>
                  <a:buFont typeface="Arial"/>
                  <a:buChar char="•"/>
                  <a:defRPr kumimoji="0"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05256" indent="-4572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Char char="•"/>
                  <a:defRPr kumimoji="0" sz="2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92708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85000"/>
                  <a:buFont typeface="Arial"/>
                  <a:buChar char="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85316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50492" indent="-342900" algn="l" rtl="0" eaLnBrk="1" latinLnBrk="0" hangingPunct="1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/>
                  <a:buChar char="•"/>
                  <a:defRPr kumimoji="0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00784" indent="-182880" algn="l" rtl="0" eaLnBrk="1" latinLnBrk="0" hangingPunct="1">
                  <a:spcBef>
                    <a:spcPct val="20000"/>
                  </a:spcBef>
                  <a:buClr>
                    <a:schemeClr val="accent5"/>
                  </a:buClr>
                  <a:buFont typeface="Arial"/>
                  <a:buChar char="-"/>
                  <a:defRPr kumimoji="0" sz="20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/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39696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▪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1720" indent="-182880" algn="l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Font typeface="Arial"/>
                  <a:buChar char="•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2000" dirty="0" smtClean="0"/>
                  <a:t>Standard variables @ 600 </a:t>
                </a:r>
                <a:r>
                  <a:rPr lang="en-US" sz="2000" dirty="0" smtClean="0">
                    <a:latin typeface="Times New Roman"/>
                    <a:cs typeface="Times New Roman"/>
                  </a:rPr>
                  <a:t>ºC.</a:t>
                </a:r>
                <a:endParaRPr lang="en-US" sz="2000" dirty="0" smtClean="0"/>
              </a:p>
              <a:p>
                <a:pPr lvl="1" algn="just"/>
                <a:r>
                  <a:rPr lang="el-GR" sz="1600" dirty="0">
                    <a:latin typeface="Times New Roman"/>
                    <a:cs typeface="Times New Roman"/>
                  </a:rPr>
                  <a:t>ρ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, </a:t>
                </a:r>
                <a:r>
                  <a:rPr lang="en-US" sz="1600" dirty="0" err="1" smtClean="0">
                    <a:latin typeface="Times New Roman"/>
                    <a:cs typeface="Times New Roman"/>
                  </a:rPr>
                  <a:t>Cp</a:t>
                </a:r>
                <a:r>
                  <a:rPr lang="en-US" sz="1600" dirty="0" smtClean="0">
                    <a:latin typeface="Times New Roman"/>
                    <a:cs typeface="Times New Roman"/>
                  </a:rPr>
                  <a:t>, k</a:t>
                </a:r>
                <a:endParaRPr lang="en-US" sz="1600" dirty="0" smtClean="0"/>
              </a:p>
              <a:p>
                <a:pPr algn="just"/>
                <a:endParaRPr lang="en-US" sz="1600" dirty="0"/>
              </a:p>
              <a:p>
                <a:pPr algn="just"/>
                <a:r>
                  <a:rPr lang="en-US" sz="2000" dirty="0"/>
                  <a:t>Shock EOS </a:t>
                </a:r>
                <a:r>
                  <a:rPr lang="en-US" sz="2000" dirty="0" smtClean="0"/>
                  <a:t>(Linear model)</a:t>
                </a:r>
              </a:p>
              <a:p>
                <a:pPr marL="36576" indent="0" algn="just">
                  <a:buNone/>
                </a:pPr>
                <a:r>
                  <a:rPr lang="en-US" sz="2000" dirty="0" smtClean="0"/>
                  <a:t>	</a:t>
                </a:r>
                <a:r>
                  <a:rPr lang="en-US" sz="2000" i="1" dirty="0" err="1" smtClean="0"/>
                  <a:t>Gruneisen</a:t>
                </a:r>
                <a:r>
                  <a:rPr lang="en-US" sz="2000" i="1" dirty="0" smtClean="0"/>
                  <a:t> model</a:t>
                </a:r>
              </a:p>
              <a:p>
                <a:pPr marL="36576" indent="0" algn="just">
                  <a:buNone/>
                </a:pPr>
                <a:endParaRPr lang="en-US" sz="2000" i="1" dirty="0" smtClean="0"/>
              </a:p>
              <a:p>
                <a:pPr marL="448056" lvl="1" indent="0" algn="just">
                  <a:buNone/>
                </a:pPr>
                <a:r>
                  <a:rPr lang="en-US" sz="1600" dirty="0" smtClean="0"/>
                  <a:t>U</a:t>
                </a:r>
                <a:r>
                  <a:rPr lang="en-US" sz="1600" baseline="-25000" dirty="0" smtClean="0"/>
                  <a:t>s</a:t>
                </a:r>
                <a:r>
                  <a:rPr lang="en-US" sz="1600" dirty="0" smtClean="0"/>
                  <a:t> = shock velocity, </a:t>
                </a:r>
                <a14:m>
                  <m:oMath xmlns:m="http://schemas.openxmlformats.org/officeDocument/2006/math">
                    <m:r>
                      <a:rPr lang="az-Cyrl-AZ" sz="1600" i="1">
                        <a:latin typeface="Cambria Math"/>
                      </a:rPr>
                      <m:t>Г</m:t>
                    </m:r>
                  </m:oMath>
                </a14:m>
                <a:r>
                  <a:rPr lang="en-US" sz="1600" dirty="0" smtClean="0"/>
                  <a:t> = </a:t>
                </a:r>
                <a:r>
                  <a:rPr lang="en-US" sz="1600" dirty="0" err="1" smtClean="0"/>
                  <a:t>Gruneisen</a:t>
                </a:r>
                <a:r>
                  <a:rPr lang="en-US" sz="1600" dirty="0" smtClean="0"/>
                  <a:t> coefficient,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𝜇</m:t>
                        </m:r>
                      </m:e>
                      <m:sub>
                        <m:r>
                          <a:rPr lang="en-US" sz="1600" i="1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1600" dirty="0" smtClean="0"/>
                  <a:t>= particle velocity, C</a:t>
                </a:r>
                <a:r>
                  <a:rPr lang="en-US" sz="1600" baseline="-25000" dirty="0" smtClean="0"/>
                  <a:t>0</a:t>
                </a:r>
                <a:r>
                  <a:rPr lang="en-US" sz="1600" dirty="0" smtClean="0"/>
                  <a:t> and S = fitting parameters</a:t>
                </a:r>
              </a:p>
              <a:p>
                <a:pPr marL="448056" lvl="1" indent="0" algn="just">
                  <a:buNone/>
                </a:pPr>
                <a:endParaRPr lang="en-US" sz="1600" dirty="0"/>
              </a:p>
              <a:p>
                <a:pPr marL="493776" lvl="1" algn="just">
                  <a:buSzPct val="80000"/>
                </a:pPr>
                <a:r>
                  <a:rPr lang="en-US" sz="2000" dirty="0"/>
                  <a:t>Failure </a:t>
                </a:r>
                <a:r>
                  <a:rPr lang="en-US" sz="2000" dirty="0" smtClean="0"/>
                  <a:t>mechanism</a:t>
                </a:r>
              </a:p>
              <a:p>
                <a:pPr marL="681228" lvl="2" algn="just">
                  <a:buSzPct val="80000"/>
                </a:pPr>
                <a:r>
                  <a:rPr lang="en-US" sz="1600" dirty="0" smtClean="0"/>
                  <a:t>Hydrodynamic tensile limit</a:t>
                </a:r>
              </a:p>
              <a:p>
                <a:pPr marL="681228" lvl="2" algn="just">
                  <a:buSzPct val="80000"/>
                </a:pPr>
                <a:r>
                  <a:rPr lang="en-US" sz="1600" dirty="0" smtClean="0"/>
                  <a:t>2 values considered: </a:t>
                </a:r>
                <a:r>
                  <a:rPr lang="en-US" sz="1600" b="1" dirty="0" smtClean="0"/>
                  <a:t>-150 </a:t>
                </a:r>
                <a:r>
                  <a:rPr lang="en-US" sz="1600" b="1" dirty="0" err="1" smtClean="0"/>
                  <a:t>kPa</a:t>
                </a:r>
                <a:r>
                  <a:rPr lang="en-US" sz="1600" b="1" dirty="0" smtClean="0"/>
                  <a:t> </a:t>
                </a:r>
                <a:r>
                  <a:rPr lang="en-US" sz="1600" dirty="0" smtClean="0"/>
                  <a:t>and </a:t>
                </a:r>
                <a:r>
                  <a:rPr lang="en-US" sz="1600" b="1" dirty="0" smtClean="0"/>
                  <a:t>-1.9 </a:t>
                </a:r>
                <a:r>
                  <a:rPr lang="en-US" sz="1600" b="1" dirty="0" err="1" smtClean="0"/>
                  <a:t>GPa</a:t>
                </a:r>
                <a:r>
                  <a:rPr lang="en-US" sz="1600" b="1" dirty="0" smtClean="0"/>
                  <a:t> </a:t>
                </a:r>
                <a:r>
                  <a:rPr lang="en-US" sz="1600" dirty="0" smtClean="0"/>
                  <a:t>(no value available for LBE)</a:t>
                </a:r>
                <a:endParaRPr lang="en-US" sz="1600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3708" y="1478194"/>
                <a:ext cx="5024583" cy="4667421"/>
              </a:xfrm>
              <a:prstGeom prst="rect">
                <a:avLst/>
              </a:prstGeom>
              <a:blipFill rotWithShape="1">
                <a:blip r:embed="rId3"/>
                <a:stretch>
                  <a:fillRect t="-653" r="-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325030" y="2279820"/>
                <a:ext cx="1671188" cy="11910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𝑆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sz="1400" b="0" i="1" smtClean="0">
                          <a:latin typeface="Cambria Math"/>
                        </a:rPr>
                        <m:t>+</m:t>
                      </m:r>
                      <m:r>
                        <a:rPr lang="en-US" sz="1400" b="0" i="1" smtClean="0">
                          <a:latin typeface="Cambria Math"/>
                        </a:rPr>
                        <m:t>𝑆</m:t>
                      </m:r>
                      <m:r>
                        <a:rPr lang="en-US" sz="1400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/>
                            </a:rPr>
                            <m:t>𝑝</m:t>
                          </m:r>
                        </m:sub>
                      </m:sSub>
                    </m:oMath>
                  </m:oMathPara>
                </a14:m>
                <a:endParaRPr lang="en-US" sz="1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/>
                        </a:rPr>
                        <m:t>𝑆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/>
                        </a:rPr>
                        <m:t>∗</m:t>
                      </m:r>
                      <m:d>
                        <m:d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/>
                            </a:rPr>
                            <m:t>1+</m:t>
                          </m:r>
                          <m:r>
                            <a:rPr lang="az-Cyrl-AZ" sz="1400" b="0" i="1" smtClean="0">
                              <a:latin typeface="Cambria Math"/>
                            </a:rPr>
                            <m:t>Г</m:t>
                          </m:r>
                        </m:e>
                      </m:d>
                    </m:oMath>
                  </m:oMathPara>
                </a14:m>
                <a:endParaRPr lang="en-US" sz="1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z-Cyrl-AZ" sz="1400" i="1" smtClean="0">
                          <a:latin typeface="Cambria Math"/>
                        </a:rPr>
                        <m:t>Г</m:t>
                      </m:r>
                      <m:r>
                        <a:rPr lang="en-US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𝑆</m:t>
                              </m:r>
                            </m:sub>
                          </m:sSub>
                        </m:num>
                        <m:den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𝜌</m:t>
                          </m:r>
                          <m:r>
                            <a:rPr lang="en-US" sz="1400" b="0" i="1" smtClean="0">
                              <a:latin typeface="Cambria Math"/>
                              <a:ea typeface="Cambria Math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1400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030" y="2279820"/>
                <a:ext cx="1671188" cy="11910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694546" y="5923008"/>
            <a:ext cx="5248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Courtesy E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Noah, Un Geneva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results – </a:t>
            </a:r>
            <a:r>
              <a:rPr lang="en-US" sz="4000" dirty="0" smtClean="0"/>
              <a:t>Beam impact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/>
              <a:t>Analysis for 50 µs (1 pulse = 32.6 µs) – </a:t>
            </a:r>
            <a:r>
              <a:rPr lang="en-US" sz="2000" b="1" dirty="0" smtClean="0"/>
              <a:t>under</a:t>
            </a:r>
            <a:r>
              <a:rPr lang="en-US" sz="2000" dirty="0" smtClean="0"/>
              <a:t> hydrodynamic tensile limit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575" y="1966694"/>
            <a:ext cx="4425511" cy="3234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392132" y="3889899"/>
            <a:ext cx="3639954" cy="68757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696082" y="5288261"/>
            <a:ext cx="4246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/>
              <a:t>Shock waves deposit energy </a:t>
            </a:r>
            <a:r>
              <a:rPr lang="en-US" sz="1400" i="1" dirty="0" smtClean="0"/>
              <a:t>onto the weakest point of the container (grid part).</a:t>
            </a:r>
            <a:endParaRPr lang="en-US" sz="16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63492" y="5923008"/>
            <a:ext cx="3179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b="1" i="1" dirty="0" smtClean="0">
                <a:solidFill>
                  <a:srgbClr val="FF0000"/>
                </a:solidFill>
              </a:rPr>
              <a:t>Stresses up to 350 </a:t>
            </a:r>
            <a:r>
              <a:rPr lang="en-US" sz="1200" b="1" i="1" dirty="0" err="1" smtClean="0">
                <a:solidFill>
                  <a:srgbClr val="FF0000"/>
                </a:solidFill>
              </a:rPr>
              <a:t>MPa</a:t>
            </a:r>
            <a:r>
              <a:rPr lang="en-US" sz="1200" b="1" i="1" dirty="0" smtClean="0">
                <a:solidFill>
                  <a:srgbClr val="FF0000"/>
                </a:solidFill>
              </a:rPr>
              <a:t> (Yield = 390 </a:t>
            </a:r>
            <a:r>
              <a:rPr lang="en-US" sz="1200" b="1" i="1" dirty="0" err="1" smtClean="0">
                <a:solidFill>
                  <a:srgbClr val="FF0000"/>
                </a:solidFill>
              </a:rPr>
              <a:t>MPa</a:t>
            </a:r>
            <a:r>
              <a:rPr lang="en-US" sz="1200" b="1" i="1" dirty="0" smtClean="0">
                <a:solidFill>
                  <a:srgbClr val="FF0000"/>
                </a:solidFill>
              </a:rPr>
              <a:t>) in less than 1 </a:t>
            </a:r>
            <a:r>
              <a:rPr lang="en-US" sz="1200" b="1" i="1" dirty="0" err="1" smtClean="0">
                <a:solidFill>
                  <a:srgbClr val="FF0000"/>
                </a:solidFill>
              </a:rPr>
              <a:t>ms.</a:t>
            </a:r>
            <a:endParaRPr lang="en-US" sz="1200" b="1" i="1" dirty="0">
              <a:solidFill>
                <a:srgbClr val="FF0000"/>
              </a:solidFill>
            </a:endParaRPr>
          </a:p>
        </p:txBody>
      </p:sp>
      <p:sp>
        <p:nvSpPr>
          <p:cNvPr id="9" name="Bent-Up Arrow 8"/>
          <p:cNvSpPr/>
          <p:nvPr/>
        </p:nvSpPr>
        <p:spPr>
          <a:xfrm rot="5400000">
            <a:off x="5298982" y="5865112"/>
            <a:ext cx="288557" cy="491413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"/>
          <a:stretch/>
        </p:blipFill>
        <p:spPr bwMode="auto">
          <a:xfrm>
            <a:off x="145954" y="2067062"/>
            <a:ext cx="4180675" cy="3805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3953165" y="3583708"/>
            <a:ext cx="471054" cy="4326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7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results – </a:t>
            </a:r>
            <a:r>
              <a:rPr lang="en-US" sz="4000" dirty="0" smtClean="0"/>
              <a:t>Beam impact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/>
              <a:t>Analysis for </a:t>
            </a:r>
            <a:r>
              <a:rPr lang="en-US" sz="2000" dirty="0" smtClean="0"/>
              <a:t>50 </a:t>
            </a:r>
            <a:r>
              <a:rPr lang="en-US" sz="2000" dirty="0"/>
              <a:t>µs (1 pulse = 32.6 µs) – </a:t>
            </a:r>
            <a:r>
              <a:rPr lang="en-US" sz="2000" b="1" dirty="0" smtClean="0"/>
              <a:t>over</a:t>
            </a:r>
            <a:r>
              <a:rPr lang="en-US" sz="2000" dirty="0" smtClean="0"/>
              <a:t> </a:t>
            </a:r>
            <a:r>
              <a:rPr lang="en-US" sz="2000" dirty="0"/>
              <a:t>hydrodynamic tensile limit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218" y="2250017"/>
            <a:ext cx="4545777" cy="3100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61552" y="5611313"/>
            <a:ext cx="4608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/>
              <a:t>Cavitation in the liquid will induce splashing of the LBE and projection of droplets with very high velocity in the diffusion chamber.</a:t>
            </a:r>
            <a:endParaRPr lang="en-US" sz="14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61" y="2549738"/>
            <a:ext cx="4030086" cy="2500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4017820" y="3756239"/>
            <a:ext cx="471054" cy="43269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15056" y="5409984"/>
            <a:ext cx="42464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i="1" dirty="0" smtClean="0">
                <a:solidFill>
                  <a:srgbClr val="FF0000"/>
                </a:solidFill>
              </a:rPr>
              <a:t>Deformation scale: *9</a:t>
            </a:r>
            <a:endParaRPr lang="en-US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Numerical results – </a:t>
            </a:r>
            <a:r>
              <a:rPr lang="en-US" sz="4000" dirty="0" smtClean="0"/>
              <a:t>Beam impact 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 smtClean="0"/>
              <a:t>Conclusions &amp; Outlook</a:t>
            </a:r>
            <a:endParaRPr lang="en-US" sz="2400" dirty="0" smtClean="0"/>
          </a:p>
          <a:p>
            <a:pPr lvl="1" algn="just"/>
            <a:endParaRPr lang="en-US" sz="1800" dirty="0" smtClean="0"/>
          </a:p>
          <a:p>
            <a:pPr lvl="1" algn="just"/>
            <a:r>
              <a:rPr lang="en-US" sz="1800" dirty="0" smtClean="0"/>
              <a:t>The </a:t>
            </a:r>
            <a:r>
              <a:rPr lang="en-US" sz="1800" dirty="0" smtClean="0"/>
              <a:t>geometry needs </a:t>
            </a:r>
            <a:r>
              <a:rPr lang="en-US" sz="1800" dirty="0" smtClean="0"/>
              <a:t>an </a:t>
            </a:r>
            <a:r>
              <a:rPr lang="en-US" sz="1800" dirty="0" smtClean="0"/>
              <a:t>improvement to avoid resonant shock waves</a:t>
            </a:r>
            <a:endParaRPr lang="en-US" sz="1800" dirty="0" smtClean="0"/>
          </a:p>
          <a:p>
            <a:pPr lvl="1" algn="just"/>
            <a:endParaRPr lang="en-US" sz="1800" dirty="0"/>
          </a:p>
          <a:p>
            <a:pPr lvl="1" algn="just"/>
            <a:r>
              <a:rPr lang="en-US" sz="1800" dirty="0" smtClean="0"/>
              <a:t>Impact of beam onto the container </a:t>
            </a:r>
            <a:r>
              <a:rPr lang="en-US" sz="1800" dirty="0" smtClean="0"/>
              <a:t>should be further investigated:</a:t>
            </a:r>
          </a:p>
          <a:p>
            <a:pPr lvl="2" algn="just"/>
            <a:endParaRPr lang="en-US" sz="1600" dirty="0"/>
          </a:p>
          <a:p>
            <a:pPr lvl="2" algn="just"/>
            <a:r>
              <a:rPr lang="en-US" sz="1600" dirty="0" smtClean="0"/>
              <a:t>Negligible impact expected</a:t>
            </a:r>
          </a:p>
          <a:p>
            <a:pPr lvl="2" algn="just"/>
            <a:r>
              <a:rPr lang="en-US" sz="1600" dirty="0" smtClean="0"/>
              <a:t>Need more detailed simulation to prove it</a:t>
            </a:r>
          </a:p>
          <a:p>
            <a:pPr marL="448056" lvl="1" indent="0" algn="just">
              <a:buNone/>
            </a:pPr>
            <a:endParaRPr lang="en-US" sz="2400" dirty="0"/>
          </a:p>
          <a:p>
            <a:pPr lvl="1" algn="just"/>
            <a:r>
              <a:rPr lang="en-US" sz="1800" dirty="0"/>
              <a:t>Simulation must be computed for longer time</a:t>
            </a:r>
          </a:p>
          <a:p>
            <a:pPr lvl="1" algn="just"/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5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next steps…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8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&amp; 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 smtClean="0"/>
              <a:t>Preliminary design is available, </a:t>
            </a:r>
            <a:r>
              <a:rPr lang="en-US" sz="2800" dirty="0" smtClean="0"/>
              <a:t>under optimization</a:t>
            </a:r>
            <a:endParaRPr lang="en-US" sz="2800" dirty="0" smtClean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Test </a:t>
            </a:r>
            <a:r>
              <a:rPr lang="en-US" sz="2800" dirty="0" smtClean="0"/>
              <a:t>of the Heat Exchanger </a:t>
            </a:r>
            <a:r>
              <a:rPr lang="en-US" sz="2800" dirty="0" smtClean="0"/>
              <a:t>foreseen</a:t>
            </a:r>
            <a:endParaRPr lang="en-US" sz="2800" dirty="0"/>
          </a:p>
          <a:p>
            <a:pPr algn="just"/>
            <a:endParaRPr lang="en-US" sz="2800" dirty="0" smtClean="0"/>
          </a:p>
          <a:p>
            <a:pPr algn="just"/>
            <a:r>
              <a:rPr lang="en-US" sz="2800" dirty="0" smtClean="0"/>
              <a:t>Optimization of the irradiation container </a:t>
            </a:r>
            <a:r>
              <a:rPr lang="en-US" sz="2800" dirty="0" smtClean="0"/>
              <a:t>under beam impact </a:t>
            </a:r>
            <a:r>
              <a:rPr lang="en-US" sz="2800" dirty="0" smtClean="0"/>
              <a:t>on-going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r>
              <a:rPr lang="en-US" sz="2800" dirty="0" smtClean="0"/>
              <a:t>Off-line tests scheduled in the near future</a:t>
            </a:r>
            <a:endParaRPr lang="en-US" sz="2800" dirty="0" smtClean="0"/>
          </a:p>
          <a:p>
            <a:pPr algn="just"/>
            <a:endParaRPr lang="en-US" sz="2800" dirty="0"/>
          </a:p>
          <a:p>
            <a:pPr algn="just"/>
            <a:endParaRPr lang="en-US" sz="2800" dirty="0" smtClean="0"/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2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37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Introduction/context…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Thanks to all the contributors…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V. Barozier</a:t>
            </a:r>
          </a:p>
          <a:p>
            <a:r>
              <a:rPr lang="en-US" sz="2000" dirty="0" smtClean="0"/>
              <a:t>A. P. Bernardes</a:t>
            </a:r>
          </a:p>
          <a:p>
            <a:r>
              <a:rPr lang="en-US" sz="2000" dirty="0" smtClean="0"/>
              <a:t>K. </a:t>
            </a:r>
            <a:r>
              <a:rPr lang="en-US" sz="2000" dirty="0" err="1" smtClean="0"/>
              <a:t>Kravalis</a:t>
            </a:r>
            <a:endParaRPr lang="en-US" sz="2000" dirty="0"/>
          </a:p>
          <a:p>
            <a:r>
              <a:rPr lang="en-US" sz="2000" dirty="0" smtClean="0"/>
              <a:t>F. Loprete</a:t>
            </a:r>
          </a:p>
          <a:p>
            <a:r>
              <a:rPr lang="en-US" sz="2000" dirty="0" smtClean="0"/>
              <a:t>S. Marzari</a:t>
            </a:r>
          </a:p>
          <a:p>
            <a:r>
              <a:rPr lang="en-US" sz="2000" dirty="0" smtClean="0"/>
              <a:t>R. Nikoluskins</a:t>
            </a:r>
          </a:p>
          <a:p>
            <a:r>
              <a:rPr lang="en-US" sz="2000" dirty="0" smtClean="0"/>
              <a:t>F. Pasdeloup</a:t>
            </a:r>
          </a:p>
          <a:p>
            <a:r>
              <a:rPr lang="en-US" sz="2000" dirty="0" smtClean="0"/>
              <a:t>A. Polato</a:t>
            </a:r>
          </a:p>
          <a:p>
            <a:r>
              <a:rPr lang="en-US" sz="2000" dirty="0" smtClean="0"/>
              <a:t>H. Znaidi</a:t>
            </a:r>
          </a:p>
          <a:p>
            <a:r>
              <a:rPr lang="en-US" sz="2000" dirty="0" smtClean="0"/>
              <a:t>… (and many others…)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45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up slides…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Introduction/context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smtClean="0"/>
              <a:t>Specificity of RIBs (Radioactive Ion Beam) production via the ISOL (Isotope separation on-line) technique:</a:t>
            </a:r>
            <a:r>
              <a:rPr lang="en-US" sz="2400" b="1" dirty="0" smtClean="0"/>
              <a:t> </a:t>
            </a:r>
            <a:r>
              <a:rPr lang="en-US" sz="1600" i="1" dirty="0" smtClean="0"/>
              <a:t>Isolde target unit </a:t>
            </a:r>
          </a:p>
          <a:p>
            <a:pPr algn="just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32</a:t>
            </a:fld>
            <a:endParaRPr lang="en-US" dirty="0"/>
          </a:p>
        </p:txBody>
      </p:sp>
      <p:grpSp>
        <p:nvGrpSpPr>
          <p:cNvPr id="367" name="Grupo 1"/>
          <p:cNvGrpSpPr/>
          <p:nvPr/>
        </p:nvGrpSpPr>
        <p:grpSpPr>
          <a:xfrm>
            <a:off x="1181383" y="2611187"/>
            <a:ext cx="7128792" cy="2917545"/>
            <a:chOff x="732048" y="930954"/>
            <a:chExt cx="7128792" cy="2917545"/>
          </a:xfrm>
        </p:grpSpPr>
        <p:sp>
          <p:nvSpPr>
            <p:cNvPr id="368" name="CaixaDeTexto 2"/>
            <p:cNvSpPr txBox="1"/>
            <p:nvPr/>
          </p:nvSpPr>
          <p:spPr>
            <a:xfrm>
              <a:off x="5687745" y="930954"/>
              <a:ext cx="10081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Extraction</a:t>
              </a:r>
              <a:r>
                <a:rPr kumimoji="0" lang="pt-PT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pt-PT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electrode</a:t>
              </a:r>
              <a:endPara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69" name="CaixaDeTexto 3"/>
            <p:cNvSpPr txBox="1"/>
            <p:nvPr/>
          </p:nvSpPr>
          <p:spPr>
            <a:xfrm>
              <a:off x="6060640" y="2011074"/>
              <a:ext cx="1800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Extracted</a:t>
              </a:r>
              <a:r>
                <a:rPr kumimoji="0" lang="pt-PT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pt-PT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ion</a:t>
              </a:r>
              <a:r>
                <a:rPr kumimoji="0" lang="pt-PT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pt-PT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beam</a:t>
              </a:r>
              <a:endParaRPr kumimoji="0" lang="pt-PT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grpSp>
          <p:nvGrpSpPr>
            <p:cNvPr id="370" name="Grupo 100"/>
            <p:cNvGrpSpPr/>
            <p:nvPr/>
          </p:nvGrpSpPr>
          <p:grpSpPr>
            <a:xfrm>
              <a:off x="732048" y="1268760"/>
              <a:ext cx="5903676" cy="2579739"/>
              <a:chOff x="732048" y="1245768"/>
              <a:chExt cx="5903676" cy="2579739"/>
            </a:xfrm>
          </p:grpSpPr>
          <p:grpSp>
            <p:nvGrpSpPr>
              <p:cNvPr id="371" name="Grupo 29"/>
              <p:cNvGrpSpPr/>
              <p:nvPr/>
            </p:nvGrpSpPr>
            <p:grpSpPr>
              <a:xfrm>
                <a:off x="2204736" y="1395759"/>
                <a:ext cx="4430988" cy="1411047"/>
                <a:chOff x="2051720" y="1858584"/>
                <a:chExt cx="4430988" cy="1411047"/>
              </a:xfrm>
            </p:grpSpPr>
            <p:cxnSp>
              <p:nvCxnSpPr>
                <p:cNvPr id="417" name="Conexão recta 51"/>
                <p:cNvCxnSpPr/>
                <p:nvPr/>
              </p:nvCxnSpPr>
              <p:spPr>
                <a:xfrm>
                  <a:off x="2051720" y="3154616"/>
                  <a:ext cx="936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8" name="Conexão recta 52"/>
                <p:cNvCxnSpPr/>
                <p:nvPr/>
              </p:nvCxnSpPr>
              <p:spPr>
                <a:xfrm>
                  <a:off x="2052592" y="2060848"/>
                  <a:ext cx="936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19" name="Conexão recta 53"/>
                <p:cNvCxnSpPr/>
                <p:nvPr/>
              </p:nvCxnSpPr>
              <p:spPr>
                <a:xfrm>
                  <a:off x="4075802" y="3143968"/>
                  <a:ext cx="1080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0" name="Conexão recta 54"/>
                <p:cNvCxnSpPr/>
                <p:nvPr/>
              </p:nvCxnSpPr>
              <p:spPr>
                <a:xfrm>
                  <a:off x="4072802" y="2043596"/>
                  <a:ext cx="1080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1" name="Conexão recta 55"/>
                <p:cNvCxnSpPr/>
                <p:nvPr/>
              </p:nvCxnSpPr>
              <p:spPr>
                <a:xfrm>
                  <a:off x="2996450" y="2700294"/>
                  <a:ext cx="1080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2" name="Conexão recta 56"/>
                <p:cNvCxnSpPr/>
                <p:nvPr/>
              </p:nvCxnSpPr>
              <p:spPr>
                <a:xfrm>
                  <a:off x="2987824" y="2494918"/>
                  <a:ext cx="1080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3" name="Conexão recta 57"/>
                <p:cNvCxnSpPr/>
                <p:nvPr/>
              </p:nvCxnSpPr>
              <p:spPr>
                <a:xfrm>
                  <a:off x="5582708" y="3212976"/>
                  <a:ext cx="900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4" name="Conexão recta 58"/>
                <p:cNvCxnSpPr/>
                <p:nvPr/>
              </p:nvCxnSpPr>
              <p:spPr>
                <a:xfrm>
                  <a:off x="5578578" y="1899580"/>
                  <a:ext cx="864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5" name="Conexão recta 59"/>
                <p:cNvCxnSpPr/>
                <p:nvPr/>
              </p:nvCxnSpPr>
              <p:spPr>
                <a:xfrm rot="5400000">
                  <a:off x="1514776" y="2600896"/>
                  <a:ext cx="1080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6" name="Conexão recta 60"/>
                <p:cNvCxnSpPr/>
                <p:nvPr/>
              </p:nvCxnSpPr>
              <p:spPr>
                <a:xfrm rot="5400000">
                  <a:off x="3852211" y="2279656"/>
                  <a:ext cx="432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7" name="Conexão recta 61"/>
                <p:cNvCxnSpPr/>
                <p:nvPr/>
              </p:nvCxnSpPr>
              <p:spPr>
                <a:xfrm rot="5400000">
                  <a:off x="3859783" y="2920916"/>
                  <a:ext cx="432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8" name="Conexão recta 62"/>
                <p:cNvCxnSpPr/>
                <p:nvPr/>
              </p:nvCxnSpPr>
              <p:spPr>
                <a:xfrm rot="5400000">
                  <a:off x="2771824" y="2278800"/>
                  <a:ext cx="432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cxnSp>
              <p:nvCxnSpPr>
                <p:cNvPr id="429" name="Conexão recta 63"/>
                <p:cNvCxnSpPr/>
                <p:nvPr/>
              </p:nvCxnSpPr>
              <p:spPr>
                <a:xfrm rot="5400000">
                  <a:off x="2783699" y="2928688"/>
                  <a:ext cx="432000" cy="0"/>
                </a:xfrm>
                <a:prstGeom prst="line">
                  <a:avLst/>
                </a:prstGeom>
                <a:noFill/>
                <a:ln w="76200" cap="rnd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/>
              </p:spPr>
            </p:cxnSp>
            <p:sp>
              <p:nvSpPr>
                <p:cNvPr id="430" name="Triângulo isósceles 64"/>
                <p:cNvSpPr/>
                <p:nvPr/>
              </p:nvSpPr>
              <p:spPr>
                <a:xfrm rot="19620000">
                  <a:off x="5400880" y="2729631"/>
                  <a:ext cx="72008" cy="540000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431" name="Triângulo isósceles 65"/>
                <p:cNvSpPr/>
                <p:nvPr/>
              </p:nvSpPr>
              <p:spPr>
                <a:xfrm rot="-1440000">
                  <a:off x="5035391" y="2722587"/>
                  <a:ext cx="72008" cy="468000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432" name="Triângulo isósceles 66"/>
                <p:cNvSpPr/>
                <p:nvPr/>
              </p:nvSpPr>
              <p:spPr>
                <a:xfrm rot="12600000">
                  <a:off x="5012839" y="2000292"/>
                  <a:ext cx="72008" cy="468000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  <p:sp>
              <p:nvSpPr>
                <p:cNvPr id="433" name="Triângulo isósceles 67"/>
                <p:cNvSpPr/>
                <p:nvPr/>
              </p:nvSpPr>
              <p:spPr>
                <a:xfrm rot="12780000">
                  <a:off x="5402610" y="1858584"/>
                  <a:ext cx="72008" cy="540000"/>
                </a:xfrm>
                <a:prstGeom prst="triangle">
                  <a:avLst/>
                </a:prstGeom>
                <a:solidFill>
                  <a:srgbClr val="4F81BD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PT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</a:endParaRPr>
                </a:p>
              </p:txBody>
            </p:sp>
          </p:grpSp>
          <p:sp>
            <p:nvSpPr>
              <p:cNvPr id="372" name="Seta para a direita 6"/>
              <p:cNvSpPr/>
              <p:nvPr/>
            </p:nvSpPr>
            <p:spPr>
              <a:xfrm>
                <a:off x="1043608" y="1916832"/>
                <a:ext cx="1008112" cy="360040"/>
              </a:xfrm>
              <a:prstGeom prst="rightArrow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3" name="CaixaDeTexto 7"/>
              <p:cNvSpPr txBox="1"/>
              <p:nvPr/>
            </p:nvSpPr>
            <p:spPr>
              <a:xfrm>
                <a:off x="732048" y="2503171"/>
                <a:ext cx="1368152" cy="276999"/>
              </a:xfrm>
              <a:prstGeom prst="rect">
                <a:avLst/>
              </a:prstGeom>
              <a:noFill/>
              <a:ln w="22225">
                <a:solidFill>
                  <a:srgbClr val="4F81B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Primary</a:t>
                </a:r>
                <a:r>
                  <a:rPr kumimoji="0" lang="pt-PT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beam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4" name="CaixaDeTexto 8"/>
              <p:cNvSpPr txBox="1"/>
              <p:nvPr/>
            </p:nvSpPr>
            <p:spPr>
              <a:xfrm>
                <a:off x="2159353" y="1283705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Target</a:t>
                </a:r>
              </a:p>
            </p:txBody>
          </p:sp>
          <p:sp>
            <p:nvSpPr>
              <p:cNvPr id="375" name="CaixaDeTexto 9"/>
              <p:cNvSpPr txBox="1"/>
              <p:nvPr/>
            </p:nvSpPr>
            <p:spPr>
              <a:xfrm>
                <a:off x="3164934" y="1512838"/>
                <a:ext cx="10081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Transfer</a:t>
                </a:r>
                <a:r>
                  <a:rPr kumimoji="0" lang="pt-PT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PT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line</a:t>
                </a:r>
                <a:endParaRPr kumimoji="0" lang="pt-PT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6" name="CaixaDeTexto 10"/>
              <p:cNvSpPr txBox="1"/>
              <p:nvPr/>
            </p:nvSpPr>
            <p:spPr>
              <a:xfrm>
                <a:off x="4260218" y="1245768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Ion</a:t>
                </a:r>
                <a:r>
                  <a:rPr kumimoji="0" lang="pt-PT" sz="1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PT" sz="1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source</a:t>
                </a:r>
                <a:endParaRPr kumimoji="0" lang="pt-PT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7" name="Oval 376"/>
              <p:cNvSpPr/>
              <p:nvPr/>
            </p:nvSpPr>
            <p:spPr>
              <a:xfrm>
                <a:off x="2315244" y="1867058"/>
                <a:ext cx="180000" cy="7200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8" name="Oval 377"/>
              <p:cNvSpPr/>
              <p:nvPr/>
            </p:nvSpPr>
            <p:spPr>
              <a:xfrm>
                <a:off x="2568050" y="1868400"/>
                <a:ext cx="180000" cy="7200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79" name="Oval 378"/>
              <p:cNvSpPr/>
              <p:nvPr/>
            </p:nvSpPr>
            <p:spPr>
              <a:xfrm>
                <a:off x="2820058" y="1868400"/>
                <a:ext cx="180000" cy="720000"/>
              </a:xfrm>
              <a:prstGeom prst="ellipse">
                <a:avLst/>
              </a:prstGeom>
              <a:solidFill>
                <a:srgbClr val="4F81BD"/>
              </a:solidFill>
              <a:ln w="25400" cap="flat" cmpd="sng" algn="ctr">
                <a:solidFill>
                  <a:srgbClr val="4F81BD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380" name="Conexão recta unidireccional 14"/>
              <p:cNvCxnSpPr>
                <a:stCxn id="377" idx="0"/>
              </p:cNvCxnSpPr>
              <p:nvPr/>
            </p:nvCxnSpPr>
            <p:spPr>
              <a:xfrm flipV="1">
                <a:off x="2405244" y="1628800"/>
                <a:ext cx="438564" cy="23825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1" name="Conexão recta unidireccional 15"/>
              <p:cNvCxnSpPr/>
              <p:nvPr/>
            </p:nvCxnSpPr>
            <p:spPr>
              <a:xfrm>
                <a:off x="2843808" y="1628800"/>
                <a:ext cx="288032" cy="57606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2" name="Conexão recta unidireccional 16"/>
              <p:cNvCxnSpPr/>
              <p:nvPr/>
            </p:nvCxnSpPr>
            <p:spPr>
              <a:xfrm flipV="1">
                <a:off x="3131840" y="2060848"/>
                <a:ext cx="216024" cy="14401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3" name="Conexão recta unidireccional 17"/>
              <p:cNvCxnSpPr/>
              <p:nvPr/>
            </p:nvCxnSpPr>
            <p:spPr>
              <a:xfrm>
                <a:off x="3347864" y="2060848"/>
                <a:ext cx="288032" cy="14401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4" name="Conexão recta unidireccional 18"/>
              <p:cNvCxnSpPr/>
              <p:nvPr/>
            </p:nvCxnSpPr>
            <p:spPr>
              <a:xfrm flipV="1">
                <a:off x="3635896" y="2060848"/>
                <a:ext cx="216024" cy="14401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5" name="Conexão recta unidireccional 19"/>
              <p:cNvCxnSpPr/>
              <p:nvPr/>
            </p:nvCxnSpPr>
            <p:spPr>
              <a:xfrm>
                <a:off x="3851920" y="2060848"/>
                <a:ext cx="216024" cy="14401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6" name="Conexão recta unidireccional 20"/>
              <p:cNvCxnSpPr/>
              <p:nvPr/>
            </p:nvCxnSpPr>
            <p:spPr>
              <a:xfrm>
                <a:off x="4211960" y="2060848"/>
                <a:ext cx="432048" cy="576064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cxnSp>
            <p:nvCxnSpPr>
              <p:cNvPr id="387" name="Conexão recta unidireccional 21"/>
              <p:cNvCxnSpPr>
                <a:endCxn id="433" idx="5"/>
              </p:cNvCxnSpPr>
              <p:nvPr/>
            </p:nvCxnSpPr>
            <p:spPr>
              <a:xfrm flipV="1">
                <a:off x="4644008" y="1655954"/>
                <a:ext cx="932524" cy="980958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388" name="Forma livre 22"/>
              <p:cNvSpPr/>
              <p:nvPr/>
            </p:nvSpPr>
            <p:spPr>
              <a:xfrm>
                <a:off x="5094514" y="1935678"/>
                <a:ext cx="973776" cy="146463"/>
              </a:xfrm>
              <a:custGeom>
                <a:avLst/>
                <a:gdLst>
                  <a:gd name="connsiteX0" fmla="*/ 0 w 973776"/>
                  <a:gd name="connsiteY0" fmla="*/ 0 h 146463"/>
                  <a:gd name="connsiteX1" fmla="*/ 118754 w 973776"/>
                  <a:gd name="connsiteY1" fmla="*/ 47502 h 146463"/>
                  <a:gd name="connsiteX2" fmla="*/ 593767 w 973776"/>
                  <a:gd name="connsiteY2" fmla="*/ 130629 h 146463"/>
                  <a:gd name="connsiteX3" fmla="*/ 914400 w 973776"/>
                  <a:gd name="connsiteY3" fmla="*/ 142504 h 146463"/>
                  <a:gd name="connsiteX4" fmla="*/ 950026 w 973776"/>
                  <a:gd name="connsiteY4" fmla="*/ 142504 h 146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3776" h="146463">
                    <a:moveTo>
                      <a:pt x="0" y="0"/>
                    </a:moveTo>
                    <a:cubicBezTo>
                      <a:pt x="9896" y="12865"/>
                      <a:pt x="19793" y="25731"/>
                      <a:pt x="118754" y="47502"/>
                    </a:cubicBezTo>
                    <a:cubicBezTo>
                      <a:pt x="217715" y="69273"/>
                      <a:pt x="461159" y="114795"/>
                      <a:pt x="593767" y="130629"/>
                    </a:cubicBezTo>
                    <a:cubicBezTo>
                      <a:pt x="726375" y="146463"/>
                      <a:pt x="855024" y="140525"/>
                      <a:pt x="914400" y="142504"/>
                    </a:cubicBezTo>
                    <a:cubicBezTo>
                      <a:pt x="973776" y="144483"/>
                      <a:pt x="961901" y="143493"/>
                      <a:pt x="950026" y="142504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89" name="Forma livre 23"/>
              <p:cNvSpPr/>
              <p:nvPr/>
            </p:nvSpPr>
            <p:spPr>
              <a:xfrm>
                <a:off x="5076057" y="2101932"/>
                <a:ext cx="980360" cy="174940"/>
              </a:xfrm>
              <a:custGeom>
                <a:avLst/>
                <a:gdLst>
                  <a:gd name="connsiteX0" fmla="*/ 0 w 617517"/>
                  <a:gd name="connsiteY0" fmla="*/ 190006 h 190006"/>
                  <a:gd name="connsiteX1" fmla="*/ 213756 w 617517"/>
                  <a:gd name="connsiteY1" fmla="*/ 130629 h 190006"/>
                  <a:gd name="connsiteX2" fmla="*/ 451262 w 617517"/>
                  <a:gd name="connsiteY2" fmla="*/ 59377 h 190006"/>
                  <a:gd name="connsiteX3" fmla="*/ 617517 w 617517"/>
                  <a:gd name="connsiteY3" fmla="*/ 0 h 190006"/>
                  <a:gd name="connsiteX4" fmla="*/ 617517 w 617517"/>
                  <a:gd name="connsiteY4" fmla="*/ 0 h 190006"/>
                  <a:gd name="connsiteX5" fmla="*/ 617517 w 617517"/>
                  <a:gd name="connsiteY5" fmla="*/ 0 h 190006"/>
                  <a:gd name="connsiteX6" fmla="*/ 617517 w 617517"/>
                  <a:gd name="connsiteY6" fmla="*/ 0 h 190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7517" h="190006">
                    <a:moveTo>
                      <a:pt x="0" y="190006"/>
                    </a:moveTo>
                    <a:lnTo>
                      <a:pt x="213756" y="130629"/>
                    </a:lnTo>
                    <a:cubicBezTo>
                      <a:pt x="288966" y="108858"/>
                      <a:pt x="383969" y="81148"/>
                      <a:pt x="451262" y="59377"/>
                    </a:cubicBezTo>
                    <a:cubicBezTo>
                      <a:pt x="518555" y="37606"/>
                      <a:pt x="617517" y="0"/>
                      <a:pt x="617517" y="0"/>
                    </a:cubicBezTo>
                    <a:lnTo>
                      <a:pt x="617517" y="0"/>
                    </a:lnTo>
                    <a:lnTo>
                      <a:pt x="617517" y="0"/>
                    </a:lnTo>
                    <a:lnTo>
                      <a:pt x="617517" y="0"/>
                    </a:ln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cxnSp>
            <p:nvCxnSpPr>
              <p:cNvPr id="390" name="Conexão recta unidireccional 24"/>
              <p:cNvCxnSpPr/>
              <p:nvPr/>
            </p:nvCxnSpPr>
            <p:spPr>
              <a:xfrm flipV="1">
                <a:off x="4067944" y="2060848"/>
                <a:ext cx="144016" cy="144016"/>
              </a:xfrm>
              <a:prstGeom prst="straightConnector1">
                <a:avLst/>
              </a:prstGeom>
              <a:noFill/>
              <a:ln w="9525" cap="flat" cmpd="sng" algn="ctr">
                <a:solidFill>
                  <a:sysClr val="windowText" lastClr="000000"/>
                </a:solidFill>
                <a:prstDash val="solid"/>
                <a:tailEnd type="arrow"/>
              </a:ln>
              <a:effectLst/>
            </p:spPr>
          </p:cxnSp>
          <p:sp>
            <p:nvSpPr>
              <p:cNvPr id="391" name="Forma livre 25"/>
              <p:cNvSpPr/>
              <p:nvPr/>
            </p:nvSpPr>
            <p:spPr>
              <a:xfrm>
                <a:off x="4427984" y="2101932"/>
                <a:ext cx="1616556" cy="246948"/>
              </a:xfrm>
              <a:custGeom>
                <a:avLst/>
                <a:gdLst>
                  <a:gd name="connsiteX0" fmla="*/ 0 w 1555667"/>
                  <a:gd name="connsiteY0" fmla="*/ 225632 h 225632"/>
                  <a:gd name="connsiteX1" fmla="*/ 142504 w 1555667"/>
                  <a:gd name="connsiteY1" fmla="*/ 118754 h 225632"/>
                  <a:gd name="connsiteX2" fmla="*/ 344384 w 1555667"/>
                  <a:gd name="connsiteY2" fmla="*/ 59377 h 225632"/>
                  <a:gd name="connsiteX3" fmla="*/ 914400 w 1555667"/>
                  <a:gd name="connsiteY3" fmla="*/ 11876 h 225632"/>
                  <a:gd name="connsiteX4" fmla="*/ 1555667 w 1555667"/>
                  <a:gd name="connsiteY4" fmla="*/ 0 h 22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5667" h="225632">
                    <a:moveTo>
                      <a:pt x="0" y="225632"/>
                    </a:moveTo>
                    <a:cubicBezTo>
                      <a:pt x="42553" y="186047"/>
                      <a:pt x="85107" y="146463"/>
                      <a:pt x="142504" y="118754"/>
                    </a:cubicBezTo>
                    <a:cubicBezTo>
                      <a:pt x="199901" y="91045"/>
                      <a:pt x="215735" y="77190"/>
                      <a:pt x="344384" y="59377"/>
                    </a:cubicBezTo>
                    <a:cubicBezTo>
                      <a:pt x="473033" y="41564"/>
                      <a:pt x="712520" y="21772"/>
                      <a:pt x="914400" y="11876"/>
                    </a:cubicBezTo>
                    <a:cubicBezTo>
                      <a:pt x="1116280" y="1980"/>
                      <a:pt x="1335973" y="990"/>
                      <a:pt x="1555667" y="0"/>
                    </a:cubicBezTo>
                  </a:path>
                </a:pathLst>
              </a:cu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2" name="CaixaDeTexto 26"/>
              <p:cNvSpPr txBox="1"/>
              <p:nvPr/>
            </p:nvSpPr>
            <p:spPr>
              <a:xfrm>
                <a:off x="4211960" y="1628042"/>
                <a:ext cx="100811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libri"/>
                  </a:rPr>
                  <a:t>Plasma</a:t>
                </a:r>
              </a:p>
            </p:txBody>
          </p:sp>
          <p:sp>
            <p:nvSpPr>
              <p:cNvPr id="393" name="Meia Moldura 27"/>
              <p:cNvSpPr/>
              <p:nvPr/>
            </p:nvSpPr>
            <p:spPr>
              <a:xfrm rot="5400000">
                <a:off x="2082165" y="2811374"/>
                <a:ext cx="395665" cy="119508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4" name="Meia Moldura 28"/>
              <p:cNvSpPr/>
              <p:nvPr/>
            </p:nvSpPr>
            <p:spPr>
              <a:xfrm rot="5400000">
                <a:off x="2316009" y="2901202"/>
                <a:ext cx="611689" cy="155876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5" name="CaixaDeTexto 29"/>
              <p:cNvSpPr txBox="1"/>
              <p:nvPr/>
            </p:nvSpPr>
            <p:spPr>
              <a:xfrm>
                <a:off x="1763688" y="3020618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Leaks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6" name="CaixaDeTexto 30"/>
              <p:cNvSpPr txBox="1"/>
              <p:nvPr/>
            </p:nvSpPr>
            <p:spPr>
              <a:xfrm>
                <a:off x="2076228" y="3237484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Release</a:t>
                </a:r>
                <a:r>
                  <a:rPr kumimoji="0" lang="pt-PT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loss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7" name="Meia Moldura 31"/>
              <p:cNvSpPr/>
              <p:nvPr/>
            </p:nvSpPr>
            <p:spPr>
              <a:xfrm rot="5400000">
                <a:off x="2501967" y="3087160"/>
                <a:ext cx="971730" cy="144001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8" name="CaixaDeTexto 32"/>
              <p:cNvSpPr txBox="1"/>
              <p:nvPr/>
            </p:nvSpPr>
            <p:spPr>
              <a:xfrm>
                <a:off x="2351627" y="3548508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Decay</a:t>
                </a:r>
                <a:r>
                  <a:rPr kumimoji="0" lang="pt-PT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loss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9" name="Meia Moldura 33"/>
              <p:cNvSpPr/>
              <p:nvPr/>
            </p:nvSpPr>
            <p:spPr>
              <a:xfrm rot="5400000">
                <a:off x="4158522" y="2799499"/>
                <a:ext cx="395665" cy="119508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0" name="Meia Moldura 34"/>
              <p:cNvSpPr/>
              <p:nvPr/>
            </p:nvSpPr>
            <p:spPr>
              <a:xfrm rot="5400000">
                <a:off x="4297366" y="2889327"/>
                <a:ext cx="611689" cy="155876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1" name="CaixaDeTexto 35"/>
              <p:cNvSpPr txBox="1"/>
              <p:nvPr/>
            </p:nvSpPr>
            <p:spPr>
              <a:xfrm>
                <a:off x="3840045" y="3008743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Leaks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2" name="CaixaDeTexto 36"/>
              <p:cNvSpPr txBox="1"/>
              <p:nvPr/>
            </p:nvSpPr>
            <p:spPr>
              <a:xfrm>
                <a:off x="3820084" y="3189984"/>
                <a:ext cx="12115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Condensation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3" name="Meia Moldura 37"/>
              <p:cNvSpPr/>
              <p:nvPr/>
            </p:nvSpPr>
            <p:spPr>
              <a:xfrm rot="5400000">
                <a:off x="4376449" y="3075285"/>
                <a:ext cx="971730" cy="144001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4" name="CaixaDeTexto 38"/>
              <p:cNvSpPr txBox="1"/>
              <p:nvPr/>
            </p:nvSpPr>
            <p:spPr>
              <a:xfrm>
                <a:off x="4020444" y="3465383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Decay</a:t>
                </a:r>
                <a:r>
                  <a:rPr kumimoji="0" lang="pt-PT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loss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5" name="Meia Moldura 39"/>
              <p:cNvSpPr/>
              <p:nvPr/>
            </p:nvSpPr>
            <p:spPr>
              <a:xfrm rot="5400000">
                <a:off x="3150410" y="2367451"/>
                <a:ext cx="395665" cy="119508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6" name="Meia Moldura 40"/>
              <p:cNvSpPr/>
              <p:nvPr/>
            </p:nvSpPr>
            <p:spPr>
              <a:xfrm rot="5400000">
                <a:off x="3384254" y="2457279"/>
                <a:ext cx="611689" cy="155876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7" name="CaixaDeTexto 41"/>
              <p:cNvSpPr txBox="1"/>
              <p:nvPr/>
            </p:nvSpPr>
            <p:spPr>
              <a:xfrm>
                <a:off x="2879433" y="2493570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Leaks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8" name="CaixaDeTexto 42"/>
              <p:cNvSpPr txBox="1"/>
              <p:nvPr/>
            </p:nvSpPr>
            <p:spPr>
              <a:xfrm>
                <a:off x="2942597" y="2746061"/>
                <a:ext cx="125976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Condensation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09" name="Meia Moldura 43"/>
              <p:cNvSpPr/>
              <p:nvPr/>
            </p:nvSpPr>
            <p:spPr>
              <a:xfrm rot="5400000">
                <a:off x="3570212" y="2643237"/>
                <a:ext cx="971730" cy="144001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0" name="CaixaDeTexto 44"/>
              <p:cNvSpPr txBox="1"/>
              <p:nvPr/>
            </p:nvSpPr>
            <p:spPr>
              <a:xfrm>
                <a:off x="3229872" y="2997710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Decay</a:t>
                </a:r>
                <a:r>
                  <a:rPr kumimoji="0" lang="pt-PT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loss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1" name="Meia Moldura 45"/>
              <p:cNvSpPr/>
              <p:nvPr/>
            </p:nvSpPr>
            <p:spPr>
              <a:xfrm rot="5400000">
                <a:off x="5006448" y="2809399"/>
                <a:ext cx="395665" cy="119508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2" name="Meia Moldura 46"/>
              <p:cNvSpPr/>
              <p:nvPr/>
            </p:nvSpPr>
            <p:spPr>
              <a:xfrm rot="5400000">
                <a:off x="5584667" y="2958602"/>
                <a:ext cx="611689" cy="155876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3" name="CaixaDeTexto 47"/>
              <p:cNvSpPr txBox="1"/>
              <p:nvPr/>
            </p:nvSpPr>
            <p:spPr>
              <a:xfrm>
                <a:off x="4802173" y="2985835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Neutrals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4" name="CaixaDeTexto 48"/>
              <p:cNvSpPr txBox="1"/>
              <p:nvPr/>
            </p:nvSpPr>
            <p:spPr>
              <a:xfrm>
                <a:off x="5436096" y="3294884"/>
                <a:ext cx="100811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Sidebands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5" name="Meia Moldura 49"/>
              <p:cNvSpPr/>
              <p:nvPr/>
            </p:nvSpPr>
            <p:spPr>
              <a:xfrm rot="5400000">
                <a:off x="5877500" y="3156435"/>
                <a:ext cx="971730" cy="144001"/>
              </a:xfrm>
              <a:prstGeom prst="halfFrame">
                <a:avLst/>
              </a:prstGeom>
              <a:solidFill>
                <a:srgbClr val="4F81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PT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16" name="CaixaDeTexto 50"/>
              <p:cNvSpPr txBox="1"/>
              <p:nvPr/>
            </p:nvSpPr>
            <p:spPr>
              <a:xfrm>
                <a:off x="5182173" y="3522783"/>
                <a:ext cx="13428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Multiply</a:t>
                </a:r>
                <a:r>
                  <a:rPr kumimoji="0" lang="pt-PT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pt-PT" sz="12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</a:rPr>
                  <a:t>charged</a:t>
                </a:r>
                <a:endParaRPr kumimoji="0" lang="pt-PT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434" name="TextBox 32"/>
          <p:cNvSpPr txBox="1"/>
          <p:nvPr/>
        </p:nvSpPr>
        <p:spPr>
          <a:xfrm>
            <a:off x="1243511" y="4761547"/>
            <a:ext cx="1219200" cy="52322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Isotope production</a:t>
            </a:r>
          </a:p>
        </p:txBody>
      </p:sp>
      <p:sp>
        <p:nvSpPr>
          <p:cNvPr id="435" name="TextBox 36"/>
          <p:cNvSpPr txBox="1"/>
          <p:nvPr/>
        </p:nvSpPr>
        <p:spPr>
          <a:xfrm>
            <a:off x="1181383" y="2827211"/>
            <a:ext cx="1219200" cy="30777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Diffusion</a:t>
            </a:r>
          </a:p>
        </p:txBody>
      </p:sp>
      <p:sp>
        <p:nvSpPr>
          <p:cNvPr id="436" name="TextBox 43"/>
          <p:cNvSpPr txBox="1"/>
          <p:nvPr/>
        </p:nvSpPr>
        <p:spPr>
          <a:xfrm>
            <a:off x="3557647" y="2755203"/>
            <a:ext cx="1219200" cy="307777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Effusion</a:t>
            </a:r>
          </a:p>
        </p:txBody>
      </p:sp>
      <p:cxnSp>
        <p:nvCxnSpPr>
          <p:cNvPr id="437" name="Straight Arrow Connector 46"/>
          <p:cNvCxnSpPr/>
          <p:nvPr/>
        </p:nvCxnSpPr>
        <p:spPr>
          <a:xfrm flipH="1">
            <a:off x="3629655" y="3043235"/>
            <a:ext cx="321568" cy="576064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438" name="Straight Arrow Connector 52"/>
          <p:cNvCxnSpPr>
            <a:endCxn id="377" idx="1"/>
          </p:cNvCxnSpPr>
          <p:nvPr/>
        </p:nvCxnSpPr>
        <p:spPr>
          <a:xfrm>
            <a:off x="2405519" y="3043235"/>
            <a:ext cx="385420" cy="632489"/>
          </a:xfrm>
          <a:prstGeom prst="straightConnector1">
            <a:avLst/>
          </a:prstGeom>
          <a:noFill/>
          <a:ln w="25400" cap="flat" cmpd="sng" algn="ctr">
            <a:solidFill>
              <a:sysClr val="window" lastClr="FFFFFF">
                <a:lumMod val="50000"/>
              </a:sysClr>
            </a:solidFill>
            <a:prstDash val="solid"/>
            <a:tailEnd type="arrow"/>
          </a:ln>
          <a:effectLst/>
        </p:spPr>
      </p:cxnSp>
      <p:cxnSp>
        <p:nvCxnSpPr>
          <p:cNvPr id="439" name="Straight Arrow Connector 45"/>
          <p:cNvCxnSpPr>
            <a:endCxn id="377" idx="0"/>
          </p:cNvCxnSpPr>
          <p:nvPr/>
        </p:nvCxnSpPr>
        <p:spPr>
          <a:xfrm flipV="1">
            <a:off x="2405519" y="3570283"/>
            <a:ext cx="449060" cy="1201144"/>
          </a:xfrm>
          <a:prstGeom prst="straightConnector1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  <a:tailEnd type="arrow"/>
          </a:ln>
          <a:effectLst/>
        </p:spPr>
      </p:cxnSp>
      <p:cxnSp>
        <p:nvCxnSpPr>
          <p:cNvPr id="440" name="Straight Arrow Connector 54"/>
          <p:cNvCxnSpPr/>
          <p:nvPr/>
        </p:nvCxnSpPr>
        <p:spPr>
          <a:xfrm>
            <a:off x="4277727" y="3043235"/>
            <a:ext cx="288032" cy="648072"/>
          </a:xfrm>
          <a:prstGeom prst="straightConnector1">
            <a:avLst/>
          </a:prstGeom>
          <a:noFill/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8396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Introduction/context </a:t>
            </a:r>
            <a:r>
              <a:rPr lang="en-US" dirty="0" smtClean="0"/>
              <a:t>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smtClean="0"/>
              <a:t>Specificity of RIBs (Radioactive Ion Beam) production via the ISOL (Isotope separation on-line) technique:</a:t>
            </a:r>
            <a:r>
              <a:rPr lang="en-US" sz="2400" b="1" dirty="0" smtClean="0"/>
              <a:t> </a:t>
            </a:r>
            <a:r>
              <a:rPr lang="en-US" sz="1600" i="1" dirty="0" smtClean="0"/>
              <a:t>Isolde target unit </a:t>
            </a:r>
          </a:p>
          <a:p>
            <a:pPr algn="just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33</a:t>
            </a:fld>
            <a:endParaRPr lang="en-US" dirty="0"/>
          </a:p>
        </p:txBody>
      </p:sp>
      <p:graphicFrame>
        <p:nvGraphicFramePr>
          <p:cNvPr id="85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059250"/>
              </p:ext>
            </p:extLst>
          </p:nvPr>
        </p:nvGraphicFramePr>
        <p:xfrm>
          <a:off x="4860032" y="4189458"/>
          <a:ext cx="3960000" cy="3747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name="Equação" r:id="rId3" imgW="2234880" imgH="203040" progId="Equation.3">
                  <p:embed/>
                </p:oleObj>
              </mc:Choice>
              <mc:Fallback>
                <p:oleObj name="Equação" r:id="rId3" imgW="2234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189458"/>
                        <a:ext cx="3960000" cy="374743"/>
                      </a:xfrm>
                      <a:prstGeom prst="rect">
                        <a:avLst/>
                      </a:prstGeom>
                      <a:solidFill>
                        <a:srgbClr val="CC99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CaixaDeTexto 69"/>
          <p:cNvSpPr txBox="1"/>
          <p:nvPr/>
        </p:nvSpPr>
        <p:spPr>
          <a:xfrm>
            <a:off x="4315032" y="3589866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b="1" dirty="0" smtClean="0">
                <a:solidFill>
                  <a:prstClr val="black"/>
                </a:solidFill>
                <a:latin typeface="Calibri"/>
              </a:rPr>
              <a:t>RIB </a:t>
            </a:r>
            <a:r>
              <a:rPr lang="pt-PT" sz="1600" b="1" dirty="0" err="1" smtClean="0">
                <a:solidFill>
                  <a:prstClr val="black"/>
                </a:solidFill>
                <a:latin typeface="Calibri"/>
              </a:rPr>
              <a:t>intensity</a:t>
            </a:r>
            <a:endParaRPr lang="pt-PT" sz="1600" b="1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pt-PT" sz="1600" b="1" dirty="0" smtClean="0">
                <a:solidFill>
                  <a:prstClr val="black"/>
                </a:solidFill>
                <a:latin typeface="Calibri"/>
              </a:rPr>
              <a:t> [s</a:t>
            </a:r>
            <a:r>
              <a:rPr lang="pt-PT" sz="1600" b="1" baseline="30000" dirty="0" smtClean="0">
                <a:solidFill>
                  <a:prstClr val="black"/>
                </a:solidFill>
                <a:latin typeface="Calibri"/>
              </a:rPr>
              <a:t>-1 </a:t>
            </a:r>
            <a:r>
              <a:rPr lang="el-GR" sz="1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μ</a:t>
            </a:r>
            <a:r>
              <a:rPr lang="pt-PT" sz="1600" b="1" dirty="0" smtClean="0">
                <a:solidFill>
                  <a:prstClr val="black"/>
                </a:solidFill>
                <a:latin typeface="Calibri"/>
                <a:cs typeface="Times New Roman"/>
              </a:rPr>
              <a:t>A</a:t>
            </a:r>
            <a:r>
              <a:rPr lang="pt-PT" sz="1600" b="1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-1</a:t>
            </a:r>
            <a:r>
              <a:rPr lang="pt-PT" sz="16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lang="pt-PT" sz="16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CaixaDeTexto 70"/>
          <p:cNvSpPr txBox="1"/>
          <p:nvPr/>
        </p:nvSpPr>
        <p:spPr>
          <a:xfrm>
            <a:off x="5148064" y="4549498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Cross </a:t>
            </a:r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section</a:t>
            </a:r>
            <a:endParaRPr lang="pt-PT" sz="14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 [cm</a:t>
            </a:r>
            <a:r>
              <a:rPr lang="pt-PT" sz="1400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</a:t>
            </a:r>
            <a:r>
              <a:rPr lang="pt-PT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lang="pt-P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CaixaDeTexto 71"/>
          <p:cNvSpPr txBox="1"/>
          <p:nvPr/>
        </p:nvSpPr>
        <p:spPr>
          <a:xfrm>
            <a:off x="6372200" y="4549498"/>
            <a:ext cx="1512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Proton</a:t>
            </a:r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beam</a:t>
            </a:r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  </a:t>
            </a:r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intensity</a:t>
            </a:r>
            <a:endParaRPr lang="pt-PT" sz="14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 [s</a:t>
            </a:r>
            <a:r>
              <a:rPr lang="pt-PT" sz="1400" baseline="30000" dirty="0" smtClean="0">
                <a:solidFill>
                  <a:prstClr val="black"/>
                </a:solidFill>
                <a:latin typeface="Calibri"/>
              </a:rPr>
              <a:t>-1 </a:t>
            </a:r>
            <a:r>
              <a:rPr lang="el-GR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μ</a:t>
            </a:r>
            <a:r>
              <a:rPr lang="pt-PT" sz="1400" dirty="0" smtClean="0">
                <a:solidFill>
                  <a:prstClr val="black"/>
                </a:solidFill>
                <a:latin typeface="Calibri"/>
                <a:cs typeface="Times New Roman"/>
              </a:rPr>
              <a:t>A</a:t>
            </a:r>
            <a:r>
              <a:rPr lang="pt-PT" sz="1400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-1</a:t>
            </a:r>
            <a:r>
              <a:rPr lang="pt-PT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lang="pt-P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CaixaDeTexto 72"/>
          <p:cNvSpPr txBox="1"/>
          <p:nvPr/>
        </p:nvSpPr>
        <p:spPr>
          <a:xfrm>
            <a:off x="5574000" y="354138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Target </a:t>
            </a:r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density</a:t>
            </a:r>
            <a:endParaRPr lang="pt-PT" sz="14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 [</a:t>
            </a:r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atom</a:t>
            </a:r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cm</a:t>
            </a:r>
            <a:r>
              <a:rPr lang="pt-PT" sz="1400" baseline="300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-2</a:t>
            </a:r>
            <a:r>
              <a:rPr lang="pt-PT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]</a:t>
            </a:r>
            <a:endParaRPr lang="pt-P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CaixaDeTexto 73"/>
          <p:cNvSpPr txBox="1"/>
          <p:nvPr/>
        </p:nvSpPr>
        <p:spPr>
          <a:xfrm>
            <a:off x="7092280" y="3541386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Diffusion+effusion</a:t>
            </a:r>
            <a:r>
              <a:rPr lang="pt-PT" sz="1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efficiency</a:t>
            </a:r>
            <a:endParaRPr lang="pt-P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CaixaDeTexto 74"/>
          <p:cNvSpPr txBox="1"/>
          <p:nvPr/>
        </p:nvSpPr>
        <p:spPr>
          <a:xfrm>
            <a:off x="7929080" y="4594210"/>
            <a:ext cx="1214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Ionization</a:t>
            </a:r>
            <a:endParaRPr lang="pt-PT" sz="1400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pt-PT" sz="1400" dirty="0" err="1" smtClean="0">
                <a:solidFill>
                  <a:prstClr val="black"/>
                </a:solidFill>
                <a:latin typeface="Calibri"/>
              </a:rPr>
              <a:t>efficiency</a:t>
            </a:r>
            <a:endParaRPr lang="pt-PT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CaixaDeTexto 75"/>
          <p:cNvSpPr txBox="1"/>
          <p:nvPr/>
        </p:nvSpPr>
        <p:spPr>
          <a:xfrm>
            <a:off x="4932040" y="2893314"/>
            <a:ext cx="3960000" cy="307777"/>
          </a:xfrm>
          <a:prstGeom prst="rect">
            <a:avLst/>
          </a:prstGeom>
          <a:solidFill>
            <a:srgbClr val="2934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 err="1" smtClean="0">
                <a:solidFill>
                  <a:prstClr val="white"/>
                </a:solidFill>
                <a:latin typeface="Calibri"/>
              </a:rPr>
              <a:t>Radioactive</a:t>
            </a:r>
            <a:r>
              <a:rPr lang="pt-PT" sz="14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pt-PT" sz="1400" dirty="0" err="1" smtClean="0">
                <a:solidFill>
                  <a:prstClr val="white"/>
                </a:solidFill>
                <a:latin typeface="Calibri"/>
              </a:rPr>
              <a:t>ion</a:t>
            </a:r>
            <a:r>
              <a:rPr lang="pt-PT" sz="14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pt-PT" sz="1400" dirty="0" err="1" smtClean="0">
                <a:solidFill>
                  <a:prstClr val="white"/>
                </a:solidFill>
                <a:latin typeface="Calibri"/>
              </a:rPr>
              <a:t>beam</a:t>
            </a:r>
            <a:r>
              <a:rPr lang="pt-PT" sz="1400" dirty="0" smtClean="0">
                <a:solidFill>
                  <a:prstClr val="white"/>
                </a:solidFill>
                <a:latin typeface="Calibri"/>
              </a:rPr>
              <a:t> (RIB) </a:t>
            </a:r>
            <a:r>
              <a:rPr lang="pt-PT" sz="1400" dirty="0" err="1" smtClean="0">
                <a:solidFill>
                  <a:prstClr val="white"/>
                </a:solidFill>
                <a:latin typeface="Calibri"/>
              </a:rPr>
              <a:t>intensity</a:t>
            </a:r>
            <a:r>
              <a:rPr lang="pt-PT" sz="1400" dirty="0" smtClean="0">
                <a:solidFill>
                  <a:prstClr val="white"/>
                </a:solidFill>
                <a:latin typeface="Calibri"/>
              </a:rPr>
              <a:t>:</a:t>
            </a:r>
            <a:endParaRPr lang="pt-PT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3" name="Oval 92"/>
          <p:cNvSpPr/>
          <p:nvPr/>
        </p:nvSpPr>
        <p:spPr>
          <a:xfrm>
            <a:off x="7609984" y="4189458"/>
            <a:ext cx="684000" cy="360000"/>
          </a:xfrm>
          <a:prstGeom prst="ellipse">
            <a:avLst/>
          </a:prstGeom>
          <a:noFill/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PT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4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040" y="3469378"/>
            <a:ext cx="3611049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Text Box 31"/>
          <p:cNvSpPr txBox="1">
            <a:spLocks noChangeArrowheads="1"/>
          </p:cNvSpPr>
          <p:nvPr/>
        </p:nvSpPr>
        <p:spPr bwMode="auto">
          <a:xfrm>
            <a:off x="1342480" y="4765522"/>
            <a:ext cx="2844000" cy="492443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/>
              </a:rPr>
              <a:t>Target Heating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Diffusion improves with temperature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96" name="Text Box 31"/>
          <p:cNvSpPr txBox="1">
            <a:spLocks noChangeArrowheads="1"/>
          </p:cNvSpPr>
          <p:nvPr/>
        </p:nvSpPr>
        <p:spPr bwMode="auto">
          <a:xfrm>
            <a:off x="179512" y="3037330"/>
            <a:ext cx="2304256" cy="1046440"/>
          </a:xfrm>
          <a:prstGeom prst="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  <a:headEnd/>
            <a:tailEnd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/>
              </a:rPr>
              <a:t>Transfer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/>
              </a:rPr>
              <a:t>line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Heated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: decrease adsorption in effusion process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rPr>
              <a:t>Cooled: trap condensable isobaric contaminants</a:t>
            </a:r>
          </a:p>
        </p:txBody>
      </p:sp>
      <p:sp>
        <p:nvSpPr>
          <p:cNvPr id="97" name="Rectangle 5"/>
          <p:cNvSpPr/>
          <p:nvPr/>
        </p:nvSpPr>
        <p:spPr>
          <a:xfrm>
            <a:off x="2915816" y="3560050"/>
            <a:ext cx="1404000" cy="684000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947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Diffusion/effusion simulations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"/>
          </p:nvPr>
        </p:nvSpPr>
        <p:spPr>
          <a:xfrm>
            <a:off x="454454" y="1341430"/>
            <a:ext cx="6343510" cy="4746187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Effusion: Monte </a:t>
            </a:r>
            <a:r>
              <a:rPr lang="en-US" sz="1800" dirty="0" smtClean="0"/>
              <a:t>Carlo</a:t>
            </a:r>
          </a:p>
          <a:p>
            <a:pPr lvl="1" algn="just"/>
            <a:endParaRPr lang="en-US" sz="14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US" sz="1400" dirty="0" smtClean="0"/>
              <a:t>The effusion efficiency is dependent on the geometry of the container/diffusion chamber, the sticking time, the mean free path and number of collisions with droplets and surface of containment.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572250" y="6022473"/>
            <a:ext cx="2571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Thanks to T. Mendonca</a:t>
            </a:r>
          </a:p>
        </p:txBody>
      </p:sp>
      <p:pic>
        <p:nvPicPr>
          <p:cNvPr id="15" name="Imagem 5"/>
          <p:cNvPicPr/>
          <p:nvPr/>
        </p:nvPicPr>
        <p:blipFill>
          <a:blip r:embed="rId2" cstate="print"/>
          <a:srcRect l="11791" t="9681" r="29531" b="12200"/>
          <a:stretch>
            <a:fillRect/>
          </a:stretch>
        </p:blipFill>
        <p:spPr bwMode="auto">
          <a:xfrm>
            <a:off x="7058849" y="1838218"/>
            <a:ext cx="2039014" cy="14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/>
          <a:srcRect l="2759" t="32110" r="20033" b="26547"/>
          <a:stretch>
            <a:fillRect/>
          </a:stretch>
        </p:blipFill>
        <p:spPr bwMode="auto">
          <a:xfrm>
            <a:off x="7058849" y="1173935"/>
            <a:ext cx="2039014" cy="61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C:\Users\Tania Mendonça\Desktop\tausvs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207" y="3392830"/>
            <a:ext cx="3421280" cy="2417230"/>
          </a:xfrm>
          <a:prstGeom prst="rect">
            <a:avLst/>
          </a:prstGeom>
          <a:noFill/>
        </p:spPr>
      </p:pic>
      <p:sp>
        <p:nvSpPr>
          <p:cNvPr id="25" name="CaixaDeTexto 12"/>
          <p:cNvSpPr txBox="1"/>
          <p:nvPr/>
        </p:nvSpPr>
        <p:spPr>
          <a:xfrm>
            <a:off x="286623" y="2841424"/>
            <a:ext cx="301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 smtClean="0">
                <a:solidFill>
                  <a:schemeClr val="bg1">
                    <a:lumMod val="65000"/>
                  </a:schemeClr>
                </a:solidFill>
              </a:rPr>
              <a:t>Sticking</a:t>
            </a:r>
            <a:r>
              <a:rPr lang="pt-PT" sz="1200" dirty="0" smtClean="0">
                <a:solidFill>
                  <a:schemeClr val="bg1">
                    <a:lumMod val="65000"/>
                  </a:schemeClr>
                </a:solidFill>
              </a:rPr>
              <a:t> times </a:t>
            </a:r>
            <a:r>
              <a:rPr lang="pt-PT" sz="1200" dirty="0" err="1" smtClean="0">
                <a:solidFill>
                  <a:schemeClr val="bg1">
                    <a:lumMod val="65000"/>
                  </a:schemeClr>
                </a:solidFill>
              </a:rPr>
              <a:t>of</a:t>
            </a:r>
            <a:r>
              <a:rPr lang="pt-PT" sz="1200" dirty="0" smtClean="0">
                <a:solidFill>
                  <a:schemeClr val="bg1">
                    <a:lumMod val="65000"/>
                  </a:schemeClr>
                </a:solidFill>
              </a:rPr>
              <a:t> ~10</a:t>
            </a:r>
            <a:r>
              <a:rPr lang="pt-PT" sz="1200" baseline="30000" dirty="0" smtClean="0">
                <a:solidFill>
                  <a:schemeClr val="bg1">
                    <a:lumMod val="65000"/>
                  </a:schemeClr>
                </a:solidFill>
              </a:rPr>
              <a:t>-12</a:t>
            </a:r>
            <a:r>
              <a:rPr lang="pt-PT" sz="1200" dirty="0" smtClean="0">
                <a:solidFill>
                  <a:schemeClr val="bg1">
                    <a:lumMod val="65000"/>
                  </a:schemeClr>
                </a:solidFill>
              </a:rPr>
              <a:t> s – </a:t>
            </a:r>
            <a:r>
              <a:rPr lang="pt-PT" sz="1200" dirty="0" err="1" smtClean="0">
                <a:solidFill>
                  <a:schemeClr val="bg1">
                    <a:lumMod val="65000"/>
                  </a:schemeClr>
                </a:solidFill>
              </a:rPr>
              <a:t>negligible</a:t>
            </a:r>
            <a:r>
              <a:rPr lang="pt-PT" sz="12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pt-PT" sz="1200" dirty="0" err="1" smtClean="0">
                <a:solidFill>
                  <a:schemeClr val="bg1">
                    <a:lumMod val="65000"/>
                  </a:schemeClr>
                </a:solidFill>
              </a:rPr>
              <a:t>effect</a:t>
            </a:r>
            <a:r>
              <a:rPr lang="pt-PT" sz="1200" dirty="0" smtClean="0">
                <a:solidFill>
                  <a:schemeClr val="bg1">
                    <a:lumMod val="65000"/>
                  </a:schemeClr>
                </a:solidFill>
              </a:rPr>
              <a:t> in </a:t>
            </a:r>
            <a:r>
              <a:rPr lang="pt-PT" sz="1200" dirty="0" err="1" smtClean="0">
                <a:solidFill>
                  <a:schemeClr val="bg1">
                    <a:lumMod val="65000"/>
                  </a:schemeClr>
                </a:solidFill>
              </a:rPr>
              <a:t>efficiency</a:t>
            </a:r>
            <a:endParaRPr lang="pt-PT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6" name="Imagem 17" descr="Graph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473" y="3303089"/>
            <a:ext cx="3848940" cy="2719384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3297382" y="4525818"/>
            <a:ext cx="388183" cy="37869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97964" y="3484056"/>
            <a:ext cx="2235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 smtClean="0"/>
              <a:t>Effusion release efficiencies between 22% and 34% for residence times in the diffusion chamber between 100-200 </a:t>
            </a:r>
            <a:r>
              <a:rPr lang="en-US" sz="1400" dirty="0" err="1" smtClean="0"/>
              <a:t>ms</a:t>
            </a:r>
            <a:endParaRPr lang="en-US" sz="1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n-US" sz="1400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 smtClean="0"/>
              <a:t>Estimated release efficiencies (</a:t>
            </a:r>
            <a:r>
              <a:rPr lang="en-US" sz="1400" dirty="0" err="1" smtClean="0"/>
              <a:t>diff+eff</a:t>
            </a:r>
            <a:r>
              <a:rPr lang="en-US" sz="1400" dirty="0" smtClean="0"/>
              <a:t>) of </a:t>
            </a:r>
            <a:r>
              <a:rPr lang="en-US" sz="1400" dirty="0">
                <a:latin typeface="Times New Roman"/>
                <a:cs typeface="Times New Roman"/>
              </a:rPr>
              <a:t>~</a:t>
            </a:r>
            <a:r>
              <a:rPr lang="en-US" sz="1400" dirty="0" smtClean="0">
                <a:latin typeface="Times New Roman"/>
                <a:cs typeface="Times New Roman"/>
              </a:rPr>
              <a:t> 8% </a:t>
            </a:r>
            <a:r>
              <a:rPr lang="en-US" sz="1400" dirty="0"/>
              <a:t>for 100 </a:t>
            </a:r>
            <a:r>
              <a:rPr lang="en-US" sz="1400" dirty="0" err="1"/>
              <a:t>ms</a:t>
            </a:r>
            <a:r>
              <a:rPr lang="en-US" sz="1400" dirty="0"/>
              <a:t> and </a:t>
            </a:r>
            <a:r>
              <a:rPr lang="en-US" sz="1400" dirty="0" smtClean="0">
                <a:latin typeface="Times New Roman"/>
                <a:cs typeface="Times New Roman"/>
              </a:rPr>
              <a:t>~ 15% </a:t>
            </a:r>
            <a:r>
              <a:rPr lang="en-US" sz="1400" dirty="0"/>
              <a:t>for 200 </a:t>
            </a:r>
            <a:r>
              <a:rPr lang="en-US" sz="1400" dirty="0" err="1"/>
              <a:t>ms.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71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loop1\2013-2014\27Aug2013\meshes\concept17_FFF-9_for-graphs\FFF-9.2-4-0242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7" t="28479" r="26356" b="42799"/>
          <a:stretch/>
        </p:blipFill>
        <p:spPr bwMode="auto">
          <a:xfrm>
            <a:off x="4823578" y="4218508"/>
            <a:ext cx="4309536" cy="146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5 </a:t>
            </a:r>
            <a:r>
              <a:rPr lang="en-US" dirty="0"/>
              <a:t>- </a:t>
            </a:r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146" name="Picture 2" descr="I:\WD SmartWare.swstor\PC3603\Volume.e7789bc0.0bcc.11e3.9bf6.0026b9ebf990\loop1\2013-2014\27Aug2013\meshes\concept15_FFF-5_for-graphs\FFF-5.1-2-01808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61241" r="84048" b="14612"/>
          <a:stretch/>
        </p:blipFill>
        <p:spPr bwMode="auto">
          <a:xfrm>
            <a:off x="3297448" y="5638800"/>
            <a:ext cx="741152" cy="67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I:\WD SmartWare.swstor\PC3603\Volume.e7789bc0.0bcc.11e3.9bf6.0026b9ebf990\loop1\2013-2014\27Aug2013\meshes\concept15_FFF-5_for-graphs\FFF-5.1-2-018086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61626" r="84762" b="14868"/>
          <a:stretch/>
        </p:blipFill>
        <p:spPr bwMode="auto">
          <a:xfrm>
            <a:off x="7934293" y="5761635"/>
            <a:ext cx="676307" cy="64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I:\WD SmartWare.swstor\PC3603\Volume.e7789bc0.0bcc.11e3.9bf6.0026b9ebf990\loop1\2013-2014\27Aug2013\meshes\concept15_FFF-5_for-graphs\FFF-5.1-2-01808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3056" r="84048" b="74214"/>
          <a:stretch/>
        </p:blipFill>
        <p:spPr bwMode="auto">
          <a:xfrm>
            <a:off x="630448" y="5638800"/>
            <a:ext cx="778210" cy="66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I:\WD SmartWare.swstor\PC3603\Volume.e7789bc0.0bcc.11e3.9bf6.0026b9ebf990\loop1\2013-2014\27Aug2013\meshes\concept15_FFF-5_for-graphs\FFF-5.1-2-018086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2805" r="84762" b="74201"/>
          <a:stretch/>
        </p:blipFill>
        <p:spPr bwMode="auto">
          <a:xfrm>
            <a:off x="4985180" y="5740982"/>
            <a:ext cx="695729" cy="64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I:\WD SmartWare.swstor\PC3603\Volume.e7789bc0.0bcc.11e3.9bf6.0026b9ebf990\loop1\2013-2014\27Aug2013\meshes\concept17_FFF-9_for-graphs\FFF-9.2-4-02422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1692" r="24999" b="43471"/>
          <a:stretch/>
        </p:blipFill>
        <p:spPr bwMode="auto">
          <a:xfrm>
            <a:off x="195104" y="4311186"/>
            <a:ext cx="4376896" cy="1222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684610" y="4697072"/>
            <a:ext cx="1397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Calibri"/>
                <a:cs typeface="Times New Roman"/>
              </a:rPr>
              <a:t>Feeder Volume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569996" y="5223406"/>
            <a:ext cx="16271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 charset="0"/>
                <a:ea typeface="Calibri"/>
                <a:cs typeface="Times New Roman"/>
              </a:rPr>
              <a:t>Irradiation Volume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143000" y="3962400"/>
            <a:ext cx="26447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 smtClean="0">
                <a:solidFill>
                  <a:srgbClr val="000000"/>
                </a:solidFill>
                <a:latin typeface="Arial" charset="0"/>
              </a:rPr>
              <a:t>Static-Pressures (Pa</a:t>
            </a:r>
            <a:r>
              <a:rPr lang="en-US" sz="1400" b="1" u="sng" dirty="0">
                <a:solidFill>
                  <a:srgbClr val="000000"/>
                </a:solidFill>
                <a:latin typeface="Arial" charset="0"/>
              </a:rPr>
              <a:t>)</a:t>
            </a:r>
            <a:endParaRPr lang="nl-BE" sz="14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645096" y="3962400"/>
            <a:ext cx="264472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u="sng" dirty="0" smtClean="0">
                <a:solidFill>
                  <a:srgbClr val="000000"/>
                </a:solidFill>
                <a:latin typeface="Arial" charset="0"/>
              </a:rPr>
              <a:t>Velocity Vectors </a:t>
            </a:r>
            <a:r>
              <a:rPr lang="en-US" sz="1400" b="1" u="sng" dirty="0">
                <a:solidFill>
                  <a:srgbClr val="000000"/>
                </a:solidFill>
                <a:latin typeface="Arial" charset="0"/>
              </a:rPr>
              <a:t>(m/s)</a:t>
            </a:r>
            <a:endParaRPr lang="nl-BE" sz="1400" b="1" u="sng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" name="TextBox 10"/>
          <p:cNvSpPr txBox="1"/>
          <p:nvPr/>
        </p:nvSpPr>
        <p:spPr>
          <a:xfrm>
            <a:off x="53078" y="6387049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fld id="{2255EA95-FFB1-444D-B0EC-F3615956B461}" type="slidenum">
              <a:rPr lang="en-US" smtClean="0">
                <a:solidFill>
                  <a:srgbClr val="000000"/>
                </a:solidFill>
              </a:rPr>
              <a:pPr/>
              <a:t>35</a:t>
            </a:fld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1" y="5294824"/>
            <a:ext cx="272311" cy="19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443" y="5253504"/>
            <a:ext cx="272311" cy="19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53078" y="1066800"/>
            <a:ext cx="25377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1 kg of LBE in Feeder Volume,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2 feeder grids of 2520 apertures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1-mm or 0.5-mm thick feeder grids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2520 evacuation apertures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/>
              <a:t>1.5-m/s inlet </a:t>
            </a:r>
            <a:r>
              <a:rPr lang="en-US" sz="1400" dirty="0" smtClean="0"/>
              <a:t>velocity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~0.2-bar pressure drop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Stable uniform flow between 500 K – 1500 K</a:t>
            </a: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066800"/>
            <a:ext cx="549275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2133600"/>
            <a:ext cx="102393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 descr="I:\WD SmartWare.swstor\PC3603\Volume.e7789bc0.0bcc.11e3.9bf6.0026b9ebf990\loop1\2013-2014\27Aug2013\meshes\concept15_FFF-5_for-graphs\FFF-5.1-2-01808.jpg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21803" r="84048" b="53962"/>
          <a:stretch/>
        </p:blipFill>
        <p:spPr bwMode="auto">
          <a:xfrm>
            <a:off x="1509265" y="5638800"/>
            <a:ext cx="778210" cy="71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I:\WD SmartWare.swstor\PC3603\Volume.e7789bc0.0bcc.11e3.9bf6.0026b9ebf990\loop1\2013-2014\27Aug2013\meshes\concept15_FFF-5_for-graphs\FFF-5.1-2-01808.jpg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" t="42143" r="84048" b="35096"/>
          <a:stretch/>
        </p:blipFill>
        <p:spPr bwMode="auto">
          <a:xfrm>
            <a:off x="2383048" y="5638800"/>
            <a:ext cx="778210" cy="6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I:\WD SmartWare.swstor\PC3603\Volume.e7789bc0.0bcc.11e3.9bf6.0026b9ebf990\loop1\2013-2014\27Aug2013\meshes\concept15_FFF-5_for-graphs\FFF-5.1-2-018086.jpg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22403" r="84762" b="53991"/>
          <a:stretch/>
        </p:blipFill>
        <p:spPr bwMode="auto">
          <a:xfrm>
            <a:off x="5933671" y="5761635"/>
            <a:ext cx="695729" cy="66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I:\WD SmartWare.swstor\PC3603\Volume.e7789bc0.0bcc.11e3.9bf6.0026b9ebf990\loop1\2013-2014\27Aug2013\meshes\concept15_FFF-5_for-graphs\FFF-5.1-2-018086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41085" r="84762" b="34622"/>
          <a:stretch/>
        </p:blipFill>
        <p:spPr bwMode="auto">
          <a:xfrm>
            <a:off x="6934200" y="5761635"/>
            <a:ext cx="695729" cy="68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6400800"/>
            <a:ext cx="7467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Houngbo D.- </a:t>
            </a:r>
            <a:r>
              <a:rPr lang="en-US" sz="1000" i="1" dirty="0"/>
              <a:t>LIEBE project, Computational Fluid Dynamics (CFD) analysis</a:t>
            </a:r>
            <a:r>
              <a:rPr lang="en-US" sz="1000" dirty="0"/>
              <a:t>.- Workshop on Radioactive Ion Beam Production and High-Power Target Stations.- </a:t>
            </a:r>
            <a:r>
              <a:rPr lang="en-US" sz="1000" dirty="0" err="1"/>
              <a:t>Mol</a:t>
            </a:r>
            <a:r>
              <a:rPr lang="en-US" sz="1000" dirty="0"/>
              <a:t>, Belgium, 16-18 September 2013.- [Presentation]</a:t>
            </a:r>
          </a:p>
        </p:txBody>
      </p:sp>
    </p:spTree>
    <p:extLst>
      <p:ext uri="{BB962C8B-B14F-4D97-AF65-F5344CB8AC3E}">
        <p14:creationId xmlns:p14="http://schemas.microsoft.com/office/powerpoint/2010/main" val="255300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results – </a:t>
            </a:r>
            <a:r>
              <a:rPr lang="en-US" sz="3600" dirty="0" smtClean="0"/>
              <a:t>HEX</a:t>
            </a:r>
            <a:r>
              <a:rPr lang="en-US" sz="4000" dirty="0" smtClean="0"/>
              <a:t>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74" y="3805518"/>
            <a:ext cx="3853584" cy="2266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25606"/>
            <a:ext cx="8226854" cy="466742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Example @ </a:t>
            </a:r>
            <a:r>
              <a:rPr lang="en-US" sz="2000" b="1" dirty="0" smtClean="0"/>
              <a:t>600 </a:t>
            </a:r>
            <a:r>
              <a:rPr lang="en-US" sz="2000" b="1" dirty="0" smtClean="0">
                <a:latin typeface="Times New Roman"/>
                <a:cs typeface="Times New Roman"/>
              </a:rPr>
              <a:t>º</a:t>
            </a:r>
            <a:r>
              <a:rPr lang="en-US" sz="2000" b="1" dirty="0" smtClean="0"/>
              <a:t>C</a:t>
            </a:r>
          </a:p>
          <a:p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4730174" y="6081883"/>
            <a:ext cx="4312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Pressure in water for case LBE @ 200 </a:t>
            </a:r>
            <a:r>
              <a:rPr lang="en-US" sz="1400" i="1" dirty="0" smtClean="0">
                <a:latin typeface="Times New Roman"/>
                <a:cs typeface="Times New Roman"/>
              </a:rPr>
              <a:t>º</a:t>
            </a:r>
            <a:r>
              <a:rPr lang="en-US" sz="1400" i="1" dirty="0" smtClean="0"/>
              <a:t>C </a:t>
            </a:r>
            <a:endParaRPr lang="en-US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730174" y="3486601"/>
            <a:ext cx="43122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Velocity in water and LBE</a:t>
            </a:r>
            <a:endParaRPr lang="en-US" sz="1400" i="1" dirty="0"/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740750"/>
            <a:ext cx="2760133" cy="210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73276"/>
            <a:ext cx="3022600" cy="214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174" y="1145898"/>
            <a:ext cx="3233388" cy="2363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93843" y="3486600"/>
            <a:ext cx="176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1400" b="1" baseline="-25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max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water = 79 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º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endParaRPr lang="en-US" sz="14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93842" y="5688100"/>
            <a:ext cx="1760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1400" b="1" baseline="-25000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max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 LBE = 597 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º</a:t>
            </a:r>
            <a:r>
              <a:rPr lang="en-US" sz="1400" b="1" dirty="0" smtClean="0">
                <a:solidFill>
                  <a:schemeClr val="tx1">
                    <a:lumMod val="40000"/>
                    <a:lumOff val="60000"/>
                  </a:schemeClr>
                </a:solidFill>
              </a:rPr>
              <a:t>C</a:t>
            </a:r>
            <a:endParaRPr lang="en-US" sz="1400" b="1" dirty="0">
              <a:solidFill>
                <a:schemeClr val="tx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70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Numerical results – </a:t>
            </a:r>
            <a:r>
              <a:rPr lang="en-US" sz="3600" dirty="0" smtClean="0"/>
              <a:t>HEX</a:t>
            </a:r>
            <a:r>
              <a:rPr lang="en-US" sz="4000" dirty="0" smtClean="0"/>
              <a:t> </a:t>
            </a:r>
            <a:r>
              <a:rPr lang="en-US" dirty="0" smtClean="0"/>
              <a:t>(4)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2389" y="1358600"/>
            <a:ext cx="4710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Summary of results: </a:t>
            </a:r>
            <a:endParaRPr lang="en-US" dirty="0"/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734965"/>
              </p:ext>
            </p:extLst>
          </p:nvPr>
        </p:nvGraphicFramePr>
        <p:xfrm>
          <a:off x="3135349" y="1173935"/>
          <a:ext cx="5916047" cy="436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4" b="7828"/>
          <a:stretch/>
        </p:blipFill>
        <p:spPr bwMode="auto">
          <a:xfrm>
            <a:off x="3502693" y="5534614"/>
            <a:ext cx="5181361" cy="76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45168"/>
              </p:ext>
            </p:extLst>
          </p:nvPr>
        </p:nvGraphicFramePr>
        <p:xfrm>
          <a:off x="119761" y="2301697"/>
          <a:ext cx="2844800" cy="227637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03563"/>
                <a:gridCol w="1006764"/>
                <a:gridCol w="1034473"/>
              </a:tblGrid>
              <a:tr h="599979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 </a:t>
                      </a:r>
                      <a:r>
                        <a:rPr lang="en-US" sz="1400" baseline="-25000" dirty="0" smtClean="0"/>
                        <a:t>max</a:t>
                      </a:r>
                      <a:r>
                        <a:rPr lang="en-US" sz="1400" dirty="0" smtClean="0"/>
                        <a:t> water (</a:t>
                      </a:r>
                      <a:r>
                        <a:rPr lang="en-US" sz="1400" dirty="0" smtClean="0">
                          <a:latin typeface="Times New Roman"/>
                          <a:cs typeface="Times New Roman"/>
                        </a:rPr>
                        <a:t>ºC</a:t>
                      </a:r>
                      <a:r>
                        <a:rPr lang="en-US" sz="1400" dirty="0" smtClean="0"/>
                        <a:t>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 </a:t>
                      </a:r>
                      <a:r>
                        <a:rPr lang="en-US" sz="1600" baseline="-25000" dirty="0" smtClean="0"/>
                        <a:t>extracted </a:t>
                      </a:r>
                      <a:r>
                        <a:rPr lang="en-US" sz="1600" baseline="0" dirty="0" smtClean="0"/>
                        <a:t>(W)</a:t>
                      </a:r>
                      <a:endParaRPr lang="en-US" sz="1600" baseline="0" dirty="0"/>
                    </a:p>
                  </a:txBody>
                  <a:tcPr/>
                </a:tc>
              </a:tr>
              <a:tr h="2566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3 180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300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3 050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2 890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2 820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600 </a:t>
                      </a:r>
                      <a:r>
                        <a:rPr lang="en-US" sz="1600" dirty="0" smtClean="0">
                          <a:latin typeface="Times New Roman"/>
                          <a:cs typeface="Times New Roman"/>
                        </a:rPr>
                        <a:t>ºC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2 650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414327" y="2733964"/>
            <a:ext cx="7296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</a:p>
          <a:p>
            <a:r>
              <a:rPr lang="en-US" sz="1400" dirty="0" smtClean="0"/>
              <a:t>300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</a:p>
          <a:p>
            <a:r>
              <a:rPr lang="en-US" sz="1400" dirty="0" smtClean="0"/>
              <a:t>400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</a:p>
          <a:p>
            <a:r>
              <a:rPr lang="en-US" sz="1400" dirty="0" smtClean="0"/>
              <a:t>500 </a:t>
            </a:r>
            <a:r>
              <a:rPr lang="en-US" sz="1400" dirty="0" smtClean="0">
                <a:latin typeface="Times New Roman"/>
                <a:cs typeface="Times New Roman"/>
              </a:rPr>
              <a:t>ºC</a:t>
            </a:r>
          </a:p>
          <a:p>
            <a:r>
              <a:rPr lang="en-US" sz="1400" dirty="0" smtClean="0"/>
              <a:t>600 </a:t>
            </a:r>
            <a:r>
              <a:rPr lang="en-US" sz="1400" dirty="0">
                <a:latin typeface="Times New Roman"/>
                <a:cs typeface="Times New Roman"/>
              </a:rPr>
              <a:t>ºC</a:t>
            </a:r>
            <a:endParaRPr lang="en-US" sz="1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8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Introduction/context </a:t>
            </a:r>
            <a:r>
              <a:rPr lang="en-US" dirty="0" smtClean="0"/>
              <a:t>(1)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High Power </a:t>
            </a:r>
            <a:r>
              <a:rPr lang="en-US" dirty="0" err="1" smtClean="0"/>
              <a:t>Targetry</a:t>
            </a:r>
            <a:r>
              <a:rPr lang="en-US" dirty="0" smtClean="0"/>
              <a:t>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57200" y="1288145"/>
            <a:ext cx="84651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/>
            <a:r>
              <a:rPr lang="en-US" b="1" i="1" dirty="0" smtClean="0"/>
              <a:t>Some keywords: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high power target, short-lived isotopes, …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/>
              <a:t>Collaboration started in May 2012 for the LIEBE (Liquid Eutectic Lead Bismuth Loop Target) project: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just"/>
            <a:r>
              <a:rPr lang="en-GB" b="1" dirty="0" smtClean="0"/>
              <a:t>	WP </a:t>
            </a:r>
            <a:r>
              <a:rPr lang="en-GB" b="1" dirty="0"/>
              <a:t>definition		 </a:t>
            </a:r>
            <a:r>
              <a:rPr lang="en-GB" b="1" dirty="0" smtClean="0"/>
              <a:t>          WP </a:t>
            </a:r>
            <a:r>
              <a:rPr lang="en-GB" b="1" dirty="0"/>
              <a:t>holder		Coordinator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defRPr/>
            </a:pPr>
            <a:r>
              <a:rPr lang="en-GB" sz="1400" dirty="0" smtClean="0"/>
              <a:t>	WP1 </a:t>
            </a:r>
            <a:r>
              <a:rPr lang="en-GB" sz="1400" dirty="0"/>
              <a:t>: Coordination		</a:t>
            </a:r>
            <a:r>
              <a:rPr lang="en-GB" sz="1400" dirty="0" smtClean="0"/>
              <a:t>	CERN</a:t>
            </a:r>
            <a:r>
              <a:rPr lang="en-GB" sz="1400" dirty="0"/>
              <a:t>	</a:t>
            </a:r>
            <a:r>
              <a:rPr lang="en-GB" sz="1400" dirty="0" smtClean="0"/>
              <a:t>	T</a:t>
            </a:r>
            <a:r>
              <a:rPr lang="en-GB" sz="1400" dirty="0"/>
              <a:t>. Stora</a:t>
            </a:r>
          </a:p>
          <a:p>
            <a:pPr>
              <a:defRPr/>
            </a:pPr>
            <a:r>
              <a:rPr lang="en-GB" sz="1400" dirty="0" smtClean="0"/>
              <a:t>	WP2 </a:t>
            </a:r>
            <a:r>
              <a:rPr lang="en-GB" sz="1400" dirty="0"/>
              <a:t>: Conceptual Design and simulations	SCK-CEN	</a:t>
            </a:r>
            <a:r>
              <a:rPr lang="en-GB" sz="1400" dirty="0" smtClean="0"/>
              <a:t>	P</a:t>
            </a:r>
            <a:r>
              <a:rPr lang="en-GB" sz="1400" dirty="0"/>
              <a:t>. </a:t>
            </a:r>
            <a:r>
              <a:rPr lang="en-GB" sz="1400" dirty="0" err="1"/>
              <a:t>Schuurmans</a:t>
            </a:r>
            <a:endParaRPr lang="en-GB" sz="1400" dirty="0"/>
          </a:p>
          <a:p>
            <a:pPr>
              <a:defRPr/>
            </a:pPr>
            <a:r>
              <a:rPr lang="en-GB" sz="1400" dirty="0" smtClean="0"/>
              <a:t>	WP3 </a:t>
            </a:r>
            <a:r>
              <a:rPr lang="en-GB" sz="1400" dirty="0"/>
              <a:t>: Construction, </a:t>
            </a:r>
            <a:r>
              <a:rPr lang="en-GB" sz="1400" dirty="0" smtClean="0"/>
              <a:t>assembly</a:t>
            </a:r>
            <a:r>
              <a:rPr lang="en-GB" sz="1400" dirty="0"/>
              <a:t>	</a:t>
            </a:r>
            <a:r>
              <a:rPr lang="en-GB" sz="1400" dirty="0" smtClean="0"/>
              <a:t>	CERN</a:t>
            </a:r>
            <a:r>
              <a:rPr lang="en-GB" sz="1400" dirty="0"/>
              <a:t>	</a:t>
            </a:r>
            <a:r>
              <a:rPr lang="en-GB" sz="1400" dirty="0" smtClean="0"/>
              <a:t>	M</a:t>
            </a:r>
            <a:r>
              <a:rPr lang="en-GB" sz="1400" dirty="0"/>
              <a:t>. Delonca</a:t>
            </a:r>
          </a:p>
          <a:p>
            <a:pPr lvl="1">
              <a:defRPr/>
            </a:pPr>
            <a:r>
              <a:rPr lang="en-GB" sz="1400" dirty="0" smtClean="0"/>
              <a:t>	WP4 </a:t>
            </a:r>
            <a:r>
              <a:rPr lang="en-GB" sz="1400" dirty="0"/>
              <a:t>: Instrumentation		</a:t>
            </a:r>
            <a:r>
              <a:rPr lang="en-GB" sz="1400" dirty="0" smtClean="0"/>
              <a:t>	CERN</a:t>
            </a:r>
            <a:r>
              <a:rPr lang="en-GB" sz="1400" dirty="0"/>
              <a:t>	</a:t>
            </a:r>
            <a:r>
              <a:rPr lang="en-GB" sz="1400" dirty="0" smtClean="0"/>
              <a:t>	T</a:t>
            </a:r>
            <a:r>
              <a:rPr lang="en-GB" sz="1400" dirty="0"/>
              <a:t>. Mendonca</a:t>
            </a:r>
          </a:p>
          <a:p>
            <a:pPr>
              <a:defRPr/>
            </a:pPr>
            <a:r>
              <a:rPr lang="en-US" sz="1400" dirty="0" smtClean="0"/>
              <a:t>	WP5 </a:t>
            </a:r>
            <a:r>
              <a:rPr lang="en-US" sz="1400" dirty="0"/>
              <a:t>: Safety and Licensing		</a:t>
            </a:r>
            <a:r>
              <a:rPr lang="en-US" sz="1400" dirty="0" smtClean="0"/>
              <a:t>CEA</a:t>
            </a:r>
            <a:r>
              <a:rPr lang="en-US" sz="1400" dirty="0"/>
              <a:t>	</a:t>
            </a:r>
            <a:r>
              <a:rPr lang="en-US" sz="1400" dirty="0" smtClean="0"/>
              <a:t>	A</a:t>
            </a:r>
            <a:r>
              <a:rPr lang="en-US" sz="1400" dirty="0"/>
              <a:t>. </a:t>
            </a:r>
            <a:r>
              <a:rPr lang="en-US" sz="1400" dirty="0" err="1"/>
              <a:t>Marchix</a:t>
            </a:r>
            <a:endParaRPr lang="en-GB" sz="1400" dirty="0"/>
          </a:p>
          <a:p>
            <a:pPr>
              <a:defRPr/>
            </a:pPr>
            <a:r>
              <a:rPr lang="en-US" sz="1400" dirty="0" smtClean="0"/>
              <a:t>	WP6 </a:t>
            </a:r>
            <a:r>
              <a:rPr lang="en-US" sz="1400" dirty="0"/>
              <a:t>: Target characterization and analysis	PSI	</a:t>
            </a:r>
            <a:r>
              <a:rPr lang="en-US" sz="1400" dirty="0" smtClean="0"/>
              <a:t>	D</a:t>
            </a:r>
            <a:r>
              <a:rPr lang="en-US" sz="1400" dirty="0"/>
              <a:t>. Schumann</a:t>
            </a:r>
            <a:endParaRPr lang="en-GB" sz="1400" dirty="0"/>
          </a:p>
          <a:p>
            <a:pPr>
              <a:defRPr/>
            </a:pPr>
            <a:r>
              <a:rPr lang="en-US" sz="1400" dirty="0" smtClean="0"/>
              <a:t>	WP7 </a:t>
            </a:r>
            <a:r>
              <a:rPr lang="en-US" sz="1400" dirty="0"/>
              <a:t>: Radiochemistry			</a:t>
            </a:r>
            <a:r>
              <a:rPr lang="en-US" sz="1400" dirty="0" smtClean="0"/>
              <a:t>SINP</a:t>
            </a:r>
            <a:r>
              <a:rPr lang="en-US" sz="1400" dirty="0"/>
              <a:t>	</a:t>
            </a:r>
            <a:r>
              <a:rPr lang="en-US" sz="1400" dirty="0" smtClean="0"/>
              <a:t>	S</a:t>
            </a:r>
            <a:r>
              <a:rPr lang="en-US" sz="1400" dirty="0"/>
              <a:t>. </a:t>
            </a:r>
            <a:r>
              <a:rPr lang="en-US" sz="1400" dirty="0" err="1"/>
              <a:t>Lahiri</a:t>
            </a:r>
            <a:endParaRPr lang="en-GB" sz="1400" dirty="0"/>
          </a:p>
          <a:p>
            <a:pPr>
              <a:defRPr/>
            </a:pPr>
            <a:r>
              <a:rPr lang="en-US" sz="1400" dirty="0" smtClean="0"/>
              <a:t>	WP8 </a:t>
            </a:r>
            <a:r>
              <a:rPr lang="en-US" sz="1400" dirty="0"/>
              <a:t>: Offline commissioning		</a:t>
            </a:r>
            <a:r>
              <a:rPr lang="en-US" sz="1400" dirty="0" smtClean="0"/>
              <a:t>IPUL</a:t>
            </a:r>
            <a:r>
              <a:rPr lang="en-US" sz="1400" dirty="0"/>
              <a:t>	</a:t>
            </a:r>
            <a:r>
              <a:rPr lang="en-US" sz="1400" dirty="0" smtClean="0"/>
              <a:t>	K</a:t>
            </a:r>
            <a:r>
              <a:rPr lang="en-US" sz="1400" dirty="0"/>
              <a:t>. </a:t>
            </a:r>
            <a:r>
              <a:rPr lang="en-US" sz="1400" dirty="0" err="1"/>
              <a:t>Kravalis</a:t>
            </a:r>
            <a:endParaRPr lang="en-GB" sz="1400" dirty="0"/>
          </a:p>
          <a:p>
            <a:pPr>
              <a:defRPr/>
            </a:pPr>
            <a:r>
              <a:rPr lang="en-US" sz="1400" dirty="0" smtClean="0"/>
              <a:t>	WP9 </a:t>
            </a:r>
            <a:r>
              <a:rPr lang="en-US" sz="1400" dirty="0"/>
              <a:t>: Online operation		</a:t>
            </a:r>
            <a:r>
              <a:rPr lang="en-US" sz="1400" dirty="0" smtClean="0"/>
              <a:t>CERN</a:t>
            </a:r>
            <a:r>
              <a:rPr lang="en-US" sz="1400" dirty="0"/>
              <a:t>	</a:t>
            </a:r>
            <a:r>
              <a:rPr lang="en-US" sz="1400" dirty="0" smtClean="0"/>
              <a:t>	T</a:t>
            </a:r>
            <a:r>
              <a:rPr lang="en-US" sz="1400" dirty="0"/>
              <a:t>. </a:t>
            </a:r>
            <a:r>
              <a:rPr lang="en-GB" sz="1400" dirty="0"/>
              <a:t>Mendonca</a:t>
            </a:r>
          </a:p>
          <a:p>
            <a:pPr algn="just">
              <a:defRPr/>
            </a:pPr>
            <a:endParaRPr lang="en-US" sz="1400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288145"/>
            <a:ext cx="84651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i="1" dirty="0"/>
              <a:t>Aim of </a:t>
            </a:r>
            <a:r>
              <a:rPr lang="en-US" b="1" i="1" dirty="0" smtClean="0"/>
              <a:t>LIEBE </a:t>
            </a:r>
            <a:r>
              <a:rPr lang="en-US" b="1" i="1" dirty="0"/>
              <a:t>target: </a:t>
            </a:r>
            <a:r>
              <a:rPr lang="en-US" dirty="0"/>
              <a:t>validation of conceptual design </a:t>
            </a:r>
            <a:r>
              <a:rPr lang="en-US" dirty="0" smtClean="0"/>
              <a:t>for the </a:t>
            </a:r>
            <a:r>
              <a:rPr lang="en-US" dirty="0"/>
              <a:t>EURISOL direct target by developing </a:t>
            </a:r>
            <a:r>
              <a:rPr lang="en-US" dirty="0" smtClean="0"/>
              <a:t>a prototype </a:t>
            </a:r>
            <a:r>
              <a:rPr lang="en-US" dirty="0"/>
              <a:t>for </a:t>
            </a:r>
            <a:r>
              <a:rPr lang="en-US" b="1" dirty="0" smtClean="0"/>
              <a:t>CERN-ISOLDE.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4400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Introduction/context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3776" lvl="1" algn="just">
              <a:buSzPct val="80000"/>
            </a:pPr>
            <a:r>
              <a:rPr lang="en-US" sz="2000" dirty="0" smtClean="0"/>
              <a:t>ISOLDE: </a:t>
            </a:r>
            <a:r>
              <a:rPr lang="en-GB" sz="2000" dirty="0"/>
              <a:t>on-line isotope mass </a:t>
            </a:r>
            <a:r>
              <a:rPr lang="en-GB" sz="2000" dirty="0" smtClean="0"/>
              <a:t>separator @ CERN</a:t>
            </a:r>
            <a:endParaRPr lang="en-US" sz="2000" dirty="0" smtClean="0"/>
          </a:p>
          <a:p>
            <a:pPr marL="493776" lvl="1" algn="just">
              <a:buSzPct val="80000"/>
            </a:pPr>
            <a:endParaRPr lang="en-US" sz="2000" dirty="0" smtClean="0"/>
          </a:p>
          <a:p>
            <a:pPr marL="681228" lvl="2" algn="just">
              <a:buSzPct val="80000"/>
              <a:buFont typeface="Wingdings" panose="05000000000000000000" pitchFamily="2" charset="2"/>
              <a:buChar char="Ø"/>
            </a:pPr>
            <a:endParaRPr lang="en-US" sz="1800" i="1" dirty="0"/>
          </a:p>
          <a:p>
            <a:pPr marL="681228" lvl="2" algn="just">
              <a:buSzPct val="80000"/>
              <a:buFont typeface="Wingdings" panose="05000000000000000000" pitchFamily="2" charset="2"/>
              <a:buChar char="Ø"/>
            </a:pPr>
            <a:endParaRPr lang="en-US" sz="1800" i="1" dirty="0" smtClean="0"/>
          </a:p>
          <a:p>
            <a:pPr marL="681228" lvl="2" algn="just">
              <a:buSzPct val="80000"/>
              <a:buFont typeface="Wingdings" panose="05000000000000000000" pitchFamily="2" charset="2"/>
              <a:buChar char="Ø"/>
            </a:pPr>
            <a:endParaRPr lang="en-US" sz="1800" i="1" dirty="0"/>
          </a:p>
          <a:p>
            <a:pPr marL="681228" lvl="2" algn="just">
              <a:buSzPct val="80000"/>
              <a:buFont typeface="Wingdings" panose="05000000000000000000" pitchFamily="2" charset="2"/>
              <a:buChar char="Ø"/>
            </a:pPr>
            <a:endParaRPr lang="en-US" sz="1800" i="1" dirty="0" smtClean="0"/>
          </a:p>
          <a:p>
            <a:pPr marL="681228" lvl="2" algn="just">
              <a:buSzPct val="80000"/>
              <a:buFont typeface="Wingdings" panose="05000000000000000000" pitchFamily="2" charset="2"/>
              <a:buChar char="Ø"/>
            </a:pPr>
            <a:endParaRPr lang="en-US" sz="1800" i="1" dirty="0"/>
          </a:p>
          <a:p>
            <a:pPr marL="681228" lvl="2" algn="just">
              <a:buSzPct val="80000"/>
              <a:buFont typeface="Wingdings" panose="05000000000000000000" pitchFamily="2" charset="2"/>
              <a:buChar char="Ø"/>
            </a:pPr>
            <a:endParaRPr lang="en-US" sz="1800" i="1" dirty="0" smtClean="0"/>
          </a:p>
          <a:p>
            <a:pPr algn="just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02843" y="5344568"/>
            <a:ext cx="68" cy="93908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CERN_Accelerator_Complex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" y="2060706"/>
            <a:ext cx="5738052" cy="378352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Oval 16"/>
          <p:cNvSpPr/>
          <p:nvPr/>
        </p:nvSpPr>
        <p:spPr>
          <a:xfrm>
            <a:off x="3735779" y="4368800"/>
            <a:ext cx="840509" cy="4987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51054" y="5629659"/>
            <a:ext cx="3200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Instantaneous power: </a:t>
            </a:r>
            <a:r>
              <a:rPr lang="en-US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≈ 1 GW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5310" y="2203745"/>
            <a:ext cx="2842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Proton beam from PSB:</a:t>
            </a:r>
          </a:p>
          <a:p>
            <a:r>
              <a:rPr lang="en-US" dirty="0" smtClean="0"/>
              <a:t>1.4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smtClean="0"/>
              <a:t>2 µA</a:t>
            </a:r>
          </a:p>
          <a:p>
            <a:r>
              <a:rPr lang="en-US" dirty="0" smtClean="0"/>
              <a:t>3e13 protons/pulse</a:t>
            </a:r>
          </a:p>
          <a:p>
            <a:r>
              <a:rPr lang="en-US" dirty="0" smtClean="0"/>
              <a:t>Cycle: 1.2 s</a:t>
            </a:r>
          </a:p>
          <a:p>
            <a:r>
              <a:rPr lang="en-US" dirty="0" smtClean="0"/>
              <a:t>3 kW average power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5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Introduction/context </a:t>
            </a:r>
            <a:r>
              <a:rPr lang="en-US" dirty="0" smtClean="0"/>
              <a:t>(3)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702843" y="5344568"/>
            <a:ext cx="68" cy="93908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image insert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5" y="1173935"/>
            <a:ext cx="7387771" cy="5571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59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design…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24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Proposed design (1)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Proposed by EURISOL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5th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4" t="31102" r="14007" b="13435"/>
          <a:stretch/>
        </p:blipFill>
        <p:spPr bwMode="auto">
          <a:xfrm>
            <a:off x="1632873" y="1970314"/>
            <a:ext cx="6225411" cy="4158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45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33492"/>
            <a:ext cx="7181273" cy="940443"/>
          </a:xfrm>
        </p:spPr>
        <p:txBody>
          <a:bodyPr>
            <a:normAutofit/>
          </a:bodyPr>
          <a:lstStyle/>
          <a:p>
            <a:r>
              <a:rPr lang="en-US" dirty="0" smtClean="0"/>
              <a:t>Proposed design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5</a:t>
            </a:r>
            <a:r>
              <a:rPr lang="en-US" baseline="30000" smtClean="0"/>
              <a:t>th</a:t>
            </a:r>
            <a:r>
              <a:rPr lang="en-US" smtClean="0"/>
              <a:t> High Power Targetry Workshop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07" y="1774488"/>
            <a:ext cx="3475510" cy="383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"/>
          <a:stretch/>
        </p:blipFill>
        <p:spPr bwMode="auto">
          <a:xfrm>
            <a:off x="4090193" y="1774489"/>
            <a:ext cx="3275718" cy="383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502835" y="3501754"/>
            <a:ext cx="2193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1">
                    <a:lumMod val="20000"/>
                    <a:lumOff val="80000"/>
                  </a:schemeClr>
                </a:solidFill>
              </a:rPr>
              <a:t>Pump/motor</a:t>
            </a:r>
            <a:endParaRPr lang="en-US" sz="1600" b="1" dirty="0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39599" y="2102779"/>
            <a:ext cx="21936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>
                    <a:lumMod val="75000"/>
                  </a:schemeClr>
                </a:solidFill>
              </a:rPr>
              <a:t>Main loop</a:t>
            </a:r>
            <a:endParaRPr lang="en-US" sz="1600" b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3" t="9503" r="26459" b="17456"/>
          <a:stretch/>
        </p:blipFill>
        <p:spPr>
          <a:xfrm>
            <a:off x="6225870" y="48955"/>
            <a:ext cx="2641777" cy="3251417"/>
          </a:xfrm>
          <a:prstGeom prst="rect">
            <a:avLst/>
          </a:prstGeom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673" y="2608298"/>
            <a:ext cx="1496378" cy="2176806"/>
          </a:xfrm>
          <a:prstGeom prst="rect">
            <a:avLst/>
          </a:prstGeom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6183699" y="45743"/>
            <a:ext cx="268394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</a:rPr>
              <a:t>Current front end + target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25672" y="4785104"/>
            <a:ext cx="1478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chemeClr val="tx2"/>
                </a:solidFill>
              </a:rPr>
              <a:t>Current target </a:t>
            </a:r>
            <a:r>
              <a:rPr lang="en-US" sz="1600" b="1" dirty="0" smtClean="0">
                <a:solidFill>
                  <a:schemeClr val="tx2"/>
                </a:solidFill>
              </a:rPr>
              <a:t>unit</a:t>
            </a:r>
          </a:p>
          <a:p>
            <a:pPr algn="r"/>
            <a:r>
              <a:rPr lang="en-US" sz="1600" b="1" dirty="0" smtClean="0">
                <a:solidFill>
                  <a:schemeClr val="tx2"/>
                </a:solidFill>
              </a:rPr>
              <a:t>Diameter: 300 mm</a:t>
            </a:r>
            <a:endParaRPr lang="en-US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7.jpeg"/></Relationships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  <a:fontScheme name="Origin">
    <a:majorFont>
      <a:latin typeface="Bookman Old Style"/>
      <a:ea typeface=""/>
      <a:cs typeface=""/>
      <a:font script="Grek" typeface="Cambria"/>
      <a:font script="Cyrl" typeface="Cambria"/>
      <a:font script="Jpan" typeface="ＭＳ 明朝"/>
      <a:font script="Hang" typeface="돋움"/>
      <a:font script="Hans" typeface="宋体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Gill Sans MT"/>
      <a:ea typeface=""/>
      <a:cs typeface=""/>
      <a:font script="Grek" typeface="Calibri"/>
      <a:font script="Cyrl" typeface="Calibri"/>
      <a:font script="Jpan" typeface="ＭＳ Ｐゴシック"/>
      <a:font script="Hang" typeface="맑은 고딕"/>
      <a:font script="Hans" typeface="华文新魏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rigin">
    <a:fillStyleLst>
      <a:solidFill>
        <a:schemeClr val="phClr"/>
      </a:solidFill>
      <a:gradFill rotWithShape="1">
        <a:gsLst>
          <a:gs pos="0">
            <a:schemeClr val="phClr">
              <a:tint val="45000"/>
              <a:satMod val="200000"/>
            </a:schemeClr>
          </a:gs>
          <a:gs pos="30000">
            <a:schemeClr val="phClr">
              <a:tint val="61000"/>
              <a:satMod val="200000"/>
            </a:schemeClr>
          </a:gs>
          <a:gs pos="45000">
            <a:schemeClr val="phClr">
              <a:tint val="66000"/>
              <a:satMod val="200000"/>
            </a:schemeClr>
          </a:gs>
          <a:gs pos="55000">
            <a:schemeClr val="phClr">
              <a:tint val="66000"/>
              <a:satMod val="200000"/>
            </a:schemeClr>
          </a:gs>
          <a:gs pos="73000">
            <a:schemeClr val="phClr">
              <a:tint val="61000"/>
              <a:satMod val="200000"/>
            </a:schemeClr>
          </a:gs>
          <a:gs pos="100000">
            <a:schemeClr val="phClr">
              <a:tint val="45000"/>
              <a:satMod val="200000"/>
            </a:schemeClr>
          </a:gs>
        </a:gsLst>
        <a:lin ang="950000" scaled="1"/>
      </a:gradFill>
      <a:gradFill rotWithShape="1">
        <a:gsLst>
          <a:gs pos="0">
            <a:schemeClr val="phClr">
              <a:shade val="63000"/>
            </a:schemeClr>
          </a:gs>
          <a:gs pos="30000">
            <a:schemeClr val="phClr">
              <a:shade val="90000"/>
              <a:satMod val="110000"/>
            </a:schemeClr>
          </a:gs>
          <a:gs pos="45000">
            <a:schemeClr val="phClr">
              <a:shade val="100000"/>
              <a:satMod val="118000"/>
            </a:schemeClr>
          </a:gs>
          <a:gs pos="55000">
            <a:schemeClr val="phClr">
              <a:shade val="100000"/>
              <a:satMod val="118000"/>
            </a:schemeClr>
          </a:gs>
          <a:gs pos="73000">
            <a:schemeClr val="phClr">
              <a:shade val="90000"/>
              <a:satMod val="110000"/>
            </a:schemeClr>
          </a:gs>
          <a:gs pos="100000">
            <a:schemeClr val="phClr">
              <a:shade val="63000"/>
            </a:schemeClr>
          </a:gs>
        </a:gsLst>
        <a:lin ang="950000" scaled="1"/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430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balanced" dir="t">
            <a:rot lat="0" lon="0" rev="0"/>
          </a:lightRig>
        </a:scene3d>
        <a:sp3d prstMaterial="matte">
          <a:bevelT w="0" h="0"/>
          <a:contourClr>
            <a:schemeClr val="phClr">
              <a:tint val="100000"/>
              <a:shade val="100000"/>
              <a:hueMod val="100000"/>
              <a:satMod val="100000"/>
            </a:schemeClr>
          </a:contourClr>
        </a:sp3d>
      </a:effectStyle>
      <a:effectStyle>
        <a:effectLst>
          <a:outerShdw blurRad="50800" dist="25400" dir="5400000" rotWithShape="0">
            <a:srgbClr val="000000">
              <a:alpha val="50000"/>
            </a:srgbClr>
          </a:outerShdw>
        </a:effectLst>
        <a:scene3d>
          <a:camera prst="orthographicFront" fov="0">
            <a:rot lat="0" lon="0" rev="0"/>
          </a:camera>
          <a:lightRig rig="soft" dir="t">
            <a:rot lat="0" lon="0" rev="2700000"/>
          </a:lightRig>
        </a:scene3d>
        <a:sp3d prstMaterial="matte">
          <a:bevelT w="50800" h="508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shade val="60000"/>
              <a:satMod val="300000"/>
            </a:schemeClr>
          </a:gs>
          <a:gs pos="30000">
            <a:schemeClr val="phClr">
              <a:shade val="80000"/>
              <a:satMod val="230000"/>
            </a:schemeClr>
          </a:gs>
          <a:gs pos="100000">
            <a:schemeClr val="phClr">
              <a:tint val="97000"/>
              <a:satMod val="220000"/>
            </a:schemeClr>
          </a:gs>
        </a:gsLst>
        <a:lin ang="16200000" scaled="1"/>
      </a:gradFill>
      <a:blipFill>
        <a:blip xmlns:r="http://schemas.openxmlformats.org/officeDocument/2006/relationships" r:embed="rId1">
          <a:duotone>
            <a:schemeClr val="phClr">
              <a:shade val="6000"/>
              <a:satMod val="120000"/>
            </a:schemeClr>
            <a:schemeClr val="phClr">
              <a:tint val="90000"/>
            </a:schemeClr>
          </a:duotone>
        </a:blip>
        <a:tile tx="0" ty="0" sx="35000" sy="40000" flip="x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10978</TotalTime>
  <Words>1895</Words>
  <Application>Microsoft Office PowerPoint</Application>
  <PresentationFormat>On-screen Show (4:3)</PresentationFormat>
  <Paragraphs>466</Paragraphs>
  <Slides>37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CERNCorporate4-3</vt:lpstr>
      <vt:lpstr>Equação</vt:lpstr>
      <vt:lpstr>LIEBE:  Design of a molten metal target based on a Pb-Bi loop at CERN-ISOLDE</vt:lpstr>
      <vt:lpstr>Outline</vt:lpstr>
      <vt:lpstr>Introduction/context…</vt:lpstr>
      <vt:lpstr>Introduction/context (1)</vt:lpstr>
      <vt:lpstr>Introduction/context (2)</vt:lpstr>
      <vt:lpstr>Introduction/context (3)</vt:lpstr>
      <vt:lpstr>Proposed design…</vt:lpstr>
      <vt:lpstr>Proposed design (1)</vt:lpstr>
      <vt:lpstr>Proposed design (2)</vt:lpstr>
      <vt:lpstr>Proposed design - main part (3)</vt:lpstr>
      <vt:lpstr>Proposed design – HEX (4)</vt:lpstr>
      <vt:lpstr>Proposed design – HEX (5)</vt:lpstr>
      <vt:lpstr>Diffusion simulations …</vt:lpstr>
      <vt:lpstr>Diffusion simulations (1)</vt:lpstr>
      <vt:lpstr>Diffusion simulations (2)</vt:lpstr>
      <vt:lpstr>Diffusion simulations (3)</vt:lpstr>
      <vt:lpstr>Numerical results…</vt:lpstr>
      <vt:lpstr>Numerical results – HEX (1)</vt:lpstr>
      <vt:lpstr>Numerical results – HEX (2)</vt:lpstr>
      <vt:lpstr>Numerical results – HEX (3)</vt:lpstr>
      <vt:lpstr>Numerical results – HEX (4)</vt:lpstr>
      <vt:lpstr>Numerical results – Beam impact (1)</vt:lpstr>
      <vt:lpstr>Numerical results – Beam impact (2)</vt:lpstr>
      <vt:lpstr>Numerical results – Beam impact (3)</vt:lpstr>
      <vt:lpstr>Numerical results – Beam impact (4)</vt:lpstr>
      <vt:lpstr>Numerical results – Beam impact (5)</vt:lpstr>
      <vt:lpstr>Conclusion &amp; next steps…</vt:lpstr>
      <vt:lpstr>Conclusion &amp; next steps</vt:lpstr>
      <vt:lpstr>Thank you for your attention!</vt:lpstr>
      <vt:lpstr>Thanks to all the contributors…</vt:lpstr>
      <vt:lpstr>Back up slides…</vt:lpstr>
      <vt:lpstr>Introduction/context (4)</vt:lpstr>
      <vt:lpstr>Introduction/context (5)</vt:lpstr>
      <vt:lpstr>Diffusion/effusion simulations (3)</vt:lpstr>
      <vt:lpstr>Concept 5 - Results</vt:lpstr>
      <vt:lpstr>Numerical results – HEX (3)</vt:lpstr>
      <vt:lpstr>Numerical results – HEX (4)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Melanie Delonca</cp:lastModifiedBy>
  <cp:revision>79</cp:revision>
  <cp:lastPrinted>2014-05-14T13:38:25Z</cp:lastPrinted>
  <dcterms:created xsi:type="dcterms:W3CDTF">2012-11-30T11:04:26Z</dcterms:created>
  <dcterms:modified xsi:type="dcterms:W3CDTF">2014-05-21T18:47:22Z</dcterms:modified>
</cp:coreProperties>
</file>