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4" r:id="rId2"/>
  </p:sldMasterIdLst>
  <p:notesMasterIdLst>
    <p:notesMasterId r:id="rId27"/>
  </p:notesMasterIdLst>
  <p:handoutMasterIdLst>
    <p:handoutMasterId r:id="rId28"/>
  </p:handoutMasterIdLst>
  <p:sldIdLst>
    <p:sldId id="256" r:id="rId3"/>
    <p:sldId id="288" r:id="rId4"/>
    <p:sldId id="299" r:id="rId5"/>
    <p:sldId id="296" r:id="rId6"/>
    <p:sldId id="318" r:id="rId7"/>
    <p:sldId id="341" r:id="rId8"/>
    <p:sldId id="298" r:id="rId9"/>
    <p:sldId id="300" r:id="rId10"/>
    <p:sldId id="295" r:id="rId11"/>
    <p:sldId id="340" r:id="rId12"/>
    <p:sldId id="313" r:id="rId13"/>
    <p:sldId id="330" r:id="rId14"/>
    <p:sldId id="310" r:id="rId15"/>
    <p:sldId id="309" r:id="rId16"/>
    <p:sldId id="319" r:id="rId17"/>
    <p:sldId id="320" r:id="rId18"/>
    <p:sldId id="321" r:id="rId19"/>
    <p:sldId id="333" r:id="rId20"/>
    <p:sldId id="334" r:id="rId21"/>
    <p:sldId id="336" r:id="rId22"/>
    <p:sldId id="338" r:id="rId23"/>
    <p:sldId id="308" r:id="rId24"/>
    <p:sldId id="306" r:id="rId25"/>
    <p:sldId id="292" r:id="rId26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E3266"/>
    <a:srgbClr val="12456C"/>
    <a:srgbClr val="2691CD"/>
    <a:srgbClr val="006B65"/>
    <a:srgbClr val="DFECEA"/>
    <a:srgbClr val="D4E5E3"/>
    <a:srgbClr val="E0E9ED"/>
    <a:srgbClr val="D1DE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87" autoAdjust="0"/>
    <p:restoredTop sz="90884" autoAdjust="0"/>
  </p:normalViewPr>
  <p:slideViewPr>
    <p:cSldViewPr showGuides="1">
      <p:cViewPr varScale="1">
        <p:scale>
          <a:sx n="73" d="100"/>
          <a:sy n="73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35C8932-1332-4AB7-A27E-56E2B6D225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58959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DF811ED-A1C9-447E-9B63-2E32395AA1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302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21919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1790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44951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53306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6487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6006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71616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10916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0172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50177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90758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44944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10435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66042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76887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24025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07120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2289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35082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63331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11536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12108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47217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811ED-A1C9-447E-9B63-2E32395AA1D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7631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S:\projects\oxford_technologies\powerpoint_template\powerpoint files\title_page_head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S:\projects\oxford_technologies\powerpoint_template\powerpoint files\title_page_bottom_gradien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:\projects\oxford_technologies\powerpoint_template\powerpoint files\title_page_bottom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5150"/>
            <a:ext cx="9144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0" y="30480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GB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8" name="Picture 21" descr="S:\projects\oxford_technologies\powerpoint_template\powerpoint files\title_page_logo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0386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3733800"/>
            <a:ext cx="8458200" cy="533400"/>
          </a:xfrm>
        </p:spPr>
        <p:txBody>
          <a:bodyPr rIns="0"/>
          <a:lstStyle>
            <a:lvl1pPr algn="ctr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648200"/>
            <a:ext cx="8458200" cy="533400"/>
          </a:xfrm>
        </p:spPr>
        <p:txBody>
          <a:bodyPr rIns="0"/>
          <a:lstStyle>
            <a:lvl1pPr marL="0" indent="0"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>
                <a:solidFill>
                  <a:srgbClr val="2691C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873200" y="5482800"/>
            <a:ext cx="954000" cy="90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891200" y="6196662"/>
            <a:ext cx="9046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600" spc="-20" baseline="0" dirty="0" smtClean="0">
                <a:solidFill>
                  <a:srgbClr val="1E3266"/>
                </a:solidFill>
              </a:rPr>
              <a:t>Certificate Number 4728</a:t>
            </a:r>
          </a:p>
          <a:p>
            <a:pPr algn="ctr"/>
            <a:r>
              <a:rPr lang="en-GB" sz="600" spc="-20" baseline="0" dirty="0" smtClean="0">
                <a:solidFill>
                  <a:srgbClr val="1E3266"/>
                </a:solidFill>
              </a:rPr>
              <a:t>ISO 9001</a:t>
            </a:r>
            <a:endParaRPr lang="en-GB" sz="600" spc="-20" baseline="0" dirty="0">
              <a:solidFill>
                <a:srgbClr val="1E3266"/>
              </a:solidFill>
            </a:endParaRPr>
          </a:p>
        </p:txBody>
      </p:sp>
      <p:pic>
        <p:nvPicPr>
          <p:cNvPr id="11" name="Picture 10" descr="logo_iso_only.gi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896547" y="5497200"/>
            <a:ext cx="923925" cy="676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878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Please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37" y="3645024"/>
            <a:ext cx="3095625" cy="3095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969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283" y="4653136"/>
            <a:ext cx="1900188" cy="1900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318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27873"/>
            <a:ext cx="1080120" cy="1080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54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2415426" y="3140968"/>
            <a:ext cx="4183107" cy="710552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42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noFill/>
          </a:ln>
          <a:effectLst>
            <a:glow rad="1905000">
              <a:srgbClr val="002060">
                <a:alpha val="22000"/>
              </a:srgbClr>
            </a:glow>
            <a:softEdge rad="203200"/>
          </a:effectLst>
          <a:scene3d>
            <a:camera prst="orthographicFront"/>
            <a:lightRig rig="threePt" dir="t"/>
          </a:scene3d>
          <a:sp3d prstMaterial="powder">
            <a:bevelT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0" tIns="108000" rIns="360000" bIns="108000" numCol="1" anchor="ctr" anchorCtr="1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dirty="0" smtClean="0"/>
              <a:t>Questions Please.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639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 - No swis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422275" y="6453188"/>
            <a:ext cx="2133600" cy="268287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4825" y="6453188"/>
            <a:ext cx="2895600" cy="268287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15113" y="6453188"/>
            <a:ext cx="2133600" cy="268287"/>
          </a:xfrm>
          <a:prstGeom prst="rect">
            <a:avLst/>
          </a:prstGeom>
        </p:spPr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_iso_only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42696" y="44624"/>
            <a:ext cx="593800" cy="43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805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175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7504" y="615734"/>
            <a:ext cx="1529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400">
                <a:solidFill>
                  <a:schemeClr val="bg1"/>
                </a:solidFill>
              </a:defRPr>
            </a:lvl2pPr>
            <a:lvl3pPr eaLnBrk="0" hangingPunct="0">
              <a:defRPr sz="2400">
                <a:solidFill>
                  <a:schemeClr val="bg1"/>
                </a:solidFill>
              </a:defRPr>
            </a:lvl3pPr>
            <a:lvl4pPr eaLnBrk="0" hangingPunct="0">
              <a:defRPr sz="2400">
                <a:solidFill>
                  <a:schemeClr val="bg1"/>
                </a:solidFill>
              </a:defRPr>
            </a:lvl4pPr>
            <a:lvl5pPr eaLnBrk="0" hangingPunct="0">
              <a:defRPr sz="2400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 smtClean="0"/>
              <a:t>AGENDA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861619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059832" y="3140968"/>
            <a:ext cx="2894291" cy="710552"/>
          </a:xfr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42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noFill/>
          </a:ln>
          <a:effectLst>
            <a:glow rad="1905000">
              <a:srgbClr val="002060">
                <a:alpha val="22000"/>
              </a:srgbClr>
            </a:glow>
            <a:softEdge rad="203200"/>
          </a:effectLst>
          <a:scene3d>
            <a:camera prst="orthographicFront"/>
            <a:lightRig rig="threePt" dir="t"/>
          </a:scene3d>
          <a:sp3d prstMaterial="powder">
            <a:bevelT/>
          </a:sp3d>
        </p:spPr>
        <p:txBody>
          <a:bodyPr wrap="none" lIns="360000" tIns="108000" rIns="360000" bIns="108000" anchor="ctr" anchorCtr="1">
            <a:spAutoFit/>
          </a:bodyPr>
          <a:lstStyle>
            <a:lvl1pPr algn="ctr">
              <a:defRPr lang="en-GB" sz="3200" kern="1200" dirty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 smtClean="0"/>
              <a:t>TOPIC 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516087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Topic Title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175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0884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Topic 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3574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(1 wind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B04B3-EC61-41E3-A43E-F39EBE3678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689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(2 Wind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441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499992" y="1124744"/>
            <a:ext cx="441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922957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(4 Wind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96" y="1124744"/>
            <a:ext cx="4419600" cy="2520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499992" y="1124744"/>
            <a:ext cx="4419600" cy="2520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35496" y="3789040"/>
            <a:ext cx="4419600" cy="2448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499992" y="3789040"/>
            <a:ext cx="4419600" cy="2448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2661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's and Con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Topic 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7504" y="1700808"/>
            <a:ext cx="4248472" cy="4321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992" y="1700808"/>
            <a:ext cx="4320480" cy="4321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1259632" y="1196752"/>
            <a:ext cx="1529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400">
                <a:solidFill>
                  <a:schemeClr val="bg1"/>
                </a:solidFill>
              </a:defRPr>
            </a:lvl2pPr>
            <a:lvl3pPr eaLnBrk="0" hangingPunct="0">
              <a:defRPr sz="2400">
                <a:solidFill>
                  <a:schemeClr val="bg1"/>
                </a:solidFill>
              </a:defRPr>
            </a:lvl3pPr>
            <a:lvl4pPr eaLnBrk="0" hangingPunct="0">
              <a:defRPr sz="2400">
                <a:solidFill>
                  <a:schemeClr val="bg1"/>
                </a:solidFill>
              </a:defRPr>
            </a:lvl4pPr>
            <a:lvl5pPr eaLnBrk="0" hangingPunct="0">
              <a:defRPr sz="2400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 smtClean="0">
                <a:solidFill>
                  <a:schemeClr val="tx1"/>
                </a:solidFill>
              </a:rPr>
              <a:t>PRO’s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796136" y="1196751"/>
            <a:ext cx="1529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400">
                <a:solidFill>
                  <a:schemeClr val="bg1"/>
                </a:solidFill>
              </a:defRPr>
            </a:lvl2pPr>
            <a:lvl3pPr eaLnBrk="0" hangingPunct="0">
              <a:defRPr sz="2400">
                <a:solidFill>
                  <a:schemeClr val="bg1"/>
                </a:solidFill>
              </a:defRPr>
            </a:lvl3pPr>
            <a:lvl4pPr eaLnBrk="0" hangingPunct="0">
              <a:defRPr sz="2400">
                <a:solidFill>
                  <a:schemeClr val="bg1"/>
                </a:solidFill>
              </a:defRPr>
            </a:lvl4pPr>
            <a:lvl5pPr eaLnBrk="0" hangingPunct="0">
              <a:defRPr sz="2400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 smtClean="0">
                <a:solidFill>
                  <a:schemeClr val="tx1"/>
                </a:solidFill>
              </a:rPr>
              <a:t>CON’s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553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floodsite.net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floodsite.net/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11.jpeg"/><Relationship Id="rId9" Type="http://schemas.openxmlformats.org/officeDocument/2006/relationships/image" Target="../media/image8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6" descr="S:\projects\oxford_technologies\powerpoint_template\powerpoint files\title_slide_hea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5" descr="S:\projects\oxford_technologies\powerpoint_template\powerpoint files\title_page_bottom_gradien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7" descr="S:\projects\oxford_technologies\powerpoint_template\powerpoint files\level2_centr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096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610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29701" name="Rectangle 5">
            <a:hlinkClick r:id="rId15"/>
          </p:cNvPr>
          <p:cNvSpPr>
            <a:spLocks noChangeArrowheads="1"/>
          </p:cNvSpPr>
          <p:nvPr/>
        </p:nvSpPr>
        <p:spPr bwMode="auto">
          <a:xfrm>
            <a:off x="7315200" y="15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035" name="Picture 24" descr="S:\projects\oxford_technologies\powerpoint_template\powerpoint files\slide_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2550"/>
            <a:ext cx="13176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2275" y="6453188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4825" y="6453188"/>
            <a:ext cx="2895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5113" y="6453188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bg1"/>
                </a:solidFill>
              </a:defRPr>
            </a:lvl1pPr>
          </a:lstStyle>
          <a:p>
            <a:fld id="{41D4FEC0-21AD-4930-8CE3-90089F2F2B8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6" r:id="rId3"/>
    <p:sldLayoutId id="2147483678" r:id="rId4"/>
    <p:sldLayoutId id="2147483682" r:id="rId5"/>
    <p:sldLayoutId id="2147483673" r:id="rId6"/>
    <p:sldLayoutId id="2147483679" r:id="rId7"/>
    <p:sldLayoutId id="2147483680" r:id="rId8"/>
    <p:sldLayoutId id="2147483681" r:id="rId9"/>
    <p:sldLayoutId id="2147483686" r:id="rId10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9pPr>
    </p:titleStyle>
    <p:bodyStyle>
      <a:lvl1pPr marL="484188" indent="-484188" algn="l" rtl="0" eaLnBrk="1" fontAlgn="base" hangingPunct="1">
        <a:spcBef>
          <a:spcPct val="20000"/>
        </a:spcBef>
        <a:spcAft>
          <a:spcPct val="0"/>
        </a:spcAft>
        <a:buClr>
          <a:srgbClr val="12456C"/>
        </a:buClr>
        <a:buSzPct val="60000"/>
        <a:buFont typeface="Wingdings" pitchFamily="2" charset="2"/>
        <a:buChar char="l"/>
        <a:defRPr sz="2000">
          <a:solidFill>
            <a:srgbClr val="12456C"/>
          </a:solidFill>
          <a:latin typeface="+mn-lt"/>
          <a:ea typeface="+mn-ea"/>
          <a:cs typeface="+mn-cs"/>
        </a:defRPr>
      </a:lvl1pPr>
      <a:lvl2pPr marL="960438" indent="-474663" algn="l" rtl="0" eaLnBrk="1" fontAlgn="base" hangingPunct="1">
        <a:spcBef>
          <a:spcPct val="20000"/>
        </a:spcBef>
        <a:spcAft>
          <a:spcPct val="0"/>
        </a:spcAft>
        <a:buClr>
          <a:srgbClr val="2691CD"/>
        </a:buClr>
        <a:buSzPct val="90000"/>
        <a:buFont typeface="Symbol" pitchFamily="18" charset="2"/>
        <a:buChar char="-"/>
        <a:defRPr>
          <a:solidFill>
            <a:srgbClr val="2691CD"/>
          </a:solidFill>
          <a:latin typeface="+mn-lt"/>
        </a:defRPr>
      </a:lvl2pPr>
      <a:lvl3pPr marL="1358900" indent="-390525" algn="l" rtl="0" eaLnBrk="1" fontAlgn="base" hangingPunct="1">
        <a:spcBef>
          <a:spcPct val="20000"/>
        </a:spcBef>
        <a:spcAft>
          <a:spcPct val="0"/>
        </a:spcAft>
        <a:buClr>
          <a:srgbClr val="12456C"/>
        </a:buClr>
        <a:buSzPct val="90000"/>
        <a:buFont typeface="Symbol" pitchFamily="18" charset="2"/>
        <a:buChar char="Þ"/>
        <a:defRPr sz="1600">
          <a:solidFill>
            <a:srgbClr val="12456C"/>
          </a:solidFill>
          <a:latin typeface="+mn-lt"/>
        </a:defRPr>
      </a:lvl3pPr>
      <a:lvl4pPr marL="1798638" indent="-228600" algn="l" rtl="0" eaLnBrk="1" fontAlgn="base" hangingPunct="1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4pPr>
      <a:lvl5pPr marL="2217738" indent="-228600" algn="l" rtl="0" eaLnBrk="1" fontAlgn="base" hangingPunct="1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5pPr>
      <a:lvl6pPr marL="2674938" indent="-228600" algn="l" rtl="0" eaLnBrk="1" fontAlgn="base" hangingPunct="1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6pPr>
      <a:lvl7pPr marL="3132138" indent="-228600" algn="l" rtl="0" eaLnBrk="1" fontAlgn="base" hangingPunct="1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7pPr>
      <a:lvl8pPr marL="3589338" indent="-228600" algn="l" rtl="0" eaLnBrk="1" fontAlgn="base" hangingPunct="1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8pPr>
      <a:lvl9pPr marL="4046538" indent="-228600" algn="l" rtl="0" eaLnBrk="1" fontAlgn="base" hangingPunct="1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S:\projects\oxford_technologies\powerpoint_template\powerpoint files\title_page_bottom_gradi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9" descr="S:\projects\oxford_technologies\powerpoint_template\powerpoint files\level2_centr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6" descr="S:\projects\oxford_technologies\powerpoint_template\powerpoint files\title_slide_he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096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610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9701" name="Rectangle 5">
            <a:hlinkClick r:id="rId6"/>
          </p:cNvPr>
          <p:cNvSpPr>
            <a:spLocks noChangeArrowheads="1"/>
          </p:cNvSpPr>
          <p:nvPr/>
        </p:nvSpPr>
        <p:spPr bwMode="auto">
          <a:xfrm>
            <a:off x="7315200" y="15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059" name="Picture 24" descr="S:\projects\oxford_technologies\powerpoint_template\powerpoint files\slide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2550"/>
            <a:ext cx="13176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title_page_iso_logo copy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71438"/>
            <a:ext cx="5778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2275" y="6453188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2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4825" y="6453188"/>
            <a:ext cx="2895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2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5113" y="6453188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bg1"/>
                </a:solidFill>
              </a:defRPr>
            </a:lvl1pPr>
          </a:lstStyle>
          <a:p>
            <a:fld id="{41D4FEC0-21AD-4930-8CE3-90089F2F2B8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3" name="Picture 12" descr="logo_iso_onl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42696" y="44624"/>
            <a:ext cx="593800" cy="43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9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9pPr>
    </p:titleStyle>
    <p:bodyStyle>
      <a:lvl1pPr marL="484188" indent="-484188" algn="l" rtl="0" eaLnBrk="0" fontAlgn="base" hangingPunct="0">
        <a:spcBef>
          <a:spcPct val="20000"/>
        </a:spcBef>
        <a:spcAft>
          <a:spcPct val="0"/>
        </a:spcAft>
        <a:buClr>
          <a:srgbClr val="12456C"/>
        </a:buClr>
        <a:buSzPct val="60000"/>
        <a:buFont typeface="Wingdings" pitchFamily="2" charset="2"/>
        <a:buChar char="l"/>
        <a:defRPr sz="2000">
          <a:solidFill>
            <a:srgbClr val="12456C"/>
          </a:solidFill>
          <a:latin typeface="+mn-lt"/>
          <a:ea typeface="+mn-ea"/>
          <a:cs typeface="+mn-cs"/>
        </a:defRPr>
      </a:lvl1pPr>
      <a:lvl2pPr marL="960438" indent="-474663" algn="l" rtl="0" eaLnBrk="0" fontAlgn="base" hangingPunct="0">
        <a:spcBef>
          <a:spcPct val="20000"/>
        </a:spcBef>
        <a:spcAft>
          <a:spcPct val="0"/>
        </a:spcAft>
        <a:buClr>
          <a:srgbClr val="2691CD"/>
        </a:buClr>
        <a:buSzPct val="90000"/>
        <a:buFont typeface="Symbol" pitchFamily="18" charset="2"/>
        <a:buChar char="-"/>
        <a:defRPr sz="2800">
          <a:solidFill>
            <a:srgbClr val="2691CD"/>
          </a:solidFill>
          <a:latin typeface="+mn-lt"/>
        </a:defRPr>
      </a:lvl2pPr>
      <a:lvl3pPr marL="1358900" indent="-390525" algn="l" rtl="0" eaLnBrk="0" fontAlgn="base" hangingPunct="0">
        <a:spcBef>
          <a:spcPct val="20000"/>
        </a:spcBef>
        <a:spcAft>
          <a:spcPct val="0"/>
        </a:spcAft>
        <a:buClr>
          <a:srgbClr val="12456C"/>
        </a:buClr>
        <a:buSzPct val="90000"/>
        <a:buFont typeface="Symbol" pitchFamily="18" charset="2"/>
        <a:buChar char="Þ"/>
        <a:defRPr sz="1600">
          <a:solidFill>
            <a:srgbClr val="12456C"/>
          </a:solidFill>
          <a:latin typeface="+mn-lt"/>
        </a:defRPr>
      </a:lvl3pPr>
      <a:lvl4pPr marL="1798638" indent="-228600" algn="l" rtl="0" eaLnBrk="0" fontAlgn="base" hangingPunct="0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4pPr>
      <a:lvl5pPr marL="2217738" indent="-228600" algn="l" rtl="0" eaLnBrk="0" fontAlgn="base" hangingPunct="0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5pPr>
      <a:lvl6pPr marL="2674938" indent="-228600" algn="l" rtl="0" fontAlgn="base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6pPr>
      <a:lvl7pPr marL="3132138" indent="-228600" algn="l" rtl="0" fontAlgn="base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7pPr>
      <a:lvl8pPr marL="3589338" indent="-228600" algn="l" rtl="0" fontAlgn="base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8pPr>
      <a:lvl9pPr marL="4046538" indent="-228600" algn="l" rtl="0" fontAlgn="base">
        <a:spcBef>
          <a:spcPct val="20000"/>
        </a:spcBef>
        <a:spcAft>
          <a:spcPct val="0"/>
        </a:spcAft>
        <a:buClr>
          <a:srgbClr val="004A6F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Verdan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30.emf"/><Relationship Id="rId5" Type="http://schemas.openxmlformats.org/officeDocument/2006/relationships/image" Target="../media/image24.jpeg"/><Relationship Id="rId10" Type="http://schemas.openxmlformats.org/officeDocument/2006/relationships/image" Target="../media/image29.emf"/><Relationship Id="rId4" Type="http://schemas.openxmlformats.org/officeDocument/2006/relationships/image" Target="../media/image23.jpeg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JET_RTE_Unplanned.VOB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Satellite_Assy.mp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Fit_Flexible_Hose_to_Small_Vac_Flange%20(AR1).mp4" TargetMode="External"/><Relationship Id="rId3" Type="http://schemas.openxmlformats.org/officeDocument/2006/relationships/hyperlink" Target="Small_V_Band%20(AR5).mp4" TargetMode="External"/><Relationship Id="rId7" Type="http://schemas.openxmlformats.org/officeDocument/2006/relationships/hyperlink" Target="Large_Flange%20(AR7).mp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hyperlink" Target="CERN_Cut%20Cable%20Tie%20(AR3).mp4" TargetMode="External"/><Relationship Id="rId5" Type="http://schemas.openxmlformats.org/officeDocument/2006/relationships/hyperlink" Target="Large_Rectangular_Connector%20(AR4).mp4" TargetMode="External"/><Relationship Id="rId4" Type="http://schemas.openxmlformats.org/officeDocument/2006/relationships/hyperlink" Target="Remove_Vac_Flange_Sealing_Ring%20(AR2).mp4" TargetMode="External"/><Relationship Id="rId9" Type="http://schemas.openxmlformats.org/officeDocument/2006/relationships/hyperlink" Target="Paint_Brush_on_Pipe%20(AR6)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OXT-161-PTN-003-A%20JET-RTE-Movie.m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Practical Experiences from Remote Handling in Fusion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648200"/>
            <a:ext cx="8458200" cy="869032"/>
          </a:xfrm>
        </p:spPr>
        <p:txBody>
          <a:bodyPr/>
          <a:lstStyle/>
          <a:p>
            <a:pPr eaLnBrk="1" hangingPunct="1"/>
            <a:r>
              <a:rPr lang="en-GB" dirty="0" smtClean="0"/>
              <a:t>Alan Rolfe </a:t>
            </a:r>
          </a:p>
          <a:p>
            <a:pPr eaLnBrk="1" hangingPunct="1"/>
            <a:r>
              <a:rPr lang="en-GB" dirty="0" smtClean="0"/>
              <a:t>(Oxford Technologies Ltd)</a:t>
            </a:r>
            <a:endParaRPr lang="en-US" dirty="0" smtClean="0"/>
          </a:p>
          <a:p>
            <a:pPr eaLnBrk="1" hangingPunct="1"/>
            <a:r>
              <a:rPr lang="en-GB" dirty="0" smtClean="0"/>
              <a:t>23</a:t>
            </a:r>
            <a:r>
              <a:rPr lang="en-GB" baseline="30000" dirty="0" smtClean="0"/>
              <a:t>rd</a:t>
            </a:r>
            <a:r>
              <a:rPr lang="en-GB" dirty="0" smtClean="0"/>
              <a:t> May 2014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Remote Handling System : Transporter</a:t>
            </a:r>
            <a:endParaRPr lang="en-GB" dirty="0"/>
          </a:p>
        </p:txBody>
      </p:sp>
      <p:pic>
        <p:nvPicPr>
          <p:cNvPr id="7" name="Picture 3" descr="torusmascot7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544216" cy="32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44824"/>
            <a:ext cx="6225368" cy="42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2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</a:t>
            </a:r>
            <a:r>
              <a:rPr lang="en-GB" dirty="0"/>
              <a:t>Remote Handling </a:t>
            </a:r>
            <a:r>
              <a:rPr lang="en-GB" dirty="0" smtClean="0"/>
              <a:t>System : Tooling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112205" y="1224725"/>
            <a:ext cx="4550512" cy="3495204"/>
          </a:xfrm>
        </p:spPr>
        <p:txBody>
          <a:bodyPr/>
          <a:lstStyle/>
          <a:p>
            <a:pPr lvl="1"/>
            <a:r>
              <a:rPr lang="en-GB" dirty="0" smtClean="0"/>
              <a:t>Fastening </a:t>
            </a:r>
            <a:r>
              <a:rPr lang="en-GB" dirty="0"/>
              <a:t>&amp; Torqueing</a:t>
            </a:r>
          </a:p>
          <a:p>
            <a:pPr lvl="1"/>
            <a:r>
              <a:rPr lang="en-GB" dirty="0" smtClean="0"/>
              <a:t>Lifting/Manipulation/Handling</a:t>
            </a:r>
          </a:p>
          <a:p>
            <a:pPr lvl="1"/>
            <a:r>
              <a:rPr lang="en-GB" dirty="0" smtClean="0"/>
              <a:t>Inspection</a:t>
            </a:r>
          </a:p>
          <a:p>
            <a:pPr lvl="1"/>
            <a:r>
              <a:rPr lang="en-GB" dirty="0" smtClean="0"/>
              <a:t>Cutting</a:t>
            </a:r>
          </a:p>
          <a:p>
            <a:pPr lvl="1"/>
            <a:r>
              <a:rPr lang="en-GB" dirty="0" smtClean="0"/>
              <a:t>Vacuum Quality Welding</a:t>
            </a:r>
          </a:p>
          <a:p>
            <a:pPr lvl="1"/>
            <a:r>
              <a:rPr lang="en-GB" dirty="0" smtClean="0"/>
              <a:t>Structural Welding</a:t>
            </a:r>
          </a:p>
          <a:p>
            <a:pPr lvl="1"/>
            <a:r>
              <a:rPr lang="en-GB" dirty="0" smtClean="0"/>
              <a:t>2D &amp; 3D Metrology</a:t>
            </a:r>
          </a:p>
          <a:p>
            <a:pPr lvl="1"/>
            <a:r>
              <a:rPr lang="en-GB" dirty="0" smtClean="0"/>
              <a:t>Swabbing / Sampling</a:t>
            </a:r>
          </a:p>
          <a:p>
            <a:pPr lvl="1"/>
            <a:r>
              <a:rPr lang="en-GB" dirty="0" smtClean="0"/>
              <a:t>Monitoring</a:t>
            </a:r>
          </a:p>
          <a:p>
            <a:pPr lvl="1"/>
            <a:r>
              <a:rPr lang="en-GB" dirty="0" smtClean="0"/>
              <a:t>Cleaning</a:t>
            </a:r>
            <a:endParaRPr lang="en-GB" dirty="0"/>
          </a:p>
          <a:p>
            <a:pPr lvl="1"/>
            <a:endParaRPr lang="en-GB" dirty="0" smtClean="0"/>
          </a:p>
        </p:txBody>
      </p:sp>
      <p:pic>
        <p:nvPicPr>
          <p:cNvPr id="7" name="Picture 8" descr="BoreSlitsaw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7" y="4780209"/>
            <a:ext cx="1676127" cy="1396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accleaner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96" y="4759378"/>
            <a:ext cx="1480261" cy="1470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eadcleaner3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51" y="4761139"/>
            <a:ext cx="1603514" cy="121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ircPortWeld3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08" y="4714531"/>
            <a:ext cx="1676000" cy="1648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atchet3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4974"/>
            <a:ext cx="1849163" cy="1534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79063" y="2614646"/>
            <a:ext cx="1915114" cy="1989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68080" y="4684485"/>
            <a:ext cx="1780633" cy="15887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79063" y="1099535"/>
            <a:ext cx="1990001" cy="1482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9102" y="2815289"/>
            <a:ext cx="1340994" cy="1945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07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</a:t>
            </a:r>
            <a:r>
              <a:rPr lang="en-GB" dirty="0"/>
              <a:t>Remote Handling </a:t>
            </a:r>
            <a:r>
              <a:rPr lang="en-GB" dirty="0" smtClean="0"/>
              <a:t>System : Control Room</a:t>
            </a:r>
            <a:endParaRPr lang="en-GB" dirty="0"/>
          </a:p>
        </p:txBody>
      </p:sp>
      <p:pic>
        <p:nvPicPr>
          <p:cNvPr id="8" name="Picture 12" descr="RHCR_pp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" y="1133475"/>
            <a:ext cx="7515225" cy="5253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21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</a:t>
            </a:r>
            <a:r>
              <a:rPr lang="en-GB" dirty="0"/>
              <a:t>Remote Handling </a:t>
            </a:r>
            <a:r>
              <a:rPr lang="en-GB" dirty="0" smtClean="0"/>
              <a:t>Achievements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1751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 smtClean="0"/>
              <a:t>Fully Operational since 1997</a:t>
            </a:r>
          </a:p>
          <a:p>
            <a:pPr lvl="1">
              <a:spcBef>
                <a:spcPts val="600"/>
              </a:spcBef>
            </a:pPr>
            <a:r>
              <a:rPr lang="en-US" altLang="en-US" dirty="0" smtClean="0"/>
              <a:t>&gt;</a:t>
            </a:r>
            <a:r>
              <a:rPr lang="en-US" altLang="en-US" dirty="0"/>
              <a:t>10,000hrs remote operations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&gt; 20,000 individual RH tasks</a:t>
            </a:r>
          </a:p>
          <a:p>
            <a:pPr lvl="1">
              <a:spcBef>
                <a:spcPts val="600"/>
              </a:spcBef>
            </a:pPr>
            <a:r>
              <a:rPr lang="en-US" altLang="en-US" dirty="0" smtClean="0"/>
              <a:t>&gt; </a:t>
            </a:r>
            <a:r>
              <a:rPr lang="en-US" altLang="en-US" dirty="0"/>
              <a:t>30 </a:t>
            </a:r>
            <a:r>
              <a:rPr lang="en-US" altLang="en-US" dirty="0" smtClean="0"/>
              <a:t>fully trained operators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&lt; 5 </a:t>
            </a:r>
            <a:r>
              <a:rPr lang="en-GB" dirty="0"/>
              <a:t>RH system failures needing recovery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0 RH system failures needing rescue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36438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</a:t>
            </a:r>
            <a:r>
              <a:rPr lang="en-GB" dirty="0"/>
              <a:t>Remote Handling </a:t>
            </a:r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175125"/>
          </a:xfrm>
        </p:spPr>
        <p:txBody>
          <a:bodyPr/>
          <a:lstStyle/>
          <a:p>
            <a:r>
              <a:rPr lang="en-GB" dirty="0" smtClean="0"/>
              <a:t>Unplanned Operations</a:t>
            </a:r>
          </a:p>
          <a:p>
            <a:pPr lvl="1"/>
            <a:r>
              <a:rPr lang="en-GB" dirty="0"/>
              <a:t>Damaged </a:t>
            </a:r>
            <a:r>
              <a:rPr lang="en-GB" dirty="0" smtClean="0"/>
              <a:t>components</a:t>
            </a:r>
          </a:p>
          <a:p>
            <a:pPr lvl="1"/>
            <a:r>
              <a:rPr lang="en-GB" dirty="0" smtClean="0"/>
              <a:t>New </a:t>
            </a:r>
            <a:r>
              <a:rPr lang="en-GB" dirty="0"/>
              <a:t>tasks</a:t>
            </a:r>
          </a:p>
          <a:p>
            <a:r>
              <a:rPr lang="en-GB" dirty="0" smtClean="0"/>
              <a:t>Components </a:t>
            </a:r>
            <a:r>
              <a:rPr lang="en-GB" dirty="0"/>
              <a:t>not designed for RH </a:t>
            </a:r>
            <a:r>
              <a:rPr lang="en-GB" dirty="0" smtClean="0"/>
              <a:t>compatibility</a:t>
            </a:r>
            <a:endParaRPr lang="en-GB" dirty="0"/>
          </a:p>
          <a:p>
            <a:r>
              <a:rPr lang="en-GB" dirty="0"/>
              <a:t>C</a:t>
            </a:r>
            <a:r>
              <a:rPr lang="en-GB" dirty="0" smtClean="0"/>
              <a:t>hanges driven by the Experimental results</a:t>
            </a:r>
          </a:p>
          <a:p>
            <a:r>
              <a:rPr lang="en-GB" dirty="0" smtClean="0"/>
              <a:t>Faults within the RH system</a:t>
            </a:r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3707904" y="5949280"/>
            <a:ext cx="141327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marL="484188" indent="-484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2456C"/>
              </a:buClr>
              <a:buSzPct val="60000"/>
              <a:buFont typeface="Wingdings" pitchFamily="2" charset="2"/>
              <a:buChar char="l"/>
              <a:defRPr sz="2000">
                <a:solidFill>
                  <a:srgbClr val="12456C"/>
                </a:solidFill>
                <a:latin typeface="+mn-lt"/>
                <a:ea typeface="+mn-ea"/>
                <a:cs typeface="+mn-cs"/>
              </a:defRPr>
            </a:lvl1pPr>
            <a:lvl2pPr marL="960438" indent="-474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691CD"/>
              </a:buClr>
              <a:buSzPct val="90000"/>
              <a:buFont typeface="Symbol" pitchFamily="18" charset="2"/>
              <a:buChar char="-"/>
              <a:defRPr>
                <a:solidFill>
                  <a:srgbClr val="2691CD"/>
                </a:solidFill>
                <a:latin typeface="+mn-lt"/>
              </a:defRPr>
            </a:lvl2pPr>
            <a:lvl3pPr marL="1358900" indent="-390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2456C"/>
              </a:buClr>
              <a:buSzPct val="90000"/>
              <a:buFont typeface="Symbol" pitchFamily="18" charset="2"/>
              <a:buChar char="Þ"/>
              <a:defRPr sz="1600">
                <a:solidFill>
                  <a:srgbClr val="12456C"/>
                </a:solidFill>
                <a:latin typeface="+mn-lt"/>
              </a:defRPr>
            </a:lvl3pPr>
            <a:lvl4pPr marL="1798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21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674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3132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589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4046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>
              <a:buNone/>
            </a:pPr>
            <a:r>
              <a:rPr lang="en-GB" sz="1400" u="sng" kern="0" dirty="0" smtClean="0">
                <a:hlinkClick r:id="rId3" action="ppaction://hlinkfile"/>
              </a:rPr>
              <a:t>JET Unplanned</a:t>
            </a:r>
            <a:endParaRPr lang="en-GB" sz="1400" u="sng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5977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RH Challenges – Damaged Components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4104456" cy="27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1351563"/>
            <a:ext cx="4236462" cy="265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40" y="4035452"/>
            <a:ext cx="3744416" cy="235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201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RH Challenges – Damaged Components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488832" cy="505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635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RH Challenges – Damaged Components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55" y="2962013"/>
            <a:ext cx="5024336" cy="334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" y="1124744"/>
            <a:ext cx="4913709" cy="283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42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</a:t>
            </a:r>
            <a:r>
              <a:rPr lang="en-GB" dirty="0"/>
              <a:t>Remote Handling </a:t>
            </a:r>
            <a:r>
              <a:rPr lang="en-GB" dirty="0" smtClean="0"/>
              <a:t>Challenges – Component Design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175125"/>
          </a:xfrm>
        </p:spPr>
        <p:txBody>
          <a:bodyPr/>
          <a:lstStyle/>
          <a:p>
            <a:r>
              <a:rPr lang="en-GB" dirty="0" smtClean="0"/>
              <a:t>Components </a:t>
            </a:r>
            <a:r>
              <a:rPr lang="en-GB" dirty="0"/>
              <a:t>not designed for RH compatibility </a:t>
            </a:r>
            <a:endParaRPr lang="en-GB" dirty="0" smtClean="0"/>
          </a:p>
          <a:p>
            <a:pPr lvl="1"/>
            <a:r>
              <a:rPr lang="en-GB" dirty="0" smtClean="0"/>
              <a:t>Typical problems are:-</a:t>
            </a:r>
          </a:p>
          <a:p>
            <a:pPr lvl="2"/>
            <a:r>
              <a:rPr lang="en-GB" dirty="0" smtClean="0"/>
              <a:t>lack </a:t>
            </a:r>
            <a:r>
              <a:rPr lang="en-GB" dirty="0"/>
              <a:t>of small part </a:t>
            </a:r>
            <a:r>
              <a:rPr lang="en-GB" dirty="0" smtClean="0"/>
              <a:t>captivity</a:t>
            </a:r>
          </a:p>
          <a:p>
            <a:pPr lvl="2"/>
            <a:r>
              <a:rPr lang="en-GB" dirty="0" smtClean="0"/>
              <a:t>no </a:t>
            </a:r>
            <a:r>
              <a:rPr lang="en-GB" dirty="0"/>
              <a:t>visual </a:t>
            </a:r>
            <a:r>
              <a:rPr lang="en-GB" dirty="0" smtClean="0"/>
              <a:t>cues</a:t>
            </a:r>
          </a:p>
          <a:p>
            <a:pPr lvl="2"/>
            <a:r>
              <a:rPr lang="en-GB" dirty="0" smtClean="0"/>
              <a:t>no </a:t>
            </a:r>
            <a:r>
              <a:rPr lang="en-GB" dirty="0"/>
              <a:t>alignment </a:t>
            </a:r>
            <a:r>
              <a:rPr lang="en-GB" dirty="0" smtClean="0"/>
              <a:t>guides</a:t>
            </a:r>
          </a:p>
          <a:p>
            <a:pPr lvl="2"/>
            <a:r>
              <a:rPr lang="en-GB" dirty="0" smtClean="0"/>
              <a:t>no </a:t>
            </a:r>
            <a:r>
              <a:rPr lang="en-GB" dirty="0"/>
              <a:t>information about weights and c of </a:t>
            </a:r>
            <a:r>
              <a:rPr lang="en-GB" dirty="0" smtClean="0"/>
              <a:t>g</a:t>
            </a:r>
          </a:p>
          <a:p>
            <a:pPr lvl="1"/>
            <a:r>
              <a:rPr lang="en-GB" dirty="0" smtClean="0"/>
              <a:t>Tasks take 5-10x longer </a:t>
            </a:r>
            <a:r>
              <a:rPr lang="en-GB" dirty="0"/>
              <a:t>than </a:t>
            </a:r>
            <a:r>
              <a:rPr lang="en-GB" dirty="0" smtClean="0"/>
              <a:t>with </a:t>
            </a:r>
            <a:r>
              <a:rPr lang="en-GB" dirty="0"/>
              <a:t>RH compatible </a:t>
            </a:r>
            <a:r>
              <a:rPr lang="en-GB" dirty="0" smtClean="0"/>
              <a:t>components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78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</a:t>
            </a:r>
            <a:r>
              <a:rPr lang="en-GB" dirty="0"/>
              <a:t>Remote Handling </a:t>
            </a:r>
            <a:r>
              <a:rPr lang="en-GB" dirty="0" smtClean="0"/>
              <a:t>Challenges : Experiment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2185" y="1124745"/>
            <a:ext cx="7920880" cy="504055"/>
          </a:xfrm>
        </p:spPr>
        <p:txBody>
          <a:bodyPr/>
          <a:lstStyle/>
          <a:p>
            <a:r>
              <a:rPr lang="en-GB" dirty="0" smtClean="0"/>
              <a:t>Long term changes to JET configuration	</a:t>
            </a:r>
          </a:p>
          <a:p>
            <a:pPr lvl="1"/>
            <a:endParaRPr lang="en-GB" dirty="0" smtClean="0"/>
          </a:p>
        </p:txBody>
      </p:sp>
      <p:pic>
        <p:nvPicPr>
          <p:cNvPr id="7" name="Picture 16" descr="19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2" y="1844824"/>
            <a:ext cx="2606708" cy="1876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19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36" y="1853531"/>
            <a:ext cx="2606708" cy="1876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19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72" y="1881877"/>
            <a:ext cx="2605255" cy="1876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19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2" y="3778435"/>
            <a:ext cx="2606707" cy="187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19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36" y="3775256"/>
            <a:ext cx="2606707" cy="187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 descr="20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20" y="3773721"/>
            <a:ext cx="2606707" cy="187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78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“Stimulate your thoughts about the meaning of Remote Handling”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00" y="1593950"/>
            <a:ext cx="5999244" cy="48593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82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</a:t>
            </a:r>
            <a:r>
              <a:rPr lang="en-GB" dirty="0"/>
              <a:t>Remote Handling </a:t>
            </a:r>
            <a:r>
              <a:rPr lang="en-GB" dirty="0" smtClean="0"/>
              <a:t>Challenges : RH System Faults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175125"/>
          </a:xfrm>
        </p:spPr>
        <p:txBody>
          <a:bodyPr/>
          <a:lstStyle/>
          <a:p>
            <a:r>
              <a:rPr lang="en-GB" dirty="0" smtClean="0"/>
              <a:t>Faults within the </a:t>
            </a:r>
            <a:r>
              <a:rPr lang="en-GB" dirty="0"/>
              <a:t>Remote Handling </a:t>
            </a:r>
            <a:r>
              <a:rPr lang="en-GB" dirty="0" smtClean="0"/>
              <a:t>system </a:t>
            </a:r>
          </a:p>
          <a:p>
            <a:pPr lvl="1"/>
            <a:r>
              <a:rPr lang="en-GB" dirty="0" smtClean="0"/>
              <a:t>Detection</a:t>
            </a:r>
          </a:p>
          <a:p>
            <a:pPr lvl="1"/>
            <a:r>
              <a:rPr lang="en-GB" dirty="0" smtClean="0"/>
              <a:t>Location</a:t>
            </a:r>
          </a:p>
          <a:p>
            <a:pPr lvl="1"/>
            <a:r>
              <a:rPr lang="en-GB" dirty="0" smtClean="0"/>
              <a:t>Recovery or Rescue</a:t>
            </a:r>
          </a:p>
          <a:p>
            <a:pPr lvl="1"/>
            <a:r>
              <a:rPr lang="en-GB" dirty="0" smtClean="0"/>
              <a:t>Repair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395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Dexterous Capability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967883"/>
          </a:xfrm>
        </p:spPr>
        <p:txBody>
          <a:bodyPr/>
          <a:lstStyle/>
          <a:p>
            <a:pPr algn="ctr"/>
            <a:r>
              <a:rPr lang="en-GB" dirty="0" smtClean="0"/>
              <a:t>“A trained JET operator can do any task remotely that the same operator could do hands-on”</a:t>
            </a:r>
          </a:p>
          <a:p>
            <a:pPr algn="ctr"/>
            <a:endParaRPr lang="en-GB" dirty="0" smtClean="0"/>
          </a:p>
          <a:p>
            <a:pPr lvl="1">
              <a:buNone/>
            </a:pPr>
            <a:r>
              <a:rPr lang="en-GB" dirty="0" smtClean="0"/>
              <a:t>		</a:t>
            </a:r>
            <a:r>
              <a:rPr lang="en-GB" dirty="0" smtClean="0">
                <a:hlinkClick r:id="rId3" action="ppaction://hlinkfile"/>
              </a:rPr>
              <a:t>Challenge from the Space Sector</a:t>
            </a:r>
            <a:endParaRPr lang="en-GB" dirty="0" smtClean="0"/>
          </a:p>
          <a:p>
            <a:pPr lvl="1"/>
            <a:endParaRPr lang="en-GB" dirty="0" smtClean="0"/>
          </a:p>
          <a:p>
            <a:pPr marL="485775" lvl="1" indent="0">
              <a:buNone/>
            </a:pPr>
            <a:endParaRPr lang="en-GB" dirty="0"/>
          </a:p>
        </p:txBody>
      </p:sp>
      <p:pic>
        <p:nvPicPr>
          <p:cNvPr id="7" name="Picture 4" descr="AIV_Bench_Setup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7759700" cy="3179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20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Dexterous Capability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2185" y="1196752"/>
            <a:ext cx="7920880" cy="4823867"/>
          </a:xfrm>
        </p:spPr>
        <p:txBody>
          <a:bodyPr/>
          <a:lstStyle/>
          <a:p>
            <a:pPr algn="ctr"/>
            <a:r>
              <a:rPr lang="en-GB" dirty="0" smtClean="0"/>
              <a:t>“A trained JET operator can do any task remotely that the same operator could do hands-on”</a:t>
            </a:r>
          </a:p>
          <a:p>
            <a:pPr algn="ctr"/>
            <a:endParaRPr lang="en-GB" dirty="0" smtClean="0"/>
          </a:p>
          <a:p>
            <a:pPr lvl="1">
              <a:buNone/>
            </a:pPr>
            <a:r>
              <a:rPr lang="en-GB" dirty="0" smtClean="0"/>
              <a:t>			Challenges from CERN </a:t>
            </a:r>
          </a:p>
          <a:p>
            <a:pPr lvl="1">
              <a:buNone/>
            </a:pPr>
            <a:endParaRPr lang="en-GB" dirty="0" smtClean="0"/>
          </a:p>
          <a:p>
            <a:pPr lvl="2"/>
            <a:r>
              <a:rPr lang="en-GB" dirty="0" smtClean="0">
                <a:hlinkClick r:id="rId3" action="ppaction://hlinkfile"/>
              </a:rPr>
              <a:t>Handling of chain type clamps for water pipes</a:t>
            </a:r>
            <a:endParaRPr lang="en-GB" dirty="0" smtClean="0"/>
          </a:p>
          <a:p>
            <a:pPr lvl="2"/>
            <a:r>
              <a:rPr lang="en-GB" dirty="0" smtClean="0">
                <a:hlinkClick r:id="rId4" action="ppaction://hlinkfile"/>
              </a:rPr>
              <a:t>Handling of gaskets </a:t>
            </a:r>
            <a:endParaRPr lang="en-GB" dirty="0" smtClean="0"/>
          </a:p>
          <a:p>
            <a:pPr lvl="2"/>
            <a:r>
              <a:rPr lang="en-GB" dirty="0" smtClean="0">
                <a:hlinkClick r:id="rId5" action="ppaction://hlinkfile"/>
              </a:rPr>
              <a:t>Disconnection &amp; reconnection of electrical connectors </a:t>
            </a:r>
            <a:endParaRPr lang="en-GB" dirty="0" smtClean="0"/>
          </a:p>
          <a:p>
            <a:pPr lvl="2"/>
            <a:r>
              <a:rPr lang="en-GB" dirty="0" smtClean="0">
                <a:hlinkClick r:id="rId6" action="ppaction://hlinkfile"/>
              </a:rPr>
              <a:t>Cutting of cable ties </a:t>
            </a:r>
            <a:endParaRPr lang="en-GB" dirty="0" smtClean="0"/>
          </a:p>
          <a:p>
            <a:pPr lvl="2"/>
            <a:r>
              <a:rPr lang="en-GB" dirty="0" smtClean="0">
                <a:hlinkClick r:id="rId7" action="ppaction://hlinkfile"/>
              </a:rPr>
              <a:t>Guidance during crane lifting</a:t>
            </a:r>
            <a:endParaRPr lang="en-GB" dirty="0" smtClean="0"/>
          </a:p>
          <a:p>
            <a:pPr lvl="2"/>
            <a:r>
              <a:rPr lang="en-GB" dirty="0" smtClean="0">
                <a:hlinkClick r:id="rId8" action="ppaction://hlinkfile"/>
              </a:rPr>
              <a:t>Disconnection &amp; reconnection of vacuum flange </a:t>
            </a:r>
            <a:endParaRPr lang="en-GB" dirty="0" smtClean="0"/>
          </a:p>
          <a:p>
            <a:pPr lvl="2"/>
            <a:r>
              <a:rPr lang="en-GB" dirty="0" smtClean="0">
                <a:hlinkClick r:id="rId9" action="ppaction://hlinkfile"/>
              </a:rPr>
              <a:t>Painting resin around beam pipe bellows </a:t>
            </a:r>
            <a:endParaRPr lang="en-GB" dirty="0" smtClean="0"/>
          </a:p>
          <a:p>
            <a:pPr lvl="2"/>
            <a:endParaRPr lang="en-GB" dirty="0" smtClean="0"/>
          </a:p>
          <a:p>
            <a:pPr marL="485775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052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751859"/>
          </a:xfrm>
        </p:spPr>
        <p:txBody>
          <a:bodyPr/>
          <a:lstStyle/>
          <a:p>
            <a:r>
              <a:rPr lang="en-GB" dirty="0" smtClean="0"/>
              <a:t>The experimental nature of Fusion development demands an adaptable RH approach</a:t>
            </a:r>
          </a:p>
          <a:p>
            <a:r>
              <a:rPr lang="en-GB" dirty="0" smtClean="0"/>
              <a:t>The JET RH System has demonstrated the feasibility and practicality of creating “</a:t>
            </a:r>
            <a:r>
              <a:rPr lang="en-GB" dirty="0" err="1" smtClean="0"/>
              <a:t>Telepresence</a:t>
            </a:r>
            <a:r>
              <a:rPr lang="en-GB" dirty="0" smtClean="0"/>
              <a:t>”</a:t>
            </a:r>
          </a:p>
          <a:p>
            <a:endParaRPr lang="en-GB" dirty="0" smtClean="0"/>
          </a:p>
          <a:p>
            <a:pPr algn="ctr">
              <a:buNone/>
            </a:pPr>
            <a:endParaRPr lang="en-GB" i="1" dirty="0" smtClean="0"/>
          </a:p>
          <a:p>
            <a:pPr algn="ctr">
              <a:buNone/>
            </a:pPr>
            <a:endParaRPr lang="en-GB" b="1" i="1" dirty="0" smtClean="0"/>
          </a:p>
          <a:p>
            <a:pPr algn="ctr">
              <a:buNone/>
            </a:pPr>
            <a:endParaRPr lang="en-GB" b="1" i="1" dirty="0" smtClean="0"/>
          </a:p>
          <a:p>
            <a:pPr>
              <a:buNone/>
            </a:pPr>
            <a:r>
              <a:rPr lang="en-GB" i="1" u="sng" dirty="0" smtClean="0"/>
              <a:t>Acknowledgments: </a:t>
            </a:r>
          </a:p>
          <a:p>
            <a:pPr indent="0">
              <a:buNone/>
            </a:pPr>
            <a:r>
              <a:rPr lang="en-GB" i="1" dirty="0" smtClean="0"/>
              <a:t>The </a:t>
            </a:r>
            <a:r>
              <a:rPr lang="en-GB" i="1" smtClean="0"/>
              <a:t>work presented here </a:t>
            </a:r>
            <a:r>
              <a:rPr lang="en-GB" i="1" dirty="0" smtClean="0"/>
              <a:t>is the result of the combined efforts of the JET remote handling team 1984-2006.</a:t>
            </a:r>
          </a:p>
          <a:p>
            <a:pPr indent="0">
              <a:buNone/>
            </a:pPr>
            <a:r>
              <a:rPr lang="en-GB" i="1" dirty="0" smtClean="0"/>
              <a:t>All </a:t>
            </a:r>
            <a:r>
              <a:rPr lang="en-GB" i="1" dirty="0" smtClean="0"/>
              <a:t>images of JET have been reproduced with the kind permission of EFDA-JET.</a:t>
            </a:r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2261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89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46307" y="1131971"/>
            <a:ext cx="8038157" cy="5242520"/>
          </a:xfrm>
        </p:spPr>
        <p:txBody>
          <a:bodyPr/>
          <a:lstStyle/>
          <a:p>
            <a:r>
              <a:rPr lang="en-GB" dirty="0" smtClean="0"/>
              <a:t>Large Science Experiment</a:t>
            </a:r>
          </a:p>
          <a:p>
            <a:pPr lvl="1"/>
            <a:r>
              <a:rPr lang="en-GB" dirty="0"/>
              <a:t>Operational since 1983</a:t>
            </a:r>
          </a:p>
          <a:p>
            <a:pPr lvl="1"/>
            <a:r>
              <a:rPr lang="en-GB" dirty="0" smtClean="0"/>
              <a:t>&gt; £1B </a:t>
            </a:r>
            <a:r>
              <a:rPr lang="en-GB" dirty="0"/>
              <a:t>spent to date</a:t>
            </a:r>
          </a:p>
          <a:p>
            <a:pPr lvl="1"/>
            <a:r>
              <a:rPr lang="en-GB" dirty="0"/>
              <a:t>&gt; 20 Nations involved</a:t>
            </a:r>
          </a:p>
          <a:p>
            <a:pPr lvl="1"/>
            <a:r>
              <a:rPr lang="en-GB" dirty="0" smtClean="0"/>
              <a:t>&gt; 500 Scientists &amp; Engineer</a:t>
            </a:r>
          </a:p>
          <a:p>
            <a:pPr lvl="1"/>
            <a:r>
              <a:rPr lang="en-GB" dirty="0" smtClean="0"/>
              <a:t>Remote Maintenance since 1998 </a:t>
            </a:r>
          </a:p>
          <a:p>
            <a:pPr>
              <a:spcBef>
                <a:spcPts val="1800"/>
              </a:spcBef>
            </a:pPr>
            <a:r>
              <a:rPr lang="en-GB" dirty="0" smtClean="0"/>
              <a:t>High Energy</a:t>
            </a:r>
          </a:p>
          <a:p>
            <a:pPr lvl="1"/>
            <a:r>
              <a:rPr lang="en-GB" dirty="0" smtClean="0"/>
              <a:t>Generated &gt;16MW Fusion Power</a:t>
            </a:r>
          </a:p>
          <a:p>
            <a:pPr lvl="1"/>
            <a:r>
              <a:rPr lang="en-GB" dirty="0" smtClean="0"/>
              <a:t>&gt;10kV plasma</a:t>
            </a:r>
          </a:p>
          <a:p>
            <a:pPr lvl="1"/>
            <a:r>
              <a:rPr lang="en-GB" dirty="0" smtClean="0"/>
              <a:t>Total input power ~50MW</a:t>
            </a:r>
          </a:p>
          <a:p>
            <a:pPr lvl="1"/>
            <a:r>
              <a:rPr lang="en-GB" dirty="0" smtClean="0"/>
              <a:t>4 </a:t>
            </a:r>
            <a:r>
              <a:rPr lang="en-GB" dirty="0"/>
              <a:t>Tesla Field</a:t>
            </a:r>
          </a:p>
          <a:p>
            <a:pPr>
              <a:spcBef>
                <a:spcPts val="1800"/>
              </a:spcBef>
            </a:pPr>
            <a:r>
              <a:rPr lang="en-GB" dirty="0" smtClean="0"/>
              <a:t>Maintenance </a:t>
            </a:r>
            <a:r>
              <a:rPr lang="en-GB" dirty="0"/>
              <a:t>&amp; Modifications in a hostile environment</a:t>
            </a:r>
          </a:p>
          <a:p>
            <a:pPr lvl="1"/>
            <a:r>
              <a:rPr lang="en-GB" dirty="0"/>
              <a:t>Gamma</a:t>
            </a:r>
          </a:p>
          <a:p>
            <a:pPr lvl="1"/>
            <a:r>
              <a:rPr lang="en-GB" dirty="0"/>
              <a:t>Beryllium</a:t>
            </a:r>
          </a:p>
          <a:p>
            <a:pPr lvl="1"/>
            <a:r>
              <a:rPr lang="en-GB" dirty="0" smtClean="0"/>
              <a:t>Tritium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972550" cy="31820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32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JET </a:t>
            </a:r>
            <a:r>
              <a:rPr lang="en-GB" dirty="0" err="1" smtClean="0"/>
              <a:t>Tokamak</a:t>
            </a:r>
            <a:endParaRPr lang="en-GB" dirty="0"/>
          </a:p>
        </p:txBody>
      </p:sp>
      <p:pic>
        <p:nvPicPr>
          <p:cNvPr id="11" name="Picture 18" descr="CP82j-348JET Cuta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35" y="1096369"/>
            <a:ext cx="5091686" cy="51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14" y="4797152"/>
            <a:ext cx="1151340" cy="11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649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JET </a:t>
            </a:r>
            <a:r>
              <a:rPr lang="en-GB" dirty="0" err="1" smtClean="0"/>
              <a:t>Tokamak</a:t>
            </a:r>
            <a:r>
              <a:rPr lang="en-GB" dirty="0" smtClean="0"/>
              <a:t> : In-Vessel Tasks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7" y="1150169"/>
            <a:ext cx="6840760" cy="490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Placeholder 4"/>
          <p:cNvSpPr txBox="1">
            <a:spLocks/>
          </p:cNvSpPr>
          <p:nvPr/>
        </p:nvSpPr>
        <p:spPr bwMode="auto">
          <a:xfrm>
            <a:off x="1403648" y="6081787"/>
            <a:ext cx="640980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marL="484188" indent="-484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2456C"/>
              </a:buClr>
              <a:buSzPct val="60000"/>
              <a:buFont typeface="Wingdings" pitchFamily="2" charset="2"/>
              <a:buChar char="l"/>
              <a:defRPr sz="2000">
                <a:solidFill>
                  <a:srgbClr val="12456C"/>
                </a:solidFill>
                <a:latin typeface="+mn-lt"/>
                <a:ea typeface="+mn-ea"/>
                <a:cs typeface="+mn-cs"/>
              </a:defRPr>
            </a:lvl1pPr>
            <a:lvl2pPr marL="960438" indent="-474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691CD"/>
              </a:buClr>
              <a:buSzPct val="90000"/>
              <a:buFont typeface="Symbol" pitchFamily="18" charset="2"/>
              <a:buChar char="-"/>
              <a:defRPr>
                <a:solidFill>
                  <a:srgbClr val="2691CD"/>
                </a:solidFill>
                <a:latin typeface="+mn-lt"/>
              </a:defRPr>
            </a:lvl2pPr>
            <a:lvl3pPr marL="1358900" indent="-390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2456C"/>
              </a:buClr>
              <a:buSzPct val="90000"/>
              <a:buFont typeface="Symbol" pitchFamily="18" charset="2"/>
              <a:buChar char="Þ"/>
              <a:defRPr sz="1600">
                <a:solidFill>
                  <a:srgbClr val="12456C"/>
                </a:solidFill>
                <a:latin typeface="+mn-lt"/>
              </a:defRPr>
            </a:lvl3pPr>
            <a:lvl4pPr marL="1798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21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674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3132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589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4046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A6F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 algn="ctr">
              <a:buNone/>
            </a:pPr>
            <a:r>
              <a:rPr lang="en-GB" sz="1400" kern="0" dirty="0" smtClean="0">
                <a:hlinkClick r:id="rId4" action="ppaction://hlinkfile"/>
              </a:rPr>
              <a:t>1</a:t>
            </a:r>
            <a:r>
              <a:rPr lang="en-GB" sz="1400" kern="0" baseline="30000" dirty="0" smtClean="0">
                <a:hlinkClick r:id="rId4" action="ppaction://hlinkfile"/>
              </a:rPr>
              <a:t>st</a:t>
            </a:r>
            <a:r>
              <a:rPr lang="en-GB" sz="1400" kern="0" dirty="0" smtClean="0">
                <a:hlinkClick r:id="rId4" action="ppaction://hlinkfile"/>
              </a:rPr>
              <a:t> Remote Handling Campaign – 1998</a:t>
            </a:r>
            <a:endParaRPr lang="en-GB" sz="1400" kern="0" dirty="0"/>
          </a:p>
        </p:txBody>
      </p:sp>
    </p:spTree>
    <p:extLst>
      <p:ext uri="{BB962C8B-B14F-4D97-AF65-F5344CB8AC3E}">
        <p14:creationId xmlns="" xmlns:p14="http://schemas.microsoft.com/office/powerpoint/2010/main" val="222953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Remote Handling : Requirements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7544" y="1341437"/>
            <a:ext cx="7920880" cy="4895875"/>
          </a:xfrm>
        </p:spPr>
        <p:txBody>
          <a:bodyPr/>
          <a:lstStyle/>
          <a:p>
            <a:r>
              <a:rPr lang="en-GB" dirty="0" smtClean="0"/>
              <a:t>&gt;20yr operational lifetime</a:t>
            </a:r>
          </a:p>
          <a:p>
            <a:r>
              <a:rPr lang="en-GB" dirty="0" smtClean="0"/>
              <a:t>&gt;1000 different types of task</a:t>
            </a:r>
          </a:p>
          <a:p>
            <a:r>
              <a:rPr lang="en-GB" dirty="0" smtClean="0"/>
              <a:t>Handling components - grams to tonne </a:t>
            </a:r>
          </a:p>
          <a:p>
            <a:r>
              <a:rPr lang="en-GB" dirty="0" smtClean="0"/>
              <a:t>Fixed duration shutdowns – intensive operations</a:t>
            </a:r>
          </a:p>
          <a:p>
            <a:r>
              <a:rPr lang="en-GB" dirty="0" smtClean="0"/>
              <a:t>Dealing with damaged components</a:t>
            </a:r>
          </a:p>
          <a:p>
            <a:r>
              <a:rPr lang="en-GB" dirty="0" smtClean="0"/>
              <a:t>Inaccurate/Incorrect Configuration Control data</a:t>
            </a:r>
          </a:p>
          <a:p>
            <a:r>
              <a:rPr lang="en-GB" dirty="0" smtClean="0"/>
              <a:t>Recovery from failure of RH equipment</a:t>
            </a:r>
          </a:p>
          <a:p>
            <a:r>
              <a:rPr lang="en-GB" dirty="0" smtClean="0"/>
              <a:t>Rescue of failed RH equipment</a:t>
            </a:r>
          </a:p>
          <a:p>
            <a:r>
              <a:rPr lang="en-GB" dirty="0" smtClean="0"/>
              <a:t>Tolerance to radiation environment</a:t>
            </a:r>
          </a:p>
          <a:p>
            <a:r>
              <a:rPr lang="en-GB" dirty="0" smtClean="0"/>
              <a:t>High Availability 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917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Remote Handling : Key System Drivers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2275" y="1052736"/>
            <a:ext cx="7920880" cy="5400452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Large variety of task </a:t>
            </a:r>
            <a:endParaRPr lang="en-GB" dirty="0"/>
          </a:p>
          <a:p>
            <a:r>
              <a:rPr lang="en-GB" dirty="0" smtClean="0"/>
              <a:t>Need for Adaptability</a:t>
            </a:r>
          </a:p>
          <a:p>
            <a:r>
              <a:rPr lang="en-GB" dirty="0" smtClean="0"/>
              <a:t>Location &amp; Recovery/Rescue after RH System Failure</a:t>
            </a:r>
          </a:p>
          <a:p>
            <a:r>
              <a:rPr lang="en-GB" dirty="0" smtClean="0"/>
              <a:t>Delicate components</a:t>
            </a:r>
          </a:p>
          <a:p>
            <a:r>
              <a:rPr lang="en-GB" dirty="0" smtClean="0"/>
              <a:t>Limited Working Space</a:t>
            </a:r>
          </a:p>
          <a:p>
            <a:r>
              <a:rPr lang="en-GB" dirty="0" smtClean="0"/>
              <a:t>RH Compatibility of the Plant</a:t>
            </a:r>
          </a:p>
          <a:p>
            <a:r>
              <a:rPr lang="en-GB" dirty="0" smtClean="0"/>
              <a:t>Site regulator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574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Remote Handling : Philosophy Adopted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Human-in-the-loop (Aiming for “</a:t>
            </a:r>
            <a:r>
              <a:rPr lang="en-GB" dirty="0" err="1" smtClean="0"/>
              <a:t>Telepresence</a:t>
            </a:r>
            <a:r>
              <a:rPr lang="en-GB" dirty="0" smtClean="0"/>
              <a:t>”)</a:t>
            </a:r>
          </a:p>
          <a:p>
            <a:r>
              <a:rPr lang="en-GB" dirty="0" smtClean="0"/>
              <a:t>HMI and Control System support to the operator for</a:t>
            </a:r>
          </a:p>
          <a:p>
            <a:pPr lvl="1"/>
            <a:r>
              <a:rPr lang="en-GB" dirty="0" smtClean="0"/>
              <a:t>Safety</a:t>
            </a:r>
          </a:p>
          <a:p>
            <a:pPr lvl="1"/>
            <a:r>
              <a:rPr lang="en-GB" dirty="0" smtClean="0"/>
              <a:t>Operational efficiency</a:t>
            </a:r>
          </a:p>
          <a:p>
            <a:pPr lvl="1"/>
            <a:r>
              <a:rPr lang="en-GB" dirty="0" smtClean="0"/>
              <a:t>Minimising Operator fatigue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508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23 May,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High Power Targetry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FEC0-21AD-4930-8CE3-90089F2F2B8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Remote Handling System : Dexterous Manipulator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79924" y="1110349"/>
            <a:ext cx="4320480" cy="4175125"/>
          </a:xfrm>
        </p:spPr>
        <p:txBody>
          <a:bodyPr/>
          <a:lstStyle/>
          <a:p>
            <a:r>
              <a:rPr lang="en-GB" dirty="0" smtClean="0"/>
              <a:t>Dexterous, Force Reflecting, Master-Slave Manipulator</a:t>
            </a:r>
          </a:p>
          <a:p>
            <a:pPr lvl="1"/>
            <a:r>
              <a:rPr lang="en-GB" dirty="0" smtClean="0"/>
              <a:t>20kg per arm</a:t>
            </a:r>
          </a:p>
          <a:p>
            <a:pPr lvl="1"/>
            <a:r>
              <a:rPr lang="en-GB" dirty="0" smtClean="0"/>
              <a:t>100gm sensitivity</a:t>
            </a:r>
          </a:p>
          <a:p>
            <a:pPr lvl="1"/>
            <a:r>
              <a:rPr lang="en-GB" dirty="0" smtClean="0"/>
              <a:t>High bandwidth</a:t>
            </a:r>
          </a:p>
          <a:p>
            <a:pPr lvl="1"/>
            <a:r>
              <a:rPr lang="en-GB" dirty="0" smtClean="0"/>
              <a:t>Very smooth motion</a:t>
            </a:r>
          </a:p>
          <a:p>
            <a:pPr lvl="1"/>
            <a:r>
              <a:rPr lang="en-GB" dirty="0" smtClean="0"/>
              <a:t>High resolution</a:t>
            </a:r>
            <a:endParaRPr lang="en-GB" dirty="0"/>
          </a:p>
        </p:txBody>
      </p:sp>
      <p:pic>
        <p:nvPicPr>
          <p:cNvPr id="8" name="Picture 6" descr="MascotInvtrans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4539"/>
            <a:ext cx="3565525" cy="5245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man-in-lo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4" y="3390174"/>
            <a:ext cx="4536886" cy="30194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78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XT-120-TMP-009-B_Presentation_Template">
  <a:themeElements>
    <a:clrScheme name="powerpoint_template 8">
      <a:dk1>
        <a:srgbClr val="000000"/>
      </a:dk1>
      <a:lt1>
        <a:srgbClr val="FFFFFF"/>
      </a:lt1>
      <a:dk2>
        <a:srgbClr val="004A6F"/>
      </a:dk2>
      <a:lt2>
        <a:srgbClr val="808080"/>
      </a:lt2>
      <a:accent1>
        <a:srgbClr val="7FA4B6"/>
      </a:accent1>
      <a:accent2>
        <a:srgbClr val="B2C8D3"/>
      </a:accent2>
      <a:accent3>
        <a:srgbClr val="FFFFFF"/>
      </a:accent3>
      <a:accent4>
        <a:srgbClr val="000000"/>
      </a:accent4>
      <a:accent5>
        <a:srgbClr val="C0CFD7"/>
      </a:accent5>
      <a:accent6>
        <a:srgbClr val="A1B5BF"/>
      </a:accent6>
      <a:hlink>
        <a:srgbClr val="88BAB9"/>
      </a:hlink>
      <a:folHlink>
        <a:srgbClr val="B2B2B2"/>
      </a:folHlink>
    </a:clrScheme>
    <a:fontScheme name="powerpoint_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powerpoin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8">
        <a:dk1>
          <a:srgbClr val="000000"/>
        </a:dk1>
        <a:lt1>
          <a:srgbClr val="FFFFFF"/>
        </a:lt1>
        <a:dk2>
          <a:srgbClr val="004A6F"/>
        </a:dk2>
        <a:lt2>
          <a:srgbClr val="808080"/>
        </a:lt2>
        <a:accent1>
          <a:srgbClr val="7FA4B6"/>
        </a:accent1>
        <a:accent2>
          <a:srgbClr val="B2C8D3"/>
        </a:accent2>
        <a:accent3>
          <a:srgbClr val="FFFFFF"/>
        </a:accent3>
        <a:accent4>
          <a:srgbClr val="000000"/>
        </a:accent4>
        <a:accent5>
          <a:srgbClr val="C0CFD7"/>
        </a:accent5>
        <a:accent6>
          <a:srgbClr val="A1B5BF"/>
        </a:accent6>
        <a:hlink>
          <a:srgbClr val="88BAB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sentation2" id="{524E0F4D-64DD-4577-9B83-2F8D8993A072}" vid="{242EB265-C4D3-4508-837A-30274E65C15E}"/>
    </a:ext>
  </a:extLst>
</a:theme>
</file>

<file path=ppt/theme/theme2.xml><?xml version="1.0" encoding="utf-8"?>
<a:theme xmlns:a="http://schemas.openxmlformats.org/drawingml/2006/main" name="Standard slide with no swish graphic">
  <a:themeElements>
    <a:clrScheme name="powerpoint_template 8">
      <a:dk1>
        <a:srgbClr val="000000"/>
      </a:dk1>
      <a:lt1>
        <a:srgbClr val="FFFFFF"/>
      </a:lt1>
      <a:dk2>
        <a:srgbClr val="004A6F"/>
      </a:dk2>
      <a:lt2>
        <a:srgbClr val="808080"/>
      </a:lt2>
      <a:accent1>
        <a:srgbClr val="7FA4B6"/>
      </a:accent1>
      <a:accent2>
        <a:srgbClr val="B2C8D3"/>
      </a:accent2>
      <a:accent3>
        <a:srgbClr val="FFFFFF"/>
      </a:accent3>
      <a:accent4>
        <a:srgbClr val="000000"/>
      </a:accent4>
      <a:accent5>
        <a:srgbClr val="C0CFD7"/>
      </a:accent5>
      <a:accent6>
        <a:srgbClr val="A1B5BF"/>
      </a:accent6>
      <a:hlink>
        <a:srgbClr val="88BAB9"/>
      </a:hlink>
      <a:folHlink>
        <a:srgbClr val="B2B2B2"/>
      </a:folHlink>
    </a:clrScheme>
    <a:fontScheme name="powerpoint_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owerpoin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8">
        <a:dk1>
          <a:srgbClr val="000000"/>
        </a:dk1>
        <a:lt1>
          <a:srgbClr val="FFFFFF"/>
        </a:lt1>
        <a:dk2>
          <a:srgbClr val="004A6F"/>
        </a:dk2>
        <a:lt2>
          <a:srgbClr val="808080"/>
        </a:lt2>
        <a:accent1>
          <a:srgbClr val="7FA4B6"/>
        </a:accent1>
        <a:accent2>
          <a:srgbClr val="B2C8D3"/>
        </a:accent2>
        <a:accent3>
          <a:srgbClr val="FFFFFF"/>
        </a:accent3>
        <a:accent4>
          <a:srgbClr val="000000"/>
        </a:accent4>
        <a:accent5>
          <a:srgbClr val="C0CFD7"/>
        </a:accent5>
        <a:accent6>
          <a:srgbClr val="A1B5BF"/>
        </a:accent6>
        <a:hlink>
          <a:srgbClr val="88BAB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sentation2" id="{524E0F4D-64DD-4577-9B83-2F8D8993A072}" vid="{1A738579-F653-4AF3-8ACC-85A41DBC2F86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OXT-120-TMP-009-B_Presentation_Template</Template>
  <TotalTime>597</TotalTime>
  <Words>791</Words>
  <Application>Microsoft Office PowerPoint</Application>
  <PresentationFormat>On-screen Show (4:3)</PresentationFormat>
  <Paragraphs>226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OXT-120-TMP-009-B_Presentation_Template</vt:lpstr>
      <vt:lpstr>Standard slide with no swish graphic</vt:lpstr>
      <vt:lpstr>Practical Experiences from Remote Handling in Fusion</vt:lpstr>
      <vt:lpstr>Aim</vt:lpstr>
      <vt:lpstr>Context</vt:lpstr>
      <vt:lpstr>The JET Tokamak</vt:lpstr>
      <vt:lpstr>The JET Tokamak : In-Vessel Tasks</vt:lpstr>
      <vt:lpstr>JET Remote Handling : Requirements</vt:lpstr>
      <vt:lpstr>JET Remote Handling : Key System Drivers</vt:lpstr>
      <vt:lpstr>JET Remote Handling : Philosophy Adopted</vt:lpstr>
      <vt:lpstr>JET Remote Handling System : Dexterous Manipulator</vt:lpstr>
      <vt:lpstr>JET Remote Handling System : Transporter</vt:lpstr>
      <vt:lpstr>JET Remote Handling System : Tooling</vt:lpstr>
      <vt:lpstr>JET Remote Handling System : Control Room</vt:lpstr>
      <vt:lpstr>JET Remote Handling Achievements</vt:lpstr>
      <vt:lpstr>JET Remote Handling Challenges</vt:lpstr>
      <vt:lpstr>JET RH Challenges – Damaged Components</vt:lpstr>
      <vt:lpstr>JET RH Challenges – Damaged Components</vt:lpstr>
      <vt:lpstr>JET RH Challenges – Damaged Components</vt:lpstr>
      <vt:lpstr>JET Remote Handling Challenges – Component Design</vt:lpstr>
      <vt:lpstr>JET Remote Handling Challenges : Experiment</vt:lpstr>
      <vt:lpstr>JET Remote Handling Challenges : RH System Faults</vt:lpstr>
      <vt:lpstr>Dexterous Capability</vt:lpstr>
      <vt:lpstr>Dexterous Capability</vt:lpstr>
      <vt:lpstr>Summary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Experiences from Remote Handling in Fusion</dc:title>
  <dc:creator>alan rolfe</dc:creator>
  <cp:lastModifiedBy>OTL</cp:lastModifiedBy>
  <cp:revision>153</cp:revision>
  <cp:lastPrinted>2014-05-13T15:53:24Z</cp:lastPrinted>
  <dcterms:created xsi:type="dcterms:W3CDTF">2014-05-08T10:29:30Z</dcterms:created>
  <dcterms:modified xsi:type="dcterms:W3CDTF">2014-05-22T16:08:36Z</dcterms:modified>
</cp:coreProperties>
</file>