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4" r:id="rId3"/>
    <p:sldId id="296" r:id="rId4"/>
    <p:sldId id="316" r:id="rId5"/>
    <p:sldId id="318" r:id="rId6"/>
    <p:sldId id="295" r:id="rId7"/>
    <p:sldId id="329" r:id="rId8"/>
    <p:sldId id="317" r:id="rId9"/>
    <p:sldId id="319" r:id="rId10"/>
    <p:sldId id="320" r:id="rId11"/>
    <p:sldId id="325" r:id="rId12"/>
    <p:sldId id="330" r:id="rId13"/>
    <p:sldId id="321" r:id="rId14"/>
    <p:sldId id="315" r:id="rId15"/>
    <p:sldId id="331" r:id="rId16"/>
    <p:sldId id="322" r:id="rId17"/>
    <p:sldId id="333" r:id="rId18"/>
    <p:sldId id="334" r:id="rId19"/>
    <p:sldId id="335" r:id="rId20"/>
    <p:sldId id="336" r:id="rId21"/>
    <p:sldId id="324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FF2FB"/>
    <a:srgbClr val="6CE7F8"/>
    <a:srgbClr val="F5D26F"/>
    <a:srgbClr val="D8FA6A"/>
    <a:srgbClr val="AEAEAE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67B4-836A-4825-B703-6BA225808327}" type="datetimeFigureOut">
              <a:rPr lang="en-GB" smtClean="0"/>
              <a:t>23/05/2014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8A5CB-D598-4172-9AF4-166913ABFB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97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15B7-1845-4FE4-B742-C22B7D972988}" type="datetimeFigureOut">
              <a:rPr lang="en-GB" smtClean="0"/>
              <a:t>23/05/2014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9611-48F0-4AB3-B59B-4E8CF4AFA5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6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4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7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-2738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‹Nr.›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49257" y="6488668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F. </a:t>
            </a:r>
            <a:r>
              <a:rPr lang="en-US" sz="1600" b="0" i="1" baseline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Groeschel</a:t>
            </a:r>
            <a:endParaRPr lang="en-US" sz="1600" b="0" i="1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03848" y="6492652"/>
            <a:ext cx="303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baseline="0" dirty="0" smtClean="0">
                <a:solidFill>
                  <a:schemeClr val="bg1"/>
                </a:solidFill>
              </a:rPr>
              <a:t>5</a:t>
            </a:r>
            <a:r>
              <a:rPr lang="en-US" sz="16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i="1" baseline="0" dirty="0" smtClean="0">
                <a:solidFill>
                  <a:schemeClr val="bg1"/>
                </a:solidFill>
              </a:rPr>
              <a:t> High Power </a:t>
            </a:r>
            <a:r>
              <a:rPr lang="en-US" sz="1600" i="1" baseline="0" dirty="0" err="1" smtClean="0">
                <a:solidFill>
                  <a:schemeClr val="bg1"/>
                </a:solidFill>
              </a:rPr>
              <a:t>Targetry</a:t>
            </a:r>
            <a:r>
              <a:rPr lang="en-US" sz="1600" i="1" baseline="0" dirty="0" smtClean="0">
                <a:solidFill>
                  <a:schemeClr val="bg1"/>
                </a:solidFill>
              </a:rPr>
              <a:t> Workshop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48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68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10D0-1D49-4030-8B04-1FCAAB2A013C}" type="datetimeFigureOut">
              <a:rPr lang="en-GB" smtClean="0"/>
              <a:pPr/>
              <a:t>23/05/2014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30C-C0B6-4172-B972-8EEC760DEA7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4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6751"/>
            <a:ext cx="9142413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5962054"/>
            <a:ext cx="399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FF2FB"/>
                </a:solidFill>
              </a:rPr>
              <a:t>5</a:t>
            </a:r>
            <a:r>
              <a:rPr lang="en-US" b="1" baseline="30000" dirty="0" smtClean="0">
                <a:solidFill>
                  <a:srgbClr val="AFF2FB"/>
                </a:solidFill>
              </a:rPr>
              <a:t>th</a:t>
            </a:r>
            <a:r>
              <a:rPr lang="en-US" b="1" dirty="0" smtClean="0">
                <a:solidFill>
                  <a:srgbClr val="AFF2FB"/>
                </a:solidFill>
              </a:rPr>
              <a:t> </a:t>
            </a:r>
            <a:r>
              <a:rPr lang="en-US" b="1" dirty="0">
                <a:solidFill>
                  <a:srgbClr val="AFF2FB"/>
                </a:solidFill>
              </a:rPr>
              <a:t>High Power </a:t>
            </a:r>
            <a:r>
              <a:rPr lang="en-US" b="1" dirty="0" err="1">
                <a:solidFill>
                  <a:srgbClr val="AFF2FB"/>
                </a:solidFill>
              </a:rPr>
              <a:t>Targetry</a:t>
            </a:r>
            <a:r>
              <a:rPr lang="en-US" b="1" dirty="0">
                <a:solidFill>
                  <a:srgbClr val="AFF2FB"/>
                </a:solidFill>
              </a:rPr>
              <a:t> Workshop</a:t>
            </a:r>
          </a:p>
          <a:p>
            <a:pPr algn="ctr"/>
            <a:r>
              <a:rPr lang="en-US" b="1" dirty="0" smtClean="0">
                <a:solidFill>
                  <a:srgbClr val="AFF2FB"/>
                </a:solidFill>
              </a:rPr>
              <a:t>20 - 23 </a:t>
            </a:r>
            <a:r>
              <a:rPr lang="en-US" b="1" dirty="0">
                <a:solidFill>
                  <a:srgbClr val="AFF2FB"/>
                </a:solidFill>
              </a:rPr>
              <a:t>May 2014</a:t>
            </a:r>
          </a:p>
          <a:p>
            <a:pPr algn="ctr"/>
            <a:r>
              <a:rPr lang="en-US" b="1" dirty="0">
                <a:solidFill>
                  <a:srgbClr val="AFF2FB"/>
                </a:solidFill>
              </a:rPr>
              <a:t>Fermi National Accelerator </a:t>
            </a:r>
            <a:r>
              <a:rPr lang="en-US" b="1" dirty="0" smtClean="0">
                <a:solidFill>
                  <a:srgbClr val="AFF2FB"/>
                </a:solidFill>
              </a:rPr>
              <a:t>Laboratory</a:t>
            </a:r>
            <a:endParaRPr lang="en-GB" dirty="0">
              <a:solidFill>
                <a:srgbClr val="AFF2F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87" y="40466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IFMIF/EVEDA Target Facility Design – 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From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CDR to IIEDR</a:t>
            </a:r>
            <a:r>
              <a:rPr lang="en-GB" sz="3200" b="1" dirty="0" smtClean="0">
                <a:solidFill>
                  <a:srgbClr val="C00000"/>
                </a:solidFill>
              </a:rPr>
              <a:t/>
            </a:r>
            <a:br>
              <a:rPr lang="en-GB" sz="3200" b="1" dirty="0" smtClean="0">
                <a:solidFill>
                  <a:srgbClr val="C00000"/>
                </a:solidFill>
              </a:rPr>
            </a:br>
            <a:r>
              <a:rPr lang="de-CH" sz="24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F. </a:t>
            </a:r>
            <a:r>
              <a:rPr lang="de-CH" sz="2400" b="1" i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Groeschel</a:t>
            </a:r>
            <a:r>
              <a:rPr lang="de-CH" sz="24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CH" sz="24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D. </a:t>
            </a:r>
            <a:r>
              <a:rPr lang="de-CH" sz="2400" b="1" i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Bernardi</a:t>
            </a:r>
            <a:r>
              <a:rPr lang="de-CH" sz="24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CH" sz="24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M. </a:t>
            </a:r>
            <a:r>
              <a:rPr lang="de-CH" sz="24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Ida, </a:t>
            </a:r>
            <a:r>
              <a:rPr lang="de-CH" sz="24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E. </a:t>
            </a:r>
            <a:r>
              <a:rPr lang="de-CH" sz="2400" b="1" i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Wakai</a:t>
            </a:r>
            <a:endParaRPr lang="de-DE" sz="24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TA Bypass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Start-up of flow through the TA should limit splashing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CDR considered direct flow through the TA by rapid ramp up resulting in a very simple main loop without valves and low hydraulic resistance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ISTC recommended implementation of a TA bypass and switching to the TA at velocities &gt; 5 m/s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EVEDA Design implemented a 4” bypass with 2 valves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Configuration was tested in ELTL showing that direct flow start-up is equivalent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Fluid hammer under high vacuum remains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ja-JP" sz="20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7038"/>
            <a:ext cx="4157538" cy="121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4" y="4071807"/>
            <a:ext cx="3641982" cy="21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L:\C_Desktop\真空TA流動開始時の異音について\Column separation collap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444208" y="898310"/>
            <a:ext cx="2148218" cy="20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83" y="3124738"/>
            <a:ext cx="3040955" cy="18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37071" r="23182" b="3942"/>
          <a:stretch/>
        </p:blipFill>
        <p:spPr bwMode="auto">
          <a:xfrm>
            <a:off x="5364089" y="3829286"/>
            <a:ext cx="2890045" cy="255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Quench Tank Location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The function of the quench tank is to slow down and homogenize the Li jet. It free surface level controls the pressure of the Li column</a:t>
            </a:r>
          </a:p>
          <a:p>
            <a:pPr lvl="0"/>
            <a:r>
              <a:rPr lang="en-US" altLang="ja-JP" sz="2000" dirty="0" smtClean="0">
                <a:sym typeface="Wingdings" panose="05000000000000000000" pitchFamily="2" charset="2"/>
              </a:rPr>
              <a:t> Large volume and close to the target outlet</a:t>
            </a:r>
            <a:endParaRPr lang="en-US" altLang="ja-JP" sz="2000" dirty="0" smtClean="0"/>
          </a:p>
        </p:txBody>
      </p:sp>
      <p:sp>
        <p:nvSpPr>
          <p:cNvPr id="7" name="正方形/長方形 5"/>
          <p:cNvSpPr/>
          <p:nvPr/>
        </p:nvSpPr>
        <p:spPr>
          <a:xfrm>
            <a:off x="524724" y="2013404"/>
            <a:ext cx="844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CDR design placed QT into the TC, which is good from the hydraulics point of view, but has several disadvantages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Tritium production due to Li(</a:t>
            </a:r>
            <a:r>
              <a:rPr lang="en-US" altLang="ja-JP" dirty="0" err="1" smtClean="0"/>
              <a:t>n,T</a:t>
            </a:r>
            <a:r>
              <a:rPr lang="en-US" altLang="ja-JP" dirty="0" smtClean="0"/>
              <a:t>) reaction </a:t>
            </a:r>
            <a:r>
              <a:rPr lang="en-US" altLang="ja-JP" dirty="0" smtClean="0">
                <a:sym typeface="Wingdings" panose="05000000000000000000" pitchFamily="2" charset="2"/>
              </a:rPr>
              <a:t> 15% of annual production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Activation of critical component with critical instrumentation  level meters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Deep TC pit   maintenance system in access cell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Heavy penetration plugs due to inclined channel (8 t)</a:t>
            </a:r>
            <a:endParaRPr lang="en-US" altLang="ja-JP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46716"/>
            <a:ext cx="1599004" cy="21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3995936" y="479715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nhaltsplatzhalter 3" descr="PLOT WINDOW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7578" r="625" b="479"/>
          <a:stretch/>
        </p:blipFill>
        <p:spPr>
          <a:xfrm>
            <a:off x="2745528" y="3729383"/>
            <a:ext cx="2469243" cy="268395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Quench Tank Location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Tritium production is effectively reduced. Concept yields disadvantage of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Loss of containment of neutron and gamma shielding by 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Stronger activation of penetration ducts on loop area side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Activation of QT top at hands-on limit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Effective internal shielding of duct and local shielding of QT required (not yet solved)</a:t>
            </a:r>
            <a:endParaRPr lang="en-US" altLang="ja-JP" dirty="0" smtClean="0"/>
          </a:p>
        </p:txBody>
      </p:sp>
      <p:pic>
        <p:nvPicPr>
          <p:cNvPr id="10" name="Inhaltsplatzhalter 3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0" t="5922" r="1220" b="1805"/>
          <a:stretch/>
        </p:blipFill>
        <p:spPr>
          <a:xfrm>
            <a:off x="179512" y="3780000"/>
            <a:ext cx="2304000" cy="2376264"/>
          </a:xfrm>
        </p:spPr>
      </p:pic>
      <p:sp>
        <p:nvSpPr>
          <p:cNvPr id="7" name="Textfeld 6"/>
          <p:cNvSpPr txBox="1"/>
          <p:nvPr/>
        </p:nvSpPr>
        <p:spPr>
          <a:xfrm>
            <a:off x="665441" y="3733208"/>
            <a:ext cx="12490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Tritium production:</a:t>
            </a:r>
          </a:p>
          <a:p>
            <a:r>
              <a:rPr lang="en-US" sz="1050" dirty="0"/>
              <a:t> </a:t>
            </a:r>
            <a:r>
              <a:rPr lang="en-US" sz="1050" dirty="0" smtClean="0"/>
              <a:t>0.82 mg/kg Li/</a:t>
            </a:r>
            <a:r>
              <a:rPr lang="en-US" sz="1050" dirty="0" err="1" smtClean="0"/>
              <a:t>fpy</a:t>
            </a:r>
            <a:endParaRPr lang="en-US" sz="105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051719" y="4672325"/>
            <a:ext cx="679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n/cm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/s</a:t>
            </a:r>
            <a:endParaRPr lang="en-US" sz="1200" baseline="30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36023" y="5355869"/>
            <a:ext cx="5774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5.6E11</a:t>
            </a:r>
            <a:endParaRPr lang="en-US" sz="1100" dirty="0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755576" y="5339643"/>
            <a:ext cx="393678" cy="99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nhaltsplatzhalter 5" descr="PLOT WINDOW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9" t="13024" r="663" b="6064"/>
          <a:stretch/>
        </p:blipFill>
        <p:spPr>
          <a:xfrm>
            <a:off x="5472100" y="3860166"/>
            <a:ext cx="2412268" cy="23482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633532" y="5726954"/>
            <a:ext cx="5341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1.4E8</a:t>
            </a:r>
            <a:endParaRPr lang="en-US" sz="1200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6335232" y="5480370"/>
            <a:ext cx="298300" cy="246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472100" y="5900865"/>
            <a:ext cx="5341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1.7E6</a:t>
            </a:r>
            <a:endParaRPr lang="en-US" sz="1200" dirty="0"/>
          </a:p>
        </p:txBody>
      </p:sp>
      <p:cxnSp>
        <p:nvCxnSpPr>
          <p:cNvPr id="22" name="Gerade Verbindung mit Pfeil 21"/>
          <p:cNvCxnSpPr>
            <a:stCxn id="21" idx="0"/>
          </p:cNvCxnSpPr>
          <p:nvPr/>
        </p:nvCxnSpPr>
        <p:spPr>
          <a:xfrm flipV="1">
            <a:off x="5739161" y="5716824"/>
            <a:ext cx="473334" cy="1840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572000" y="4950738"/>
            <a:ext cx="0" cy="2907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292353" y="4353447"/>
            <a:ext cx="7901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Reduced thickness</a:t>
            </a:r>
            <a:endParaRPr lang="en-US" sz="1200" baseline="30000" dirty="0"/>
          </a:p>
        </p:txBody>
      </p:sp>
      <p:sp>
        <p:nvSpPr>
          <p:cNvPr id="32" name="Textfeld 31"/>
          <p:cNvSpPr txBox="1"/>
          <p:nvPr/>
        </p:nvSpPr>
        <p:spPr>
          <a:xfrm>
            <a:off x="3347864" y="3770292"/>
            <a:ext cx="944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Open channel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722416" y="6000073"/>
            <a:ext cx="11937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g T/kg Li/</a:t>
            </a:r>
            <a:r>
              <a:rPr lang="en-US" sz="1200" dirty="0" err="1" smtClean="0"/>
              <a:t>fpy</a:t>
            </a:r>
            <a:endParaRPr lang="en-US" sz="1200" dirty="0" smtClean="0"/>
          </a:p>
        </p:txBody>
      </p:sp>
      <p:sp>
        <p:nvSpPr>
          <p:cNvPr id="34" name="Textfeld 33"/>
          <p:cNvSpPr txBox="1"/>
          <p:nvPr/>
        </p:nvSpPr>
        <p:spPr>
          <a:xfrm>
            <a:off x="3891829" y="5639970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8.4E10</a:t>
            </a:r>
            <a:endParaRPr lang="en-US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2627784" y="5639970"/>
            <a:ext cx="5341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1.0E9</a:t>
            </a:r>
            <a:endParaRPr lang="en-US" sz="1200" dirty="0"/>
          </a:p>
        </p:txBody>
      </p:sp>
      <p:cxnSp>
        <p:nvCxnSpPr>
          <p:cNvPr id="36" name="Gerade Verbindung mit Pfeil 35"/>
          <p:cNvCxnSpPr>
            <a:stCxn id="35" idx="3"/>
          </p:cNvCxnSpPr>
          <p:nvPr/>
        </p:nvCxnSpPr>
        <p:spPr>
          <a:xfrm flipV="1">
            <a:off x="3161905" y="5757858"/>
            <a:ext cx="354244" cy="206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4" idx="1"/>
          </p:cNvCxnSpPr>
          <p:nvPr/>
        </p:nvCxnSpPr>
        <p:spPr>
          <a:xfrm flipH="1" flipV="1">
            <a:off x="3635896" y="5515782"/>
            <a:ext cx="255933" cy="262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596672" y="3729383"/>
            <a:ext cx="18758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Channel with internal shielding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4572000" y="5523170"/>
            <a:ext cx="0" cy="2479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99291"/>
              </p:ext>
            </p:extLst>
          </p:nvPr>
        </p:nvGraphicFramePr>
        <p:xfrm>
          <a:off x="2953113" y="2420888"/>
          <a:ext cx="3995151" cy="121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943"/>
                <a:gridCol w="864096"/>
                <a:gridCol w="1008112"/>
              </a:tblGrid>
              <a:tr h="433144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Contact</a:t>
                      </a:r>
                      <a:r>
                        <a:rPr lang="de-DE" sz="1100" dirty="0" smtClean="0"/>
                        <a:t> dose rate </a:t>
                      </a:r>
                      <a:r>
                        <a:rPr lang="de-DE" sz="1100" baseline="0" dirty="0" smtClean="0"/>
                        <a:t> after 1 </a:t>
                      </a:r>
                      <a:r>
                        <a:rPr lang="de-DE" sz="1100" baseline="0" dirty="0" err="1" smtClean="0"/>
                        <a:t>fpy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irradiation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and</a:t>
                      </a:r>
                      <a:r>
                        <a:rPr lang="de-DE" sz="1100" baseline="0" dirty="0" smtClean="0"/>
                        <a:t> 1-10 d </a:t>
                      </a:r>
                      <a:r>
                        <a:rPr lang="de-DE" sz="1100" baseline="0" dirty="0" err="1" smtClean="0"/>
                        <a:t>cooldown</a:t>
                      </a:r>
                      <a:r>
                        <a:rPr lang="de-DE" sz="1100" baseline="0" dirty="0" smtClean="0"/>
                        <a:t>)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QT [</a:t>
                      </a:r>
                      <a:r>
                        <a:rPr lang="de-DE" sz="1100" dirty="0" err="1" smtClean="0"/>
                        <a:t>mSv</a:t>
                      </a:r>
                      <a:r>
                        <a:rPr lang="de-DE" sz="1100" dirty="0" smtClean="0"/>
                        <a:t>/h]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 smtClean="0"/>
                        <a:t>Duct</a:t>
                      </a:r>
                      <a:r>
                        <a:rPr lang="de-DE" sz="1100" dirty="0" smtClean="0"/>
                        <a:t> [</a:t>
                      </a:r>
                      <a:r>
                        <a:rPr lang="de-DE" sz="1100" dirty="0" err="1" smtClean="0"/>
                        <a:t>mSv</a:t>
                      </a:r>
                      <a:r>
                        <a:rPr lang="de-DE" sz="1100" dirty="0" smtClean="0"/>
                        <a:t>/h]</a:t>
                      </a:r>
                      <a:endParaRPr lang="de-DE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Inside TC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10E4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 smtClean="0"/>
                        <a:t>Only</a:t>
                      </a:r>
                      <a:r>
                        <a:rPr lang="de-DE" sz="1100" dirty="0" smtClean="0"/>
                        <a:t> Li film</a:t>
                      </a:r>
                      <a:endParaRPr lang="de-DE" sz="1100" dirty="0"/>
                    </a:p>
                  </a:txBody>
                  <a:tcPr/>
                </a:tc>
              </a:tr>
              <a:tr h="206391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Loop </a:t>
                      </a:r>
                      <a:r>
                        <a:rPr lang="de-DE" sz="1100" dirty="0" err="1" smtClean="0"/>
                        <a:t>area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with</a:t>
                      </a:r>
                      <a:r>
                        <a:rPr lang="de-DE" sz="1100" dirty="0" smtClean="0"/>
                        <a:t> open </a:t>
                      </a:r>
                      <a:r>
                        <a:rPr lang="de-DE" sz="1100" dirty="0" err="1" smtClean="0"/>
                        <a:t>channel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1.5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1E3</a:t>
                      </a:r>
                      <a:endParaRPr lang="de-DE" sz="1100" dirty="0"/>
                    </a:p>
                  </a:txBody>
                  <a:tcPr/>
                </a:tc>
              </a:tr>
              <a:tr h="218296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Loop </a:t>
                      </a:r>
                      <a:r>
                        <a:rPr lang="de-DE" sz="1100" dirty="0" err="1" smtClean="0"/>
                        <a:t>area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with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shielded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channel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0.1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10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7500139" y="6123512"/>
            <a:ext cx="134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Courtesy</a:t>
            </a:r>
            <a:r>
              <a:rPr lang="de-CH" sz="1200" dirty="0" smtClean="0"/>
              <a:t> K. Kondo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98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Quench Tank Location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Hydraulic conditions in the target outflow are considerably changed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Long straight duct (FMIT-1, ELTL) </a:t>
            </a:r>
            <a:r>
              <a:rPr lang="en-US" altLang="ja-JP" dirty="0" smtClean="0">
                <a:sym typeface="Wingdings" panose="05000000000000000000" pitchFamily="2" charset="2"/>
              </a:rPr>
              <a:t> loss of fluid compression</a:t>
            </a:r>
            <a:endParaRPr lang="en-US" altLang="ja-JP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Stratified flow and thermal homogenization, </a:t>
            </a:r>
            <a:r>
              <a:rPr lang="en-US" altLang="ja-JP" sz="1600" dirty="0" err="1" smtClean="0"/>
              <a:t>outgasing</a:t>
            </a:r>
            <a:r>
              <a:rPr lang="en-US" altLang="ja-JP" sz="1600" dirty="0" smtClean="0"/>
              <a:t> and risk of boiling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Increased distance nozzle to Li surface in QT </a:t>
            </a:r>
            <a:r>
              <a:rPr lang="en-US" altLang="ja-JP" sz="1600" dirty="0" smtClean="0">
                <a:sym typeface="Wingdings" panose="05000000000000000000" pitchFamily="2" charset="2"/>
              </a:rPr>
              <a:t> Increase of head</a:t>
            </a:r>
            <a:endParaRPr lang="en-US" altLang="ja-JP" sz="16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Injection into Li pool (CDR, ISTC) through closed instead of open duct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Two independent gas spaces </a:t>
            </a:r>
            <a:r>
              <a:rPr lang="en-US" altLang="ja-JP" sz="1600" dirty="0" smtClean="0">
                <a:sym typeface="Wingdings" panose="05000000000000000000" pitchFamily="2" charset="2"/>
              </a:rPr>
              <a:t> pressure control more difficult</a:t>
            </a:r>
            <a:endParaRPr lang="en-US" altLang="ja-JP" sz="16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Reduced QT volume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Effect on transient </a:t>
            </a:r>
            <a:r>
              <a:rPr lang="en-US" altLang="ja-JP" sz="1600" dirty="0" err="1" smtClean="0"/>
              <a:t>behaviour</a:t>
            </a:r>
            <a:endParaRPr lang="en-US" altLang="ja-JP" sz="1600" dirty="0" smtClean="0"/>
          </a:p>
        </p:txBody>
      </p:sp>
      <p:pic>
        <p:nvPicPr>
          <p:cNvPr id="8" name="Picture 2" descr="G:\IFMIF-EVEDA\PA_Engineering Design\TTC interface\Test Cell\Side View TC 20120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1" b="-1093"/>
          <a:stretch/>
        </p:blipFill>
        <p:spPr bwMode="auto">
          <a:xfrm>
            <a:off x="724501" y="3284984"/>
            <a:ext cx="2819270" cy="29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1619672" y="3933056"/>
            <a:ext cx="0" cy="158417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11559" y="4490554"/>
            <a:ext cx="9571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latin typeface="Symbol" panose="05050102010706020507" pitchFamily="18" charset="2"/>
              </a:rPr>
              <a:t>D</a:t>
            </a:r>
            <a:r>
              <a:rPr lang="de-DE" sz="1400" dirty="0" smtClean="0"/>
              <a:t> = 4.5 m </a:t>
            </a:r>
            <a:endParaRPr lang="de-DE" sz="14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1979712" y="5517232"/>
            <a:ext cx="36004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1619672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610985" y="3456876"/>
            <a:ext cx="215823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Peak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at </a:t>
            </a:r>
            <a:r>
              <a:rPr lang="de-DE" sz="1600" dirty="0" err="1" smtClean="0"/>
              <a:t>the</a:t>
            </a:r>
            <a:r>
              <a:rPr lang="de-DE" sz="1600" dirty="0" smtClean="0"/>
              <a:t> end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curvature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310C (15 m/s), </a:t>
            </a:r>
            <a:r>
              <a:rPr lang="de-DE" sz="1600" dirty="0" err="1" smtClean="0"/>
              <a:t>lower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 smtClean="0"/>
              <a:t> </a:t>
            </a:r>
            <a:r>
              <a:rPr lang="de-DE" sz="1600" dirty="0" err="1" smtClean="0"/>
              <a:t>boiling</a:t>
            </a:r>
            <a:r>
              <a:rPr lang="de-DE" sz="1600" dirty="0" smtClean="0"/>
              <a:t>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344 C at 10E-3 </a:t>
            </a:r>
            <a:r>
              <a:rPr lang="de-DE" sz="1600" dirty="0" err="1" smtClean="0"/>
              <a:t>Pa</a:t>
            </a:r>
            <a:endParaRPr lang="de-DE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64" y="3266675"/>
            <a:ext cx="2380271" cy="19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878933" y="5544120"/>
            <a:ext cx="51863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Distance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2.6 m </a:t>
            </a:r>
            <a:r>
              <a:rPr lang="de-DE" sz="1600" dirty="0" err="1" smtClean="0"/>
              <a:t>compared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CDR, 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increases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head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0.13 bar (15%)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841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2834" y="2509643"/>
            <a:ext cx="3179848" cy="458651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419873" y="35913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Flow resistance and design pressure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3" y="1052736"/>
            <a:ext cx="84969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Li loop design temperature and pressure: 350C and 0.43 </a:t>
            </a:r>
            <a:r>
              <a:rPr lang="en-US" altLang="ja-JP" sz="2000" dirty="0" err="1" smtClean="0"/>
              <a:t>MPa</a:t>
            </a:r>
            <a:r>
              <a:rPr lang="en-US" altLang="ja-JP" sz="2000" dirty="0" smtClean="0"/>
              <a:t> (hydraulic resistance and maximum pressure developed by EMP)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ym typeface="Wingdings" panose="05000000000000000000" pitchFamily="2" charset="2"/>
              </a:rPr>
              <a:t>Limitation of maximum flow rate to 106 l/s (16 m/s) vs. 133 l/s in CDR</a:t>
            </a:r>
            <a:endParaRPr lang="de-CH" altLang="ja-JP" sz="2000" dirty="0"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Design limits for target assembly </a:t>
            </a:r>
            <a:r>
              <a:rPr lang="en-US" altLang="ja-JP" sz="2000" dirty="0" err="1" smtClean="0"/>
              <a:t>backwall</a:t>
            </a:r>
            <a:r>
              <a:rPr lang="en-US" altLang="ja-JP" sz="2000" dirty="0" smtClean="0"/>
              <a:t> (min. thickness 1.8 </a:t>
            </a:r>
            <a:r>
              <a:rPr lang="en-US" altLang="ja-JP" sz="2000" dirty="0" smtClean="0">
                <a:sym typeface="Wingdings" panose="05000000000000000000" pitchFamily="2" charset="2"/>
              </a:rPr>
              <a:t> 3 mm)</a:t>
            </a:r>
            <a:endParaRPr lang="en-US" altLang="ja-JP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altLang="ja-JP" sz="2000" dirty="0" err="1" smtClean="0">
                <a:sym typeface="Wingdings" panose="05000000000000000000" pitchFamily="2" charset="2"/>
              </a:rPr>
              <a:t>Hydraulic</a:t>
            </a:r>
            <a:r>
              <a:rPr lang="de-CH" altLang="ja-JP" sz="2000" dirty="0" smtClean="0">
                <a:sym typeface="Wingdings" panose="05000000000000000000" pitchFamily="2" charset="2"/>
              </a:rPr>
              <a:t> </a:t>
            </a:r>
            <a:r>
              <a:rPr lang="de-CH" altLang="ja-JP" sz="2000" dirty="0" err="1" smtClean="0">
                <a:sym typeface="Wingdings" panose="05000000000000000000" pitchFamily="2" charset="2"/>
              </a:rPr>
              <a:t>resistance</a:t>
            </a:r>
            <a:r>
              <a:rPr lang="de-CH" altLang="ja-JP" sz="2000" dirty="0" smtClean="0">
                <a:sym typeface="Wingdings" panose="05000000000000000000" pitchFamily="2" charset="2"/>
              </a:rPr>
              <a:t> </a:t>
            </a:r>
            <a:r>
              <a:rPr lang="de-CH" altLang="ja-JP" sz="2000" dirty="0" err="1" smtClean="0">
                <a:sym typeface="Wingdings" panose="05000000000000000000" pitchFamily="2" charset="2"/>
              </a:rPr>
              <a:t>of</a:t>
            </a:r>
            <a:r>
              <a:rPr lang="de-CH" altLang="ja-JP" sz="2000" dirty="0" smtClean="0">
                <a:sym typeface="Wingdings" panose="05000000000000000000" pitchFamily="2" charset="2"/>
              </a:rPr>
              <a:t> </a:t>
            </a:r>
            <a:r>
              <a:rPr lang="de-CH" altLang="ja-JP" sz="2000" dirty="0" err="1" smtClean="0">
                <a:sym typeface="Wingdings" panose="05000000000000000000" pitchFamily="2" charset="2"/>
              </a:rPr>
              <a:t>loop</a:t>
            </a:r>
            <a:r>
              <a:rPr lang="de-CH" altLang="ja-JP" sz="2000" dirty="0" smtClean="0">
                <a:sym typeface="Wingdings" panose="05000000000000000000" pitchFamily="2" charset="2"/>
              </a:rPr>
              <a:t> </a:t>
            </a:r>
            <a:r>
              <a:rPr lang="de-CH" altLang="ja-JP" sz="2000" dirty="0" err="1" smtClean="0">
                <a:sym typeface="Wingdings" panose="05000000000000000000" pitchFamily="2" charset="2"/>
              </a:rPr>
              <a:t>about</a:t>
            </a:r>
            <a:r>
              <a:rPr lang="de-CH" altLang="ja-JP" sz="2000" dirty="0" smtClean="0">
                <a:sym typeface="Wingdings" panose="05000000000000000000" pitchFamily="2" charset="2"/>
              </a:rPr>
              <a:t> 200 </a:t>
            </a:r>
            <a:r>
              <a:rPr lang="de-CH" altLang="ja-JP" sz="2000" dirty="0" err="1" smtClean="0">
                <a:sym typeface="Wingdings" panose="05000000000000000000" pitchFamily="2" charset="2"/>
              </a:rPr>
              <a:t>kPa</a:t>
            </a:r>
            <a:endParaRPr lang="de-CH" altLang="ja-JP" sz="2000" dirty="0" smtClean="0"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ym typeface="Wingdings" panose="05000000000000000000" pitchFamily="2" charset="2"/>
              </a:rPr>
              <a:t>Reduced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NPSH</a:t>
            </a:r>
            <a:r>
              <a:rPr lang="en-US" altLang="ja-JP" sz="2000" baseline="-25000" dirty="0" err="1" smtClean="0">
                <a:sym typeface="Wingdings" panose="05000000000000000000" pitchFamily="2" charset="2"/>
              </a:rPr>
              <a:t>required</a:t>
            </a:r>
            <a:r>
              <a:rPr lang="en-US" altLang="ja-JP" sz="2000" dirty="0" smtClean="0">
                <a:sym typeface="Wingdings" panose="05000000000000000000" pitchFamily="2" charset="2"/>
              </a:rPr>
              <a:t> vs. CDR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ym typeface="Wingdings" panose="05000000000000000000" pitchFamily="2" charset="2"/>
              </a:rPr>
              <a:t>Required discharge pressure and flow rate can be achieved by two ELTL pumps</a:t>
            </a:r>
            <a:endParaRPr lang="de-CH" altLang="ja-JP" sz="20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56240"/>
              </p:ext>
            </p:extLst>
          </p:nvPr>
        </p:nvGraphicFramePr>
        <p:xfrm>
          <a:off x="4788024" y="3926938"/>
          <a:ext cx="4032448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377"/>
                <a:gridCol w="2142071"/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 smtClean="0"/>
                        <a:t>Pressure</a:t>
                      </a:r>
                      <a:r>
                        <a:rPr lang="de-CH" dirty="0" smtClean="0"/>
                        <a:t> Loss [</a:t>
                      </a:r>
                      <a:r>
                        <a:rPr lang="de-CH" dirty="0" err="1" smtClean="0"/>
                        <a:t>kPa</a:t>
                      </a:r>
                      <a:r>
                        <a:rPr lang="de-CH" dirty="0" smtClean="0"/>
                        <a:t>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Piping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34.1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Globe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valve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57.7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HX1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17.0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Flow </a:t>
                      </a:r>
                      <a:r>
                        <a:rPr lang="de-CH" dirty="0" err="1" smtClean="0"/>
                        <a:t>straightener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15.7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TA </a:t>
                      </a:r>
                      <a:r>
                        <a:rPr lang="de-CH" dirty="0" err="1" smtClean="0"/>
                        <a:t>nozzle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75.1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6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419873" y="35913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Loop transient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behaviour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Li volume determines tritium inventory to be considered for accident case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Volume in QT was reduced from 2.2 to 1.2 m</a:t>
            </a:r>
            <a:r>
              <a:rPr lang="en-US" altLang="ja-JP" sz="2000" baseline="30000" dirty="0" smtClean="0"/>
              <a:t>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dirty="0" smtClean="0"/>
              <a:t>Impact on transient behavior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dirty="0" smtClean="0"/>
              <a:t>Thermal homogenization</a:t>
            </a:r>
            <a:endParaRPr lang="ja-JP" alt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2" y="2223448"/>
            <a:ext cx="2155835" cy="20888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4" y="4019251"/>
            <a:ext cx="3386835" cy="23415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753" y="1561728"/>
            <a:ext cx="3391002" cy="229159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983416"/>
            <a:ext cx="3461731" cy="23082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262544" y="1564341"/>
            <a:ext cx="1047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Li HX1 in</a:t>
            </a:r>
          </a:p>
          <a:p>
            <a:r>
              <a:rPr lang="de-CH" sz="1200" dirty="0" smtClean="0"/>
              <a:t>Li HX1 out</a:t>
            </a:r>
          </a:p>
          <a:p>
            <a:r>
              <a:rPr lang="de-CH" sz="1200" dirty="0" smtClean="0"/>
              <a:t>S900 HX1 out</a:t>
            </a:r>
          </a:p>
          <a:p>
            <a:r>
              <a:rPr lang="de-CH" sz="1200" dirty="0" smtClean="0"/>
              <a:t>S900 HX1 in</a:t>
            </a:r>
            <a:endParaRPr lang="en-GB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6516216" y="3630339"/>
            <a:ext cx="68407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Time [s]</a:t>
            </a:r>
            <a:endParaRPr lang="en-GB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6516216" y="6072781"/>
            <a:ext cx="68407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Time [s]</a:t>
            </a:r>
            <a:endParaRPr lang="en-GB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3779912" y="2353539"/>
            <a:ext cx="13828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Beam </a:t>
            </a:r>
            <a:r>
              <a:rPr lang="de-CH" sz="1200" dirty="0" err="1" smtClean="0"/>
              <a:t>trip</a:t>
            </a:r>
            <a:r>
              <a:rPr lang="de-CH" sz="1200" dirty="0" smtClean="0"/>
              <a:t> </a:t>
            </a:r>
            <a:r>
              <a:rPr lang="de-CH" sz="1200" dirty="0" err="1" smtClean="0"/>
              <a:t>without</a:t>
            </a:r>
            <a:r>
              <a:rPr lang="de-CH" sz="1200" dirty="0" smtClean="0"/>
              <a:t> T </a:t>
            </a:r>
            <a:r>
              <a:rPr lang="de-CH" sz="1200" dirty="0" err="1" smtClean="0"/>
              <a:t>control</a:t>
            </a:r>
            <a:endParaRPr lang="en-GB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63140" y="4728367"/>
            <a:ext cx="13828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Beam </a:t>
            </a:r>
            <a:r>
              <a:rPr lang="de-CH" sz="1200" dirty="0" err="1" smtClean="0"/>
              <a:t>trip</a:t>
            </a:r>
            <a:r>
              <a:rPr lang="de-CH" sz="1200" dirty="0" smtClean="0"/>
              <a:t> </a:t>
            </a:r>
            <a:r>
              <a:rPr lang="de-CH" sz="1200" dirty="0" err="1" smtClean="0"/>
              <a:t>with</a:t>
            </a:r>
            <a:r>
              <a:rPr lang="de-CH" sz="1200" dirty="0" smtClean="0"/>
              <a:t> T </a:t>
            </a:r>
            <a:r>
              <a:rPr lang="de-CH" sz="1200" dirty="0" err="1" smtClean="0"/>
              <a:t>control</a:t>
            </a:r>
            <a:r>
              <a:rPr lang="de-CH" sz="1200" dirty="0" smtClean="0"/>
              <a:t> after 100 s</a:t>
            </a:r>
            <a:endParaRPr lang="en-GB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5456473" y="3384402"/>
            <a:ext cx="30972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0               100             200            300             400</a:t>
            </a:r>
            <a:endParaRPr lang="en-GB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327117" y="5755132"/>
            <a:ext cx="31386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0                      100                    200                  300</a:t>
            </a:r>
            <a:endParaRPr lang="en-GB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7174662" y="4913925"/>
            <a:ext cx="1047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Li HX1 in</a:t>
            </a:r>
          </a:p>
          <a:p>
            <a:r>
              <a:rPr lang="de-CH" sz="1200" dirty="0" smtClean="0"/>
              <a:t>Li HX1 out</a:t>
            </a:r>
          </a:p>
          <a:p>
            <a:r>
              <a:rPr lang="de-CH" sz="1200" dirty="0" smtClean="0"/>
              <a:t>S900 HX1 out</a:t>
            </a:r>
          </a:p>
          <a:p>
            <a:r>
              <a:rPr lang="de-CH" sz="1200" dirty="0" smtClean="0"/>
              <a:t>S900 HX1 in</a:t>
            </a:r>
            <a:endParaRPr lang="en-GB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5080088" y="1580706"/>
            <a:ext cx="432047" cy="17389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350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300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250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200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150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100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50</a:t>
            </a:r>
            <a:endParaRPr lang="en-GB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5013562" y="3975544"/>
            <a:ext cx="432047" cy="17389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350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300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250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200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150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100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50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19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54554"/>
            <a:ext cx="4320480" cy="296117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Purification System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90000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RAMI analysis showed importance of purification system for 95% availability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Redundant layout of traps vs. singular traps in CDR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Operation independent from main loop due to </a:t>
            </a:r>
            <a:r>
              <a:rPr lang="en-US" altLang="ja-JP" sz="2000" dirty="0"/>
              <a:t>s</a:t>
            </a:r>
            <a:r>
              <a:rPr lang="en-US" altLang="ja-JP" sz="2000" dirty="0" smtClean="0"/>
              <a:t>eparate EMP (like in ELTL)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All traps can be operated independently, in parallel or in series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Li sampling during beam operation implemented (no weekly beam-stop)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Limitation  of need of operation during beam operation </a:t>
            </a:r>
            <a:r>
              <a:rPr lang="en-US" altLang="ja-JP" sz="2000" dirty="0" smtClean="0">
                <a:sym typeface="Wingdings" panose="05000000000000000000" pitchFamily="2" charset="2"/>
              </a:rPr>
              <a:t> still to be validated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RAMI analysis recommends maintenance feasibility of system during beam operation </a:t>
            </a:r>
            <a:r>
              <a:rPr lang="en-US" altLang="ja-JP" sz="2000" dirty="0" smtClean="0">
                <a:sym typeface="Wingdings" panose="05000000000000000000" pitchFamily="2" charset="2"/>
              </a:rPr>
              <a:t> not yet implemented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5841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742" y="2204864"/>
            <a:ext cx="3016370" cy="420990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Cold trap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900009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Trapping of oxygen, carbon and other products with low solubility by precipitation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Source term and trap design based on  ELTL and Na experience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Target value &lt; 10 </a:t>
            </a:r>
            <a:r>
              <a:rPr lang="en-US" altLang="ja-JP" dirty="0" err="1" smtClean="0"/>
              <a:t>wppm</a:t>
            </a:r>
            <a:r>
              <a:rPr lang="en-US" altLang="ja-JP" dirty="0" smtClean="0"/>
              <a:t> each (same as CDR)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100 l 304 wire mesh packing, forced cooling by </a:t>
            </a:r>
            <a:r>
              <a:rPr lang="en-US" altLang="ja-JP" dirty="0" err="1" smtClean="0"/>
              <a:t>Ar</a:t>
            </a:r>
            <a:r>
              <a:rPr lang="en-US" altLang="ja-JP" dirty="0" smtClean="0"/>
              <a:t>-flow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Operation during commissioning and after maintenance and loop opening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Plating out of ACPs and Be-7 causes residual dose rate of several </a:t>
            </a:r>
            <a:r>
              <a:rPr lang="en-US" altLang="ja-JP" dirty="0" err="1" smtClean="0"/>
              <a:t>mSv</a:t>
            </a:r>
            <a:r>
              <a:rPr lang="en-US" altLang="ja-JP" dirty="0" smtClean="0"/>
              <a:t>/h 10 cm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Replacement after commissioning phase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33114"/>
            <a:ext cx="4641329" cy="275340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5536" y="5877272"/>
            <a:ext cx="543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EVEDA </a:t>
            </a:r>
            <a:r>
              <a:rPr lang="de-CH" dirty="0" err="1" smtClean="0"/>
              <a:t>suggests</a:t>
            </a:r>
            <a:r>
              <a:rPr lang="de-CH" dirty="0" smtClean="0"/>
              <a:t> </a:t>
            </a:r>
            <a:r>
              <a:rPr lang="de-CH" dirty="0" err="1" smtClean="0"/>
              <a:t>stepped</a:t>
            </a:r>
            <a:r>
              <a:rPr lang="de-CH" dirty="0" smtClean="0"/>
              <a:t> cool down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avoid</a:t>
            </a:r>
            <a:r>
              <a:rPr lang="de-CH" dirty="0" smtClean="0"/>
              <a:t> </a:t>
            </a:r>
            <a:r>
              <a:rPr lang="de-CH" dirty="0" err="1" smtClean="0"/>
              <a:t>blockage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0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83742"/>
            <a:ext cx="3672408" cy="272994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Nitrogen trap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900009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Trapping of nitrogen by chemical binding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Target value &lt; 10 </a:t>
            </a:r>
            <a:r>
              <a:rPr lang="en-US" altLang="ja-JP" dirty="0" err="1" smtClean="0"/>
              <a:t>wppm</a:t>
            </a:r>
            <a:r>
              <a:rPr lang="en-US" altLang="ja-JP" dirty="0" smtClean="0"/>
              <a:t> to limit enhanced corrosion by ternary compound formation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Getter material Ti or Fe5-10%Ti pebbles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Ti absorption model based on N diffusivity in </a:t>
            </a:r>
            <a:r>
              <a:rPr lang="en-US" altLang="ja-JP" dirty="0" err="1" smtClean="0"/>
              <a:t>TiN</a:t>
            </a:r>
            <a:r>
              <a:rPr lang="en-US" altLang="ja-JP" dirty="0" smtClean="0"/>
              <a:t> layer, operation temperature 600C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30 l of Ti pebbles, design based on ELTL, experience in FMIT (Ti-foils)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qualification </a:t>
            </a:r>
            <a:r>
              <a:rPr lang="en-US" altLang="ja-JP" dirty="0" smtClean="0"/>
              <a:t>of Fe-Ti alloy at University of Tokyo, validation of Ti at ENEA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Operation during commissioning and after maintenance and loop opening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Replacement after commissioning phase, residual dose rate &gt; 100 </a:t>
            </a:r>
            <a:r>
              <a:rPr lang="en-US" altLang="ja-JP" dirty="0" err="1" smtClean="0"/>
              <a:t>mSv</a:t>
            </a:r>
            <a:r>
              <a:rPr lang="en-US" altLang="ja-JP" dirty="0" smtClean="0"/>
              <a:t>/h due to large surface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Cartridge approach to benefit from high initial reactivity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102680"/>
            <a:ext cx="2808312" cy="31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745" y="3728380"/>
            <a:ext cx="3005279" cy="24732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24" y="1808434"/>
            <a:ext cx="2073031" cy="45468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Hydrogen trap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900009"/>
            <a:ext cx="7200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Trapping of hydrogen isotopes  by chemical binding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Target value &lt; 10 </a:t>
            </a:r>
            <a:r>
              <a:rPr lang="en-US" altLang="ja-JP" dirty="0" err="1" smtClean="0"/>
              <a:t>wppm</a:t>
            </a:r>
            <a:r>
              <a:rPr lang="en-US" altLang="ja-JP" dirty="0" smtClean="0"/>
              <a:t> (same as CDR) </a:t>
            </a:r>
            <a:r>
              <a:rPr lang="en-US" altLang="ja-JP" dirty="0" smtClean="0">
                <a:sym typeface="Wingdings" panose="05000000000000000000" pitchFamily="2" charset="2"/>
              </a:rPr>
              <a:t> Tritium &lt; 1 </a:t>
            </a:r>
            <a:r>
              <a:rPr lang="en-US" altLang="ja-JP" dirty="0" err="1" smtClean="0">
                <a:sym typeface="Wingdings" panose="05000000000000000000" pitchFamily="2" charset="2"/>
              </a:rPr>
              <a:t>wppm</a:t>
            </a:r>
            <a:r>
              <a:rPr lang="en-US" altLang="ja-JP" dirty="0" smtClean="0">
                <a:sym typeface="Wingdings" panose="05000000000000000000" pitchFamily="2" charset="2"/>
              </a:rPr>
              <a:t> (D is 92%)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Getter material Yttrium pebbles, operation at 280-300C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10 l of Y pebbles, concept based on ELTL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Material qualified at University of Kyushu, achievement of &lt;1 </a:t>
            </a:r>
            <a:r>
              <a:rPr lang="en-US" altLang="ja-JP" dirty="0" err="1"/>
              <a:t>wppm</a:t>
            </a:r>
            <a:r>
              <a:rPr lang="en-US" altLang="ja-JP" dirty="0"/>
              <a:t> D demonstrated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Operation during commissioning to remove dissolved hydrogen, replacement after commissioning phase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Operation during beam operation (83 </a:t>
            </a:r>
            <a:r>
              <a:rPr lang="en-US" altLang="ja-JP" dirty="0" err="1" smtClean="0"/>
              <a:t>mol</a:t>
            </a:r>
            <a:r>
              <a:rPr lang="en-US" altLang="ja-JP" dirty="0" smtClean="0"/>
              <a:t> of H-isotopes/</a:t>
            </a:r>
            <a:r>
              <a:rPr lang="en-US" altLang="ja-JP" dirty="0" err="1" smtClean="0"/>
              <a:t>fpy</a:t>
            </a:r>
            <a:r>
              <a:rPr lang="en-US" altLang="ja-JP" dirty="0" smtClean="0"/>
              <a:t>) to limit T inventory to 1400 </a:t>
            </a:r>
            <a:r>
              <a:rPr lang="en-US" altLang="ja-JP" dirty="0" err="1" smtClean="0"/>
              <a:t>TBq</a:t>
            </a:r>
            <a:r>
              <a:rPr lang="en-US" altLang="ja-JP" dirty="0" smtClean="0"/>
              <a:t> in the Li, build-up due to by-pass ratio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372838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Regular exchange (annually or bi-annually) to limit captured inventory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Residual dose rate about 6 </a:t>
            </a:r>
            <a:r>
              <a:rPr lang="en-US" altLang="ja-JP" dirty="0" err="1"/>
              <a:t>mSv</a:t>
            </a:r>
            <a:r>
              <a:rPr lang="en-US" altLang="ja-JP" dirty="0"/>
              <a:t>/h in 10 cm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Cartridge approach seems a good approach due to the small volumes</a:t>
            </a:r>
          </a:p>
        </p:txBody>
      </p:sp>
    </p:spTree>
    <p:extLst>
      <p:ext uri="{BB962C8B-B14F-4D97-AF65-F5344CB8AC3E}">
        <p14:creationId xmlns:p14="http://schemas.microsoft.com/office/powerpoint/2010/main" val="19667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2026" y="26825"/>
            <a:ext cx="1491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bg1"/>
                </a:solidFill>
              </a:rPr>
              <a:t>Contents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ja-JP" sz="2800" dirty="0" smtClean="0"/>
              <a:t>IFMIF 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ja-JP" sz="2800" dirty="0" smtClean="0"/>
              <a:t>IFMIF/EVEDA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ja-JP" sz="2800" dirty="0" smtClean="0"/>
              <a:t>CDR Baseline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ja-JP" sz="2800" dirty="0"/>
              <a:t>Target Facility Design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ja-JP" sz="2800" dirty="0" smtClean="0"/>
              <a:t>Design Evolution to IIEDR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ja-JP" sz="2800" dirty="0" smtClean="0"/>
              <a:t>Conclusions</a:t>
            </a:r>
            <a:endParaRPr kumimoji="1" lang="ja-JP" altLang="en-US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724128" y="3113134"/>
            <a:ext cx="3250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Misprints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Mistakes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Contradictions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Misunderstanding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Missing</a:t>
            </a:r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data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New </a:t>
            </a: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information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‘</a:t>
            </a: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Better</a:t>
            </a:r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’ </a:t>
            </a: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ideas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5336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81128"/>
            <a:ext cx="3230938" cy="16514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415" y="3284984"/>
            <a:ext cx="4493575" cy="307981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Diagnostics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9552" y="900009"/>
            <a:ext cx="8496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Control of the free surface flow and the thickness of the Li jet is indispensable for the safe operation of the  target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In CDR several methods were proposed (visual, IR and contact probe)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Based on ELTL and Osaka loop level gauge system (resistance type) was designed to probe the jet thickness inside the TA with potential to operate during beam-on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 concept to assess the surface structure and the thickness of the jet via the beam ducts was developed based on a laser distance meter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dirty="0" smtClean="0"/>
              <a:t>Proof of principle in ELTL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Both methods still need validation</a:t>
            </a:r>
          </a:p>
          <a:p>
            <a:r>
              <a:rPr lang="en-US" altLang="ja-JP" sz="2000" dirty="0" smtClean="0"/>
              <a:t>      under IFMIF-like conditions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36297" y="6123512"/>
            <a:ext cx="161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Courtesy</a:t>
            </a:r>
            <a:r>
              <a:rPr lang="de-CH" sz="1200" dirty="0" smtClean="0"/>
              <a:t> T. </a:t>
            </a:r>
            <a:r>
              <a:rPr lang="de-CH" sz="1200" dirty="0" err="1" smtClean="0"/>
              <a:t>Kanemura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547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Conclusions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altLang="ja-JP" sz="2000" dirty="0" smtClean="0"/>
              <a:t>The LF design </a:t>
            </a:r>
            <a:r>
              <a:rPr lang="de-CH" altLang="ja-JP" sz="2000" dirty="0" err="1" smtClean="0"/>
              <a:t>started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rather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late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and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with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very</a:t>
            </a:r>
            <a:r>
              <a:rPr lang="de-CH" altLang="ja-JP" sz="2000" dirty="0" smtClean="0"/>
              <a:t> limited </a:t>
            </a:r>
            <a:r>
              <a:rPr lang="de-CH" altLang="ja-JP" sz="2000" dirty="0" err="1" smtClean="0"/>
              <a:t>resources</a:t>
            </a:r>
            <a:r>
              <a:rPr lang="de-CH" altLang="ja-JP" sz="2000" dirty="0" smtClean="0"/>
              <a:t>. </a:t>
            </a:r>
            <a:r>
              <a:rPr lang="de-CH" altLang="ja-JP" sz="2000" dirty="0" err="1"/>
              <a:t>O</a:t>
            </a:r>
            <a:r>
              <a:rPr lang="de-CH" altLang="ja-JP" sz="2000" dirty="0" err="1" smtClean="0"/>
              <a:t>nly</a:t>
            </a:r>
            <a:r>
              <a:rPr lang="de-CH" altLang="ja-JP" sz="2000" dirty="0" smtClean="0"/>
              <a:t> an intermediate design </a:t>
            </a:r>
            <a:r>
              <a:rPr lang="de-CH" altLang="ja-JP" sz="2000" dirty="0" err="1" smtClean="0"/>
              <a:t>could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be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reached</a:t>
            </a:r>
            <a:r>
              <a:rPr lang="de-CH" altLang="ja-JP" sz="2000" dirty="0" smtClean="0"/>
              <a:t> (</a:t>
            </a:r>
            <a:r>
              <a:rPr lang="de-CH" altLang="ja-JP" sz="2000" dirty="0" err="1" smtClean="0"/>
              <a:t>conceptual</a:t>
            </a:r>
            <a:r>
              <a:rPr lang="de-CH" altLang="ja-JP" sz="2000" dirty="0" smtClean="0"/>
              <a:t>/</a:t>
            </a:r>
            <a:r>
              <a:rPr lang="de-CH" altLang="ja-JP" sz="2000" dirty="0" err="1" smtClean="0"/>
              <a:t>basic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engineering</a:t>
            </a:r>
            <a:r>
              <a:rPr lang="de-CH" altLang="ja-JP" sz="2000" dirty="0" smtClean="0"/>
              <a:t> </a:t>
            </a:r>
            <a:r>
              <a:rPr lang="de-CH" altLang="ja-JP" sz="2000" dirty="0" err="1" smtClean="0"/>
              <a:t>stage</a:t>
            </a:r>
            <a:r>
              <a:rPr lang="de-CH" altLang="ja-JP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ja-JP" dirty="0" smtClean="0"/>
              <a:t>Design </a:t>
            </a:r>
            <a:r>
              <a:rPr lang="de-CH" altLang="ja-JP" dirty="0" err="1" smtClean="0"/>
              <a:t>optimization</a:t>
            </a:r>
            <a:r>
              <a:rPr lang="de-CH" altLang="ja-JP" dirty="0" smtClean="0"/>
              <a:t>, </a:t>
            </a:r>
            <a:r>
              <a:rPr lang="de-CH" altLang="ja-JP" dirty="0" err="1" smtClean="0"/>
              <a:t>detailed</a:t>
            </a:r>
            <a:r>
              <a:rPr lang="de-CH" altLang="ja-JP" dirty="0" smtClean="0"/>
              <a:t> design </a:t>
            </a:r>
            <a:r>
              <a:rPr lang="de-CH" altLang="ja-JP" dirty="0" err="1" smtClean="0"/>
              <a:t>and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integration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is</a:t>
            </a:r>
            <a:r>
              <a:rPr lang="de-CH" altLang="ja-JP" dirty="0" smtClean="0"/>
              <a:t> still </a:t>
            </a:r>
            <a:r>
              <a:rPr lang="de-CH" altLang="ja-JP" dirty="0" err="1" smtClean="0"/>
              <a:t>to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be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done</a:t>
            </a:r>
            <a:endParaRPr lang="de-CH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ja-JP" dirty="0" err="1" smtClean="0"/>
              <a:t>Some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issues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of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the</a:t>
            </a:r>
            <a:r>
              <a:rPr lang="de-CH" altLang="ja-JP" dirty="0" smtClean="0"/>
              <a:t> CDR </a:t>
            </a:r>
            <a:r>
              <a:rPr lang="de-CH" altLang="ja-JP" dirty="0" err="1" smtClean="0"/>
              <a:t>could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be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clarified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and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improvements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could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be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made</a:t>
            </a:r>
            <a:endParaRPr lang="de-CH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ja-JP" dirty="0" err="1" smtClean="0"/>
              <a:t>Some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solutions</a:t>
            </a:r>
            <a:r>
              <a:rPr lang="de-CH" altLang="ja-JP" dirty="0" smtClean="0"/>
              <a:t>, </a:t>
            </a:r>
            <a:r>
              <a:rPr lang="de-CH" altLang="ja-JP" dirty="0" err="1" smtClean="0"/>
              <a:t>however</a:t>
            </a:r>
            <a:r>
              <a:rPr lang="de-CH" altLang="ja-JP" dirty="0" smtClean="0"/>
              <a:t>, </a:t>
            </a:r>
            <a:r>
              <a:rPr lang="de-CH" altLang="ja-JP" dirty="0" err="1" smtClean="0"/>
              <a:t>need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to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be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reconsidered</a:t>
            </a:r>
            <a:r>
              <a:rPr lang="de-CH" altLang="ja-JP" dirty="0" smtClean="0"/>
              <a:t> in </a:t>
            </a:r>
            <a:r>
              <a:rPr lang="de-CH" altLang="ja-JP" dirty="0" err="1" smtClean="0"/>
              <a:t>view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of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the</a:t>
            </a:r>
            <a:r>
              <a:rPr lang="de-CH" altLang="ja-JP" dirty="0" smtClean="0"/>
              <a:t> RAMI </a:t>
            </a:r>
            <a:r>
              <a:rPr lang="de-CH" altLang="ja-JP" dirty="0" err="1" smtClean="0"/>
              <a:t>analysis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and</a:t>
            </a:r>
            <a:r>
              <a:rPr lang="de-CH" altLang="ja-JP" dirty="0" smtClean="0"/>
              <a:t> a </a:t>
            </a:r>
            <a:r>
              <a:rPr lang="de-CH" altLang="ja-JP" dirty="0" err="1" smtClean="0"/>
              <a:t>better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integration</a:t>
            </a:r>
            <a:endParaRPr lang="de-CH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ja-JP" dirty="0" smtClean="0"/>
              <a:t>Critical </a:t>
            </a:r>
            <a:r>
              <a:rPr lang="de-CH" altLang="ja-JP" dirty="0" err="1" smtClean="0"/>
              <a:t>issues</a:t>
            </a:r>
            <a:r>
              <a:rPr lang="de-CH" altLang="ja-JP" dirty="0" smtClean="0"/>
              <a:t> like </a:t>
            </a:r>
            <a:r>
              <a:rPr lang="de-CH" altLang="ja-JP" dirty="0" err="1" smtClean="0"/>
              <a:t>the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purification</a:t>
            </a:r>
            <a:r>
              <a:rPr lang="de-CH" altLang="ja-JP" dirty="0" smtClean="0"/>
              <a:t> still </a:t>
            </a:r>
            <a:r>
              <a:rPr lang="de-CH" altLang="ja-JP" dirty="0" err="1" smtClean="0"/>
              <a:t>wait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for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their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validation</a:t>
            </a:r>
            <a:endParaRPr lang="de-CH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ja-JP" dirty="0" smtClean="0"/>
              <a:t>In-beam </a:t>
            </a:r>
            <a:r>
              <a:rPr lang="de-CH" altLang="ja-JP" dirty="0" err="1" smtClean="0"/>
              <a:t>flow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diagnostics</a:t>
            </a:r>
            <a:r>
              <a:rPr lang="de-CH" altLang="ja-JP" dirty="0" smtClean="0"/>
              <a:t> still </a:t>
            </a:r>
            <a:r>
              <a:rPr lang="de-CH" altLang="ja-JP" dirty="0" err="1" smtClean="0"/>
              <a:t>needs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to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be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developed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and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validated</a:t>
            </a:r>
            <a:r>
              <a:rPr lang="de-CH" altLang="ja-JP" dirty="0" smtClean="0"/>
              <a:t> </a:t>
            </a:r>
            <a:r>
              <a:rPr lang="de-CH" altLang="ja-JP" dirty="0" err="1" smtClean="0"/>
              <a:t>under</a:t>
            </a:r>
            <a:r>
              <a:rPr lang="de-CH" altLang="ja-JP" dirty="0" smtClean="0"/>
              <a:t> IFMIF </a:t>
            </a:r>
            <a:r>
              <a:rPr lang="de-CH" altLang="ja-JP" dirty="0" err="1" smtClean="0"/>
              <a:t>conditions</a:t>
            </a:r>
            <a:endParaRPr lang="ja-JP" alt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893296" y="3773717"/>
            <a:ext cx="3250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Misprints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Mistakes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Contradictions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New </a:t>
            </a:r>
            <a:r>
              <a:rPr lang="de-CH" sz="2400" dirty="0" err="1" smtClean="0">
                <a:solidFill>
                  <a:srgbClr val="FF0000"/>
                </a:solidFill>
                <a:latin typeface="AR BERKLEY" panose="02000000000000000000" pitchFamily="2" charset="0"/>
              </a:rPr>
              <a:t>information</a:t>
            </a:r>
            <a:endParaRPr lang="de-CH" sz="2400" dirty="0" smtClean="0">
              <a:solidFill>
                <a:srgbClr val="FF0000"/>
              </a:solidFill>
              <a:latin typeface="AR BERKLEY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…….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4" y="3773717"/>
            <a:ext cx="5184339" cy="220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Conclusions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60" y="764704"/>
            <a:ext cx="2313695" cy="36994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21" y="4293096"/>
            <a:ext cx="3033775" cy="202689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876256" y="4515869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15 m/s</a:t>
            </a:r>
            <a:r>
              <a:rPr lang="en-GB" sz="1400" dirty="0" smtClean="0">
                <a:latin typeface="MS"/>
              </a:rPr>
              <a:t>,  </a:t>
            </a:r>
            <a:r>
              <a:rPr lang="en-GB" sz="1400" dirty="0" smtClean="0">
                <a:latin typeface="Calibri" panose="020F0502020204030204" pitchFamily="34" charset="0"/>
              </a:rPr>
              <a:t>300 </a:t>
            </a:r>
            <a:r>
              <a:rPr lang="en-GB" sz="1400" dirty="0">
                <a:latin typeface="Calibri" panose="020F0502020204030204" pitchFamily="34" charset="0"/>
              </a:rPr>
              <a:t>deg. C </a:t>
            </a:r>
            <a:endParaRPr lang="en-GB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4320480" cy="50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6876256" y="35913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IFMIF Mission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151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The primary mission of IFMIF will be to generate a materials database for the design, construction, licensing and safe operation of a DEMO reactor and ensuing fusion power </a:t>
            </a:r>
            <a:r>
              <a:rPr lang="en-US" sz="2400" dirty="0" smtClean="0"/>
              <a:t>plants </a:t>
            </a:r>
            <a:endParaRPr lang="ja-JP" altLang="en-US" sz="2400" u="sng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24723" y="2196368"/>
            <a:ext cx="6207517" cy="238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Damage in the first wall of a Fusion Power Plant may reach ≈150 </a:t>
            </a:r>
            <a:r>
              <a:rPr lang="en-GB" dirty="0" err="1" smtClean="0"/>
              <a:t>dpa</a:t>
            </a:r>
            <a:r>
              <a:rPr lang="en-GB" dirty="0" smtClean="0"/>
              <a:t> within 5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specific damage due to the 14.1 MeV neutrons, characterized by a He/</a:t>
            </a:r>
            <a:r>
              <a:rPr lang="en-GB" dirty="0" err="1" smtClean="0"/>
              <a:t>dpa</a:t>
            </a:r>
            <a:r>
              <a:rPr lang="en-GB" dirty="0" smtClean="0"/>
              <a:t>-ratio of about 10, requires material qualification with a corresponding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IFMIF exploits the Li(</a:t>
            </a:r>
            <a:r>
              <a:rPr lang="en-GB" dirty="0" err="1" smtClean="0"/>
              <a:t>d,xn</a:t>
            </a:r>
            <a:r>
              <a:rPr lang="en-GB" dirty="0" smtClean="0"/>
              <a:t>) stripping reaction with two 125mA, 40 MeV deuteron beams to generate 10</a:t>
            </a:r>
            <a:r>
              <a:rPr lang="en-GB" baseline="30000" dirty="0" smtClean="0"/>
              <a:t>18</a:t>
            </a:r>
            <a:r>
              <a:rPr lang="en-GB" dirty="0" smtClean="0"/>
              <a:t> n/m</a:t>
            </a:r>
            <a:r>
              <a:rPr lang="en-GB" baseline="30000" dirty="0" smtClean="0"/>
              <a:t>2</a:t>
            </a:r>
            <a:r>
              <a:rPr lang="en-GB" dirty="0" smtClean="0"/>
              <a:t>s creating &gt; 20 </a:t>
            </a:r>
            <a:r>
              <a:rPr lang="en-GB" dirty="0" err="1" smtClean="0"/>
              <a:t>dpa</a:t>
            </a:r>
            <a:r>
              <a:rPr lang="en-GB" dirty="0" smtClean="0"/>
              <a:t>/y in a 0.5 l volume behind the target</a:t>
            </a:r>
            <a:endParaRPr lang="en-GB" dirty="0"/>
          </a:p>
        </p:txBody>
      </p:sp>
      <p:pic>
        <p:nvPicPr>
          <p:cNvPr id="7" name="Picture 6" descr="C:\Users\arnouxr\Desktop\Deuterium_tritium_fusion_T_gri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582" y="2225258"/>
            <a:ext cx="1499018" cy="1728191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43540"/>
            <a:ext cx="2754930" cy="209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3" b="-2923"/>
          <a:stretch/>
        </p:blipFill>
        <p:spPr bwMode="auto">
          <a:xfrm>
            <a:off x="755576" y="4633839"/>
            <a:ext cx="4964869" cy="151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1839" b="456"/>
          <a:stretch/>
        </p:blipFill>
        <p:spPr bwMode="auto">
          <a:xfrm>
            <a:off x="6606820" y="3367798"/>
            <a:ext cx="2244048" cy="28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5724128" y="3591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IFMIF/EVEDA Project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1517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/>
              <a:t>Activity within the Broader Approach Agreement between Japan and the EU 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Validate key issues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dirty="0" smtClean="0"/>
              <a:t>Accelerator prototype up to 9 MeV </a:t>
            </a:r>
            <a:r>
              <a:rPr lang="en-US" altLang="ja-JP" dirty="0" smtClean="0">
                <a:sym typeface="Wingdings" panose="05000000000000000000" pitchFamily="2" charset="2"/>
              </a:rPr>
              <a:t> LIPAC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dirty="0" smtClean="0">
                <a:sym typeface="Wingdings" panose="05000000000000000000" pitchFamily="2" charset="2"/>
              </a:rPr>
              <a:t>Lithium target free surface flow and purification  ELTL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dirty="0" smtClean="0">
                <a:sym typeface="Wingdings" panose="05000000000000000000" pitchFamily="2" charset="2"/>
              </a:rPr>
              <a:t>Test module prototypes</a:t>
            </a:r>
            <a:endParaRPr lang="en-US" altLang="ja-JP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Prepare the Engineering Design of IFMIF for the CODA phase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sz="2000" dirty="0" smtClean="0"/>
              <a:t>Engineering 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sz="2000" dirty="0" smtClean="0"/>
              <a:t>Cost Estimate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ja-JP" sz="2000" dirty="0" smtClean="0"/>
              <a:t>CODA Planning</a:t>
            </a:r>
          </a:p>
        </p:txBody>
      </p:sp>
      <p:sp>
        <p:nvSpPr>
          <p:cNvPr id="5" name="正方形/長方形 5"/>
          <p:cNvSpPr/>
          <p:nvPr/>
        </p:nvSpPr>
        <p:spPr>
          <a:xfrm>
            <a:off x="509041" y="4234879"/>
            <a:ext cx="6007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/>
              <a:t>Project duration 2008 to 2013, now extended to 2017 to complete the validation tasks</a:t>
            </a:r>
          </a:p>
          <a:p>
            <a:pPr lvl="0"/>
            <a:r>
              <a:rPr lang="en-US" altLang="ja-JP" sz="2400" dirty="0" smtClean="0"/>
              <a:t>Engineering Design have been terminated by issuing an Intermediate Engineering Design Report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39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724128" y="3591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CDR Baseline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/>
              <a:t>F</a:t>
            </a:r>
            <a:r>
              <a:rPr lang="en-US" altLang="ja-JP" sz="2400" dirty="0" smtClean="0"/>
              <a:t>usion materials irradiation facility designs have evolved since the 80s as national activities under several names</a:t>
            </a:r>
            <a:endParaRPr lang="en-US" altLang="ja-JP" sz="2400" dirty="0"/>
          </a:p>
          <a:p>
            <a:pPr lvl="0"/>
            <a:r>
              <a:rPr lang="en-US" altLang="ja-JP" sz="2400" dirty="0" smtClean="0"/>
              <a:t>International efforts concentrated on IFMIF for which an important milestone was reached in 2003 with the issue of the Comprehensive Design Report</a:t>
            </a:r>
            <a:endParaRPr lang="en-US" altLang="ja-JP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6" y="2839001"/>
            <a:ext cx="2323114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96729"/>
              </p:ext>
            </p:extLst>
          </p:nvPr>
        </p:nvGraphicFramePr>
        <p:xfrm>
          <a:off x="5712207" y="2832145"/>
          <a:ext cx="310826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452081"/>
              </a:tblGrid>
              <a:tr h="21484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Li-jet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cross-flowing</a:t>
                      </a:r>
                      <a:r>
                        <a:rPr lang="de-DE" sz="1200" baseline="0" dirty="0" smtClean="0"/>
                        <a:t> in a </a:t>
                      </a:r>
                      <a:r>
                        <a:rPr lang="de-DE" sz="1200" baseline="0" dirty="0" err="1" smtClean="0"/>
                        <a:t>concave</a:t>
                      </a:r>
                      <a:r>
                        <a:rPr lang="de-DE" sz="1200" baseline="0" dirty="0" smtClean="0"/>
                        <a:t> open </a:t>
                      </a:r>
                      <a:r>
                        <a:rPr lang="de-DE" sz="1200" baseline="0" dirty="0" err="1" smtClean="0"/>
                        <a:t>channel</a:t>
                      </a:r>
                      <a:endParaRPr lang="de-DE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204043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Nozzle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dimension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260x25 mm</a:t>
                      </a:r>
                      <a:endParaRPr lang="de-DE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Curvature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radius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250 mm</a:t>
                      </a:r>
                      <a:endParaRPr lang="de-DE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Beam </a:t>
                      </a:r>
                      <a:r>
                        <a:rPr lang="de-DE" sz="1200" dirty="0" err="1" smtClean="0"/>
                        <a:t>footprint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area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200x50 mm</a:t>
                      </a:r>
                      <a:endParaRPr lang="de-DE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Power </a:t>
                      </a:r>
                      <a:r>
                        <a:rPr lang="de-DE" sz="1200" dirty="0" err="1" smtClean="0"/>
                        <a:t>deposition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 MW (1 GW/m</a:t>
                      </a:r>
                      <a:r>
                        <a:rPr lang="de-DE" sz="1200" baseline="30000" dirty="0" smtClean="0"/>
                        <a:t>2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Jet </a:t>
                      </a:r>
                      <a:r>
                        <a:rPr lang="de-DE" sz="1200" dirty="0" err="1" smtClean="0"/>
                        <a:t>velocity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15 m/s</a:t>
                      </a:r>
                      <a:endParaRPr lang="de-DE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Thickness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variation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&lt; ±1 mm</a:t>
                      </a:r>
                      <a:endParaRPr lang="de-DE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Vacuum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pressure</a:t>
                      </a:r>
                      <a:r>
                        <a:rPr lang="de-DE" sz="1200" dirty="0" smtClean="0"/>
                        <a:t> in TA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</a:t>
                      </a:r>
                      <a:r>
                        <a:rPr lang="de-DE" sz="1200" baseline="30000" dirty="0" smtClean="0"/>
                        <a:t>-3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Pa</a:t>
                      </a:r>
                      <a:endParaRPr lang="de-DE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Flow rate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97.5 l/s</a:t>
                      </a:r>
                      <a:endParaRPr lang="de-DE" sz="1200" dirty="0"/>
                    </a:p>
                  </a:txBody>
                  <a:tcPr/>
                </a:tc>
              </a:tr>
              <a:tr h="12286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Li-</a:t>
                      </a:r>
                      <a:r>
                        <a:rPr lang="de-DE" sz="1200" dirty="0" err="1" smtClean="0"/>
                        <a:t>inventory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9 m</a:t>
                      </a:r>
                      <a:r>
                        <a:rPr lang="de-DE" sz="1200" baseline="30000" dirty="0" smtClean="0"/>
                        <a:t>3</a:t>
                      </a:r>
                      <a:endParaRPr lang="de-DE" sz="1200" baseline="30000" dirty="0"/>
                    </a:p>
                  </a:txBody>
                  <a:tcPr/>
                </a:tc>
              </a:tr>
              <a:tr h="12286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Li </a:t>
                      </a:r>
                      <a:r>
                        <a:rPr lang="de-DE" sz="1200" dirty="0" err="1" smtClean="0"/>
                        <a:t>impurity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level</a:t>
                      </a:r>
                      <a:r>
                        <a:rPr lang="de-DE" sz="1200" dirty="0" smtClean="0"/>
                        <a:t> (N, T)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&lt; 10 ppm, &lt; 1 ppm</a:t>
                      </a:r>
                      <a:endParaRPr lang="de-DE" sz="1200" dirty="0"/>
                    </a:p>
                  </a:txBody>
                  <a:tcPr/>
                </a:tc>
              </a:tr>
              <a:tr h="122867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Availability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&gt; 95%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48" y="3007487"/>
            <a:ext cx="2645841" cy="29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66" y="3455445"/>
            <a:ext cx="4816400" cy="26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33437" y="2996952"/>
            <a:ext cx="38785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Considerable increase in building size due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ja-JP" dirty="0" smtClean="0">
                <a:latin typeface="+mj-lt"/>
              </a:rPr>
              <a:t>Separation </a:t>
            </a:r>
            <a:r>
              <a:rPr lang="de-DE" altLang="ja-JP" dirty="0" err="1" smtClean="0">
                <a:latin typeface="+mj-lt"/>
              </a:rPr>
              <a:t>of</a:t>
            </a:r>
            <a:r>
              <a:rPr lang="de-DE" altLang="ja-JP" dirty="0" smtClean="0">
                <a:latin typeface="+mj-lt"/>
              </a:rPr>
              <a:t> 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ja-JP" dirty="0" err="1" smtClean="0">
                <a:latin typeface="+mj-lt"/>
              </a:rPr>
              <a:t>Increased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space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requirement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for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the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accelerators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auxiliaries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and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the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conventional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facility</a:t>
            </a:r>
            <a:endParaRPr lang="de-DE" altLang="ja-JP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ja-JP" dirty="0" err="1" smtClean="0">
                <a:latin typeface="+mj-lt"/>
              </a:rPr>
              <a:t>Conceptual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changes</a:t>
            </a:r>
            <a:r>
              <a:rPr lang="de-DE" altLang="ja-JP" dirty="0" smtClean="0">
                <a:latin typeface="+mj-lt"/>
              </a:rPr>
              <a:t> in </a:t>
            </a:r>
            <a:r>
              <a:rPr lang="de-DE" altLang="ja-JP" dirty="0" err="1" smtClean="0">
                <a:latin typeface="+mj-lt"/>
              </a:rPr>
              <a:t>maintenance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scheme</a:t>
            </a:r>
            <a:endParaRPr lang="de-DE" altLang="ja-JP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ja-JP" dirty="0" smtClean="0">
                <a:latin typeface="+mj-lt"/>
              </a:rPr>
              <a:t>Defense in </a:t>
            </a:r>
            <a:r>
              <a:rPr lang="de-DE" altLang="ja-JP" dirty="0" err="1" smtClean="0">
                <a:latin typeface="+mj-lt"/>
              </a:rPr>
              <a:t>depth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approach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and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corresponding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zoning</a:t>
            </a:r>
            <a:endParaRPr lang="de-DE" altLang="ja-JP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ja-JP" dirty="0" smtClean="0">
                <a:latin typeface="+mj-lt"/>
              </a:rPr>
              <a:t>Implementation </a:t>
            </a:r>
            <a:r>
              <a:rPr lang="de-DE" altLang="ja-JP" dirty="0" err="1" smtClean="0">
                <a:latin typeface="+mj-lt"/>
              </a:rPr>
              <a:t>of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stricter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safety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importance</a:t>
            </a:r>
            <a:r>
              <a:rPr lang="de-DE" altLang="ja-JP" dirty="0" smtClean="0">
                <a:latin typeface="+mj-lt"/>
              </a:rPr>
              <a:t> </a:t>
            </a:r>
            <a:r>
              <a:rPr lang="de-DE" altLang="ja-JP" dirty="0" err="1" smtClean="0">
                <a:latin typeface="+mj-lt"/>
              </a:rPr>
              <a:t>classification</a:t>
            </a:r>
            <a:endParaRPr lang="ja-JP" altLang="en-US" dirty="0">
              <a:latin typeface="+mj-lt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431708" y="44624"/>
            <a:ext cx="664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IFMIF Layout evolution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10654"/>
              </p:ext>
            </p:extLst>
          </p:nvPr>
        </p:nvGraphicFramePr>
        <p:xfrm>
          <a:off x="4119572" y="1152373"/>
          <a:ext cx="468052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656184"/>
              </a:tblGrid>
              <a:tr h="159792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CDR Design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EVEDA Design</a:t>
                      </a:r>
                      <a:endParaRPr lang="de-DE" sz="1400" dirty="0"/>
                    </a:p>
                  </a:txBody>
                  <a:tcPr/>
                </a:tc>
              </a:tr>
              <a:tr h="14302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Building</a:t>
                      </a:r>
                      <a:r>
                        <a:rPr lang="de-DE" sz="1400" baseline="0" dirty="0" smtClean="0"/>
                        <a:t> Dimension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170x60x26,</a:t>
                      </a:r>
                      <a:r>
                        <a:rPr lang="de-DE" sz="1400" baseline="0" dirty="0" smtClean="0"/>
                        <a:t> 11 m </a:t>
                      </a:r>
                      <a:r>
                        <a:rPr lang="de-DE" sz="1400" baseline="0" dirty="0" err="1" smtClean="0"/>
                        <a:t>deep</a:t>
                      </a:r>
                      <a:r>
                        <a:rPr lang="de-DE" sz="1400" baseline="0" dirty="0" smtClean="0"/>
                        <a:t>;  </a:t>
                      </a:r>
                      <a:endParaRPr lang="de-DE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189.4x98.5x27,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12.5 m </a:t>
                      </a:r>
                      <a:r>
                        <a:rPr lang="de-DE" sz="1400" dirty="0" err="1" smtClean="0"/>
                        <a:t>deep</a:t>
                      </a:r>
                      <a:r>
                        <a:rPr lang="de-DE" sz="1400" dirty="0" smtClean="0"/>
                        <a:t>; </a:t>
                      </a:r>
                      <a:endParaRPr lang="de-DE" sz="1400" baseline="30000" dirty="0"/>
                    </a:p>
                  </a:txBody>
                  <a:tcPr/>
                </a:tc>
              </a:tr>
              <a:tr h="126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HVAC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270 000 m</a:t>
                      </a:r>
                      <a:r>
                        <a:rPr lang="de-DE" sz="1400" baseline="30000" dirty="0" smtClean="0"/>
                        <a:t>3</a:t>
                      </a:r>
                      <a:r>
                        <a:rPr lang="de-DE" sz="1400" dirty="0" smtClean="0"/>
                        <a:t>/h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638000 m</a:t>
                      </a:r>
                      <a:r>
                        <a:rPr lang="de-DE" sz="1400" baseline="30000" dirty="0" smtClean="0"/>
                        <a:t>3</a:t>
                      </a:r>
                      <a:r>
                        <a:rPr lang="de-DE" sz="1400" dirty="0" smtClean="0"/>
                        <a:t>/h</a:t>
                      </a:r>
                      <a:endParaRPr lang="de-DE" sz="1400" dirty="0"/>
                    </a:p>
                  </a:txBody>
                  <a:tcPr/>
                </a:tc>
              </a:tr>
              <a:tr h="18149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Electric</a:t>
                      </a:r>
                      <a:r>
                        <a:rPr lang="de-DE" sz="1400" dirty="0" smtClean="0"/>
                        <a:t> Power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50 MVA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85 MVA</a:t>
                      </a:r>
                      <a:endParaRPr lang="de-DE" sz="1400" dirty="0"/>
                    </a:p>
                  </a:txBody>
                  <a:tcPr/>
                </a:tc>
              </a:tr>
              <a:tr h="164728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Heat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Rejection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40 MW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39 MW + 12 MW </a:t>
                      </a:r>
                      <a:r>
                        <a:rPr lang="de-DE" sz="1400" dirty="0" err="1" smtClean="0"/>
                        <a:t>air</a:t>
                      </a:r>
                      <a:endParaRPr lang="de-DE" sz="1400" dirty="0"/>
                    </a:p>
                  </a:txBody>
                  <a:tcPr/>
                </a:tc>
              </a:tr>
              <a:tr h="16472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Operation </a:t>
                      </a:r>
                      <a:r>
                        <a:rPr lang="de-DE" sz="1400" dirty="0" err="1" smtClean="0"/>
                        <a:t>Staff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166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121 (w/o</a:t>
                      </a:r>
                      <a:r>
                        <a:rPr lang="de-DE" sz="1400" baseline="0" dirty="0" smtClean="0"/>
                        <a:t> PIE)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5" y="1123289"/>
            <a:ext cx="3022470" cy="159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IFMIF Layout evolution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724" y="900009"/>
            <a:ext cx="8295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/>
              <a:t>Basement with Li loop and waste management area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10 m wide corridors to handle largest Li loop components (heat exchangers) – transfer hutches to upper floors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Large room for auxiliaries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Storage of irradiated components</a:t>
            </a:r>
          </a:p>
          <a:p>
            <a:pPr lvl="0"/>
            <a:r>
              <a:rPr lang="en-US" altLang="ja-JP" sz="2400" dirty="0" smtClean="0"/>
              <a:t>Access cell perpendicular to accelerator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Easy transfer of TA to Handling and Waste treatment cells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Drawback for TIR and RIR</a:t>
            </a:r>
            <a:endParaRPr lang="en-US" altLang="ja-JP" dirty="0" smtClean="0"/>
          </a:p>
        </p:txBody>
      </p:sp>
      <p:pic>
        <p:nvPicPr>
          <p:cNvPr id="13" name="Picture 20" descr="B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777" y="3678441"/>
            <a:ext cx="4328239" cy="2279007"/>
          </a:xfrm>
          <a:prstGeom prst="rect">
            <a:avLst/>
          </a:prstGeom>
        </p:spPr>
      </p:pic>
      <p:sp>
        <p:nvSpPr>
          <p:cNvPr id="14" name="TextBox 26"/>
          <p:cNvSpPr txBox="1"/>
          <p:nvPr/>
        </p:nvSpPr>
        <p:spPr>
          <a:xfrm>
            <a:off x="2246317" y="5612884"/>
            <a:ext cx="9188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cs typeface="Times New Roman" pitchFamily="18" charset="0"/>
              </a:rPr>
              <a:t>LF Utility Room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3347864" y="3803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err="1" smtClean="0">
                <a:cs typeface="Times New Roman" pitchFamily="18" charset="0"/>
              </a:rPr>
              <a:t>Detritiation</a:t>
            </a:r>
            <a:r>
              <a:rPr lang="en-US" sz="900" b="1" dirty="0" smtClean="0">
                <a:cs typeface="Times New Roman" pitchFamily="18" charset="0"/>
              </a:rPr>
              <a:t> Unit</a:t>
            </a:r>
          </a:p>
        </p:txBody>
      </p:sp>
      <p:sp>
        <p:nvSpPr>
          <p:cNvPr id="18" name="TextBox 33"/>
          <p:cNvSpPr txBox="1"/>
          <p:nvPr/>
        </p:nvSpPr>
        <p:spPr>
          <a:xfrm>
            <a:off x="3444041" y="5534364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cs typeface="Times New Roman" pitchFamily="18" charset="0"/>
              </a:rPr>
              <a:t>Trap storage </a:t>
            </a:r>
            <a:endParaRPr lang="en-US" sz="900" b="1" dirty="0">
              <a:cs typeface="Times New Roman" pitchFamily="18" charset="0"/>
            </a:endParaRPr>
          </a:p>
        </p:txBody>
      </p:sp>
      <p:sp>
        <p:nvSpPr>
          <p:cNvPr id="30" name="TextBox 26"/>
          <p:cNvSpPr txBox="1"/>
          <p:nvPr/>
        </p:nvSpPr>
        <p:spPr>
          <a:xfrm>
            <a:off x="2141270" y="6030156"/>
            <a:ext cx="82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cs typeface="Times New Roman" pitchFamily="18" charset="0"/>
              </a:rPr>
              <a:t>Basement</a:t>
            </a:r>
          </a:p>
        </p:txBody>
      </p:sp>
      <p:sp>
        <p:nvSpPr>
          <p:cNvPr id="31" name="TextBox 26"/>
          <p:cNvSpPr txBox="1"/>
          <p:nvPr/>
        </p:nvSpPr>
        <p:spPr>
          <a:xfrm>
            <a:off x="897019" y="5603614"/>
            <a:ext cx="1244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cs typeface="Times New Roman" pitchFamily="18" charset="0"/>
              </a:rPr>
              <a:t>Waste treatment cells</a:t>
            </a:r>
          </a:p>
        </p:txBody>
      </p:sp>
      <p:sp>
        <p:nvSpPr>
          <p:cNvPr id="44" name="180-Grad-Pfeil 43"/>
          <p:cNvSpPr/>
          <p:nvPr/>
        </p:nvSpPr>
        <p:spPr>
          <a:xfrm flipH="1">
            <a:off x="1619672" y="3861047"/>
            <a:ext cx="1440160" cy="495859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0654"/>
            <a:ext cx="4075559" cy="207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180-Grad-Pfeil 44"/>
          <p:cNvSpPr/>
          <p:nvPr/>
        </p:nvSpPr>
        <p:spPr>
          <a:xfrm flipH="1">
            <a:off x="5871202" y="4279459"/>
            <a:ext cx="1152128" cy="50405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35273"/>
              <a:gd name="adj5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Pfeil nach unten 45"/>
          <p:cNvSpPr/>
          <p:nvPr/>
        </p:nvSpPr>
        <p:spPr>
          <a:xfrm>
            <a:off x="5876906" y="5269309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Box 26"/>
          <p:cNvSpPr txBox="1"/>
          <p:nvPr/>
        </p:nvSpPr>
        <p:spPr>
          <a:xfrm>
            <a:off x="5496088" y="5914740"/>
            <a:ext cx="1244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cs typeface="Times New Roman" pitchFamily="18" charset="0"/>
              </a:rPr>
              <a:t>Waste treatment cells</a:t>
            </a:r>
          </a:p>
        </p:txBody>
      </p:sp>
      <p:sp>
        <p:nvSpPr>
          <p:cNvPr id="51" name="TextBox 26"/>
          <p:cNvSpPr txBox="1"/>
          <p:nvPr/>
        </p:nvSpPr>
        <p:spPr>
          <a:xfrm>
            <a:off x="7512812" y="3942348"/>
            <a:ext cx="69121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cs typeface="Times New Roman" pitchFamily="18" charset="0"/>
              </a:rPr>
              <a:t>Access cell</a:t>
            </a:r>
          </a:p>
        </p:txBody>
      </p:sp>
      <p:sp>
        <p:nvSpPr>
          <p:cNvPr id="52" name="TextBox 26"/>
          <p:cNvSpPr txBox="1"/>
          <p:nvPr/>
        </p:nvSpPr>
        <p:spPr>
          <a:xfrm>
            <a:off x="7140755" y="5834446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cs typeface="Times New Roman" pitchFamily="18" charset="0"/>
              </a:rPr>
              <a:t>Li loop area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59" y="1700808"/>
            <a:ext cx="1601322" cy="198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3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923928" y="35913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Target </a:t>
            </a:r>
            <a:r>
              <a:rPr lang="en-US" altLang="ja-JP" sz="2800" dirty="0">
                <a:solidFill>
                  <a:schemeClr val="bg1"/>
                </a:solidFill>
              </a:rPr>
              <a:t>F</a:t>
            </a:r>
            <a:r>
              <a:rPr lang="en-US" altLang="ja-JP" sz="2800" dirty="0" smtClean="0">
                <a:solidFill>
                  <a:schemeClr val="bg1"/>
                </a:solidFill>
              </a:rPr>
              <a:t>acility Layout evolution 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11215" y="925102"/>
            <a:ext cx="4781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/>
              <a:t>Design activities shared between JAEA</a:t>
            </a:r>
            <a:r>
              <a:rPr lang="en-US" altLang="ja-JP" dirty="0"/>
              <a:t> </a:t>
            </a:r>
            <a:r>
              <a:rPr lang="en-US" altLang="ja-JP" dirty="0" smtClean="0"/>
              <a:t>and ENEA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91897"/>
              </p:ext>
            </p:extLst>
          </p:nvPr>
        </p:nvGraphicFramePr>
        <p:xfrm>
          <a:off x="4463988" y="1340768"/>
          <a:ext cx="3888432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90"/>
                <a:gridCol w="164803"/>
                <a:gridCol w="3033983"/>
                <a:gridCol w="504056"/>
              </a:tblGrid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1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Target System</a:t>
                      </a:r>
                      <a:endParaRPr lang="de-DE" sz="1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/>
                        </a:rPr>
                        <a:t>JAEA</a:t>
                      </a:r>
                      <a:endParaRPr lang="de-DE" sz="1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de-DE" sz="1000" dirty="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Target Assembly (Integral type)</a:t>
                      </a:r>
                      <a:endParaRPr lang="de-DE" sz="1000" dirty="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MS PMincho"/>
                        </a:rPr>
                        <a:t>JAEA</a:t>
                      </a:r>
                      <a:endParaRPr lang="de-DE" sz="1000" dirty="0"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Target Assembly (Replaceable back-plate type)</a:t>
                      </a:r>
                      <a:endParaRPr lang="de-DE" sz="1000" dirty="0"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MS PMincho"/>
                        </a:rPr>
                        <a:t>ENEA</a:t>
                      </a:r>
                      <a:endParaRPr lang="de-DE" sz="1000" dirty="0"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</a:rPr>
                        <a:t>Heat Removal System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/>
                        </a:rPr>
                        <a:t>JAEA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　</a:t>
                      </a:r>
                      <a:endParaRPr lang="de-DE" sz="100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de-DE" sz="100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Lithium Recovery</a:t>
                      </a:r>
                      <a:endParaRPr lang="de-DE" sz="1000" dirty="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</a:rPr>
                        <a:t>Impurity Control System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/>
                        </a:rPr>
                        <a:t>JAEA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</a:rPr>
                        <a:t>Maintenance System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/>
                        </a:rPr>
                        <a:t>JAEA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　</a:t>
                      </a:r>
                      <a:endParaRPr lang="de-DE" sz="100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de-DE" sz="100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Target Assembly (Integral type) Handling</a:t>
                      </a:r>
                      <a:endParaRPr lang="de-DE" sz="1000" dirty="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　</a:t>
                      </a:r>
                      <a:endParaRPr lang="de-DE" sz="100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Target Assembly (Replaceable back-plate type) Handling</a:t>
                      </a:r>
                      <a:endParaRPr lang="de-DE" sz="1000" dirty="0"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MS PMincho"/>
                        </a:rPr>
                        <a:t>ENEA</a:t>
                      </a:r>
                      <a:endParaRPr lang="de-DE" sz="1000" dirty="0"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0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</a:rPr>
                        <a:t>Auxiliaries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/>
                        </a:rPr>
                        <a:t>JAEA</a:t>
                      </a:r>
                      <a:endParaRPr lang="de-DE" sz="10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/>
                      </a:endParaRPr>
                    </a:p>
                  </a:txBody>
                  <a:tcPr marL="56184" marR="561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2948978" cy="23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5"/>
          <p:cNvSpPr/>
          <p:nvPr/>
        </p:nvSpPr>
        <p:spPr>
          <a:xfrm>
            <a:off x="276907" y="4005064"/>
            <a:ext cx="41510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/>
              <a:t>Li-loop cannot be pressurized due to open surface to accelerator vacuum</a:t>
            </a:r>
          </a:p>
          <a:p>
            <a:pPr lvl="0"/>
            <a:r>
              <a:rPr lang="en-US" altLang="ja-JP" dirty="0" smtClean="0"/>
              <a:t>Mitigation of cavitation by static Li column</a:t>
            </a:r>
          </a:p>
          <a:p>
            <a:pPr lvl="0"/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sz="1600" dirty="0" smtClean="0">
                <a:sym typeface="Wingdings" panose="05000000000000000000" pitchFamily="2" charset="2"/>
              </a:rPr>
              <a:t>Height of the loop is the issue</a:t>
            </a:r>
            <a:endParaRPr lang="en-US" altLang="ja-JP" sz="1600" dirty="0" smtClean="0"/>
          </a:p>
          <a:p>
            <a:pPr lvl="0"/>
            <a:r>
              <a:rPr lang="en-US" altLang="ja-JP" dirty="0" smtClean="0"/>
              <a:t>Floor space increased from 550  to 900 m</a:t>
            </a:r>
            <a:r>
              <a:rPr lang="en-US" altLang="ja-JP" baseline="30000" dirty="0" smtClean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Additional intermediate oil loop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Auxiliaries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Pipe stresses at limits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Redundancies not yet considered</a:t>
            </a:r>
          </a:p>
        </p:txBody>
      </p:sp>
      <p:pic>
        <p:nvPicPr>
          <p:cNvPr id="8" name="Picture 40" descr="LF-1.jpg"/>
          <p:cNvPicPr/>
          <p:nvPr/>
        </p:nvPicPr>
        <p:blipFill>
          <a:blip r:embed="rId3" cstate="print"/>
          <a:srcRect l="4212" t="6241" r="8424" b="21570"/>
          <a:stretch>
            <a:fillRect/>
          </a:stretch>
        </p:blipFill>
        <p:spPr>
          <a:xfrm>
            <a:off x="4499992" y="3356992"/>
            <a:ext cx="4320480" cy="2956396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37374"/>
              </p:ext>
            </p:extLst>
          </p:nvPr>
        </p:nvGraphicFramePr>
        <p:xfrm>
          <a:off x="1763688" y="4149080"/>
          <a:ext cx="602908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859"/>
                <a:gridCol w="1947859"/>
                <a:gridCol w="2133369"/>
              </a:tblGrid>
              <a:tr h="159792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CDR Design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EVEDA Design</a:t>
                      </a:r>
                      <a:endParaRPr lang="de-DE" sz="1400" dirty="0"/>
                    </a:p>
                  </a:txBody>
                  <a:tcPr/>
                </a:tc>
              </a:tr>
              <a:tr h="14302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Li </a:t>
                      </a:r>
                      <a:r>
                        <a:rPr lang="de-DE" sz="1400" dirty="0" err="1" smtClean="0"/>
                        <a:t>inventory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9 m</a:t>
                      </a:r>
                      <a:r>
                        <a:rPr lang="de-DE" sz="1400" baseline="30000" dirty="0" smtClean="0"/>
                        <a:t>3</a:t>
                      </a:r>
                      <a:endParaRPr lang="de-DE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12.6 m</a:t>
                      </a:r>
                      <a:r>
                        <a:rPr lang="de-DE" sz="1400" baseline="30000" dirty="0" smtClean="0"/>
                        <a:t>3</a:t>
                      </a:r>
                      <a:endParaRPr lang="de-DE" sz="1400" baseline="30000" dirty="0"/>
                    </a:p>
                  </a:txBody>
                  <a:tcPr/>
                </a:tc>
              </a:tr>
              <a:tr h="126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Flow rate max.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133 l/s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106</a:t>
                      </a:r>
                      <a:r>
                        <a:rPr lang="de-DE" sz="1400" baseline="0" dirty="0" smtClean="0"/>
                        <a:t> l/s</a:t>
                      </a:r>
                      <a:endParaRPr lang="de-DE" sz="1400" dirty="0"/>
                    </a:p>
                  </a:txBody>
                  <a:tcPr/>
                </a:tc>
              </a:tr>
              <a:tr h="18149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Heat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removal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 intermediate </a:t>
                      </a:r>
                      <a:r>
                        <a:rPr lang="de-DE" sz="1400" dirty="0" err="1" smtClean="0"/>
                        <a:t>oil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loop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 intermediate </a:t>
                      </a:r>
                      <a:r>
                        <a:rPr lang="de-DE" sz="1400" dirty="0" err="1" smtClean="0"/>
                        <a:t>oil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loops</a:t>
                      </a:r>
                      <a:endParaRPr lang="de-DE" sz="1400" dirty="0"/>
                    </a:p>
                  </a:txBody>
                  <a:tcPr/>
                </a:tc>
              </a:tr>
              <a:tr h="16472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EMP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ALIP </a:t>
                      </a:r>
                      <a:r>
                        <a:rPr lang="de-DE" sz="1400" dirty="0" err="1" smtClean="0"/>
                        <a:t>return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flow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ALIP </a:t>
                      </a:r>
                      <a:endParaRPr lang="de-DE" sz="1400" dirty="0"/>
                    </a:p>
                  </a:txBody>
                  <a:tcPr/>
                </a:tc>
              </a:tr>
              <a:tr h="164728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Purification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system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Singular traps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Redundant</a:t>
                      </a:r>
                      <a:r>
                        <a:rPr lang="de-DE" sz="1400" baseline="0" dirty="0" smtClean="0"/>
                        <a:t> traps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1" t="8066" r="3503" b="3241"/>
          <a:stretch/>
        </p:blipFill>
        <p:spPr bwMode="auto">
          <a:xfrm>
            <a:off x="971600" y="895299"/>
            <a:ext cx="2088232" cy="259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1907704" y="3591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Design Evolution – Heat Removal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03848" y="900008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/>
              <a:t>Implementation of a 2</a:t>
            </a:r>
            <a:r>
              <a:rPr lang="en-US" altLang="ja-JP" sz="2000" baseline="30000" dirty="0" smtClean="0"/>
              <a:t>nd</a:t>
            </a:r>
            <a:r>
              <a:rPr lang="en-US" altLang="ja-JP" sz="2000" dirty="0" smtClean="0"/>
              <a:t> intermediate oil loop 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Reduce temperature gradient in HX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Mitigate tritium transfer to cooling water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Avoid pressure build-up in cooling water in case of loss of flow</a:t>
            </a:r>
          </a:p>
          <a:p>
            <a:pPr lvl="0"/>
            <a:r>
              <a:rPr lang="en-US" altLang="ja-JP" dirty="0" smtClean="0"/>
              <a:t>Size of HX 1 and HX2 could be reduced from 9 to 6.4 m, but HX 3 length of 12 m </a:t>
            </a:r>
            <a:r>
              <a:rPr lang="en-US" altLang="ja-JP" dirty="0" smtClean="0">
                <a:sym typeface="Wingdings" panose="05000000000000000000" pitchFamily="2" charset="2"/>
              </a:rPr>
              <a:t> plate type HX</a:t>
            </a:r>
            <a:endParaRPr lang="en-US" altLang="ja-JP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40" y="3212771"/>
            <a:ext cx="4581807" cy="301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67370"/>
              </p:ext>
            </p:extLst>
          </p:nvPr>
        </p:nvGraphicFramePr>
        <p:xfrm>
          <a:off x="479052" y="3502639"/>
          <a:ext cx="331601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98"/>
                <a:gridCol w="504056"/>
                <a:gridCol w="572422"/>
                <a:gridCol w="720080"/>
                <a:gridCol w="507698"/>
                <a:gridCol w="504056"/>
              </a:tblGrid>
              <a:tr h="0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Fluid</a:t>
                      </a:r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aseline="0" dirty="0" smtClean="0"/>
                        <a:t>Q [kg/s]</a:t>
                      </a:r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T  in-out [C]</a:t>
                      </a:r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</a:tr>
              <a:tr h="1346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HX 1</a:t>
                      </a:r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Shell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Li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48.4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250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640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Tube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oil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230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200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220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6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HX 2</a:t>
                      </a:r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Tube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oil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230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220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200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640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Shell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</a:t>
                      </a:r>
                      <a:r>
                        <a:rPr lang="de-DE" sz="1100" baseline="-25000" dirty="0" smtClean="0"/>
                        <a:t>2</a:t>
                      </a:r>
                      <a:r>
                        <a:rPr lang="de-DE" sz="1100" dirty="0" smtClean="0"/>
                        <a:t>O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472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32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37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6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HX 1</a:t>
                      </a:r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Shell</a:t>
                      </a:r>
                      <a:endParaRPr lang="de-DE" sz="1100" dirty="0"/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Li</a:t>
                      </a:r>
                      <a:endParaRPr lang="de-DE" sz="1100" dirty="0"/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49.7</a:t>
                      </a:r>
                      <a:endParaRPr lang="de-DE" sz="1100" dirty="0"/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298</a:t>
                      </a:r>
                      <a:endParaRPr lang="de-DE" sz="1100" dirty="0"/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250</a:t>
                      </a:r>
                      <a:endParaRPr lang="de-DE" sz="1100" dirty="0"/>
                    </a:p>
                  </a:txBody>
                  <a:tcPr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352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Tube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S-900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130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185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220</a:t>
                      </a:r>
                      <a:endParaRPr lang="de-DE" sz="1100" dirty="0"/>
                    </a:p>
                  </a:txBody>
                  <a:tcPr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HX 2</a:t>
                      </a:r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Tube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S-900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130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220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185</a:t>
                      </a:r>
                      <a:endParaRPr lang="de-DE" sz="1100" dirty="0"/>
                    </a:p>
                  </a:txBody>
                  <a:tcPr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Shell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S-600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230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75</a:t>
                      </a:r>
                      <a:endParaRPr lang="de-DE" sz="1100" dirty="0"/>
                    </a:p>
                  </a:txBody>
                  <a:tcPr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HX 3</a:t>
                      </a:r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Tube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S-600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230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75</a:t>
                      </a:r>
                      <a:endParaRPr lang="de-DE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50</a:t>
                      </a:r>
                      <a:endParaRPr lang="de-DE" sz="1100" dirty="0"/>
                    </a:p>
                  </a:txBody>
                  <a:tcPr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Shell</a:t>
                      </a:r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</a:t>
                      </a:r>
                      <a:r>
                        <a:rPr lang="de-DE" sz="1100" baseline="-25000" dirty="0" smtClean="0"/>
                        <a:t>2</a:t>
                      </a:r>
                      <a:r>
                        <a:rPr lang="de-DE" sz="1100" dirty="0" smtClean="0"/>
                        <a:t>O</a:t>
                      </a:r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239</a:t>
                      </a:r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28.8</a:t>
                      </a:r>
                      <a:endParaRPr lang="de-DE" sz="1100" dirty="0"/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38.8</a:t>
                      </a:r>
                      <a:endParaRPr lang="de-DE" sz="1100" dirty="0"/>
                    </a:p>
                  </a:txBody>
                  <a:tcPr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8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2093</Words>
  <Application>Microsoft Office PowerPoint</Application>
  <PresentationFormat>Bildschirmpräsentation (4:3)</PresentationFormat>
  <Paragraphs>404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ＭＳ Ｐゴシック</vt:lpstr>
      <vt:lpstr>MS PMincho</vt:lpstr>
      <vt:lpstr>AR BERKLEY</vt:lpstr>
      <vt:lpstr>Arial</vt:lpstr>
      <vt:lpstr>Calibri</vt:lpstr>
      <vt:lpstr>Comic Sans MS</vt:lpstr>
      <vt:lpstr>Courier New</vt:lpstr>
      <vt:lpstr>MS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Knaster Juan</dc:creator>
  <cp:lastModifiedBy>Friedrich Groeschel</cp:lastModifiedBy>
  <cp:revision>648</cp:revision>
  <dcterms:created xsi:type="dcterms:W3CDTF">2012-07-10T14:10:25Z</dcterms:created>
  <dcterms:modified xsi:type="dcterms:W3CDTF">2014-05-23T11:45:58Z</dcterms:modified>
</cp:coreProperties>
</file>