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3" r:id="rId2"/>
    <p:sldMasterId id="2147483661" r:id="rId3"/>
  </p:sldMasterIdLst>
  <p:notesMasterIdLst>
    <p:notesMasterId r:id="rId65"/>
  </p:notesMasterIdLst>
  <p:handoutMasterIdLst>
    <p:handoutMasterId r:id="rId66"/>
  </p:handoutMasterIdLst>
  <p:sldIdLst>
    <p:sldId id="305" r:id="rId4"/>
    <p:sldId id="629" r:id="rId5"/>
    <p:sldId id="636" r:id="rId6"/>
    <p:sldId id="557" r:id="rId7"/>
    <p:sldId id="638" r:id="rId8"/>
    <p:sldId id="644" r:id="rId9"/>
    <p:sldId id="649" r:id="rId10"/>
    <p:sldId id="645" r:id="rId11"/>
    <p:sldId id="653" r:id="rId12"/>
    <p:sldId id="651" r:id="rId13"/>
    <p:sldId id="652" r:id="rId14"/>
    <p:sldId id="650" r:id="rId15"/>
    <p:sldId id="690" r:id="rId16"/>
    <p:sldId id="648" r:id="rId17"/>
    <p:sldId id="697" r:id="rId18"/>
    <p:sldId id="698" r:id="rId19"/>
    <p:sldId id="647" r:id="rId20"/>
    <p:sldId id="707" r:id="rId21"/>
    <p:sldId id="657" r:id="rId22"/>
    <p:sldId id="654" r:id="rId23"/>
    <p:sldId id="704" r:id="rId24"/>
    <p:sldId id="705" r:id="rId25"/>
    <p:sldId id="665" r:id="rId26"/>
    <p:sldId id="671" r:id="rId27"/>
    <p:sldId id="662" r:id="rId28"/>
    <p:sldId id="669" r:id="rId29"/>
    <p:sldId id="702" r:id="rId30"/>
    <p:sldId id="667" r:id="rId31"/>
    <p:sldId id="670" r:id="rId32"/>
    <p:sldId id="672" r:id="rId33"/>
    <p:sldId id="703" r:id="rId34"/>
    <p:sldId id="673" r:id="rId35"/>
    <p:sldId id="696" r:id="rId36"/>
    <p:sldId id="675" r:id="rId37"/>
    <p:sldId id="676" r:id="rId38"/>
    <p:sldId id="687" r:id="rId39"/>
    <p:sldId id="678" r:id="rId40"/>
    <p:sldId id="677" r:id="rId41"/>
    <p:sldId id="680" r:id="rId42"/>
    <p:sldId id="681" r:id="rId43"/>
    <p:sldId id="682" r:id="rId44"/>
    <p:sldId id="683" r:id="rId45"/>
    <p:sldId id="684" r:id="rId46"/>
    <p:sldId id="685" r:id="rId47"/>
    <p:sldId id="686" r:id="rId48"/>
    <p:sldId id="688" r:id="rId49"/>
    <p:sldId id="689" r:id="rId50"/>
    <p:sldId id="655" r:id="rId51"/>
    <p:sldId id="692" r:id="rId52"/>
    <p:sldId id="693" r:id="rId53"/>
    <p:sldId id="699" r:id="rId54"/>
    <p:sldId id="701" r:id="rId55"/>
    <p:sldId id="700" r:id="rId56"/>
    <p:sldId id="642" r:id="rId57"/>
    <p:sldId id="660" r:id="rId58"/>
    <p:sldId id="691" r:id="rId59"/>
    <p:sldId id="639" r:id="rId60"/>
    <p:sldId id="658" r:id="rId61"/>
    <p:sldId id="668" r:id="rId62"/>
    <p:sldId id="694" r:id="rId63"/>
    <p:sldId id="706" r:id="rId64"/>
  </p:sldIdLst>
  <p:sldSz cx="9144000" cy="6858000" type="screen4x3"/>
  <p:notesSz cx="9236075" cy="6950075"/>
  <p:defaultTextStyle>
    <a:defPPr>
      <a:defRPr lang="en-US"/>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8000"/>
    <a:srgbClr val="660066"/>
    <a:srgbClr val="3333FF"/>
    <a:srgbClr val="0066CC"/>
    <a:srgbClr val="0066FF"/>
    <a:srgbClr val="3366FF"/>
    <a:srgbClr val="33CC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45" autoAdjust="0"/>
  </p:normalViewPr>
  <p:slideViewPr>
    <p:cSldViewPr snapToGrid="0">
      <p:cViewPr>
        <p:scale>
          <a:sx n="100" d="100"/>
          <a:sy n="100" d="100"/>
        </p:scale>
        <p:origin x="-312"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33" d="100"/>
          <a:sy n="133" d="100"/>
        </p:scale>
        <p:origin x="-162" y="-84"/>
      </p:cViewPr>
      <p:guideLst>
        <p:guide orient="horz" pos="2189"/>
        <p:guide pos="2908"/>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hdr" sz="quarter"/>
          </p:nvPr>
        </p:nvSpPr>
        <p:spPr bwMode="auto">
          <a:xfrm>
            <a:off x="0" y="0"/>
            <a:ext cx="4002088" cy="346075"/>
          </a:xfrm>
          <a:prstGeom prst="rect">
            <a:avLst/>
          </a:prstGeom>
          <a:noFill/>
          <a:ln w="9525">
            <a:noFill/>
            <a:miter lim="800000"/>
            <a:headEnd/>
            <a:tailEnd/>
          </a:ln>
          <a:effectLst/>
        </p:spPr>
        <p:txBody>
          <a:bodyPr vert="horz" wrap="square" lIns="87480" tIns="43740" rIns="87480" bIns="43740" numCol="1" anchor="t" anchorCtr="0" compatLnSpc="1">
            <a:prstTxWarp prst="textNoShape">
              <a:avLst/>
            </a:prstTxWarp>
          </a:bodyPr>
          <a:lstStyle>
            <a:lvl1pPr defTabSz="874896">
              <a:defRPr sz="1200"/>
            </a:lvl1pPr>
          </a:lstStyle>
          <a:p>
            <a:pPr>
              <a:defRPr/>
            </a:pPr>
            <a:endParaRPr lang="en-US"/>
          </a:p>
        </p:txBody>
      </p:sp>
      <p:sp>
        <p:nvSpPr>
          <p:cNvPr id="177155" name="Rectangle 3"/>
          <p:cNvSpPr>
            <a:spLocks noGrp="1" noChangeArrowheads="1"/>
          </p:cNvSpPr>
          <p:nvPr>
            <p:ph type="dt" sz="quarter" idx="1"/>
          </p:nvPr>
        </p:nvSpPr>
        <p:spPr bwMode="auto">
          <a:xfrm>
            <a:off x="5232400" y="0"/>
            <a:ext cx="4002088" cy="346075"/>
          </a:xfrm>
          <a:prstGeom prst="rect">
            <a:avLst/>
          </a:prstGeom>
          <a:noFill/>
          <a:ln w="9525">
            <a:noFill/>
            <a:miter lim="800000"/>
            <a:headEnd/>
            <a:tailEnd/>
          </a:ln>
          <a:effectLst/>
        </p:spPr>
        <p:txBody>
          <a:bodyPr vert="horz" wrap="square" lIns="87480" tIns="43740" rIns="87480" bIns="43740" numCol="1" anchor="t" anchorCtr="0" compatLnSpc="1">
            <a:prstTxWarp prst="textNoShape">
              <a:avLst/>
            </a:prstTxWarp>
          </a:bodyPr>
          <a:lstStyle>
            <a:lvl1pPr algn="r" defTabSz="874896">
              <a:defRPr sz="1200"/>
            </a:lvl1pPr>
          </a:lstStyle>
          <a:p>
            <a:pPr>
              <a:defRPr/>
            </a:pPr>
            <a:endParaRPr lang="en-US"/>
          </a:p>
        </p:txBody>
      </p:sp>
      <p:sp>
        <p:nvSpPr>
          <p:cNvPr id="177156" name="Rectangle 4"/>
          <p:cNvSpPr>
            <a:spLocks noGrp="1" noChangeArrowheads="1"/>
          </p:cNvSpPr>
          <p:nvPr>
            <p:ph type="ftr" sz="quarter" idx="2"/>
          </p:nvPr>
        </p:nvSpPr>
        <p:spPr bwMode="auto">
          <a:xfrm>
            <a:off x="0" y="6600825"/>
            <a:ext cx="4002088" cy="347663"/>
          </a:xfrm>
          <a:prstGeom prst="rect">
            <a:avLst/>
          </a:prstGeom>
          <a:noFill/>
          <a:ln w="9525">
            <a:noFill/>
            <a:miter lim="800000"/>
            <a:headEnd/>
            <a:tailEnd/>
          </a:ln>
          <a:effectLst/>
        </p:spPr>
        <p:txBody>
          <a:bodyPr vert="horz" wrap="square" lIns="87480" tIns="43740" rIns="87480" bIns="43740" numCol="1" anchor="b" anchorCtr="0" compatLnSpc="1">
            <a:prstTxWarp prst="textNoShape">
              <a:avLst/>
            </a:prstTxWarp>
          </a:bodyPr>
          <a:lstStyle>
            <a:lvl1pPr defTabSz="874896">
              <a:defRPr sz="1200"/>
            </a:lvl1pPr>
          </a:lstStyle>
          <a:p>
            <a:pPr>
              <a:defRPr/>
            </a:pPr>
            <a:endParaRPr lang="en-US"/>
          </a:p>
        </p:txBody>
      </p:sp>
      <p:sp>
        <p:nvSpPr>
          <p:cNvPr id="177157" name="Rectangle 5"/>
          <p:cNvSpPr>
            <a:spLocks noGrp="1" noChangeArrowheads="1"/>
          </p:cNvSpPr>
          <p:nvPr>
            <p:ph type="sldNum" sz="quarter" idx="3"/>
          </p:nvPr>
        </p:nvSpPr>
        <p:spPr bwMode="auto">
          <a:xfrm>
            <a:off x="5232400" y="6600825"/>
            <a:ext cx="4002088" cy="347663"/>
          </a:xfrm>
          <a:prstGeom prst="rect">
            <a:avLst/>
          </a:prstGeom>
          <a:noFill/>
          <a:ln w="9525">
            <a:noFill/>
            <a:miter lim="800000"/>
            <a:headEnd/>
            <a:tailEnd/>
          </a:ln>
          <a:effectLst/>
        </p:spPr>
        <p:txBody>
          <a:bodyPr vert="horz" wrap="square" lIns="87480" tIns="43740" rIns="87480" bIns="43740" numCol="1" anchor="b" anchorCtr="0" compatLnSpc="1">
            <a:prstTxWarp prst="textNoShape">
              <a:avLst/>
            </a:prstTxWarp>
          </a:bodyPr>
          <a:lstStyle>
            <a:lvl1pPr algn="r" defTabSz="874896">
              <a:defRPr sz="1200"/>
            </a:lvl1pPr>
          </a:lstStyle>
          <a:p>
            <a:pPr>
              <a:defRPr/>
            </a:pPr>
            <a:fld id="{948F467C-BF86-487F-9C24-AD2604B234C5}" type="slidenum">
              <a:rPr lang="en-US"/>
              <a:pPr>
                <a:defRPr/>
              </a:pPr>
              <a:t>‹#›</a:t>
            </a:fld>
            <a:endParaRPr lang="en-US"/>
          </a:p>
        </p:txBody>
      </p:sp>
    </p:spTree>
    <p:extLst>
      <p:ext uri="{BB962C8B-B14F-4D97-AF65-F5344CB8AC3E}">
        <p14:creationId xmlns:p14="http://schemas.microsoft.com/office/powerpoint/2010/main" val="526779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4002088" cy="349250"/>
          </a:xfrm>
          <a:prstGeom prst="rect">
            <a:avLst/>
          </a:prstGeom>
          <a:noFill/>
          <a:ln w="9525">
            <a:noFill/>
            <a:miter lim="800000"/>
            <a:headEnd/>
            <a:tailEnd/>
          </a:ln>
          <a:effectLst/>
        </p:spPr>
        <p:txBody>
          <a:bodyPr vert="horz" wrap="square" lIns="91522" tIns="45761" rIns="91522" bIns="45761" numCol="1" anchor="t" anchorCtr="0" compatLnSpc="1">
            <a:prstTxWarp prst="textNoShape">
              <a:avLst/>
            </a:prstTxWarp>
          </a:bodyPr>
          <a:lstStyle>
            <a:lvl1pPr defTabSz="915956">
              <a:defRPr sz="1300"/>
            </a:lvl1pPr>
          </a:lstStyle>
          <a:p>
            <a:pPr>
              <a:defRPr/>
            </a:pPr>
            <a:endParaRPr lang="en-US"/>
          </a:p>
        </p:txBody>
      </p:sp>
      <p:sp>
        <p:nvSpPr>
          <p:cNvPr id="43011" name="Rectangle 3"/>
          <p:cNvSpPr>
            <a:spLocks noGrp="1" noChangeArrowheads="1"/>
          </p:cNvSpPr>
          <p:nvPr>
            <p:ph type="dt" idx="1"/>
          </p:nvPr>
        </p:nvSpPr>
        <p:spPr bwMode="auto">
          <a:xfrm>
            <a:off x="5232400" y="0"/>
            <a:ext cx="4002088" cy="349250"/>
          </a:xfrm>
          <a:prstGeom prst="rect">
            <a:avLst/>
          </a:prstGeom>
          <a:noFill/>
          <a:ln w="9525">
            <a:noFill/>
            <a:miter lim="800000"/>
            <a:headEnd/>
            <a:tailEnd/>
          </a:ln>
          <a:effectLst/>
        </p:spPr>
        <p:txBody>
          <a:bodyPr vert="horz" wrap="square" lIns="91522" tIns="45761" rIns="91522" bIns="45761" numCol="1" anchor="t" anchorCtr="0" compatLnSpc="1">
            <a:prstTxWarp prst="textNoShape">
              <a:avLst/>
            </a:prstTxWarp>
          </a:bodyPr>
          <a:lstStyle>
            <a:lvl1pPr algn="r" defTabSz="915956">
              <a:defRPr sz="1300"/>
            </a:lvl1pPr>
          </a:lstStyle>
          <a:p>
            <a:pPr>
              <a:defRPr/>
            </a:pPr>
            <a:endParaRPr lang="en-US"/>
          </a:p>
        </p:txBody>
      </p:sp>
      <p:sp>
        <p:nvSpPr>
          <p:cNvPr id="33796" name="Rectangle 4"/>
          <p:cNvSpPr>
            <a:spLocks noGrp="1" noRot="1" noChangeAspect="1" noChangeArrowheads="1" noTextEdit="1"/>
          </p:cNvSpPr>
          <p:nvPr>
            <p:ph type="sldImg" idx="2"/>
          </p:nvPr>
        </p:nvSpPr>
        <p:spPr bwMode="auto">
          <a:xfrm>
            <a:off x="2882900" y="520700"/>
            <a:ext cx="3475038" cy="2608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p:cNvSpPr>
            <a:spLocks noGrp="1" noChangeArrowheads="1"/>
          </p:cNvSpPr>
          <p:nvPr>
            <p:ph type="body" sz="quarter" idx="3"/>
          </p:nvPr>
        </p:nvSpPr>
        <p:spPr bwMode="auto">
          <a:xfrm>
            <a:off x="923925" y="3302000"/>
            <a:ext cx="7388225" cy="3127375"/>
          </a:xfrm>
          <a:prstGeom prst="rect">
            <a:avLst/>
          </a:prstGeom>
          <a:noFill/>
          <a:ln w="9525">
            <a:noFill/>
            <a:miter lim="800000"/>
            <a:headEnd/>
            <a:tailEnd/>
          </a:ln>
          <a:effectLst/>
        </p:spPr>
        <p:txBody>
          <a:bodyPr vert="horz" wrap="square" lIns="91522" tIns="45761" rIns="91522" bIns="4576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3014" name="Rectangle 6"/>
          <p:cNvSpPr>
            <a:spLocks noGrp="1" noChangeArrowheads="1"/>
          </p:cNvSpPr>
          <p:nvPr>
            <p:ph type="ftr" sz="quarter" idx="4"/>
          </p:nvPr>
        </p:nvSpPr>
        <p:spPr bwMode="auto">
          <a:xfrm>
            <a:off x="0" y="6599238"/>
            <a:ext cx="4002088" cy="349250"/>
          </a:xfrm>
          <a:prstGeom prst="rect">
            <a:avLst/>
          </a:prstGeom>
          <a:noFill/>
          <a:ln w="9525">
            <a:noFill/>
            <a:miter lim="800000"/>
            <a:headEnd/>
            <a:tailEnd/>
          </a:ln>
          <a:effectLst/>
        </p:spPr>
        <p:txBody>
          <a:bodyPr vert="horz" wrap="square" lIns="91522" tIns="45761" rIns="91522" bIns="45761" numCol="1" anchor="b" anchorCtr="0" compatLnSpc="1">
            <a:prstTxWarp prst="textNoShape">
              <a:avLst/>
            </a:prstTxWarp>
          </a:bodyPr>
          <a:lstStyle>
            <a:lvl1pPr defTabSz="915956">
              <a:defRPr sz="1300"/>
            </a:lvl1pPr>
          </a:lstStyle>
          <a:p>
            <a:pPr>
              <a:defRPr/>
            </a:pPr>
            <a:endParaRPr lang="en-US"/>
          </a:p>
        </p:txBody>
      </p:sp>
      <p:sp>
        <p:nvSpPr>
          <p:cNvPr id="43015" name="Rectangle 7"/>
          <p:cNvSpPr>
            <a:spLocks noGrp="1" noChangeArrowheads="1"/>
          </p:cNvSpPr>
          <p:nvPr>
            <p:ph type="sldNum" sz="quarter" idx="5"/>
          </p:nvPr>
        </p:nvSpPr>
        <p:spPr bwMode="auto">
          <a:xfrm>
            <a:off x="5232400" y="6599238"/>
            <a:ext cx="4002088" cy="349250"/>
          </a:xfrm>
          <a:prstGeom prst="rect">
            <a:avLst/>
          </a:prstGeom>
          <a:noFill/>
          <a:ln w="9525">
            <a:noFill/>
            <a:miter lim="800000"/>
            <a:headEnd/>
            <a:tailEnd/>
          </a:ln>
          <a:effectLst/>
        </p:spPr>
        <p:txBody>
          <a:bodyPr vert="horz" wrap="square" lIns="91522" tIns="45761" rIns="91522" bIns="45761" numCol="1" anchor="b" anchorCtr="0" compatLnSpc="1">
            <a:prstTxWarp prst="textNoShape">
              <a:avLst/>
            </a:prstTxWarp>
          </a:bodyPr>
          <a:lstStyle>
            <a:lvl1pPr algn="r" defTabSz="915956">
              <a:defRPr sz="1300"/>
            </a:lvl1pPr>
          </a:lstStyle>
          <a:p>
            <a:pPr>
              <a:defRPr/>
            </a:pPr>
            <a:fld id="{1BFC3C8C-F714-4969-A5B9-CCB1ABD1186D}" type="slidenum">
              <a:rPr lang="en-US"/>
              <a:pPr>
                <a:defRPr/>
              </a:pPr>
              <a:t>‹#›</a:t>
            </a:fld>
            <a:endParaRPr lang="en-US"/>
          </a:p>
        </p:txBody>
      </p:sp>
    </p:spTree>
    <p:extLst>
      <p:ext uri="{BB962C8B-B14F-4D97-AF65-F5344CB8AC3E}">
        <p14:creationId xmlns:p14="http://schemas.microsoft.com/office/powerpoint/2010/main" val="23220176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FC3C8C-F714-4969-A5B9-CCB1ABD1186D}" type="slidenum">
              <a:rPr lang="en-US" smtClean="0"/>
              <a:pPr>
                <a:defRPr/>
              </a:pPr>
              <a:t>1</a:t>
            </a:fld>
            <a:endParaRPr lang="en-US"/>
          </a:p>
        </p:txBody>
      </p:sp>
    </p:spTree>
    <p:extLst>
      <p:ext uri="{BB962C8B-B14F-4D97-AF65-F5344CB8AC3E}">
        <p14:creationId xmlns:p14="http://schemas.microsoft.com/office/powerpoint/2010/main" val="3200779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10</a:t>
            </a:fld>
            <a:endParaRPr lang="en-US" altLang="en-US" sz="13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11</a:t>
            </a:fld>
            <a:endParaRPr lang="en-US" altLang="en-US" sz="13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12</a:t>
            </a:fld>
            <a:endParaRPr lang="en-US" altLang="en-US" sz="13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13</a:t>
            </a:fld>
            <a:endParaRPr lang="en-US" altLang="en-US" sz="13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14</a:t>
            </a:fld>
            <a:endParaRPr lang="en-US" altLang="en-US" sz="13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15</a:t>
            </a:fld>
            <a:endParaRPr lang="en-US" altLang="en-US" sz="13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17B4794D-53BA-4A69-9642-5B8BABD303E6}" type="slidenum">
              <a:rPr lang="en-US" altLang="en-US" sz="1300" smtClean="0"/>
              <a:pPr defTabSz="914400" eaLnBrk="1" hangingPunct="1">
                <a:spcBef>
                  <a:spcPct val="0"/>
                </a:spcBef>
              </a:pPr>
              <a:t>16</a:t>
            </a:fld>
            <a:endParaRPr lang="en-US" altLang="en-US" sz="1300" smtClean="0"/>
          </a:p>
        </p:txBody>
      </p:sp>
      <p:sp>
        <p:nvSpPr>
          <p:cNvPr id="36867" name="Rectangle 2"/>
          <p:cNvSpPr>
            <a:spLocks noGrp="1" noRot="1" noChangeAspect="1" noChangeArrowheads="1" noTextEdit="1"/>
          </p:cNvSpPr>
          <p:nvPr>
            <p:ph type="sldImg"/>
          </p:nvPr>
        </p:nvSpPr>
        <p:spPr>
          <a:xfrm>
            <a:off x="2889250" y="527050"/>
            <a:ext cx="3457575" cy="2593975"/>
          </a:xfrm>
          <a:ln/>
        </p:spPr>
      </p:sp>
      <p:sp>
        <p:nvSpPr>
          <p:cNvPr id="36868" name="Rectangle 3"/>
          <p:cNvSpPr>
            <a:spLocks noGrp="1" noChangeArrowheads="1"/>
          </p:cNvSpPr>
          <p:nvPr>
            <p:ph type="body" idx="1"/>
          </p:nvPr>
        </p:nvSpPr>
        <p:spPr>
          <a:xfrm>
            <a:off x="1231900" y="3302000"/>
            <a:ext cx="6772275" cy="312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Cartoon of the detector: walk through from inside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17</a:t>
            </a:fld>
            <a:endParaRPr lang="en-US" altLang="en-US" sz="13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18</a:t>
            </a:fld>
            <a:endParaRPr lang="en-US" altLang="en-US" sz="13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19</a:t>
            </a:fld>
            <a:endParaRPr lang="en-US" altLang="en-US" sz="13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452E8B53-AB15-4E6F-AE0E-39CEA06EB57E}" type="slidenum">
              <a:rPr lang="en-US" altLang="en-US" sz="1300" smtClean="0"/>
              <a:pPr defTabSz="914400" eaLnBrk="1" hangingPunct="1">
                <a:spcBef>
                  <a:spcPct val="0"/>
                </a:spcBef>
              </a:pPr>
              <a:t>2</a:t>
            </a:fld>
            <a:endParaRPr lang="en-US" altLang="en-US" sz="13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20</a:t>
            </a:fld>
            <a:endParaRPr lang="en-US" altLang="en-US" sz="13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17B4794D-53BA-4A69-9642-5B8BABD303E6}" type="slidenum">
              <a:rPr lang="en-US" altLang="en-US" sz="1300" smtClean="0"/>
              <a:pPr defTabSz="914400" eaLnBrk="1" hangingPunct="1">
                <a:spcBef>
                  <a:spcPct val="0"/>
                </a:spcBef>
              </a:pPr>
              <a:t>21</a:t>
            </a:fld>
            <a:endParaRPr lang="en-US" altLang="en-US" sz="1300" smtClean="0"/>
          </a:p>
        </p:txBody>
      </p:sp>
      <p:sp>
        <p:nvSpPr>
          <p:cNvPr id="36867" name="Rectangle 2"/>
          <p:cNvSpPr>
            <a:spLocks noGrp="1" noRot="1" noChangeAspect="1" noChangeArrowheads="1" noTextEdit="1"/>
          </p:cNvSpPr>
          <p:nvPr>
            <p:ph type="sldImg"/>
          </p:nvPr>
        </p:nvSpPr>
        <p:spPr>
          <a:xfrm>
            <a:off x="2889250" y="527050"/>
            <a:ext cx="3457575" cy="2593975"/>
          </a:xfrm>
          <a:ln/>
        </p:spPr>
      </p:sp>
      <p:sp>
        <p:nvSpPr>
          <p:cNvPr id="36868" name="Rectangle 3"/>
          <p:cNvSpPr>
            <a:spLocks noGrp="1" noChangeArrowheads="1"/>
          </p:cNvSpPr>
          <p:nvPr>
            <p:ph type="body" idx="1"/>
          </p:nvPr>
        </p:nvSpPr>
        <p:spPr>
          <a:xfrm>
            <a:off x="1231900" y="3302000"/>
            <a:ext cx="6772275" cy="312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Cartoon of the detector: walk through from inside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17B4794D-53BA-4A69-9642-5B8BABD303E6}" type="slidenum">
              <a:rPr lang="en-US" altLang="en-US" sz="1300" smtClean="0"/>
              <a:pPr defTabSz="914400" eaLnBrk="1" hangingPunct="1">
                <a:spcBef>
                  <a:spcPct val="0"/>
                </a:spcBef>
              </a:pPr>
              <a:t>22</a:t>
            </a:fld>
            <a:endParaRPr lang="en-US" altLang="en-US" sz="1300" smtClean="0"/>
          </a:p>
        </p:txBody>
      </p:sp>
      <p:sp>
        <p:nvSpPr>
          <p:cNvPr id="36867" name="Rectangle 2"/>
          <p:cNvSpPr>
            <a:spLocks noGrp="1" noRot="1" noChangeAspect="1" noChangeArrowheads="1" noTextEdit="1"/>
          </p:cNvSpPr>
          <p:nvPr>
            <p:ph type="sldImg"/>
          </p:nvPr>
        </p:nvSpPr>
        <p:spPr>
          <a:xfrm>
            <a:off x="2889250" y="527050"/>
            <a:ext cx="3457575" cy="2593975"/>
          </a:xfrm>
          <a:ln/>
        </p:spPr>
      </p:sp>
      <p:sp>
        <p:nvSpPr>
          <p:cNvPr id="36868" name="Rectangle 3"/>
          <p:cNvSpPr>
            <a:spLocks noGrp="1" noChangeArrowheads="1"/>
          </p:cNvSpPr>
          <p:nvPr>
            <p:ph type="body" idx="1"/>
          </p:nvPr>
        </p:nvSpPr>
        <p:spPr>
          <a:xfrm>
            <a:off x="1231900" y="3302000"/>
            <a:ext cx="6772275" cy="312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Cartoon of the detector: walk through from inside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23</a:t>
            </a:fld>
            <a:endParaRPr lang="en-US" altLang="en-US" sz="13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24</a:t>
            </a:fld>
            <a:endParaRPr lang="en-US" altLang="en-US" sz="13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25</a:t>
            </a:fld>
            <a:endParaRPr lang="en-US" altLang="en-US" sz="13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26</a:t>
            </a:fld>
            <a:endParaRPr lang="en-US" altLang="en-US" sz="13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27</a:t>
            </a:fld>
            <a:endParaRPr lang="en-US" altLang="en-US" sz="13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28</a:t>
            </a:fld>
            <a:endParaRPr lang="en-US" altLang="en-US" sz="13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29</a:t>
            </a:fld>
            <a:endParaRPr lang="en-US" altLang="en-US" sz="13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3</a:t>
            </a:fld>
            <a:endParaRPr lang="en-US" altLang="en-US" sz="13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30</a:t>
            </a:fld>
            <a:endParaRPr lang="en-US" altLang="en-US" sz="13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31</a:t>
            </a:fld>
            <a:endParaRPr lang="en-US" altLang="en-US" sz="13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32</a:t>
            </a:fld>
            <a:endParaRPr lang="en-US" altLang="en-US" sz="13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33</a:t>
            </a:fld>
            <a:endParaRPr lang="en-US" altLang="en-US" sz="13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34</a:t>
            </a:fld>
            <a:endParaRPr lang="en-US" altLang="en-US" sz="13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35</a:t>
            </a:fld>
            <a:endParaRPr lang="en-US" altLang="en-US" sz="13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36</a:t>
            </a:fld>
            <a:endParaRPr lang="en-US" altLang="en-US" sz="130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37</a:t>
            </a:fld>
            <a:endParaRPr lang="en-US" altLang="en-US" sz="130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38</a:t>
            </a:fld>
            <a:endParaRPr lang="en-US" altLang="en-US" sz="13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39</a:t>
            </a:fld>
            <a:endParaRPr lang="en-US" altLang="en-US" sz="13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4</a:t>
            </a:fld>
            <a:endParaRPr lang="en-US" altLang="en-US" sz="13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40</a:t>
            </a:fld>
            <a:endParaRPr lang="en-US" altLang="en-US" sz="130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41</a:t>
            </a:fld>
            <a:endParaRPr lang="en-US" altLang="en-US" sz="130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42</a:t>
            </a:fld>
            <a:endParaRPr lang="en-US" altLang="en-US" sz="130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43</a:t>
            </a:fld>
            <a:endParaRPr lang="en-US" altLang="en-US" sz="130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44</a:t>
            </a:fld>
            <a:endParaRPr lang="en-US" altLang="en-US" sz="130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45</a:t>
            </a:fld>
            <a:endParaRPr lang="en-US" altLang="en-US" sz="130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46</a:t>
            </a:fld>
            <a:endParaRPr lang="en-US" altLang="en-US" sz="13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47</a:t>
            </a:fld>
            <a:endParaRPr lang="en-US" altLang="en-US" sz="130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48</a:t>
            </a:fld>
            <a:endParaRPr lang="en-US" altLang="en-US" sz="130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49</a:t>
            </a:fld>
            <a:endParaRPr lang="en-US" altLang="en-US" sz="13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17B4794D-53BA-4A69-9642-5B8BABD303E6}" type="slidenum">
              <a:rPr lang="en-US" altLang="en-US" sz="1300" smtClean="0"/>
              <a:pPr defTabSz="914400" eaLnBrk="1" hangingPunct="1">
                <a:spcBef>
                  <a:spcPct val="0"/>
                </a:spcBef>
              </a:pPr>
              <a:t>5</a:t>
            </a:fld>
            <a:endParaRPr lang="en-US" altLang="en-US" sz="1300" smtClean="0"/>
          </a:p>
        </p:txBody>
      </p:sp>
      <p:sp>
        <p:nvSpPr>
          <p:cNvPr id="36867" name="Rectangle 2"/>
          <p:cNvSpPr>
            <a:spLocks noGrp="1" noRot="1" noChangeAspect="1" noChangeArrowheads="1" noTextEdit="1"/>
          </p:cNvSpPr>
          <p:nvPr>
            <p:ph type="sldImg"/>
          </p:nvPr>
        </p:nvSpPr>
        <p:spPr>
          <a:xfrm>
            <a:off x="2889250" y="527050"/>
            <a:ext cx="3457575" cy="2593975"/>
          </a:xfrm>
          <a:ln/>
        </p:spPr>
      </p:sp>
      <p:sp>
        <p:nvSpPr>
          <p:cNvPr id="36868" name="Rectangle 3"/>
          <p:cNvSpPr>
            <a:spLocks noGrp="1" noChangeArrowheads="1"/>
          </p:cNvSpPr>
          <p:nvPr>
            <p:ph type="body" idx="1"/>
          </p:nvPr>
        </p:nvSpPr>
        <p:spPr>
          <a:xfrm>
            <a:off x="1231900" y="3302000"/>
            <a:ext cx="6772275" cy="312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Cartoon of the detector: walk through from inside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50</a:t>
            </a:fld>
            <a:endParaRPr lang="en-US" altLang="en-US" sz="13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51</a:t>
            </a:fld>
            <a:endParaRPr lang="en-US" altLang="en-US" sz="130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52</a:t>
            </a:fld>
            <a:endParaRPr lang="en-US" altLang="en-US" sz="130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53</a:t>
            </a:fld>
            <a:endParaRPr lang="en-US" altLang="en-US" sz="130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54</a:t>
            </a:fld>
            <a:endParaRPr lang="en-US" altLang="en-US" sz="130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55</a:t>
            </a:fld>
            <a:endParaRPr lang="en-US" altLang="en-US" sz="130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17B4794D-53BA-4A69-9642-5B8BABD303E6}" type="slidenum">
              <a:rPr lang="en-US" altLang="en-US" sz="1300" smtClean="0"/>
              <a:pPr defTabSz="914400" eaLnBrk="1" hangingPunct="1">
                <a:spcBef>
                  <a:spcPct val="0"/>
                </a:spcBef>
              </a:pPr>
              <a:t>56</a:t>
            </a:fld>
            <a:endParaRPr lang="en-US" altLang="en-US" sz="1300" smtClean="0"/>
          </a:p>
        </p:txBody>
      </p:sp>
      <p:sp>
        <p:nvSpPr>
          <p:cNvPr id="36867" name="Rectangle 2"/>
          <p:cNvSpPr>
            <a:spLocks noGrp="1" noRot="1" noChangeAspect="1" noChangeArrowheads="1" noTextEdit="1"/>
          </p:cNvSpPr>
          <p:nvPr>
            <p:ph type="sldImg"/>
          </p:nvPr>
        </p:nvSpPr>
        <p:spPr>
          <a:xfrm>
            <a:off x="2889250" y="527050"/>
            <a:ext cx="3457575" cy="2593975"/>
          </a:xfrm>
          <a:ln/>
        </p:spPr>
      </p:sp>
      <p:sp>
        <p:nvSpPr>
          <p:cNvPr id="36868" name="Rectangle 3"/>
          <p:cNvSpPr>
            <a:spLocks noGrp="1" noChangeArrowheads="1"/>
          </p:cNvSpPr>
          <p:nvPr>
            <p:ph type="body" idx="1"/>
          </p:nvPr>
        </p:nvSpPr>
        <p:spPr>
          <a:xfrm>
            <a:off x="1231900" y="3302000"/>
            <a:ext cx="6772275" cy="312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Cartoon of the detector: walk through from inside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17B4794D-53BA-4A69-9642-5B8BABD303E6}" type="slidenum">
              <a:rPr lang="en-US" altLang="en-US" sz="1300" smtClean="0"/>
              <a:pPr defTabSz="914400" eaLnBrk="1" hangingPunct="1">
                <a:spcBef>
                  <a:spcPct val="0"/>
                </a:spcBef>
              </a:pPr>
              <a:t>57</a:t>
            </a:fld>
            <a:endParaRPr lang="en-US" altLang="en-US" sz="1300" smtClean="0"/>
          </a:p>
        </p:txBody>
      </p:sp>
      <p:sp>
        <p:nvSpPr>
          <p:cNvPr id="36867" name="Rectangle 2"/>
          <p:cNvSpPr>
            <a:spLocks noGrp="1" noRot="1" noChangeAspect="1" noChangeArrowheads="1" noTextEdit="1"/>
          </p:cNvSpPr>
          <p:nvPr>
            <p:ph type="sldImg"/>
          </p:nvPr>
        </p:nvSpPr>
        <p:spPr>
          <a:xfrm>
            <a:off x="2889250" y="527050"/>
            <a:ext cx="3457575" cy="2593975"/>
          </a:xfrm>
          <a:ln/>
        </p:spPr>
      </p:sp>
      <p:sp>
        <p:nvSpPr>
          <p:cNvPr id="36868" name="Rectangle 3"/>
          <p:cNvSpPr>
            <a:spLocks noGrp="1" noChangeArrowheads="1"/>
          </p:cNvSpPr>
          <p:nvPr>
            <p:ph type="body" idx="1"/>
          </p:nvPr>
        </p:nvSpPr>
        <p:spPr>
          <a:xfrm>
            <a:off x="1231900" y="3302000"/>
            <a:ext cx="6772275" cy="312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Cartoon of the detector: walk through from inside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58</a:t>
            </a:fld>
            <a:endParaRPr lang="en-US" altLang="en-US" sz="130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59</a:t>
            </a:fld>
            <a:endParaRPr lang="en-US" altLang="en-US" sz="13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17B4794D-53BA-4A69-9642-5B8BABD303E6}" type="slidenum">
              <a:rPr lang="en-US" altLang="en-US" sz="1300" smtClean="0"/>
              <a:pPr defTabSz="914400" eaLnBrk="1" hangingPunct="1">
                <a:spcBef>
                  <a:spcPct val="0"/>
                </a:spcBef>
              </a:pPr>
              <a:t>6</a:t>
            </a:fld>
            <a:endParaRPr lang="en-US" altLang="en-US" sz="1300" smtClean="0"/>
          </a:p>
        </p:txBody>
      </p:sp>
      <p:sp>
        <p:nvSpPr>
          <p:cNvPr id="36867" name="Rectangle 2"/>
          <p:cNvSpPr>
            <a:spLocks noGrp="1" noRot="1" noChangeAspect="1" noChangeArrowheads="1" noTextEdit="1"/>
          </p:cNvSpPr>
          <p:nvPr>
            <p:ph type="sldImg"/>
          </p:nvPr>
        </p:nvSpPr>
        <p:spPr>
          <a:xfrm>
            <a:off x="2889250" y="527050"/>
            <a:ext cx="3457575" cy="2593975"/>
          </a:xfrm>
          <a:ln/>
        </p:spPr>
      </p:sp>
      <p:sp>
        <p:nvSpPr>
          <p:cNvPr id="36868" name="Rectangle 3"/>
          <p:cNvSpPr>
            <a:spLocks noGrp="1" noChangeArrowheads="1"/>
          </p:cNvSpPr>
          <p:nvPr>
            <p:ph type="body" idx="1"/>
          </p:nvPr>
        </p:nvSpPr>
        <p:spPr>
          <a:xfrm>
            <a:off x="1231900" y="3302000"/>
            <a:ext cx="6772275" cy="312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Cartoon of the detector: walk through from inside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60</a:t>
            </a:fld>
            <a:endParaRPr lang="en-US" altLang="en-US" sz="130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61</a:t>
            </a:fld>
            <a:endParaRPr lang="en-US" altLang="en-US" sz="13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7</a:t>
            </a:fld>
            <a:endParaRPr lang="en-US" altLang="en-US" sz="13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8</a:t>
            </a:fld>
            <a:endParaRPr lang="en-US" altLang="en-US" sz="13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defTabSz="914400" eaLnBrk="1" hangingPunct="1">
              <a:spcBef>
                <a:spcPct val="0"/>
              </a:spcBef>
            </a:pPr>
            <a:fld id="{EC143891-AA3A-4CCA-B529-FC79FA4653E9}" type="slidenum">
              <a:rPr lang="en-US" altLang="en-US" sz="1300" smtClean="0"/>
              <a:pPr defTabSz="914400" eaLnBrk="1" hangingPunct="1">
                <a:spcBef>
                  <a:spcPct val="0"/>
                </a:spcBef>
              </a:pPr>
              <a:t>9</a:t>
            </a:fld>
            <a:endParaRPr lang="en-US" altLang="en-US" sz="13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June 16-18, 2009 CD-3b Director’s Review</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Salman Tariq, WBS 1.0.3.3/2.0.3.3</a:t>
            </a:r>
            <a:endParaRPr lang="en-US" sz="1000"/>
          </a:p>
        </p:txBody>
      </p:sp>
      <p:sp>
        <p:nvSpPr>
          <p:cNvPr id="6" name="Rectangle 6"/>
          <p:cNvSpPr>
            <a:spLocks noGrp="1" noChangeArrowheads="1"/>
          </p:cNvSpPr>
          <p:nvPr>
            <p:ph type="sldNum" sz="quarter" idx="12"/>
          </p:nvPr>
        </p:nvSpPr>
        <p:spPr>
          <a:ln/>
        </p:spPr>
        <p:txBody>
          <a:bodyPr/>
          <a:lstStyle>
            <a:lvl1pPr>
              <a:defRPr/>
            </a:lvl1pPr>
          </a:lstStyle>
          <a:p>
            <a:pPr>
              <a:defRPr/>
            </a:pPr>
            <a:fld id="{16441429-8AA1-41E9-A9BA-8AFDBAA67827}" type="slidenum">
              <a:rPr lang="en-US"/>
              <a:pPr>
                <a:defRPr/>
              </a:pPr>
              <a:t>‹#›</a:t>
            </a:fld>
            <a:endParaRPr lang="en-US"/>
          </a:p>
        </p:txBody>
      </p:sp>
    </p:spTree>
    <p:extLst>
      <p:ext uri="{BB962C8B-B14F-4D97-AF65-F5344CB8AC3E}">
        <p14:creationId xmlns:p14="http://schemas.microsoft.com/office/powerpoint/2010/main" val="108675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June 16-18, 2009 CD-3b Director’s Review</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Salman Tariq, WBS 1.0.3.3/2.0.3.3</a:t>
            </a:r>
            <a:endParaRPr lang="en-US" sz="1000"/>
          </a:p>
        </p:txBody>
      </p:sp>
      <p:sp>
        <p:nvSpPr>
          <p:cNvPr id="6" name="Rectangle 6"/>
          <p:cNvSpPr>
            <a:spLocks noGrp="1" noChangeArrowheads="1"/>
          </p:cNvSpPr>
          <p:nvPr>
            <p:ph type="sldNum" sz="quarter" idx="12"/>
          </p:nvPr>
        </p:nvSpPr>
        <p:spPr>
          <a:ln/>
        </p:spPr>
        <p:txBody>
          <a:bodyPr/>
          <a:lstStyle>
            <a:lvl1pPr>
              <a:defRPr/>
            </a:lvl1pPr>
          </a:lstStyle>
          <a:p>
            <a:pPr>
              <a:defRPr/>
            </a:pPr>
            <a:fld id="{94E8BBE9-799F-4ABF-9E0A-2B82501AEC1F}" type="slidenum">
              <a:rPr lang="en-US"/>
              <a:pPr>
                <a:defRPr/>
              </a:pPr>
              <a:t>‹#›</a:t>
            </a:fld>
            <a:endParaRPr lang="en-US"/>
          </a:p>
        </p:txBody>
      </p:sp>
    </p:spTree>
    <p:extLst>
      <p:ext uri="{BB962C8B-B14F-4D97-AF65-F5344CB8AC3E}">
        <p14:creationId xmlns:p14="http://schemas.microsoft.com/office/powerpoint/2010/main" val="3910089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44475"/>
            <a:ext cx="2057400" cy="6105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44475"/>
            <a:ext cx="6019800" cy="6105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June 16-18, 2009 CD-3b Director’s Review</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Salman Tariq, WBS 1.0.3.3/2.0.3.3</a:t>
            </a:r>
            <a:endParaRPr lang="en-US" sz="1000"/>
          </a:p>
        </p:txBody>
      </p:sp>
      <p:sp>
        <p:nvSpPr>
          <p:cNvPr id="6" name="Rectangle 6"/>
          <p:cNvSpPr>
            <a:spLocks noGrp="1" noChangeArrowheads="1"/>
          </p:cNvSpPr>
          <p:nvPr>
            <p:ph type="sldNum" sz="quarter" idx="12"/>
          </p:nvPr>
        </p:nvSpPr>
        <p:spPr>
          <a:ln/>
        </p:spPr>
        <p:txBody>
          <a:bodyPr/>
          <a:lstStyle>
            <a:lvl1pPr>
              <a:defRPr/>
            </a:lvl1pPr>
          </a:lstStyle>
          <a:p>
            <a:pPr>
              <a:defRPr/>
            </a:pPr>
            <a:fld id="{11D98EAE-018D-40A0-8243-2A07305D20D0}" type="slidenum">
              <a:rPr lang="en-US"/>
              <a:pPr>
                <a:defRPr/>
              </a:pPr>
              <a:t>‹#›</a:t>
            </a:fld>
            <a:endParaRPr lang="en-US"/>
          </a:p>
        </p:txBody>
      </p:sp>
    </p:spTree>
    <p:extLst>
      <p:ext uri="{BB962C8B-B14F-4D97-AF65-F5344CB8AC3E}">
        <p14:creationId xmlns:p14="http://schemas.microsoft.com/office/powerpoint/2010/main" val="3499921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31963" y="244475"/>
            <a:ext cx="6897687"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4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4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June 16-18, 2009 CD-3b Director’s Review</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Salman Tariq, WBS 1.0.3.3/2.0.3.3</a:t>
            </a:r>
            <a:endParaRPr lang="en-US" sz="1000"/>
          </a:p>
        </p:txBody>
      </p:sp>
      <p:sp>
        <p:nvSpPr>
          <p:cNvPr id="7" name="Rectangle 6"/>
          <p:cNvSpPr>
            <a:spLocks noGrp="1" noChangeArrowheads="1"/>
          </p:cNvSpPr>
          <p:nvPr>
            <p:ph type="sldNum" sz="quarter" idx="12"/>
          </p:nvPr>
        </p:nvSpPr>
        <p:spPr>
          <a:ln/>
        </p:spPr>
        <p:txBody>
          <a:bodyPr/>
          <a:lstStyle>
            <a:lvl1pPr>
              <a:defRPr/>
            </a:lvl1pPr>
          </a:lstStyle>
          <a:p>
            <a:pPr>
              <a:defRPr/>
            </a:pPr>
            <a:fld id="{710F489E-F516-4AC4-832D-1A3DC217AB50}" type="slidenum">
              <a:rPr lang="en-US"/>
              <a:pPr>
                <a:defRPr/>
              </a:pPr>
              <a:t>‹#›</a:t>
            </a:fld>
            <a:endParaRPr lang="en-US"/>
          </a:p>
        </p:txBody>
      </p:sp>
    </p:spTree>
    <p:extLst>
      <p:ext uri="{BB962C8B-B14F-4D97-AF65-F5344CB8AC3E}">
        <p14:creationId xmlns:p14="http://schemas.microsoft.com/office/powerpoint/2010/main" val="258224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C8AF5EF-3E8C-4C2E-A9C3-B0C86D96D6C3}" type="datetimeFigureOut">
              <a:rPr lang="en-US"/>
              <a:pPr>
                <a:defRPr/>
              </a:pPr>
              <a:t>5/22/2014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54100-A629-4740-934C-E3FCF6810CF9}" type="slidenum">
              <a:rPr lang="en-US"/>
              <a:pPr>
                <a:defRPr/>
              </a:pPr>
              <a:t>‹#›</a:t>
            </a:fld>
            <a:endParaRPr lang="en-US"/>
          </a:p>
        </p:txBody>
      </p:sp>
    </p:spTree>
    <p:extLst>
      <p:ext uri="{BB962C8B-B14F-4D97-AF65-F5344CB8AC3E}">
        <p14:creationId xmlns:p14="http://schemas.microsoft.com/office/powerpoint/2010/main" val="132663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56373D-6B1D-496C-B065-76E841B7DDDF}" type="datetimeFigureOut">
              <a:rPr lang="en-US"/>
              <a:pPr>
                <a:defRPr/>
              </a:pPr>
              <a:t>5/22/2014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DB6A4C-2E42-4057-9E12-294104415DEA}" type="slidenum">
              <a:rPr lang="en-US"/>
              <a:pPr>
                <a:defRPr/>
              </a:pPr>
              <a:t>‹#›</a:t>
            </a:fld>
            <a:endParaRPr lang="en-US"/>
          </a:p>
        </p:txBody>
      </p:sp>
    </p:spTree>
    <p:extLst>
      <p:ext uri="{BB962C8B-B14F-4D97-AF65-F5344CB8AC3E}">
        <p14:creationId xmlns:p14="http://schemas.microsoft.com/office/powerpoint/2010/main" val="3057000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D10EC45-84AE-4F23-A29C-D9FB3B9DF21E}" type="datetimeFigureOut">
              <a:rPr lang="en-US"/>
              <a:pPr>
                <a:defRPr/>
              </a:pPr>
              <a:t>5/22/2014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59720F-9B4A-4FAE-9FA0-F178D35258F9}" type="slidenum">
              <a:rPr lang="en-US"/>
              <a:pPr>
                <a:defRPr/>
              </a:pPr>
              <a:t>‹#›</a:t>
            </a:fld>
            <a:endParaRPr lang="en-US"/>
          </a:p>
        </p:txBody>
      </p:sp>
    </p:spTree>
    <p:extLst>
      <p:ext uri="{BB962C8B-B14F-4D97-AF65-F5344CB8AC3E}">
        <p14:creationId xmlns:p14="http://schemas.microsoft.com/office/powerpoint/2010/main" val="3356061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C685B61-303B-4E80-9253-B036FADBCA7B}" type="datetimeFigureOut">
              <a:rPr lang="en-US"/>
              <a:pPr>
                <a:defRPr/>
              </a:pPr>
              <a:t>5/22/2014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D71E7F-5195-4B7A-97E1-025CACA9FC0E}" type="slidenum">
              <a:rPr lang="en-US"/>
              <a:pPr>
                <a:defRPr/>
              </a:pPr>
              <a:t>‹#›</a:t>
            </a:fld>
            <a:endParaRPr lang="en-US"/>
          </a:p>
        </p:txBody>
      </p:sp>
    </p:spTree>
    <p:extLst>
      <p:ext uri="{BB962C8B-B14F-4D97-AF65-F5344CB8AC3E}">
        <p14:creationId xmlns:p14="http://schemas.microsoft.com/office/powerpoint/2010/main" val="3052958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48C8566-2D88-4DDC-8953-AAA411C41BE5}" type="datetimeFigureOut">
              <a:rPr lang="en-US"/>
              <a:pPr>
                <a:defRPr/>
              </a:pPr>
              <a:t>5/22/2014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419097A-839C-4ADF-9E5B-A3D35901A899}" type="slidenum">
              <a:rPr lang="en-US"/>
              <a:pPr>
                <a:defRPr/>
              </a:pPr>
              <a:t>‹#›</a:t>
            </a:fld>
            <a:endParaRPr lang="en-US"/>
          </a:p>
        </p:txBody>
      </p:sp>
    </p:spTree>
    <p:extLst>
      <p:ext uri="{BB962C8B-B14F-4D97-AF65-F5344CB8AC3E}">
        <p14:creationId xmlns:p14="http://schemas.microsoft.com/office/powerpoint/2010/main" val="377451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305929C-9378-4792-BB53-55640630DC2B}" type="datetimeFigureOut">
              <a:rPr lang="en-US"/>
              <a:pPr>
                <a:defRPr/>
              </a:pPr>
              <a:t>5/22/2014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7631486-4708-4CC5-82F3-C45F1C51B24D}" type="slidenum">
              <a:rPr lang="en-US"/>
              <a:pPr>
                <a:defRPr/>
              </a:pPr>
              <a:t>‹#›</a:t>
            </a:fld>
            <a:endParaRPr lang="en-US"/>
          </a:p>
        </p:txBody>
      </p:sp>
    </p:spTree>
    <p:extLst>
      <p:ext uri="{BB962C8B-B14F-4D97-AF65-F5344CB8AC3E}">
        <p14:creationId xmlns:p14="http://schemas.microsoft.com/office/powerpoint/2010/main" val="3157414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D9CF32E-1ABE-4E7E-8704-F165DB95774F}" type="datetimeFigureOut">
              <a:rPr lang="en-US"/>
              <a:pPr>
                <a:defRPr/>
              </a:pPr>
              <a:t>5/22/2014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E0CADA1-B4EF-47BA-8B10-E50864D8B01C}" type="slidenum">
              <a:rPr lang="en-US"/>
              <a:pPr>
                <a:defRPr/>
              </a:pPr>
              <a:t>‹#›</a:t>
            </a:fld>
            <a:endParaRPr lang="en-US"/>
          </a:p>
        </p:txBody>
      </p:sp>
    </p:spTree>
    <p:extLst>
      <p:ext uri="{BB962C8B-B14F-4D97-AF65-F5344CB8AC3E}">
        <p14:creationId xmlns:p14="http://schemas.microsoft.com/office/powerpoint/2010/main" val="2793264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22914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C7A002-AD00-4375-91E2-1596C4C11000}" type="datetimeFigureOut">
              <a:rPr lang="en-US"/>
              <a:pPr>
                <a:defRPr/>
              </a:pPr>
              <a:t>5/22/2014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3A87AD-90F4-4091-9561-54AE1D36C5B3}" type="slidenum">
              <a:rPr lang="en-US"/>
              <a:pPr>
                <a:defRPr/>
              </a:pPr>
              <a:t>‹#›</a:t>
            </a:fld>
            <a:endParaRPr lang="en-US"/>
          </a:p>
        </p:txBody>
      </p:sp>
    </p:spTree>
    <p:extLst>
      <p:ext uri="{BB962C8B-B14F-4D97-AF65-F5344CB8AC3E}">
        <p14:creationId xmlns:p14="http://schemas.microsoft.com/office/powerpoint/2010/main" val="3460560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293CED-7667-44A2-83EE-B1D27B7BA080}" type="datetimeFigureOut">
              <a:rPr lang="en-US"/>
              <a:pPr>
                <a:defRPr/>
              </a:pPr>
              <a:t>5/22/2014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DBFA64-6F24-4F22-89CB-E1169364D1E2}" type="slidenum">
              <a:rPr lang="en-US"/>
              <a:pPr>
                <a:defRPr/>
              </a:pPr>
              <a:t>‹#›</a:t>
            </a:fld>
            <a:endParaRPr lang="en-US"/>
          </a:p>
        </p:txBody>
      </p:sp>
    </p:spTree>
    <p:extLst>
      <p:ext uri="{BB962C8B-B14F-4D97-AF65-F5344CB8AC3E}">
        <p14:creationId xmlns:p14="http://schemas.microsoft.com/office/powerpoint/2010/main" val="2900803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FEC57F-0875-4850-80E6-44D9B77FB911}" type="datetimeFigureOut">
              <a:rPr lang="en-US"/>
              <a:pPr>
                <a:defRPr/>
              </a:pPr>
              <a:t>5/22/2014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55CEC4-7CF4-464C-919E-C0CF9DF43160}" type="slidenum">
              <a:rPr lang="en-US"/>
              <a:pPr>
                <a:defRPr/>
              </a:pPr>
              <a:t>‹#›</a:t>
            </a:fld>
            <a:endParaRPr lang="en-US"/>
          </a:p>
        </p:txBody>
      </p:sp>
    </p:spTree>
    <p:extLst>
      <p:ext uri="{BB962C8B-B14F-4D97-AF65-F5344CB8AC3E}">
        <p14:creationId xmlns:p14="http://schemas.microsoft.com/office/powerpoint/2010/main" val="623229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ECFAC1-2BE0-4BDE-8686-3628C47D4AE3}" type="datetimeFigureOut">
              <a:rPr lang="en-US"/>
              <a:pPr>
                <a:defRPr/>
              </a:pPr>
              <a:t>5/22/2014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3E68FF-09D0-4651-9D50-2193E65B2D25}" type="slidenum">
              <a:rPr lang="en-US"/>
              <a:pPr>
                <a:defRPr/>
              </a:pPr>
              <a:t>‹#›</a:t>
            </a:fld>
            <a:endParaRPr lang="en-US"/>
          </a:p>
        </p:txBody>
      </p:sp>
    </p:spTree>
    <p:extLst>
      <p:ext uri="{BB962C8B-B14F-4D97-AF65-F5344CB8AC3E}">
        <p14:creationId xmlns:p14="http://schemas.microsoft.com/office/powerpoint/2010/main" val="2076442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EB6B849-2393-40DC-96B2-56DD6C266DD1}" type="datetimeFigureOut">
              <a:rPr lang="en-US"/>
              <a:pPr>
                <a:defRPr/>
              </a:pPr>
              <a:t>5/22/2014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26470A-5E14-4DD3-A9BF-2E067A8E01DF}" type="slidenum">
              <a:rPr lang="en-US"/>
              <a:pPr>
                <a:defRPr/>
              </a:pPr>
              <a:t>‹#›</a:t>
            </a:fld>
            <a:endParaRPr lang="en-US"/>
          </a:p>
        </p:txBody>
      </p:sp>
    </p:spTree>
    <p:extLst>
      <p:ext uri="{BB962C8B-B14F-4D97-AF65-F5344CB8AC3E}">
        <p14:creationId xmlns:p14="http://schemas.microsoft.com/office/powerpoint/2010/main" val="3096559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A2B438-CD63-4E3C-BB69-3C496B857C9E}" type="datetimeFigureOut">
              <a:rPr lang="en-US"/>
              <a:pPr>
                <a:defRPr/>
              </a:pPr>
              <a:t>5/22/2014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C2ED61-4CD6-4999-A078-54010B38E3E0}" type="slidenum">
              <a:rPr lang="en-US"/>
              <a:pPr>
                <a:defRPr/>
              </a:pPr>
              <a:t>‹#›</a:t>
            </a:fld>
            <a:endParaRPr lang="en-US"/>
          </a:p>
        </p:txBody>
      </p:sp>
    </p:spTree>
    <p:extLst>
      <p:ext uri="{BB962C8B-B14F-4D97-AF65-F5344CB8AC3E}">
        <p14:creationId xmlns:p14="http://schemas.microsoft.com/office/powerpoint/2010/main" val="3792852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38EDC6D-4DD9-4BED-8AED-E36A1EBBE3F2}" type="datetimeFigureOut">
              <a:rPr lang="en-US"/>
              <a:pPr>
                <a:defRPr/>
              </a:pPr>
              <a:t>5/22/2014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8616BC-EFB2-439B-B0F6-7402A1E91F74}" type="slidenum">
              <a:rPr lang="en-US"/>
              <a:pPr>
                <a:defRPr/>
              </a:pPr>
              <a:t>‹#›</a:t>
            </a:fld>
            <a:endParaRPr lang="en-US"/>
          </a:p>
        </p:txBody>
      </p:sp>
    </p:spTree>
    <p:extLst>
      <p:ext uri="{BB962C8B-B14F-4D97-AF65-F5344CB8AC3E}">
        <p14:creationId xmlns:p14="http://schemas.microsoft.com/office/powerpoint/2010/main" val="2727722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7D798D3-5FF2-436F-A4A8-FB796A29A7E8}" type="datetimeFigureOut">
              <a:rPr lang="en-US"/>
              <a:pPr>
                <a:defRPr/>
              </a:pPr>
              <a:t>5/22/2014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6A93B2-5547-4FCD-9D28-607CBE2FCDF5}" type="slidenum">
              <a:rPr lang="en-US"/>
              <a:pPr>
                <a:defRPr/>
              </a:pPr>
              <a:t>‹#›</a:t>
            </a:fld>
            <a:endParaRPr lang="en-US"/>
          </a:p>
        </p:txBody>
      </p:sp>
    </p:spTree>
    <p:extLst>
      <p:ext uri="{BB962C8B-B14F-4D97-AF65-F5344CB8AC3E}">
        <p14:creationId xmlns:p14="http://schemas.microsoft.com/office/powerpoint/2010/main" val="4085829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6A0276B-8895-476C-9E89-0065F0EDAD11}" type="datetimeFigureOut">
              <a:rPr lang="en-US"/>
              <a:pPr>
                <a:defRPr/>
              </a:pPr>
              <a:t>5/22/2014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34A1E95-93B7-4043-9D55-AA3C4979D5E9}" type="slidenum">
              <a:rPr lang="en-US"/>
              <a:pPr>
                <a:defRPr/>
              </a:pPr>
              <a:t>‹#›</a:t>
            </a:fld>
            <a:endParaRPr lang="en-US"/>
          </a:p>
        </p:txBody>
      </p:sp>
    </p:spTree>
    <p:extLst>
      <p:ext uri="{BB962C8B-B14F-4D97-AF65-F5344CB8AC3E}">
        <p14:creationId xmlns:p14="http://schemas.microsoft.com/office/powerpoint/2010/main" val="1470490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A5A07CD-7939-45A1-AA38-C97E7178E60A}" type="datetimeFigureOut">
              <a:rPr lang="en-US"/>
              <a:pPr>
                <a:defRPr/>
              </a:pPr>
              <a:t>5/22/2014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44AE99A-38CA-46E6-ABFD-B6D038681427}" type="slidenum">
              <a:rPr lang="en-US"/>
              <a:pPr>
                <a:defRPr/>
              </a:pPr>
              <a:t>‹#›</a:t>
            </a:fld>
            <a:endParaRPr lang="en-US"/>
          </a:p>
        </p:txBody>
      </p:sp>
    </p:spTree>
    <p:extLst>
      <p:ext uri="{BB962C8B-B14F-4D97-AF65-F5344CB8AC3E}">
        <p14:creationId xmlns:p14="http://schemas.microsoft.com/office/powerpoint/2010/main" val="712159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June 16-18, 2009 CD-3b Director’s Review</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t>Salman Tariq, WBS 1.0.3.3/2.0.3.3</a:t>
            </a:r>
            <a:endParaRPr lang="en-US" sz="1000"/>
          </a:p>
        </p:txBody>
      </p:sp>
      <p:sp>
        <p:nvSpPr>
          <p:cNvPr id="6" name="Rectangle 6"/>
          <p:cNvSpPr>
            <a:spLocks noGrp="1" noChangeArrowheads="1"/>
          </p:cNvSpPr>
          <p:nvPr>
            <p:ph type="sldNum" sz="quarter" idx="12"/>
          </p:nvPr>
        </p:nvSpPr>
        <p:spPr>
          <a:ln/>
        </p:spPr>
        <p:txBody>
          <a:bodyPr/>
          <a:lstStyle>
            <a:lvl1pPr>
              <a:defRPr/>
            </a:lvl1pPr>
          </a:lstStyle>
          <a:p>
            <a:pPr>
              <a:defRPr/>
            </a:pPr>
            <a:fld id="{0F68FC1A-8AE0-45F5-9A42-4A1DAFA88F43}" type="slidenum">
              <a:rPr lang="en-US"/>
              <a:pPr>
                <a:defRPr/>
              </a:pPr>
              <a:t>‹#›</a:t>
            </a:fld>
            <a:endParaRPr lang="en-US"/>
          </a:p>
        </p:txBody>
      </p:sp>
    </p:spTree>
    <p:extLst>
      <p:ext uri="{BB962C8B-B14F-4D97-AF65-F5344CB8AC3E}">
        <p14:creationId xmlns:p14="http://schemas.microsoft.com/office/powerpoint/2010/main" val="3431305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E75A91-3EF0-490C-8BD4-66A056641AA5}" type="datetimeFigureOut">
              <a:rPr lang="en-US"/>
              <a:pPr>
                <a:defRPr/>
              </a:pPr>
              <a:t>5/22/2014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462E97-3B4D-47EA-8A6C-035B2060089E}" type="slidenum">
              <a:rPr lang="en-US"/>
              <a:pPr>
                <a:defRPr/>
              </a:pPr>
              <a:t>‹#›</a:t>
            </a:fld>
            <a:endParaRPr lang="en-US"/>
          </a:p>
        </p:txBody>
      </p:sp>
    </p:spTree>
    <p:extLst>
      <p:ext uri="{BB962C8B-B14F-4D97-AF65-F5344CB8AC3E}">
        <p14:creationId xmlns:p14="http://schemas.microsoft.com/office/powerpoint/2010/main" val="249700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7DCBEE-0E83-4A93-8CF1-1029BBBCDF6F}" type="datetimeFigureOut">
              <a:rPr lang="en-US"/>
              <a:pPr>
                <a:defRPr/>
              </a:pPr>
              <a:t>5/22/2014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E1CA78-C458-4EE9-9DFB-09041BBD2F21}" type="slidenum">
              <a:rPr lang="en-US"/>
              <a:pPr>
                <a:defRPr/>
              </a:pPr>
              <a:t>‹#›</a:t>
            </a:fld>
            <a:endParaRPr lang="en-US"/>
          </a:p>
        </p:txBody>
      </p:sp>
    </p:spTree>
    <p:extLst>
      <p:ext uri="{BB962C8B-B14F-4D97-AF65-F5344CB8AC3E}">
        <p14:creationId xmlns:p14="http://schemas.microsoft.com/office/powerpoint/2010/main" val="2729159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344EC4E-CD59-48AD-87D0-3E9B018C6451}" type="datetimeFigureOut">
              <a:rPr lang="en-US"/>
              <a:pPr>
                <a:defRPr/>
              </a:pPr>
              <a:t>5/22/2014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00A0DB-1AF0-4B8E-8DA2-47C49F907ED8}" type="slidenum">
              <a:rPr lang="en-US"/>
              <a:pPr>
                <a:defRPr/>
              </a:pPr>
              <a:t>‹#›</a:t>
            </a:fld>
            <a:endParaRPr lang="en-US"/>
          </a:p>
        </p:txBody>
      </p:sp>
    </p:spTree>
    <p:extLst>
      <p:ext uri="{BB962C8B-B14F-4D97-AF65-F5344CB8AC3E}">
        <p14:creationId xmlns:p14="http://schemas.microsoft.com/office/powerpoint/2010/main" val="636777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50E107-4C35-4FAD-ABAF-3B3B96E4A424}" type="datetimeFigureOut">
              <a:rPr lang="en-US"/>
              <a:pPr>
                <a:defRPr/>
              </a:pPr>
              <a:t>5/22/2014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53B85D-485E-4317-816C-7E4C2F79CEAA}" type="slidenum">
              <a:rPr lang="en-US"/>
              <a:pPr>
                <a:defRPr/>
              </a:pPr>
              <a:t>‹#›</a:t>
            </a:fld>
            <a:endParaRPr lang="en-US"/>
          </a:p>
        </p:txBody>
      </p:sp>
    </p:spTree>
    <p:extLst>
      <p:ext uri="{BB962C8B-B14F-4D97-AF65-F5344CB8AC3E}">
        <p14:creationId xmlns:p14="http://schemas.microsoft.com/office/powerpoint/2010/main" val="2560099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A073A5-3A80-4B18-82B3-A8E66E3A5D35}" type="datetimeFigureOut">
              <a:rPr lang="en-US"/>
              <a:pPr>
                <a:defRPr/>
              </a:pPr>
              <a:t>5/22/2014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BCE217-4B77-4222-9DF3-E20A6AE2549B}" type="slidenum">
              <a:rPr lang="en-US"/>
              <a:pPr>
                <a:defRPr/>
              </a:pPr>
              <a:t>‹#›</a:t>
            </a:fld>
            <a:endParaRPr lang="en-US"/>
          </a:p>
        </p:txBody>
      </p:sp>
    </p:spTree>
    <p:extLst>
      <p:ext uri="{BB962C8B-B14F-4D97-AF65-F5344CB8AC3E}">
        <p14:creationId xmlns:p14="http://schemas.microsoft.com/office/powerpoint/2010/main" val="3481168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June 16-18, 2009 CD-3b Director’s Review</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Salman Tariq, WBS 1.0.3.3/2.0.3.3</a:t>
            </a:r>
            <a:endParaRPr lang="en-US" sz="1000"/>
          </a:p>
        </p:txBody>
      </p:sp>
      <p:sp>
        <p:nvSpPr>
          <p:cNvPr id="7" name="Rectangle 6"/>
          <p:cNvSpPr>
            <a:spLocks noGrp="1" noChangeArrowheads="1"/>
          </p:cNvSpPr>
          <p:nvPr>
            <p:ph type="sldNum" sz="quarter" idx="12"/>
          </p:nvPr>
        </p:nvSpPr>
        <p:spPr>
          <a:ln/>
        </p:spPr>
        <p:txBody>
          <a:bodyPr/>
          <a:lstStyle>
            <a:lvl1pPr>
              <a:defRPr/>
            </a:lvl1pPr>
          </a:lstStyle>
          <a:p>
            <a:pPr>
              <a:defRPr/>
            </a:pPr>
            <a:fld id="{F70A5582-C7F0-44EE-963C-7A60287E2EED}" type="slidenum">
              <a:rPr lang="en-US"/>
              <a:pPr>
                <a:defRPr/>
              </a:pPr>
              <a:t>‹#›</a:t>
            </a:fld>
            <a:endParaRPr lang="en-US"/>
          </a:p>
        </p:txBody>
      </p:sp>
    </p:spTree>
    <p:extLst>
      <p:ext uri="{BB962C8B-B14F-4D97-AF65-F5344CB8AC3E}">
        <p14:creationId xmlns:p14="http://schemas.microsoft.com/office/powerpoint/2010/main" val="399839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June 16-18, 2009 CD-3b Director’s Review</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a:t>Salman Tariq, WBS 1.0.3.3/2.0.3.3</a:t>
            </a:r>
            <a:endParaRPr lang="en-US" sz="1000"/>
          </a:p>
        </p:txBody>
      </p:sp>
      <p:sp>
        <p:nvSpPr>
          <p:cNvPr id="9" name="Rectangle 6"/>
          <p:cNvSpPr>
            <a:spLocks noGrp="1" noChangeArrowheads="1"/>
          </p:cNvSpPr>
          <p:nvPr>
            <p:ph type="sldNum" sz="quarter" idx="12"/>
          </p:nvPr>
        </p:nvSpPr>
        <p:spPr>
          <a:ln/>
        </p:spPr>
        <p:txBody>
          <a:bodyPr/>
          <a:lstStyle>
            <a:lvl1pPr>
              <a:defRPr/>
            </a:lvl1pPr>
          </a:lstStyle>
          <a:p>
            <a:pPr>
              <a:defRPr/>
            </a:pPr>
            <a:fld id="{08A0041F-184C-417A-A545-CE879F7DBB37}" type="slidenum">
              <a:rPr lang="en-US"/>
              <a:pPr>
                <a:defRPr/>
              </a:pPr>
              <a:t>‹#›</a:t>
            </a:fld>
            <a:endParaRPr lang="en-US"/>
          </a:p>
        </p:txBody>
      </p:sp>
    </p:spTree>
    <p:extLst>
      <p:ext uri="{BB962C8B-B14F-4D97-AF65-F5344CB8AC3E}">
        <p14:creationId xmlns:p14="http://schemas.microsoft.com/office/powerpoint/2010/main" val="76168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June 16-18, 2009 CD-3b Director’s Review</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a:t>Salman Tariq, WBS 1.0.3.3/2.0.3.3</a:t>
            </a:r>
            <a:endParaRPr lang="en-US" sz="1000"/>
          </a:p>
        </p:txBody>
      </p:sp>
      <p:sp>
        <p:nvSpPr>
          <p:cNvPr id="5" name="Rectangle 6"/>
          <p:cNvSpPr>
            <a:spLocks noGrp="1" noChangeArrowheads="1"/>
          </p:cNvSpPr>
          <p:nvPr>
            <p:ph type="sldNum" sz="quarter" idx="12"/>
          </p:nvPr>
        </p:nvSpPr>
        <p:spPr>
          <a:ln/>
        </p:spPr>
        <p:txBody>
          <a:bodyPr/>
          <a:lstStyle>
            <a:lvl1pPr>
              <a:defRPr/>
            </a:lvl1pPr>
          </a:lstStyle>
          <a:p>
            <a:pPr>
              <a:defRPr/>
            </a:pPr>
            <a:fld id="{804D035B-39F5-4914-B7AD-B05E654F887F}" type="slidenum">
              <a:rPr lang="en-US"/>
              <a:pPr>
                <a:defRPr/>
              </a:pPr>
              <a:t>‹#›</a:t>
            </a:fld>
            <a:endParaRPr lang="en-US"/>
          </a:p>
        </p:txBody>
      </p:sp>
    </p:spTree>
    <p:extLst>
      <p:ext uri="{BB962C8B-B14F-4D97-AF65-F5344CB8AC3E}">
        <p14:creationId xmlns:p14="http://schemas.microsoft.com/office/powerpoint/2010/main" val="210903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June 16-18, 2009 CD-3b Director’s Review</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t>Salman Tariq, WBS 1.0.3.3/2.0.3.3</a:t>
            </a:r>
            <a:endParaRPr lang="en-US" sz="1000"/>
          </a:p>
        </p:txBody>
      </p:sp>
      <p:sp>
        <p:nvSpPr>
          <p:cNvPr id="4" name="Rectangle 6"/>
          <p:cNvSpPr>
            <a:spLocks noGrp="1" noChangeArrowheads="1"/>
          </p:cNvSpPr>
          <p:nvPr>
            <p:ph type="sldNum" sz="quarter" idx="12"/>
          </p:nvPr>
        </p:nvSpPr>
        <p:spPr>
          <a:ln/>
        </p:spPr>
        <p:txBody>
          <a:bodyPr/>
          <a:lstStyle>
            <a:lvl1pPr>
              <a:defRPr/>
            </a:lvl1pPr>
          </a:lstStyle>
          <a:p>
            <a:pPr>
              <a:defRPr/>
            </a:pPr>
            <a:fld id="{49B7377D-248A-45E1-9575-41D085C984C8}" type="slidenum">
              <a:rPr lang="en-US"/>
              <a:pPr>
                <a:defRPr/>
              </a:pPr>
              <a:t>‹#›</a:t>
            </a:fld>
            <a:endParaRPr lang="en-US"/>
          </a:p>
        </p:txBody>
      </p:sp>
    </p:spTree>
    <p:extLst>
      <p:ext uri="{BB962C8B-B14F-4D97-AF65-F5344CB8AC3E}">
        <p14:creationId xmlns:p14="http://schemas.microsoft.com/office/powerpoint/2010/main" val="4197128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June 16-18, 2009 CD-3b Director’s Review</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Salman Tariq, WBS 1.0.3.3/2.0.3.3</a:t>
            </a:r>
            <a:endParaRPr lang="en-US" sz="1000"/>
          </a:p>
        </p:txBody>
      </p:sp>
      <p:sp>
        <p:nvSpPr>
          <p:cNvPr id="7" name="Rectangle 6"/>
          <p:cNvSpPr>
            <a:spLocks noGrp="1" noChangeArrowheads="1"/>
          </p:cNvSpPr>
          <p:nvPr>
            <p:ph type="sldNum" sz="quarter" idx="12"/>
          </p:nvPr>
        </p:nvSpPr>
        <p:spPr>
          <a:ln/>
        </p:spPr>
        <p:txBody>
          <a:bodyPr/>
          <a:lstStyle>
            <a:lvl1pPr>
              <a:defRPr/>
            </a:lvl1pPr>
          </a:lstStyle>
          <a:p>
            <a:pPr>
              <a:defRPr/>
            </a:pPr>
            <a:fld id="{B22BB0AA-073C-4DE1-B65B-5A8867DFEED1}" type="slidenum">
              <a:rPr lang="en-US"/>
              <a:pPr>
                <a:defRPr/>
              </a:pPr>
              <a:t>‹#›</a:t>
            </a:fld>
            <a:endParaRPr lang="en-US"/>
          </a:p>
        </p:txBody>
      </p:sp>
    </p:spTree>
    <p:extLst>
      <p:ext uri="{BB962C8B-B14F-4D97-AF65-F5344CB8AC3E}">
        <p14:creationId xmlns:p14="http://schemas.microsoft.com/office/powerpoint/2010/main" val="2893571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June 16-18, 2009 CD-3b Director’s Review</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Salman Tariq, WBS 1.0.3.3/2.0.3.3</a:t>
            </a:r>
            <a:endParaRPr lang="en-US" sz="1000"/>
          </a:p>
        </p:txBody>
      </p:sp>
      <p:sp>
        <p:nvSpPr>
          <p:cNvPr id="7" name="Rectangle 6"/>
          <p:cNvSpPr>
            <a:spLocks noGrp="1" noChangeArrowheads="1"/>
          </p:cNvSpPr>
          <p:nvPr>
            <p:ph type="sldNum" sz="quarter" idx="12"/>
          </p:nvPr>
        </p:nvSpPr>
        <p:spPr>
          <a:ln/>
        </p:spPr>
        <p:txBody>
          <a:bodyPr/>
          <a:lstStyle>
            <a:lvl1pPr>
              <a:defRPr/>
            </a:lvl1pPr>
          </a:lstStyle>
          <a:p>
            <a:pPr>
              <a:defRPr/>
            </a:pPr>
            <a:fld id="{BA4D95EA-C378-4457-9021-46A52CF4FC3C}" type="slidenum">
              <a:rPr lang="en-US"/>
              <a:pPr>
                <a:defRPr/>
              </a:pPr>
              <a:t>‹#›</a:t>
            </a:fld>
            <a:endParaRPr lang="en-US"/>
          </a:p>
        </p:txBody>
      </p:sp>
    </p:spTree>
    <p:extLst>
      <p:ext uri="{BB962C8B-B14F-4D97-AF65-F5344CB8AC3E}">
        <p14:creationId xmlns:p14="http://schemas.microsoft.com/office/powerpoint/2010/main" val="884560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31963" y="244475"/>
            <a:ext cx="68976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0" y="6488113"/>
            <a:ext cx="3856038" cy="2365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r>
              <a:rPr lang="en-US"/>
              <a:t>June 16-18, 2009 CD-3b Director’s Review</a:t>
            </a:r>
            <a:endParaRPr lang="en-US" dirty="0"/>
          </a:p>
        </p:txBody>
      </p:sp>
      <p:sp>
        <p:nvSpPr>
          <p:cNvPr id="1029" name="Rectangle 5"/>
          <p:cNvSpPr>
            <a:spLocks noGrp="1" noChangeArrowheads="1"/>
          </p:cNvSpPr>
          <p:nvPr>
            <p:ph type="ftr" sz="quarter" idx="3"/>
          </p:nvPr>
        </p:nvSpPr>
        <p:spPr bwMode="auto">
          <a:xfrm>
            <a:off x="3448050" y="6462713"/>
            <a:ext cx="3589338" cy="261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vl1pPr>
          </a:lstStyle>
          <a:p>
            <a:pPr>
              <a:defRPr/>
            </a:pPr>
            <a:r>
              <a:rPr lang="en-US"/>
              <a:t>Salman Tariq, WBS 1.0.3.3/2.0.3.3</a:t>
            </a:r>
            <a:endParaRPr lang="en-US" sz="1000"/>
          </a:p>
        </p:txBody>
      </p:sp>
      <p:sp>
        <p:nvSpPr>
          <p:cNvPr id="1030" name="Rectangle 6"/>
          <p:cNvSpPr>
            <a:spLocks noGrp="1" noChangeArrowheads="1"/>
          </p:cNvSpPr>
          <p:nvPr>
            <p:ph type="sldNum" sz="quarter" idx="4"/>
          </p:nvPr>
        </p:nvSpPr>
        <p:spPr bwMode="auto">
          <a:xfrm>
            <a:off x="7010400" y="6462713"/>
            <a:ext cx="2133600" cy="261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CF61955D-C12C-4B8E-88E9-D580CBAC152B}" type="slidenum">
              <a:rPr lang="en-US"/>
              <a:pPr>
                <a:defRPr/>
              </a:pPr>
              <a:t>‹#›</a:t>
            </a:fld>
            <a:endParaRPr lang="en-US"/>
          </a:p>
        </p:txBody>
      </p:sp>
      <p:pic>
        <p:nvPicPr>
          <p:cNvPr id="1031"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25425"/>
            <a:ext cx="14097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WordArt 9"/>
          <p:cNvSpPr>
            <a:spLocks noChangeArrowheads="1" noChangeShapeType="1" noTextEdit="1"/>
          </p:cNvSpPr>
          <p:nvPr userDrawn="1"/>
        </p:nvSpPr>
        <p:spPr bwMode="auto">
          <a:xfrm>
            <a:off x="1616075" y="995363"/>
            <a:ext cx="7297738" cy="4445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___________________ </a:t>
            </a:r>
          </a:p>
        </p:txBody>
      </p:sp>
    </p:spTree>
  </p:cSld>
  <p:clrMap bg1="lt1" tx1="dk1" bg2="lt2" tx2="dk2" accent1="accent1" accent2="accent2" accent3="accent3" accent4="accent4" accent5="accent5" accent6="accent6" hlink="hlink" folHlink="folHlink"/>
  <p:sldLayoutIdLst>
    <p:sldLayoutId id="2147484526" r:id="rId1"/>
    <p:sldLayoutId id="2147484559"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3CCB969-22C0-4CE1-8CAD-C74AE5F88C06}" type="datetimeFigureOut">
              <a:rPr lang="en-US"/>
              <a:pPr>
                <a:defRPr/>
              </a:pPr>
              <a:t>5/22/2014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DF6D7AC-DC54-4A40-BE89-681DE3026C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030BFF7-3CEC-42E9-AFF2-8138A7411EC8}" type="datetimeFigureOut">
              <a:rPr lang="en-US"/>
              <a:pPr>
                <a:defRPr/>
              </a:pPr>
              <a:t>5/22/2014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5D3ABB0-0A49-46C4-92D6-29C4CC4C07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wmf"/></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5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77.emf"/></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a:xfrm>
            <a:off x="190500" y="1247775"/>
            <a:ext cx="8801100" cy="1857375"/>
          </a:xfrm>
        </p:spPr>
        <p:txBody>
          <a:bodyPr/>
          <a:lstStyle/>
          <a:p>
            <a:pPr eaLnBrk="1" hangingPunct="1"/>
            <a:r>
              <a:rPr lang="en-US" altLang="en-US" sz="4200" b="1" dirty="0" err="1" smtClean="0">
                <a:solidFill>
                  <a:schemeClr val="accent2"/>
                </a:solidFill>
                <a:latin typeface="Arial" charset="0"/>
              </a:rPr>
              <a:t>NuMI</a:t>
            </a:r>
            <a:r>
              <a:rPr lang="en-US" altLang="en-US" sz="4200" b="1" dirty="0" smtClean="0">
                <a:solidFill>
                  <a:schemeClr val="accent2"/>
                </a:solidFill>
                <a:latin typeface="Arial" charset="0"/>
              </a:rPr>
              <a:t> Target Hall Reconfiguration</a:t>
            </a:r>
            <a:br>
              <a:rPr lang="en-US" altLang="en-US" sz="4200" b="1" dirty="0" smtClean="0">
                <a:solidFill>
                  <a:schemeClr val="accent2"/>
                </a:solidFill>
                <a:latin typeface="Arial" charset="0"/>
              </a:rPr>
            </a:br>
            <a:r>
              <a:rPr lang="en-US" altLang="en-US" sz="4200" b="1" dirty="0" smtClean="0">
                <a:solidFill>
                  <a:schemeClr val="accent2"/>
                </a:solidFill>
                <a:latin typeface="Arial" charset="0"/>
              </a:rPr>
              <a:t>for </a:t>
            </a:r>
            <a:r>
              <a:rPr lang="en-US" altLang="en-US" sz="4200" b="1" dirty="0" err="1" smtClean="0">
                <a:solidFill>
                  <a:schemeClr val="accent2"/>
                </a:solidFill>
                <a:latin typeface="Arial" charset="0"/>
              </a:rPr>
              <a:t>NO</a:t>
            </a:r>
            <a:r>
              <a:rPr lang="en-US" altLang="en-US" sz="4200" b="1" dirty="0" err="1" smtClean="0">
                <a:solidFill>
                  <a:schemeClr val="accent2"/>
                </a:solidFill>
                <a:latin typeface="Symbol" pitchFamily="18" charset="2"/>
              </a:rPr>
              <a:t>n</a:t>
            </a:r>
            <a:r>
              <a:rPr lang="en-US" altLang="en-US" sz="4200" b="1" dirty="0" err="1" smtClean="0">
                <a:solidFill>
                  <a:schemeClr val="accent2"/>
                </a:solidFill>
                <a:latin typeface="Arial" charset="0"/>
              </a:rPr>
              <a:t>A</a:t>
            </a:r>
            <a:endParaRPr lang="en-US" altLang="en-US" sz="4200" dirty="0" smtClean="0">
              <a:latin typeface="Arial" charset="0"/>
            </a:endParaRPr>
          </a:p>
        </p:txBody>
      </p:sp>
      <p:sp>
        <p:nvSpPr>
          <p:cNvPr id="5123" name="Rectangle 5"/>
          <p:cNvSpPr>
            <a:spLocks noGrp="1" noChangeArrowheads="1"/>
          </p:cNvSpPr>
          <p:nvPr>
            <p:ph type="subTitle" idx="1"/>
          </p:nvPr>
        </p:nvSpPr>
        <p:spPr>
          <a:xfrm>
            <a:off x="969963" y="3228975"/>
            <a:ext cx="7078662" cy="3286125"/>
          </a:xfrm>
        </p:spPr>
        <p:txBody>
          <a:bodyPr/>
          <a:lstStyle/>
          <a:p>
            <a:r>
              <a:rPr lang="en-US" altLang="en-US" sz="2800" dirty="0" smtClean="0">
                <a:latin typeface="Arial" charset="0"/>
              </a:rPr>
              <a:t>5</a:t>
            </a:r>
            <a:r>
              <a:rPr lang="en-US" altLang="en-US" sz="2800" baseline="30000" dirty="0" smtClean="0">
                <a:latin typeface="Arial" charset="0"/>
              </a:rPr>
              <a:t>th</a:t>
            </a:r>
            <a:r>
              <a:rPr lang="en-US" altLang="en-US" sz="2800" dirty="0" smtClean="0">
                <a:latin typeface="Arial" charset="0"/>
              </a:rPr>
              <a:t> High Power </a:t>
            </a:r>
            <a:r>
              <a:rPr lang="en-US" altLang="en-US" sz="2800" dirty="0" err="1" smtClean="0">
                <a:latin typeface="Arial" charset="0"/>
              </a:rPr>
              <a:t>Targetry</a:t>
            </a:r>
            <a:r>
              <a:rPr lang="en-US" altLang="en-US" sz="2800" dirty="0" smtClean="0">
                <a:latin typeface="Arial" charset="0"/>
              </a:rPr>
              <a:t> Workshop - FNAL</a:t>
            </a:r>
          </a:p>
          <a:p>
            <a:r>
              <a:rPr lang="en-US" altLang="en-US" sz="2800" dirty="0" smtClean="0">
                <a:latin typeface="Arial" charset="0"/>
              </a:rPr>
              <a:t>Target </a:t>
            </a:r>
            <a:r>
              <a:rPr lang="en-US" altLang="en-US" sz="2800" dirty="0">
                <a:latin typeface="Arial" charset="0"/>
              </a:rPr>
              <a:t>Facility </a:t>
            </a:r>
            <a:r>
              <a:rPr lang="en-US" altLang="en-US" sz="2800" dirty="0" smtClean="0">
                <a:latin typeface="Arial" charset="0"/>
              </a:rPr>
              <a:t>Challenges</a:t>
            </a:r>
          </a:p>
          <a:p>
            <a:r>
              <a:rPr lang="en-US" altLang="en-US" sz="2800" dirty="0">
                <a:latin typeface="Arial" charset="0"/>
              </a:rPr>
              <a:t>May 23, </a:t>
            </a:r>
            <a:r>
              <a:rPr lang="en-US" altLang="en-US" sz="2800" dirty="0" smtClean="0">
                <a:latin typeface="Arial" charset="0"/>
              </a:rPr>
              <a:t>2014</a:t>
            </a:r>
            <a:endParaRPr lang="en-US" altLang="en-US" sz="2800" dirty="0">
              <a:latin typeface="Arial" charset="0"/>
            </a:endParaRPr>
          </a:p>
          <a:p>
            <a:pPr eaLnBrk="1" hangingPunct="1"/>
            <a:endParaRPr lang="en-US" altLang="en-US" sz="2000" dirty="0" smtClean="0">
              <a:latin typeface="Arial" charset="0"/>
            </a:endParaRPr>
          </a:p>
          <a:p>
            <a:pPr eaLnBrk="1" hangingPunct="1"/>
            <a:r>
              <a:rPr lang="en-US" altLang="en-US" sz="2000" dirty="0" smtClean="0">
                <a:latin typeface="Arial" charset="0"/>
              </a:rPr>
              <a:t>Salman Tariq</a:t>
            </a:r>
            <a:r>
              <a:rPr lang="en-US" altLang="en-US" sz="2000" baseline="30000" dirty="0" smtClean="0">
                <a:latin typeface="Arial" charset="0"/>
              </a:rPr>
              <a:t>1</a:t>
            </a:r>
            <a:r>
              <a:rPr lang="en-US" altLang="en-US" sz="2000" dirty="0" smtClean="0">
                <a:latin typeface="Arial" charset="0"/>
              </a:rPr>
              <a:t>, Eric Pirtle</a:t>
            </a:r>
            <a:r>
              <a:rPr lang="en-US" altLang="en-US" sz="2000" baseline="30000" dirty="0" smtClean="0">
                <a:latin typeface="Arial" charset="0"/>
              </a:rPr>
              <a:t>1</a:t>
            </a:r>
            <a:r>
              <a:rPr lang="en-US" altLang="en-US" sz="2000" dirty="0" smtClean="0">
                <a:latin typeface="Arial" charset="0"/>
              </a:rPr>
              <a:t>, Tony Busch</a:t>
            </a:r>
            <a:r>
              <a:rPr lang="en-US" altLang="en-US" sz="2000" baseline="30000" dirty="0" smtClean="0">
                <a:latin typeface="Arial" charset="0"/>
              </a:rPr>
              <a:t>2</a:t>
            </a:r>
            <a:r>
              <a:rPr lang="en-US" altLang="en-US" sz="2000" dirty="0" smtClean="0">
                <a:latin typeface="Arial" charset="0"/>
              </a:rPr>
              <a:t>, Gary Lauten</a:t>
            </a:r>
            <a:r>
              <a:rPr lang="en-US" altLang="en-US" sz="2000" baseline="30000" dirty="0" smtClean="0">
                <a:latin typeface="Arial" charset="0"/>
              </a:rPr>
              <a:t>2</a:t>
            </a:r>
            <a:r>
              <a:rPr lang="en-US" altLang="en-US" sz="2000" dirty="0" smtClean="0">
                <a:latin typeface="Arial" charset="0"/>
              </a:rPr>
              <a:t>, Michael Andrews</a:t>
            </a:r>
            <a:r>
              <a:rPr lang="en-US" altLang="en-US" sz="2000" baseline="30000" dirty="0" smtClean="0">
                <a:latin typeface="Arial" charset="0"/>
              </a:rPr>
              <a:t>3</a:t>
            </a:r>
          </a:p>
          <a:p>
            <a:pPr eaLnBrk="1" hangingPunct="1">
              <a:lnSpc>
                <a:spcPct val="150000"/>
              </a:lnSpc>
            </a:pPr>
            <a:r>
              <a:rPr lang="en-US" altLang="en-US" sz="1400" baseline="30000" dirty="0" smtClean="0">
                <a:latin typeface="Arial" charset="0"/>
              </a:rPr>
              <a:t>1</a:t>
            </a:r>
            <a:r>
              <a:rPr lang="en-US" altLang="en-US" sz="1400" dirty="0" smtClean="0">
                <a:latin typeface="Arial" charset="0"/>
              </a:rPr>
              <a:t>AD/</a:t>
            </a:r>
            <a:r>
              <a:rPr lang="en-US" altLang="en-US" sz="1400" dirty="0" err="1" smtClean="0">
                <a:latin typeface="Arial" charset="0"/>
              </a:rPr>
              <a:t>Mech</a:t>
            </a:r>
            <a:r>
              <a:rPr lang="en-US" altLang="en-US" sz="1400" dirty="0" smtClean="0">
                <a:latin typeface="Arial" charset="0"/>
              </a:rPr>
              <a:t> Support   </a:t>
            </a:r>
            <a:r>
              <a:rPr lang="en-US" altLang="en-US" sz="1400" baseline="30000" dirty="0" smtClean="0">
                <a:latin typeface="Arial" charset="0"/>
              </a:rPr>
              <a:t>2</a:t>
            </a:r>
            <a:r>
              <a:rPr lang="en-US" altLang="en-US" sz="1400" dirty="0" smtClean="0">
                <a:latin typeface="Arial" charset="0"/>
              </a:rPr>
              <a:t>AD/ES&amp;H Rad Safety   </a:t>
            </a:r>
            <a:r>
              <a:rPr lang="en-US" altLang="en-US" sz="1400" baseline="30000" dirty="0" smtClean="0">
                <a:latin typeface="Arial" charset="0"/>
              </a:rPr>
              <a:t>3</a:t>
            </a:r>
            <a:r>
              <a:rPr lang="en-US" altLang="en-US" sz="1400" dirty="0" smtClean="0">
                <a:latin typeface="Arial" charset="0"/>
              </a:rPr>
              <a:t>AD/LBNE ES&amp;H</a:t>
            </a:r>
          </a:p>
        </p:txBody>
      </p:sp>
      <p:sp>
        <p:nvSpPr>
          <p:cNvPr id="5124" name="Text Box 5"/>
          <p:cNvSpPr txBox="1">
            <a:spLocks noChangeArrowheads="1"/>
          </p:cNvSpPr>
          <p:nvPr/>
        </p:nvSpPr>
        <p:spPr bwMode="auto">
          <a:xfrm>
            <a:off x="2936428" y="6638925"/>
            <a:ext cx="33425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800" dirty="0" smtClean="0">
                <a:solidFill>
                  <a:srgbClr val="0066FF"/>
                </a:solidFill>
                <a:latin typeface="Arial" charset="0"/>
                <a:cs typeface="Arial" charset="0"/>
              </a:rPr>
              <a:t>HPT_2014_NuMI_TH_Reconfiguration_NOvA_final1.ppt    </a:t>
            </a:r>
            <a:r>
              <a:rPr lang="en-US" altLang="en-US" sz="800" dirty="0" smtClean="0">
                <a:solidFill>
                  <a:srgbClr val="0066FF"/>
                </a:solidFill>
                <a:latin typeface="Arial" charset="0"/>
                <a:cs typeface="Arial" charset="0"/>
              </a:rPr>
              <a:t>5/22/2014</a:t>
            </a:r>
            <a:endParaRPr lang="en-US" altLang="en-US" sz="800" dirty="0">
              <a:solidFill>
                <a:srgbClr val="0066FF"/>
              </a:solidFill>
              <a:latin typeface="Arial" charset="0"/>
              <a:cs typeface="Arial" charset="0"/>
            </a:endParaRPr>
          </a:p>
        </p:txBody>
      </p:sp>
      <p:pic>
        <p:nvPicPr>
          <p:cNvPr id="5" name="Picture 5" descr="FermilabLogo_100c56m0y23k.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9569" y="234286"/>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Blue-Seal_c100m56y0k23-Mark_SC_Horizontal.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3325" y="175051"/>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10</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err="1" smtClean="0"/>
              <a:t>NuMI</a:t>
            </a:r>
            <a:r>
              <a:rPr lang="en-US" altLang="en-US" sz="3200" dirty="0" smtClean="0"/>
              <a:t> </a:t>
            </a:r>
            <a:r>
              <a:rPr lang="en-US" altLang="en-US" sz="3200" dirty="0"/>
              <a:t>TH – </a:t>
            </a:r>
            <a:r>
              <a:rPr lang="en-US" altLang="en-US" sz="3200" dirty="0" smtClean="0"/>
              <a:t>Section View at ME</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88" name="Text Box 18"/>
          <p:cNvSpPr txBox="1">
            <a:spLocks noChangeArrowheads="1"/>
          </p:cNvSpPr>
          <p:nvPr/>
        </p:nvSpPr>
        <p:spPr bwMode="auto">
          <a:xfrm>
            <a:off x="1691481" y="1235075"/>
            <a:ext cx="508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altLang="en-US" sz="1800" dirty="0">
                <a:solidFill>
                  <a:srgbClr val="000099"/>
                </a:solidFill>
              </a:rPr>
              <a:t>Section C-C Showing Blue Block Stacking Order</a:t>
            </a:r>
          </a:p>
        </p:txBody>
      </p:sp>
      <p:grpSp>
        <p:nvGrpSpPr>
          <p:cNvPr id="4" name="Group 3"/>
          <p:cNvGrpSpPr/>
          <p:nvPr/>
        </p:nvGrpSpPr>
        <p:grpSpPr>
          <a:xfrm>
            <a:off x="1794668" y="1573213"/>
            <a:ext cx="6094414" cy="4595812"/>
            <a:chOff x="1794668" y="1573213"/>
            <a:chExt cx="6094414" cy="4595812"/>
          </a:xfrm>
        </p:grpSpPr>
        <p:grpSp>
          <p:nvGrpSpPr>
            <p:cNvPr id="2" name="Group 1"/>
            <p:cNvGrpSpPr/>
            <p:nvPr/>
          </p:nvGrpSpPr>
          <p:grpSpPr>
            <a:xfrm>
              <a:off x="1794668" y="1573213"/>
              <a:ext cx="6094414" cy="4595812"/>
              <a:chOff x="342900" y="1573213"/>
              <a:chExt cx="6094414" cy="4595812"/>
            </a:xfrm>
          </p:grpSpPr>
          <p:grpSp>
            <p:nvGrpSpPr>
              <p:cNvPr id="36" name="Group 40"/>
              <p:cNvGrpSpPr>
                <a:grpSpLocks/>
              </p:cNvGrpSpPr>
              <p:nvPr/>
            </p:nvGrpSpPr>
            <p:grpSpPr bwMode="auto">
              <a:xfrm>
                <a:off x="342900" y="1573213"/>
                <a:ext cx="6094414" cy="4595812"/>
                <a:chOff x="216" y="991"/>
                <a:chExt cx="3839" cy="2895"/>
              </a:xfrm>
            </p:grpSpPr>
            <p:grpSp>
              <p:nvGrpSpPr>
                <p:cNvPr id="37" name="Group 37"/>
                <p:cNvGrpSpPr>
                  <a:grpSpLocks/>
                </p:cNvGrpSpPr>
                <p:nvPr/>
              </p:nvGrpSpPr>
              <p:grpSpPr bwMode="auto">
                <a:xfrm>
                  <a:off x="216" y="991"/>
                  <a:ext cx="3476" cy="2895"/>
                  <a:chOff x="216" y="991"/>
                  <a:chExt cx="3476" cy="2895"/>
                </a:xfrm>
              </p:grpSpPr>
              <p:grpSp>
                <p:nvGrpSpPr>
                  <p:cNvPr id="72" name="Group 29"/>
                  <p:cNvGrpSpPr>
                    <a:grpSpLocks/>
                  </p:cNvGrpSpPr>
                  <p:nvPr/>
                </p:nvGrpSpPr>
                <p:grpSpPr bwMode="auto">
                  <a:xfrm>
                    <a:off x="216" y="991"/>
                    <a:ext cx="3036" cy="2536"/>
                    <a:chOff x="216" y="1081"/>
                    <a:chExt cx="3036" cy="2536"/>
                  </a:xfrm>
                </p:grpSpPr>
                <p:pic>
                  <p:nvPicPr>
                    <p:cNvPr id="8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 y="1081"/>
                      <a:ext cx="3036" cy="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 name="Group 11"/>
                    <p:cNvGrpSpPr>
                      <a:grpSpLocks/>
                    </p:cNvGrpSpPr>
                    <p:nvPr/>
                  </p:nvGrpSpPr>
                  <p:grpSpPr bwMode="auto">
                    <a:xfrm>
                      <a:off x="1610" y="1533"/>
                      <a:ext cx="144" cy="588"/>
                      <a:chOff x="2496" y="1248"/>
                      <a:chExt cx="144" cy="588"/>
                    </a:xfrm>
                  </p:grpSpPr>
                  <p:sp>
                    <p:nvSpPr>
                      <p:cNvPr id="85" name="Oval 12"/>
                      <p:cNvSpPr>
                        <a:spLocks noChangeArrowheads="1"/>
                      </p:cNvSpPr>
                      <p:nvPr/>
                    </p:nvSpPr>
                    <p:spPr bwMode="auto">
                      <a:xfrm>
                        <a:off x="2496" y="1728"/>
                        <a:ext cx="144" cy="108"/>
                      </a:xfrm>
                      <a:prstGeom prst="ellipse">
                        <a:avLst/>
                      </a:prstGeom>
                      <a:solidFill>
                        <a:schemeClr val="bg1"/>
                      </a:solidFill>
                      <a:ln w="9525">
                        <a:solidFill>
                          <a:schemeClr val="tx1"/>
                        </a:solidFill>
                        <a:round/>
                        <a:headEnd/>
                        <a:tailEnd/>
                      </a:ln>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r>
                          <a:rPr lang="en-US" altLang="en-US" sz="1200"/>
                          <a:t>1</a:t>
                        </a:r>
                      </a:p>
                    </p:txBody>
                  </p:sp>
                  <p:sp>
                    <p:nvSpPr>
                      <p:cNvPr id="86" name="Oval 13"/>
                      <p:cNvSpPr>
                        <a:spLocks noChangeArrowheads="1"/>
                      </p:cNvSpPr>
                      <p:nvPr/>
                    </p:nvSpPr>
                    <p:spPr bwMode="auto">
                      <a:xfrm>
                        <a:off x="2496" y="1248"/>
                        <a:ext cx="144" cy="108"/>
                      </a:xfrm>
                      <a:prstGeom prst="ellipse">
                        <a:avLst/>
                      </a:prstGeom>
                      <a:solidFill>
                        <a:schemeClr val="bg1"/>
                      </a:solidFill>
                      <a:ln w="9525">
                        <a:solidFill>
                          <a:schemeClr val="tx1"/>
                        </a:solidFill>
                        <a:round/>
                        <a:headEnd/>
                        <a:tailEnd/>
                      </a:ln>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r>
                          <a:rPr lang="en-US" altLang="en-US" sz="1200"/>
                          <a:t>3</a:t>
                        </a:r>
                      </a:p>
                    </p:txBody>
                  </p:sp>
                  <p:sp>
                    <p:nvSpPr>
                      <p:cNvPr id="87" name="Oval 14"/>
                      <p:cNvSpPr>
                        <a:spLocks noChangeArrowheads="1"/>
                      </p:cNvSpPr>
                      <p:nvPr/>
                    </p:nvSpPr>
                    <p:spPr bwMode="auto">
                      <a:xfrm>
                        <a:off x="2496" y="1488"/>
                        <a:ext cx="144" cy="108"/>
                      </a:xfrm>
                      <a:prstGeom prst="ellipse">
                        <a:avLst/>
                      </a:prstGeom>
                      <a:solidFill>
                        <a:schemeClr val="bg1"/>
                      </a:solidFill>
                      <a:ln w="9525">
                        <a:solidFill>
                          <a:schemeClr val="tx1"/>
                        </a:solidFill>
                        <a:round/>
                        <a:headEnd/>
                        <a:tailEnd/>
                      </a:ln>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r>
                          <a:rPr lang="en-US" altLang="en-US" sz="1200"/>
                          <a:t>2</a:t>
                        </a:r>
                      </a:p>
                    </p:txBody>
                  </p:sp>
                </p:grpSp>
              </p:grpSp>
              <p:grpSp>
                <p:nvGrpSpPr>
                  <p:cNvPr id="73" name="Group 34"/>
                  <p:cNvGrpSpPr>
                    <a:grpSpLocks/>
                  </p:cNvGrpSpPr>
                  <p:nvPr/>
                </p:nvGrpSpPr>
                <p:grpSpPr bwMode="auto">
                  <a:xfrm>
                    <a:off x="1816" y="2257"/>
                    <a:ext cx="1876" cy="178"/>
                    <a:chOff x="1816" y="2289"/>
                    <a:chExt cx="1876" cy="178"/>
                  </a:xfrm>
                </p:grpSpPr>
                <p:sp>
                  <p:nvSpPr>
                    <p:cNvPr id="81" name="Line 9"/>
                    <p:cNvSpPr>
                      <a:spLocks noChangeShapeType="1"/>
                    </p:cNvSpPr>
                    <p:nvPr/>
                  </p:nvSpPr>
                  <p:spPr bwMode="auto">
                    <a:xfrm flipH="1">
                      <a:off x="1816" y="2378"/>
                      <a:ext cx="1106" cy="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 name="Text Box 16"/>
                    <p:cNvSpPr txBox="1">
                      <a:spLocks noChangeArrowheads="1"/>
                    </p:cNvSpPr>
                    <p:nvPr/>
                  </p:nvSpPr>
                  <p:spPr bwMode="auto">
                    <a:xfrm>
                      <a:off x="2872" y="2289"/>
                      <a:ext cx="82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100" b="1" dirty="0" smtClean="0"/>
                        <a:t>TARGET CHASE</a:t>
                      </a:r>
                      <a:endParaRPr lang="en-US" altLang="en-US" sz="1100" b="1" dirty="0"/>
                    </a:p>
                  </p:txBody>
                </p:sp>
              </p:grpSp>
              <p:grpSp>
                <p:nvGrpSpPr>
                  <p:cNvPr id="74" name="Group 27"/>
                  <p:cNvGrpSpPr>
                    <a:grpSpLocks/>
                  </p:cNvGrpSpPr>
                  <p:nvPr/>
                </p:nvGrpSpPr>
                <p:grpSpPr bwMode="auto">
                  <a:xfrm>
                    <a:off x="2712" y="2577"/>
                    <a:ext cx="663" cy="164"/>
                    <a:chOff x="2712" y="2759"/>
                    <a:chExt cx="663" cy="164"/>
                  </a:xfrm>
                </p:grpSpPr>
                <p:sp>
                  <p:nvSpPr>
                    <p:cNvPr id="79" name="Line 10"/>
                    <p:cNvSpPr>
                      <a:spLocks noChangeShapeType="1"/>
                    </p:cNvSpPr>
                    <p:nvPr/>
                  </p:nvSpPr>
                  <p:spPr bwMode="auto">
                    <a:xfrm flipH="1">
                      <a:off x="2712" y="2849"/>
                      <a:ext cx="196" cy="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 name="Text Box 17"/>
                    <p:cNvSpPr txBox="1">
                      <a:spLocks noChangeArrowheads="1"/>
                    </p:cNvSpPr>
                    <p:nvPr/>
                  </p:nvSpPr>
                  <p:spPr bwMode="auto">
                    <a:xfrm>
                      <a:off x="2877" y="2759"/>
                      <a:ext cx="49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100" b="1" dirty="0"/>
                        <a:t>Concrete</a:t>
                      </a:r>
                    </a:p>
                  </p:txBody>
                </p:sp>
              </p:grpSp>
              <p:sp>
                <p:nvSpPr>
                  <p:cNvPr id="75" name="Text Box 19"/>
                  <p:cNvSpPr txBox="1">
                    <a:spLocks noChangeArrowheads="1"/>
                  </p:cNvSpPr>
                  <p:nvPr/>
                </p:nvSpPr>
                <p:spPr bwMode="auto">
                  <a:xfrm>
                    <a:off x="745" y="3520"/>
                    <a:ext cx="202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altLang="en-US" sz="1600" dirty="0">
                        <a:solidFill>
                          <a:srgbClr val="000099"/>
                        </a:solidFill>
                      </a:rPr>
                      <a:t>Target Hall Shielding Section C-C</a:t>
                    </a:r>
                  </a:p>
                  <a:p>
                    <a:pPr algn="ctr"/>
                    <a:r>
                      <a:rPr lang="en-US" altLang="en-US" sz="1600" dirty="0">
                        <a:solidFill>
                          <a:srgbClr val="000099"/>
                        </a:solidFill>
                      </a:rPr>
                      <a:t>at Medium Energy Location</a:t>
                    </a:r>
                  </a:p>
                </p:txBody>
              </p:sp>
              <p:grpSp>
                <p:nvGrpSpPr>
                  <p:cNvPr id="76" name="Group 36"/>
                  <p:cNvGrpSpPr>
                    <a:grpSpLocks/>
                  </p:cNvGrpSpPr>
                  <p:nvPr/>
                </p:nvGrpSpPr>
                <p:grpSpPr bwMode="auto">
                  <a:xfrm>
                    <a:off x="2400" y="2057"/>
                    <a:ext cx="1092" cy="164"/>
                    <a:chOff x="2400" y="2057"/>
                    <a:chExt cx="1092" cy="164"/>
                  </a:xfrm>
                </p:grpSpPr>
                <p:sp>
                  <p:nvSpPr>
                    <p:cNvPr id="77" name="Line 31"/>
                    <p:cNvSpPr>
                      <a:spLocks noChangeShapeType="1"/>
                    </p:cNvSpPr>
                    <p:nvPr/>
                  </p:nvSpPr>
                  <p:spPr bwMode="auto">
                    <a:xfrm flipH="1">
                      <a:off x="2400" y="2135"/>
                      <a:ext cx="517" cy="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 name="Text Box 32"/>
                    <p:cNvSpPr txBox="1">
                      <a:spLocks noChangeArrowheads="1"/>
                    </p:cNvSpPr>
                    <p:nvPr/>
                  </p:nvSpPr>
                  <p:spPr bwMode="auto">
                    <a:xfrm>
                      <a:off x="2872" y="2057"/>
                      <a:ext cx="62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100" b="1" dirty="0"/>
                        <a:t>Blue Blocks</a:t>
                      </a:r>
                    </a:p>
                  </p:txBody>
                </p:sp>
              </p:grpSp>
            </p:grpSp>
            <p:grpSp>
              <p:nvGrpSpPr>
                <p:cNvPr id="67" name="Group 39"/>
                <p:cNvGrpSpPr>
                  <a:grpSpLocks/>
                </p:cNvGrpSpPr>
                <p:nvPr/>
              </p:nvGrpSpPr>
              <p:grpSpPr bwMode="auto">
                <a:xfrm>
                  <a:off x="1878" y="1618"/>
                  <a:ext cx="2177" cy="396"/>
                  <a:chOff x="1878" y="1618"/>
                  <a:chExt cx="2177" cy="396"/>
                </a:xfrm>
              </p:grpSpPr>
              <p:sp>
                <p:nvSpPr>
                  <p:cNvPr id="69" name="Line 8"/>
                  <p:cNvSpPr>
                    <a:spLocks noChangeShapeType="1"/>
                  </p:cNvSpPr>
                  <p:nvPr/>
                </p:nvSpPr>
                <p:spPr bwMode="auto">
                  <a:xfrm flipH="1">
                    <a:off x="1878" y="1694"/>
                    <a:ext cx="1039" cy="3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 name="Text Box 15"/>
                  <p:cNvSpPr txBox="1">
                    <a:spLocks noChangeArrowheads="1"/>
                  </p:cNvSpPr>
                  <p:nvPr/>
                </p:nvSpPr>
                <p:spPr bwMode="auto">
                  <a:xfrm>
                    <a:off x="2894" y="1618"/>
                    <a:ext cx="116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100" b="1" dirty="0"/>
                      <a:t>Blue Blocks that</a:t>
                    </a:r>
                  </a:p>
                  <a:p>
                    <a:pPr eaLnBrk="1" hangingPunct="1"/>
                    <a:r>
                      <a:rPr lang="en-US" altLang="en-US" sz="1100" b="1" dirty="0" smtClean="0"/>
                      <a:t>need </a:t>
                    </a:r>
                    <a:r>
                      <a:rPr lang="en-US" altLang="en-US" sz="1100" b="1" dirty="0"/>
                      <a:t>to be</a:t>
                    </a:r>
                  </a:p>
                  <a:p>
                    <a:pPr eaLnBrk="1" hangingPunct="1"/>
                    <a:r>
                      <a:rPr lang="en-US" altLang="en-US" sz="1100" b="1" dirty="0"/>
                      <a:t>removed </a:t>
                    </a:r>
                    <a:r>
                      <a:rPr lang="en-US" altLang="en-US" sz="1100" b="1" dirty="0" smtClean="0"/>
                      <a:t>at ME for </a:t>
                    </a:r>
                    <a:r>
                      <a:rPr lang="en-US" altLang="en-US" sz="1100" b="1" dirty="0" err="1" smtClean="0"/>
                      <a:t>NOvA</a:t>
                    </a:r>
                    <a:endParaRPr lang="en-US" altLang="en-US" sz="1100" b="1" dirty="0"/>
                  </a:p>
                </p:txBody>
              </p:sp>
              <p:sp>
                <p:nvSpPr>
                  <p:cNvPr id="71" name="Line 22"/>
                  <p:cNvSpPr>
                    <a:spLocks noChangeShapeType="1"/>
                  </p:cNvSpPr>
                  <p:nvPr/>
                </p:nvSpPr>
                <p:spPr bwMode="auto">
                  <a:xfrm flipH="1">
                    <a:off x="1879" y="1695"/>
                    <a:ext cx="1032" cy="5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8" name="Rectangle 38"/>
                <p:cNvSpPr>
                  <a:spLocks noChangeArrowheads="1"/>
                </p:cNvSpPr>
                <p:nvPr/>
              </p:nvSpPr>
              <p:spPr bwMode="auto">
                <a:xfrm>
                  <a:off x="1456" y="1373"/>
                  <a:ext cx="530" cy="2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endParaRPr lang="en-US" altLang="en-US"/>
                </a:p>
              </p:txBody>
            </p:sp>
          </p:grpSp>
          <p:sp>
            <p:nvSpPr>
              <p:cNvPr id="89" name="Text Box 15"/>
              <p:cNvSpPr txBox="1">
                <a:spLocks noChangeArrowheads="1"/>
              </p:cNvSpPr>
              <p:nvPr/>
            </p:nvSpPr>
            <p:spPr bwMode="auto">
              <a:xfrm>
                <a:off x="4597028" y="2159958"/>
                <a:ext cx="102143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100" b="1" dirty="0" smtClean="0"/>
                  <a:t>Sheet-metal </a:t>
                </a:r>
              </a:p>
              <a:p>
                <a:pPr eaLnBrk="1" hangingPunct="1"/>
                <a:r>
                  <a:rPr lang="en-US" altLang="en-US" sz="1100" b="1" dirty="0" smtClean="0"/>
                  <a:t>air dam</a:t>
                </a:r>
                <a:endParaRPr lang="en-US" altLang="en-US" sz="1100" b="1" dirty="0"/>
              </a:p>
            </p:txBody>
          </p:sp>
          <p:sp>
            <p:nvSpPr>
              <p:cNvPr id="90" name="Line 22"/>
              <p:cNvSpPr>
                <a:spLocks noChangeShapeType="1"/>
              </p:cNvSpPr>
              <p:nvPr/>
            </p:nvSpPr>
            <p:spPr bwMode="auto">
              <a:xfrm flipH="1">
                <a:off x="2835275" y="2290763"/>
                <a:ext cx="1795463" cy="2365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2"/>
            <p:cNvGrpSpPr/>
            <p:nvPr/>
          </p:nvGrpSpPr>
          <p:grpSpPr>
            <a:xfrm>
              <a:off x="5672137" y="1725613"/>
              <a:ext cx="2142203" cy="261610"/>
              <a:chOff x="5672137" y="1725613"/>
              <a:chExt cx="2142203" cy="261610"/>
            </a:xfrm>
          </p:grpSpPr>
          <p:sp>
            <p:nvSpPr>
              <p:cNvPr id="33" name="Line 31"/>
              <p:cNvSpPr>
                <a:spLocks noChangeShapeType="1"/>
              </p:cNvSpPr>
              <p:nvPr/>
            </p:nvSpPr>
            <p:spPr bwMode="auto">
              <a:xfrm flipH="1">
                <a:off x="5672137" y="1849437"/>
                <a:ext cx="977405" cy="136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Text Box 32"/>
              <p:cNvSpPr txBox="1">
                <a:spLocks noChangeArrowheads="1"/>
              </p:cNvSpPr>
              <p:nvPr/>
            </p:nvSpPr>
            <p:spPr bwMode="auto">
              <a:xfrm>
                <a:off x="6578104" y="1725613"/>
                <a:ext cx="123623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100" b="1" dirty="0" smtClean="0"/>
                  <a:t>Concrete Cover</a:t>
                </a:r>
                <a:endParaRPr lang="en-US" altLang="en-US" sz="1100" b="1" dirty="0"/>
              </a:p>
            </p:txBody>
          </p:sp>
        </p:grpSp>
      </p:grpSp>
      <p:sp>
        <p:nvSpPr>
          <p:cNvPr id="38" name="Line 31"/>
          <p:cNvSpPr>
            <a:spLocks noChangeShapeType="1"/>
          </p:cNvSpPr>
          <p:nvPr/>
        </p:nvSpPr>
        <p:spPr bwMode="auto">
          <a:xfrm flipV="1">
            <a:off x="1691481" y="2302203"/>
            <a:ext cx="2316162" cy="12807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 name="Text Box 32"/>
          <p:cNvSpPr txBox="1">
            <a:spLocks noChangeArrowheads="1"/>
          </p:cNvSpPr>
          <p:nvPr/>
        </p:nvSpPr>
        <p:spPr bwMode="auto">
          <a:xfrm>
            <a:off x="874222" y="3310394"/>
            <a:ext cx="92044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100" b="1" dirty="0" smtClean="0"/>
              <a:t>Air cooling</a:t>
            </a:r>
          </a:p>
          <a:p>
            <a:pPr eaLnBrk="1" hangingPunct="1"/>
            <a:r>
              <a:rPr lang="en-US" altLang="en-US" sz="1100" b="1" dirty="0" smtClean="0"/>
              <a:t>passages</a:t>
            </a:r>
            <a:endParaRPr lang="en-US" altLang="en-US" sz="1100" b="1" dirty="0"/>
          </a:p>
        </p:txBody>
      </p:sp>
      <p:sp>
        <p:nvSpPr>
          <p:cNvPr id="40" name="Line 31"/>
          <p:cNvSpPr>
            <a:spLocks noChangeShapeType="1"/>
          </p:cNvSpPr>
          <p:nvPr/>
        </p:nvSpPr>
        <p:spPr bwMode="auto">
          <a:xfrm flipV="1">
            <a:off x="1691480" y="3368676"/>
            <a:ext cx="1239043" cy="2174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 name="Line 31"/>
          <p:cNvSpPr>
            <a:spLocks noChangeShapeType="1"/>
          </p:cNvSpPr>
          <p:nvPr/>
        </p:nvSpPr>
        <p:spPr bwMode="auto">
          <a:xfrm>
            <a:off x="1691481" y="3582986"/>
            <a:ext cx="1705768" cy="140493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Line 31"/>
          <p:cNvSpPr>
            <a:spLocks noChangeShapeType="1"/>
          </p:cNvSpPr>
          <p:nvPr/>
        </p:nvSpPr>
        <p:spPr bwMode="auto">
          <a:xfrm flipV="1">
            <a:off x="1691481" y="3604419"/>
            <a:ext cx="16295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51388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11</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err="1" smtClean="0"/>
              <a:t>NuMI</a:t>
            </a:r>
            <a:r>
              <a:rPr lang="en-US" altLang="en-US" sz="3200" dirty="0" smtClean="0"/>
              <a:t> </a:t>
            </a:r>
            <a:r>
              <a:rPr lang="en-US" altLang="en-US" sz="3200" dirty="0"/>
              <a:t>TH – </a:t>
            </a:r>
            <a:r>
              <a:rPr lang="en-US" altLang="en-US" sz="3200" dirty="0" smtClean="0"/>
              <a:t>Component Support</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grpSp>
        <p:nvGrpSpPr>
          <p:cNvPr id="33" name="Group 46"/>
          <p:cNvGrpSpPr>
            <a:grpSpLocks/>
          </p:cNvGrpSpPr>
          <p:nvPr/>
        </p:nvGrpSpPr>
        <p:grpSpPr bwMode="auto">
          <a:xfrm>
            <a:off x="1089025" y="1331913"/>
            <a:ext cx="6969125" cy="4976812"/>
            <a:chOff x="136" y="839"/>
            <a:chExt cx="4390" cy="3135"/>
          </a:xfrm>
        </p:grpSpPr>
        <p:pic>
          <p:nvPicPr>
            <p:cNvPr id="34" name="Picture 26"/>
            <p:cNvPicPr>
              <a:picLocks noChangeAspect="1" noChangeArrowheads="1"/>
            </p:cNvPicPr>
            <p:nvPr/>
          </p:nvPicPr>
          <p:blipFill>
            <a:blip r:embed="rId3">
              <a:extLst>
                <a:ext uri="{28A0092B-C50C-407E-A947-70E740481C1C}">
                  <a14:useLocalDpi xmlns:a14="http://schemas.microsoft.com/office/drawing/2010/main" val="0"/>
                </a:ext>
              </a:extLst>
            </a:blip>
            <a:srcRect l="2425" t="28232" r="2425" b="21957"/>
            <a:stretch>
              <a:fillRect/>
            </a:stretch>
          </p:blipFill>
          <p:spPr bwMode="auto">
            <a:xfrm>
              <a:off x="136" y="860"/>
              <a:ext cx="3599" cy="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 y="2245"/>
              <a:ext cx="3150"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1"/>
            <p:cNvSpPr txBox="1">
              <a:spLocks noChangeArrowheads="1"/>
            </p:cNvSpPr>
            <p:nvPr/>
          </p:nvSpPr>
          <p:spPr bwMode="auto">
            <a:xfrm>
              <a:off x="1959" y="2811"/>
              <a:ext cx="85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dirty="0">
                  <a:solidFill>
                    <a:srgbClr val="CC0000"/>
                  </a:solidFill>
                </a:rPr>
                <a:t>Horn 2 </a:t>
              </a:r>
              <a:r>
                <a:rPr lang="en-US" altLang="en-US" sz="1400" dirty="0" smtClean="0">
                  <a:solidFill>
                    <a:srgbClr val="CC0000"/>
                  </a:solidFill>
                </a:rPr>
                <a:t>Module</a:t>
              </a:r>
              <a:endParaRPr lang="en-US" altLang="en-US" sz="1400" dirty="0">
                <a:solidFill>
                  <a:srgbClr val="CC0000"/>
                </a:solidFill>
              </a:endParaRPr>
            </a:p>
          </p:txBody>
        </p:sp>
        <p:sp>
          <p:nvSpPr>
            <p:cNvPr id="39" name="Line 32"/>
            <p:cNvSpPr>
              <a:spLocks noChangeShapeType="1"/>
            </p:cNvSpPr>
            <p:nvPr/>
          </p:nvSpPr>
          <p:spPr bwMode="auto">
            <a:xfrm flipH="1" flipV="1">
              <a:off x="2897" y="1789"/>
              <a:ext cx="0" cy="615"/>
            </a:xfrm>
            <a:prstGeom prst="line">
              <a:avLst/>
            </a:prstGeom>
            <a:noFill/>
            <a:ln w="19050">
              <a:solidFill>
                <a:srgbClr val="990033"/>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 name="Line 33"/>
            <p:cNvSpPr>
              <a:spLocks noChangeShapeType="1"/>
            </p:cNvSpPr>
            <p:nvPr/>
          </p:nvSpPr>
          <p:spPr bwMode="auto">
            <a:xfrm flipH="1" flipV="1">
              <a:off x="1856" y="1669"/>
              <a:ext cx="0" cy="665"/>
            </a:xfrm>
            <a:prstGeom prst="line">
              <a:avLst/>
            </a:prstGeom>
            <a:noFill/>
            <a:ln w="19050">
              <a:solidFill>
                <a:srgbClr val="990033"/>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 name="Text Box 35"/>
            <p:cNvSpPr txBox="1">
              <a:spLocks noChangeArrowheads="1"/>
            </p:cNvSpPr>
            <p:nvPr/>
          </p:nvSpPr>
          <p:spPr bwMode="auto">
            <a:xfrm>
              <a:off x="2176" y="898"/>
              <a:ext cx="55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a:solidFill>
                    <a:srgbClr val="CC0000"/>
                  </a:solidFill>
                </a:rPr>
                <a:t>T-Blocks</a:t>
              </a:r>
            </a:p>
          </p:txBody>
        </p:sp>
        <p:sp>
          <p:nvSpPr>
            <p:cNvPr id="42" name="Text Box 37"/>
            <p:cNvSpPr txBox="1">
              <a:spLocks noChangeArrowheads="1"/>
            </p:cNvSpPr>
            <p:nvPr/>
          </p:nvSpPr>
          <p:spPr bwMode="auto">
            <a:xfrm>
              <a:off x="1332" y="860"/>
              <a:ext cx="80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a:solidFill>
                    <a:srgbClr val="CC0000"/>
                  </a:solidFill>
                </a:rPr>
                <a:t>US End Block</a:t>
              </a:r>
            </a:p>
          </p:txBody>
        </p:sp>
        <p:sp>
          <p:nvSpPr>
            <p:cNvPr id="43" name="Text Box 38"/>
            <p:cNvSpPr txBox="1">
              <a:spLocks noChangeArrowheads="1"/>
            </p:cNvSpPr>
            <p:nvPr/>
          </p:nvSpPr>
          <p:spPr bwMode="auto">
            <a:xfrm>
              <a:off x="2989" y="2124"/>
              <a:ext cx="82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dirty="0" err="1">
                  <a:solidFill>
                    <a:srgbClr val="CC0000"/>
                  </a:solidFill>
                </a:rPr>
                <a:t>Stripline</a:t>
              </a:r>
              <a:r>
                <a:rPr lang="en-US" altLang="en-US" sz="1400" dirty="0">
                  <a:solidFill>
                    <a:srgbClr val="CC0000"/>
                  </a:solidFill>
                </a:rPr>
                <a:t> Block</a:t>
              </a:r>
            </a:p>
          </p:txBody>
        </p:sp>
        <p:sp>
          <p:nvSpPr>
            <p:cNvPr id="44" name="Line 39"/>
            <p:cNvSpPr>
              <a:spLocks noChangeShapeType="1"/>
            </p:cNvSpPr>
            <p:nvPr/>
          </p:nvSpPr>
          <p:spPr bwMode="auto">
            <a:xfrm>
              <a:off x="3191" y="1905"/>
              <a:ext cx="23" cy="235"/>
            </a:xfrm>
            <a:prstGeom prst="line">
              <a:avLst/>
            </a:prstGeom>
            <a:noFill/>
            <a:ln w="9525">
              <a:solidFill>
                <a:srgbClr val="8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5" name="Text Box 36"/>
            <p:cNvSpPr txBox="1">
              <a:spLocks noChangeArrowheads="1"/>
            </p:cNvSpPr>
            <p:nvPr/>
          </p:nvSpPr>
          <p:spPr bwMode="auto">
            <a:xfrm>
              <a:off x="3235" y="839"/>
              <a:ext cx="50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a:solidFill>
                    <a:srgbClr val="CC0000"/>
                  </a:solidFill>
                </a:rPr>
                <a:t>DS End</a:t>
              </a:r>
            </a:p>
            <a:p>
              <a:r>
                <a:rPr lang="en-US" altLang="en-US" sz="1400">
                  <a:solidFill>
                    <a:srgbClr val="CC0000"/>
                  </a:solidFill>
                </a:rPr>
                <a:t>Blocks</a:t>
              </a:r>
            </a:p>
          </p:txBody>
        </p:sp>
      </p:grpSp>
      <p:grpSp>
        <p:nvGrpSpPr>
          <p:cNvPr id="46" name="Group 48"/>
          <p:cNvGrpSpPr>
            <a:grpSpLocks/>
          </p:cNvGrpSpPr>
          <p:nvPr/>
        </p:nvGrpSpPr>
        <p:grpSpPr bwMode="auto">
          <a:xfrm>
            <a:off x="469900" y="3582988"/>
            <a:ext cx="2293938" cy="2727325"/>
            <a:chOff x="74" y="2263"/>
            <a:chExt cx="1445" cy="1718"/>
          </a:xfrm>
        </p:grpSpPr>
        <p:pic>
          <p:nvPicPr>
            <p:cNvPr id="47" name="Picture 30"/>
            <p:cNvPicPr>
              <a:picLocks noChangeAspect="1" noChangeArrowheads="1"/>
            </p:cNvPicPr>
            <p:nvPr/>
          </p:nvPicPr>
          <p:blipFill>
            <a:blip r:embed="rId5">
              <a:extLst>
                <a:ext uri="{28A0092B-C50C-407E-A947-70E740481C1C}">
                  <a14:useLocalDpi xmlns:a14="http://schemas.microsoft.com/office/drawing/2010/main" val="0"/>
                </a:ext>
              </a:extLst>
            </a:blip>
            <a:srcRect r="3772" b="1622"/>
            <a:stretch>
              <a:fillRect/>
            </a:stretch>
          </p:blipFill>
          <p:spPr bwMode="auto">
            <a:xfrm>
              <a:off x="74" y="2263"/>
              <a:ext cx="1445" cy="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41"/>
            <p:cNvSpPr txBox="1">
              <a:spLocks noChangeArrowheads="1"/>
            </p:cNvSpPr>
            <p:nvPr/>
          </p:nvSpPr>
          <p:spPr bwMode="auto">
            <a:xfrm>
              <a:off x="143" y="2456"/>
              <a:ext cx="64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b="1" dirty="0" smtClean="0">
                  <a:solidFill>
                    <a:srgbClr val="CC0000"/>
                  </a:solidFill>
                </a:rPr>
                <a:t>Module</a:t>
              </a:r>
              <a:endParaRPr lang="en-US" altLang="en-US" sz="1400" b="1" dirty="0">
                <a:solidFill>
                  <a:srgbClr val="CC0000"/>
                </a:solidFill>
              </a:endParaRPr>
            </a:p>
          </p:txBody>
        </p:sp>
      </p:grpSp>
      <p:pic>
        <p:nvPicPr>
          <p:cNvPr id="1027" name="Picture 3" descr="C:\Users\tariq\Desktop\DSCN0058.JPG"/>
          <p:cNvPicPr>
            <a:picLocks noChangeAspect="1" noChangeArrowheads="1"/>
          </p:cNvPicPr>
          <p:nvPr/>
        </p:nvPicPr>
        <p:blipFill rotWithShape="1">
          <a:blip r:embed="rId6">
            <a:extLst>
              <a:ext uri="{28A0092B-C50C-407E-A947-70E740481C1C}">
                <a14:useLocalDpi xmlns:a14="http://schemas.microsoft.com/office/drawing/2010/main" val="0"/>
              </a:ext>
            </a:extLst>
          </a:blip>
          <a:srcRect t="20700" b="9505"/>
          <a:stretch/>
        </p:blipFill>
        <p:spPr bwMode="auto">
          <a:xfrm>
            <a:off x="6927851" y="1670050"/>
            <a:ext cx="1781824" cy="1658144"/>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41"/>
          <p:cNvSpPr txBox="1">
            <a:spLocks noChangeArrowheads="1"/>
          </p:cNvSpPr>
          <p:nvPr/>
        </p:nvSpPr>
        <p:spPr bwMode="auto">
          <a:xfrm>
            <a:off x="7309175" y="1365250"/>
            <a:ext cx="1019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altLang="en-US" sz="1200" b="1" dirty="0" smtClean="0">
                <a:solidFill>
                  <a:srgbClr val="CC0000"/>
                </a:solidFill>
              </a:rPr>
              <a:t>T-Block</a:t>
            </a:r>
            <a:endParaRPr lang="en-US" altLang="en-US" sz="1200" b="1" dirty="0">
              <a:solidFill>
                <a:srgbClr val="CC0000"/>
              </a:solidFill>
            </a:endParaRPr>
          </a:p>
        </p:txBody>
      </p:sp>
      <p:sp>
        <p:nvSpPr>
          <p:cNvPr id="22" name="Text Box 38"/>
          <p:cNvSpPr txBox="1">
            <a:spLocks noChangeArrowheads="1"/>
          </p:cNvSpPr>
          <p:nvPr/>
        </p:nvSpPr>
        <p:spPr bwMode="auto">
          <a:xfrm>
            <a:off x="173717" y="1419541"/>
            <a:ext cx="81144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dirty="0" smtClean="0">
                <a:solidFill>
                  <a:srgbClr val="CC0000"/>
                </a:solidFill>
              </a:rPr>
              <a:t>T Block</a:t>
            </a:r>
          </a:p>
          <a:p>
            <a:r>
              <a:rPr lang="en-US" altLang="en-US" sz="1400" dirty="0" smtClean="0">
                <a:solidFill>
                  <a:srgbClr val="CC0000"/>
                </a:solidFill>
              </a:rPr>
              <a:t>Support</a:t>
            </a:r>
          </a:p>
          <a:p>
            <a:r>
              <a:rPr lang="en-US" altLang="en-US" sz="1400" dirty="0" smtClean="0">
                <a:solidFill>
                  <a:srgbClr val="CC0000"/>
                </a:solidFill>
              </a:rPr>
              <a:t>Tubes</a:t>
            </a:r>
            <a:endParaRPr lang="en-US" altLang="en-US" sz="1400" dirty="0">
              <a:solidFill>
                <a:srgbClr val="CC0000"/>
              </a:solidFill>
            </a:endParaRPr>
          </a:p>
        </p:txBody>
      </p:sp>
      <p:sp>
        <p:nvSpPr>
          <p:cNvPr id="23" name="Line 39"/>
          <p:cNvSpPr>
            <a:spLocks noChangeShapeType="1"/>
          </p:cNvSpPr>
          <p:nvPr/>
        </p:nvSpPr>
        <p:spPr bwMode="auto">
          <a:xfrm flipH="1" flipV="1">
            <a:off x="761999" y="1941116"/>
            <a:ext cx="561972" cy="245664"/>
          </a:xfrm>
          <a:prstGeom prst="line">
            <a:avLst/>
          </a:prstGeom>
          <a:noFill/>
          <a:ln w="9525">
            <a:solidFill>
              <a:srgbClr val="8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4" name="Line 39"/>
          <p:cNvSpPr>
            <a:spLocks noChangeShapeType="1"/>
          </p:cNvSpPr>
          <p:nvPr/>
        </p:nvSpPr>
        <p:spPr bwMode="auto">
          <a:xfrm flipH="1" flipV="1">
            <a:off x="761999" y="1941116"/>
            <a:ext cx="2225676" cy="245664"/>
          </a:xfrm>
          <a:prstGeom prst="line">
            <a:avLst/>
          </a:prstGeom>
          <a:noFill/>
          <a:ln w="9525">
            <a:solidFill>
              <a:srgbClr val="8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5" name="Text Box 31"/>
          <p:cNvSpPr txBox="1">
            <a:spLocks noChangeArrowheads="1"/>
          </p:cNvSpPr>
          <p:nvPr/>
        </p:nvSpPr>
        <p:spPr bwMode="auto">
          <a:xfrm>
            <a:off x="4274746" y="5611146"/>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dirty="0">
                <a:solidFill>
                  <a:srgbClr val="CC0000"/>
                </a:solidFill>
              </a:rPr>
              <a:t>Horn </a:t>
            </a:r>
            <a:r>
              <a:rPr lang="en-US" altLang="en-US" sz="1400" dirty="0" smtClean="0">
                <a:solidFill>
                  <a:srgbClr val="CC0000"/>
                </a:solidFill>
              </a:rPr>
              <a:t>2</a:t>
            </a:r>
            <a:endParaRPr lang="en-US" altLang="en-US" sz="1400" dirty="0">
              <a:solidFill>
                <a:srgbClr val="CC0000"/>
              </a:solidFill>
            </a:endParaRPr>
          </a:p>
        </p:txBody>
      </p:sp>
      <p:sp>
        <p:nvSpPr>
          <p:cNvPr id="26" name="Text Box 41"/>
          <p:cNvSpPr txBox="1">
            <a:spLocks noChangeArrowheads="1"/>
          </p:cNvSpPr>
          <p:nvPr/>
        </p:nvSpPr>
        <p:spPr bwMode="auto">
          <a:xfrm>
            <a:off x="1712404" y="2372863"/>
            <a:ext cx="8397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altLang="en-US" sz="1200" dirty="0" smtClean="0">
                <a:solidFill>
                  <a:srgbClr val="CC0000"/>
                </a:solidFill>
              </a:rPr>
              <a:t>T-Blocks</a:t>
            </a:r>
            <a:endParaRPr lang="en-US" altLang="en-US" sz="1200" dirty="0">
              <a:solidFill>
                <a:srgbClr val="CC0000"/>
              </a:solidFill>
            </a:endParaRPr>
          </a:p>
        </p:txBody>
      </p:sp>
    </p:spTree>
    <p:extLst>
      <p:ext uri="{BB962C8B-B14F-4D97-AF65-F5344CB8AC3E}">
        <p14:creationId xmlns:p14="http://schemas.microsoft.com/office/powerpoint/2010/main" val="3264300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12</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err="1" smtClean="0"/>
              <a:t>NuMI</a:t>
            </a:r>
            <a:r>
              <a:rPr lang="en-US" altLang="en-US" sz="3200" dirty="0" smtClean="0"/>
              <a:t> Target Hall – Shielding Removed</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78850" name="Picture 2" descr="Y:\public\Tariq\NuMI TH pics\Carriage Foot details\04-0793-01D.jpg"/>
          <p:cNvPicPr>
            <a:picLocks noChangeAspect="1" noChangeArrowheads="1"/>
          </p:cNvPicPr>
          <p:nvPr/>
        </p:nvPicPr>
        <p:blipFill rotWithShape="1">
          <a:blip r:embed="rId3">
            <a:extLst>
              <a:ext uri="{28A0092B-C50C-407E-A947-70E740481C1C}">
                <a14:useLocalDpi xmlns:a14="http://schemas.microsoft.com/office/drawing/2010/main" val="0"/>
              </a:ext>
            </a:extLst>
          </a:blip>
          <a:srcRect t="11283"/>
          <a:stretch/>
        </p:blipFill>
        <p:spPr bwMode="auto">
          <a:xfrm>
            <a:off x="3987798" y="1002937"/>
            <a:ext cx="4525962" cy="2614945"/>
          </a:xfrm>
          <a:prstGeom prst="rect">
            <a:avLst/>
          </a:prstGeom>
          <a:noFill/>
          <a:extLst>
            <a:ext uri="{909E8E84-426E-40DD-AFC4-6F175D3DCCD1}">
              <a14:hiddenFill xmlns:a14="http://schemas.microsoft.com/office/drawing/2010/main">
                <a:solidFill>
                  <a:srgbClr val="FFFFFF"/>
                </a:solidFill>
              </a14:hiddenFill>
            </a:ext>
          </a:extLst>
        </p:spPr>
      </p:pic>
      <p:pic>
        <p:nvPicPr>
          <p:cNvPr id="78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24" y="3617882"/>
            <a:ext cx="4176709" cy="312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1260474"/>
            <a:ext cx="3286125"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a:off x="7067550" y="1866899"/>
            <a:ext cx="419100" cy="8858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80336" y="1559122"/>
            <a:ext cx="1458797" cy="307777"/>
          </a:xfrm>
          <a:prstGeom prst="rect">
            <a:avLst/>
          </a:prstGeom>
          <a:noFill/>
        </p:spPr>
        <p:txBody>
          <a:bodyPr wrap="none" rtlCol="0">
            <a:spAutoFit/>
          </a:bodyPr>
          <a:lstStyle/>
          <a:p>
            <a:r>
              <a:rPr lang="en-US" sz="1400" dirty="0" smtClean="0">
                <a:solidFill>
                  <a:schemeClr val="bg1"/>
                </a:solidFill>
              </a:rPr>
              <a:t>T-Block Support</a:t>
            </a:r>
            <a:endParaRPr lang="en-US" sz="1400" dirty="0">
              <a:solidFill>
                <a:schemeClr val="bg1"/>
              </a:solidFill>
            </a:endParaRPr>
          </a:p>
        </p:txBody>
      </p:sp>
      <p:cxnSp>
        <p:nvCxnSpPr>
          <p:cNvPr id="14" name="Straight Arrow Connector 13"/>
          <p:cNvCxnSpPr/>
          <p:nvPr/>
        </p:nvCxnSpPr>
        <p:spPr>
          <a:xfrm>
            <a:off x="4905375" y="2019298"/>
            <a:ext cx="561975" cy="104775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76699" y="1625075"/>
            <a:ext cx="901209" cy="523220"/>
          </a:xfrm>
          <a:prstGeom prst="rect">
            <a:avLst/>
          </a:prstGeom>
          <a:noFill/>
        </p:spPr>
        <p:txBody>
          <a:bodyPr wrap="none" rtlCol="0">
            <a:spAutoFit/>
          </a:bodyPr>
          <a:lstStyle/>
          <a:p>
            <a:r>
              <a:rPr lang="en-US" sz="1400" dirty="0" smtClean="0">
                <a:solidFill>
                  <a:schemeClr val="bg1"/>
                </a:solidFill>
              </a:rPr>
              <a:t>Carriage</a:t>
            </a:r>
          </a:p>
          <a:p>
            <a:r>
              <a:rPr lang="en-US" sz="1400" dirty="0" smtClean="0">
                <a:solidFill>
                  <a:schemeClr val="bg1"/>
                </a:solidFill>
              </a:rPr>
              <a:t>Support</a:t>
            </a:r>
            <a:endParaRPr lang="en-US" sz="1400" dirty="0">
              <a:solidFill>
                <a:schemeClr val="bg1"/>
              </a:solidFill>
            </a:endParaRPr>
          </a:p>
        </p:txBody>
      </p:sp>
      <p:cxnSp>
        <p:nvCxnSpPr>
          <p:cNvPr id="17" name="Straight Arrow Connector 16"/>
          <p:cNvCxnSpPr/>
          <p:nvPr/>
        </p:nvCxnSpPr>
        <p:spPr>
          <a:xfrm>
            <a:off x="4905375" y="2019298"/>
            <a:ext cx="1288254" cy="26045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682994" y="4357132"/>
            <a:ext cx="771365" cy="307777"/>
          </a:xfrm>
          <a:prstGeom prst="rect">
            <a:avLst/>
          </a:prstGeom>
          <a:noFill/>
        </p:spPr>
        <p:txBody>
          <a:bodyPr wrap="none" rtlCol="0">
            <a:spAutoFit/>
          </a:bodyPr>
          <a:lstStyle/>
          <a:p>
            <a:r>
              <a:rPr lang="en-US" sz="1400" dirty="0" smtClean="0"/>
              <a:t>Module</a:t>
            </a:r>
            <a:endParaRPr lang="en-US" sz="1400" dirty="0"/>
          </a:p>
        </p:txBody>
      </p:sp>
      <p:grpSp>
        <p:nvGrpSpPr>
          <p:cNvPr id="2" name="Group 1"/>
          <p:cNvGrpSpPr/>
          <p:nvPr/>
        </p:nvGrpSpPr>
        <p:grpSpPr>
          <a:xfrm>
            <a:off x="139304" y="1182784"/>
            <a:ext cx="3858743" cy="5144990"/>
            <a:chOff x="3750991" y="3517898"/>
            <a:chExt cx="3858743" cy="5144990"/>
          </a:xfrm>
        </p:grpSpPr>
        <p:pic>
          <p:nvPicPr>
            <p:cNvPr id="1026" name="Picture 2" descr="C:\Users\tariq\Desktop\HPT-LOCAL\IMAGE09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0991" y="3517898"/>
              <a:ext cx="3858743" cy="51449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94681" y="4484637"/>
              <a:ext cx="771365" cy="523220"/>
            </a:xfrm>
            <a:prstGeom prst="rect">
              <a:avLst/>
            </a:prstGeom>
            <a:noFill/>
          </p:spPr>
          <p:txBody>
            <a:bodyPr wrap="none" rtlCol="0">
              <a:spAutoFit/>
            </a:bodyPr>
            <a:lstStyle/>
            <a:p>
              <a:pPr algn="ctr"/>
              <a:r>
                <a:rPr lang="en-US" sz="1400" dirty="0" smtClean="0">
                  <a:solidFill>
                    <a:schemeClr val="bg1"/>
                  </a:solidFill>
                </a:rPr>
                <a:t>Horn</a:t>
              </a:r>
            </a:p>
            <a:p>
              <a:pPr algn="ctr"/>
              <a:r>
                <a:rPr lang="en-US" sz="1400" dirty="0" smtClean="0">
                  <a:solidFill>
                    <a:schemeClr val="bg1"/>
                  </a:solidFill>
                </a:rPr>
                <a:t>Module</a:t>
              </a:r>
              <a:endParaRPr lang="en-US" sz="1400" dirty="0">
                <a:solidFill>
                  <a:schemeClr val="bg1"/>
                </a:solidFill>
              </a:endParaRPr>
            </a:p>
          </p:txBody>
        </p:sp>
      </p:grpSp>
    </p:spTree>
    <p:extLst>
      <p:ext uri="{BB962C8B-B14F-4D97-AF65-F5344CB8AC3E}">
        <p14:creationId xmlns:p14="http://schemas.microsoft.com/office/powerpoint/2010/main" val="404641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13</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sz="3200" dirty="0" err="1" smtClean="0"/>
              <a:t>NuMI</a:t>
            </a:r>
            <a:r>
              <a:rPr lang="en-US" sz="3200" dirty="0" smtClean="0"/>
              <a:t> TH </a:t>
            </a:r>
            <a:r>
              <a:rPr lang="en-US" altLang="en-US" sz="3200" dirty="0"/>
              <a:t>– </a:t>
            </a:r>
            <a:r>
              <a:rPr lang="en-US" sz="3200" dirty="0" smtClean="0"/>
              <a:t>Remote Handling</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7" name="Picture 6" descr="Y:\public\Sidorov\Hurh\remote remove target module1.JPG"/>
          <p:cNvPicPr/>
          <p:nvPr/>
        </p:nvPicPr>
        <p:blipFill>
          <a:blip r:embed="rId3">
            <a:extLst>
              <a:ext uri="{28A0092B-C50C-407E-A947-70E740481C1C}">
                <a14:useLocalDpi xmlns:a14="http://schemas.microsoft.com/office/drawing/2010/main" val="0"/>
              </a:ext>
            </a:extLst>
          </a:blip>
          <a:srcRect/>
          <a:stretch>
            <a:fillRect/>
          </a:stretch>
        </p:blipFill>
        <p:spPr bwMode="auto">
          <a:xfrm>
            <a:off x="259934" y="3027379"/>
            <a:ext cx="5000083" cy="3316271"/>
          </a:xfrm>
          <a:prstGeom prst="rect">
            <a:avLst/>
          </a:prstGeom>
          <a:noFill/>
          <a:ln>
            <a:noFill/>
          </a:ln>
        </p:spPr>
      </p:pic>
      <p:pic>
        <p:nvPicPr>
          <p:cNvPr id="8" name="Picture 7" descr="Y:\public\Hiep  Le\Target Hall Cameras\DSC0221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5" y="1392753"/>
            <a:ext cx="3028950" cy="2271395"/>
          </a:xfrm>
          <a:prstGeom prst="rect">
            <a:avLst/>
          </a:prstGeom>
          <a:noFill/>
          <a:ln>
            <a:noFill/>
          </a:ln>
        </p:spPr>
      </p:pic>
      <p:pic>
        <p:nvPicPr>
          <p:cNvPr id="9" name="Picture 8" descr="Y:\public\Hiep  Le\Target Hall Cameras\DSC02225.JPG"/>
          <p:cNvPicPr/>
          <p:nvPr/>
        </p:nvPicPr>
        <p:blipFill rotWithShape="1">
          <a:blip r:embed="rId5" cstate="print">
            <a:extLst>
              <a:ext uri="{28A0092B-C50C-407E-A947-70E740481C1C}">
                <a14:useLocalDpi xmlns:a14="http://schemas.microsoft.com/office/drawing/2010/main" val="0"/>
              </a:ext>
            </a:extLst>
          </a:blip>
          <a:srcRect l="53005" t="32212" b="17548"/>
          <a:stretch/>
        </p:blipFill>
        <p:spPr bwMode="auto">
          <a:xfrm>
            <a:off x="5476875" y="3971925"/>
            <a:ext cx="3028950" cy="2371725"/>
          </a:xfrm>
          <a:prstGeom prst="rect">
            <a:avLst/>
          </a:prstGeom>
          <a:noFill/>
          <a:ln>
            <a:noFill/>
          </a:ln>
          <a:extLst>
            <a:ext uri="{53640926-AAD7-44D8-BBD7-CCE9431645EC}">
              <a14:shadowObscured xmlns:a14="http://schemas.microsoft.com/office/drawing/2010/main"/>
            </a:ext>
          </a:extLst>
        </p:spPr>
      </p:pic>
      <p:sp>
        <p:nvSpPr>
          <p:cNvPr id="10" name="TextBox 9"/>
          <p:cNvSpPr txBox="1">
            <a:spLocks noChangeArrowheads="1"/>
          </p:cNvSpPr>
          <p:nvPr/>
        </p:nvSpPr>
        <p:spPr bwMode="auto">
          <a:xfrm>
            <a:off x="259935" y="1297503"/>
            <a:ext cx="5000082" cy="1323439"/>
          </a:xfrm>
          <a:prstGeom prst="rect">
            <a:avLst/>
          </a:prstGeom>
          <a:solidFill>
            <a:schemeClr val="accent1"/>
          </a:solidFill>
          <a:ln>
            <a:noFill/>
          </a:ln>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600" b="1" dirty="0" smtClean="0">
                <a:solidFill>
                  <a:srgbClr val="0033CC"/>
                </a:solidFill>
              </a:rPr>
              <a:t>Remote handling capability:</a:t>
            </a:r>
          </a:p>
          <a:p>
            <a:pPr marL="342900" indent="-342900" eaLnBrk="1" hangingPunct="1">
              <a:buAutoNum type="arabicPeriod"/>
            </a:pPr>
            <a:r>
              <a:rPr lang="en-US" altLang="en-US" sz="1600" b="1" dirty="0" smtClean="0">
                <a:solidFill>
                  <a:srgbClr val="0033CC"/>
                </a:solidFill>
              </a:rPr>
              <a:t>Target and horn module assemblies</a:t>
            </a:r>
          </a:p>
          <a:p>
            <a:pPr marL="342900" indent="-342900" eaLnBrk="1" hangingPunct="1">
              <a:buAutoNum type="arabicPeriod"/>
            </a:pPr>
            <a:r>
              <a:rPr lang="en-US" altLang="en-US" sz="1600" b="1" dirty="0" smtClean="0">
                <a:solidFill>
                  <a:srgbClr val="0033CC"/>
                </a:solidFill>
              </a:rPr>
              <a:t>T-blocks, </a:t>
            </a:r>
            <a:r>
              <a:rPr lang="en-US" altLang="en-US" sz="1600" b="1" dirty="0" err="1" smtClean="0">
                <a:solidFill>
                  <a:srgbClr val="0033CC"/>
                </a:solidFill>
              </a:rPr>
              <a:t>Stripline</a:t>
            </a:r>
            <a:r>
              <a:rPr lang="en-US" altLang="en-US" sz="1600" b="1" dirty="0" smtClean="0">
                <a:solidFill>
                  <a:srgbClr val="0033CC"/>
                </a:solidFill>
              </a:rPr>
              <a:t> Blocks</a:t>
            </a:r>
          </a:p>
          <a:p>
            <a:pPr marL="342900" indent="-342900" eaLnBrk="1" hangingPunct="1">
              <a:buAutoNum type="arabicPeriod"/>
            </a:pPr>
            <a:r>
              <a:rPr lang="en-US" altLang="en-US" sz="1600" b="1" dirty="0" smtClean="0">
                <a:solidFill>
                  <a:srgbClr val="0033CC"/>
                </a:solidFill>
              </a:rPr>
              <a:t>Blue-Blocks</a:t>
            </a:r>
          </a:p>
          <a:p>
            <a:pPr marL="342900" indent="-342900" eaLnBrk="1" hangingPunct="1">
              <a:buAutoNum type="arabicPeriod"/>
            </a:pPr>
            <a:r>
              <a:rPr lang="en-US" altLang="en-US" sz="1600" b="1" dirty="0" smtClean="0">
                <a:solidFill>
                  <a:srgbClr val="0033CC"/>
                </a:solidFill>
              </a:rPr>
              <a:t>Horn Magnetic field measurements, etc.</a:t>
            </a:r>
            <a:endParaRPr lang="en-US" altLang="en-US" sz="1600" b="1" dirty="0">
              <a:solidFill>
                <a:srgbClr val="0033CC"/>
              </a:solidFill>
            </a:endParaRPr>
          </a:p>
        </p:txBody>
      </p:sp>
      <p:sp>
        <p:nvSpPr>
          <p:cNvPr id="14" name="TextBox 13"/>
          <p:cNvSpPr txBox="1">
            <a:spLocks noChangeArrowheads="1"/>
          </p:cNvSpPr>
          <p:nvPr/>
        </p:nvSpPr>
        <p:spPr bwMode="auto">
          <a:xfrm>
            <a:off x="542030" y="2719602"/>
            <a:ext cx="44358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sz="1400" b="1" dirty="0"/>
              <a:t>NUMI Target Hall </a:t>
            </a:r>
            <a:r>
              <a:rPr lang="en-US" sz="1400" b="1" dirty="0" smtClean="0"/>
              <a:t>Operations </a:t>
            </a:r>
            <a:r>
              <a:rPr lang="en-US" sz="1400" b="1" dirty="0"/>
              <a:t>Center</a:t>
            </a:r>
            <a:endParaRPr lang="en-US" altLang="en-US" sz="1400" b="1" dirty="0"/>
          </a:p>
        </p:txBody>
      </p:sp>
      <p:sp>
        <p:nvSpPr>
          <p:cNvPr id="15" name="TextBox 14"/>
          <p:cNvSpPr txBox="1">
            <a:spLocks noChangeArrowheads="1"/>
          </p:cNvSpPr>
          <p:nvPr/>
        </p:nvSpPr>
        <p:spPr bwMode="auto">
          <a:xfrm>
            <a:off x="5476876" y="3664148"/>
            <a:ext cx="3028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altLang="en-US" sz="1400" b="1" dirty="0" smtClean="0"/>
              <a:t>Cameras</a:t>
            </a:r>
            <a:endParaRPr lang="en-US" altLang="en-US" sz="1400" b="1" dirty="0"/>
          </a:p>
        </p:txBody>
      </p:sp>
      <p:sp>
        <p:nvSpPr>
          <p:cNvPr id="16"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sz="1800" b="1" dirty="0"/>
              <a:t>Remote Handling Video Control System</a:t>
            </a:r>
            <a:endParaRPr lang="en-US" altLang="en-US" sz="1800" b="1" dirty="0"/>
          </a:p>
        </p:txBody>
      </p:sp>
    </p:spTree>
    <p:extLst>
      <p:ext uri="{BB962C8B-B14F-4D97-AF65-F5344CB8AC3E}">
        <p14:creationId xmlns:p14="http://schemas.microsoft.com/office/powerpoint/2010/main" val="759968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14</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2800" dirty="0" smtClean="0"/>
              <a:t>Summary of </a:t>
            </a:r>
            <a:r>
              <a:rPr lang="en-US" altLang="en-US" sz="2800" dirty="0" err="1" smtClean="0"/>
              <a:t>NuMI</a:t>
            </a:r>
            <a:r>
              <a:rPr lang="en-US" altLang="en-US" sz="2800" dirty="0" smtClean="0"/>
              <a:t> Target Hall/Chase Design</a:t>
            </a:r>
            <a:endParaRPr lang="en-US" altLang="en-US" sz="2800" dirty="0"/>
          </a:p>
        </p:txBody>
      </p:sp>
      <p:sp>
        <p:nvSpPr>
          <p:cNvPr id="7173" name="Rectangle 3"/>
          <p:cNvSpPr>
            <a:spLocks noGrp="1" noChangeArrowheads="1"/>
          </p:cNvSpPr>
          <p:nvPr>
            <p:ph type="body" idx="1"/>
          </p:nvPr>
        </p:nvSpPr>
        <p:spPr>
          <a:xfrm>
            <a:off x="400050" y="1255713"/>
            <a:ext cx="8305800" cy="5040312"/>
          </a:xfrm>
        </p:spPr>
        <p:txBody>
          <a:bodyPr/>
          <a:lstStyle/>
          <a:p>
            <a:pPr eaLnBrk="1" hangingPunct="1"/>
            <a:r>
              <a:rPr lang="en-US" altLang="en-US" sz="2000" b="1" dirty="0" smtClean="0"/>
              <a:t>Top-Load</a:t>
            </a:r>
            <a:r>
              <a:rPr lang="en-US" altLang="en-US" sz="2000" dirty="0" smtClean="0"/>
              <a:t> design; ~3.5</a:t>
            </a:r>
            <a:r>
              <a:rPr lang="en-US" altLang="en-US" sz="2000" b="1" baseline="30000" dirty="0" smtClean="0"/>
              <a:t>°</a:t>
            </a:r>
            <a:r>
              <a:rPr lang="en-US" altLang="en-US" sz="2000" dirty="0" smtClean="0"/>
              <a:t> pitch (pointing down)</a:t>
            </a:r>
          </a:p>
          <a:p>
            <a:pPr eaLnBrk="1" hangingPunct="1"/>
            <a:r>
              <a:rPr lang="en-US" altLang="en-US" sz="2000" dirty="0" smtClean="0"/>
              <a:t>30 ton bridge crane with rotating hook</a:t>
            </a:r>
          </a:p>
          <a:p>
            <a:pPr eaLnBrk="1" hangingPunct="1"/>
            <a:r>
              <a:rPr lang="en-US" altLang="en-US" sz="2000" dirty="0"/>
              <a:t>Video control system for Remote </a:t>
            </a:r>
            <a:r>
              <a:rPr lang="en-US" altLang="en-US" sz="2000" dirty="0" smtClean="0"/>
              <a:t>Handling</a:t>
            </a:r>
          </a:p>
          <a:p>
            <a:pPr eaLnBrk="1" hangingPunct="1"/>
            <a:r>
              <a:rPr lang="en-US" altLang="en-US" sz="2000" dirty="0" smtClean="0"/>
              <a:t>Target shield pile constructed of steel </a:t>
            </a:r>
            <a:r>
              <a:rPr lang="en-US" altLang="en-US" sz="2000" b="1" dirty="0" smtClean="0"/>
              <a:t>Blue-Blocks</a:t>
            </a:r>
            <a:r>
              <a:rPr lang="en-US" altLang="en-US" sz="2000" dirty="0" smtClean="0"/>
              <a:t> (1.32m×1.32m×0.66m)</a:t>
            </a:r>
          </a:p>
          <a:p>
            <a:pPr eaLnBrk="1" hangingPunct="1"/>
            <a:r>
              <a:rPr lang="en-US" altLang="en-US" sz="2000" dirty="0" smtClean="0"/>
              <a:t>Target/Baffle and Horns suspended by </a:t>
            </a:r>
            <a:r>
              <a:rPr lang="en-US" altLang="en-US" sz="2000" b="1" dirty="0" smtClean="0"/>
              <a:t>modules</a:t>
            </a:r>
            <a:r>
              <a:rPr lang="en-US" altLang="en-US" sz="2000" dirty="0" smtClean="0"/>
              <a:t> that are supported by a </a:t>
            </a:r>
            <a:r>
              <a:rPr lang="en-US" altLang="en-US" sz="2000" b="1" dirty="0" smtClean="0"/>
              <a:t>carriage</a:t>
            </a:r>
            <a:r>
              <a:rPr lang="en-US" altLang="en-US" sz="2000" dirty="0" smtClean="0"/>
              <a:t> support system – carriage is thermally isolated from the shield pile</a:t>
            </a:r>
          </a:p>
          <a:p>
            <a:pPr eaLnBrk="1" hangingPunct="1"/>
            <a:r>
              <a:rPr lang="en-US" altLang="en-US" sz="2000" dirty="0" smtClean="0"/>
              <a:t>Removable T-shape steel shielding blocks (</a:t>
            </a:r>
            <a:r>
              <a:rPr lang="en-US" altLang="en-US" sz="2000" b="1" dirty="0" smtClean="0"/>
              <a:t>T-blocks</a:t>
            </a:r>
            <a:r>
              <a:rPr lang="en-US" altLang="en-US" sz="2000" dirty="0" smtClean="0"/>
              <a:t>) fill the volume inside the module and at the ends (supported independently of the modules)</a:t>
            </a:r>
          </a:p>
          <a:p>
            <a:pPr eaLnBrk="1" hangingPunct="1"/>
            <a:r>
              <a:rPr lang="en-US" altLang="en-US" sz="2000" dirty="0" smtClean="0"/>
              <a:t>Removable concrete R-blocks cover the top of the shielding steel</a:t>
            </a:r>
          </a:p>
          <a:p>
            <a:pPr eaLnBrk="1" hangingPunct="1"/>
            <a:r>
              <a:rPr lang="en-US" altLang="en-US" sz="2000" dirty="0" smtClean="0"/>
              <a:t>Air-cooled </a:t>
            </a:r>
            <a:r>
              <a:rPr lang="en-US" altLang="en-US" sz="2000" b="1" dirty="0"/>
              <a:t>Target Chase </a:t>
            </a:r>
            <a:r>
              <a:rPr lang="en-US" altLang="en-US" sz="2000" dirty="0" smtClean="0"/>
              <a:t>– </a:t>
            </a:r>
            <a:r>
              <a:rPr lang="en-US" altLang="en-US" sz="2000" dirty="0"/>
              <a:t>air flows US on the top/sides/bottom of the shield pile, makes a 180</a:t>
            </a:r>
            <a:r>
              <a:rPr lang="en-US" altLang="en-US" sz="2000" b="1" baseline="30000" dirty="0"/>
              <a:t> ° </a:t>
            </a:r>
            <a:r>
              <a:rPr lang="en-US" altLang="en-US" sz="2000" dirty="0"/>
              <a:t>turn, and then flows DS through the chase</a:t>
            </a:r>
          </a:p>
          <a:p>
            <a:pPr eaLnBrk="1" hangingPunct="1"/>
            <a:r>
              <a:rPr lang="en-US" altLang="en-US" sz="2000" dirty="0" smtClean="0"/>
              <a:t>Shielded ‘staging areas’ are used to store T-blocks and Blue-Blocks during a component change-out</a:t>
            </a:r>
          </a:p>
          <a:p>
            <a:pPr eaLnBrk="1" hangingPunct="1"/>
            <a:r>
              <a:rPr lang="en-US" altLang="en-US" sz="2000" dirty="0" smtClean="0"/>
              <a:t>Work Cell for radioactive component handling and temporary storage</a:t>
            </a:r>
          </a:p>
          <a:p>
            <a:pPr eaLnBrk="1" hangingPunct="1"/>
            <a:endParaRPr lang="en-US" altLang="en-US" sz="2800" dirty="0" smtClean="0"/>
          </a:p>
          <a:p>
            <a:pPr eaLnBrk="1" hangingPunct="1"/>
            <a:endParaRPr lang="en-US" altLang="en-US" sz="2800" dirty="0" smtClean="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Tree>
    <p:extLst>
      <p:ext uri="{BB962C8B-B14F-4D97-AF65-F5344CB8AC3E}">
        <p14:creationId xmlns:p14="http://schemas.microsoft.com/office/powerpoint/2010/main" val="1984470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15</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600" dirty="0" err="1" smtClean="0"/>
              <a:t>NuMI</a:t>
            </a:r>
            <a:r>
              <a:rPr lang="en-US" altLang="en-US" sz="3600" dirty="0" smtClean="0"/>
              <a:t> TH requirements for </a:t>
            </a:r>
            <a:r>
              <a:rPr lang="en-US" altLang="en-US" sz="3600" dirty="0" err="1" smtClean="0"/>
              <a:t>NOvA</a:t>
            </a:r>
            <a:endParaRPr lang="en-US" altLang="en-US" sz="3600" dirty="0"/>
          </a:p>
        </p:txBody>
      </p:sp>
      <p:sp>
        <p:nvSpPr>
          <p:cNvPr id="7173" name="Rectangle 3"/>
          <p:cNvSpPr>
            <a:spLocks noGrp="1" noChangeArrowheads="1"/>
          </p:cNvSpPr>
          <p:nvPr>
            <p:ph type="body" idx="1"/>
          </p:nvPr>
        </p:nvSpPr>
        <p:spPr>
          <a:xfrm>
            <a:off x="400050" y="1255713"/>
            <a:ext cx="8229600" cy="5040312"/>
          </a:xfrm>
        </p:spPr>
        <p:txBody>
          <a:bodyPr/>
          <a:lstStyle/>
          <a:p>
            <a:pPr eaLnBrk="1" hangingPunct="1"/>
            <a:r>
              <a:rPr lang="en-US" altLang="en-US" sz="2400" dirty="0" smtClean="0"/>
              <a:t>Medium Energy Configuration at 700kW</a:t>
            </a:r>
          </a:p>
          <a:p>
            <a:pPr lvl="1" eaLnBrk="1" hangingPunct="1"/>
            <a:r>
              <a:rPr lang="en-US" altLang="en-US" sz="2000" b="1" dirty="0" smtClean="0">
                <a:solidFill>
                  <a:srgbClr val="C00000"/>
                </a:solidFill>
              </a:rPr>
              <a:t>Horn </a:t>
            </a:r>
            <a:r>
              <a:rPr lang="en-US" altLang="en-US" sz="2000" b="1" dirty="0">
                <a:solidFill>
                  <a:srgbClr val="C00000"/>
                </a:solidFill>
              </a:rPr>
              <a:t>2 </a:t>
            </a:r>
            <a:r>
              <a:rPr lang="en-US" altLang="en-US" sz="2000" b="1" dirty="0" smtClean="0">
                <a:solidFill>
                  <a:srgbClr val="C00000"/>
                </a:solidFill>
              </a:rPr>
              <a:t>relocation </a:t>
            </a:r>
            <a:r>
              <a:rPr lang="en-US" altLang="en-US" sz="2000" b="1" dirty="0">
                <a:solidFill>
                  <a:srgbClr val="C00000"/>
                </a:solidFill>
              </a:rPr>
              <a:t>9m downstream – </a:t>
            </a:r>
            <a:r>
              <a:rPr lang="en-US" altLang="en-US" sz="2000" b="1" dirty="0" smtClean="0">
                <a:solidFill>
                  <a:srgbClr val="C00000"/>
                </a:solidFill>
              </a:rPr>
              <a:t>significant </a:t>
            </a:r>
            <a:r>
              <a:rPr lang="en-US" altLang="en-US" sz="2000" b="1" dirty="0">
                <a:solidFill>
                  <a:srgbClr val="C00000"/>
                </a:solidFill>
              </a:rPr>
              <a:t>reconfiguration of existing steel shielding and the overall TH operational layout</a:t>
            </a:r>
          </a:p>
          <a:p>
            <a:pPr lvl="1" eaLnBrk="1" hangingPunct="1"/>
            <a:r>
              <a:rPr lang="en-US" altLang="en-US" sz="2000" b="1" dirty="0" smtClean="0">
                <a:solidFill>
                  <a:srgbClr val="C00000"/>
                </a:solidFill>
              </a:rPr>
              <a:t>Preserve the full operational capacity of the Target Hall facility</a:t>
            </a:r>
          </a:p>
          <a:p>
            <a:pPr eaLnBrk="1" hangingPunct="1"/>
            <a:r>
              <a:rPr lang="en-US" altLang="en-US" sz="2400" dirty="0" smtClean="0"/>
              <a:t>Beam, Target &amp; Horn Alignment Tolerance of 1.5mm</a:t>
            </a:r>
          </a:p>
          <a:p>
            <a:pPr eaLnBrk="1" hangingPunct="1"/>
            <a:r>
              <a:rPr lang="en-US" altLang="en-US" sz="2400" dirty="0" smtClean="0"/>
              <a:t>Maintain acceptable temperatures in Target Chase at the higher beam power</a:t>
            </a:r>
          </a:p>
          <a:p>
            <a:pPr lvl="1" eaLnBrk="1" hangingPunct="1"/>
            <a:r>
              <a:rPr lang="en-US" altLang="en-US" sz="2000" dirty="0">
                <a:solidFill>
                  <a:schemeClr val="accent2"/>
                </a:solidFill>
              </a:rPr>
              <a:t>Comprehensive thermal </a:t>
            </a:r>
            <a:r>
              <a:rPr lang="en-US" altLang="en-US" sz="2000" dirty="0" smtClean="0">
                <a:solidFill>
                  <a:schemeClr val="accent2"/>
                </a:solidFill>
              </a:rPr>
              <a:t>analysis &amp; assessment </a:t>
            </a:r>
            <a:r>
              <a:rPr lang="en-US" altLang="en-US" sz="2000" dirty="0">
                <a:solidFill>
                  <a:schemeClr val="accent2"/>
                </a:solidFill>
              </a:rPr>
              <a:t>of the chase region</a:t>
            </a:r>
          </a:p>
          <a:p>
            <a:pPr lvl="1" eaLnBrk="1" hangingPunct="1"/>
            <a:r>
              <a:rPr lang="en-US" altLang="en-US" sz="2000" dirty="0">
                <a:solidFill>
                  <a:schemeClr val="accent2"/>
                </a:solidFill>
              </a:rPr>
              <a:t>Calculation of Target and Horn thermal offsets</a:t>
            </a:r>
          </a:p>
          <a:p>
            <a:pPr lvl="1" eaLnBrk="1" hangingPunct="1"/>
            <a:r>
              <a:rPr lang="en-US" altLang="en-US" sz="2000" dirty="0">
                <a:solidFill>
                  <a:schemeClr val="accent2"/>
                </a:solidFill>
              </a:rPr>
              <a:t>Cooling upgrades to existing air </a:t>
            </a:r>
            <a:r>
              <a:rPr lang="en-US" altLang="en-US" sz="2000" dirty="0" smtClean="0">
                <a:solidFill>
                  <a:schemeClr val="accent2"/>
                </a:solidFill>
              </a:rPr>
              <a:t>and water cooling systems</a:t>
            </a:r>
            <a:endParaRPr lang="en-US" altLang="en-US" sz="2000" dirty="0">
              <a:solidFill>
                <a:schemeClr val="accent2"/>
              </a:solidFill>
            </a:endParaRPr>
          </a:p>
          <a:p>
            <a:pPr eaLnBrk="1" hangingPunct="1"/>
            <a:r>
              <a:rPr lang="en-US" altLang="en-US" sz="2400" dirty="0" smtClean="0"/>
              <a:t>Environmental Safety and Health (ES&amp;H)</a:t>
            </a:r>
          </a:p>
          <a:p>
            <a:pPr lvl="1" eaLnBrk="1" hangingPunct="1"/>
            <a:r>
              <a:rPr lang="en-US" altLang="en-US" sz="2000" dirty="0" smtClean="0">
                <a:solidFill>
                  <a:schemeClr val="accent2"/>
                </a:solidFill>
              </a:rPr>
              <a:t>Maintain shielding integrity – Minimize worker exposure </a:t>
            </a:r>
            <a:r>
              <a:rPr lang="en-US" altLang="en-US" sz="2000" dirty="0">
                <a:solidFill>
                  <a:schemeClr val="accent2"/>
                </a:solidFill>
              </a:rPr>
              <a:t>to </a:t>
            </a:r>
            <a:r>
              <a:rPr lang="en-US" altLang="en-US" sz="2000" dirty="0" smtClean="0">
                <a:solidFill>
                  <a:schemeClr val="accent2"/>
                </a:solidFill>
              </a:rPr>
              <a:t>residual radiation </a:t>
            </a:r>
            <a:r>
              <a:rPr lang="en-US" altLang="en-US" sz="2000" dirty="0">
                <a:solidFill>
                  <a:schemeClr val="accent2"/>
                </a:solidFill>
              </a:rPr>
              <a:t>both during reconfiguration and beam operation</a:t>
            </a:r>
          </a:p>
          <a:p>
            <a:pPr eaLnBrk="1" hangingPunct="1"/>
            <a:endParaRPr lang="en-US" altLang="en-US" sz="2800" dirty="0" smtClean="0"/>
          </a:p>
          <a:p>
            <a:pPr eaLnBrk="1" hangingPunct="1"/>
            <a:endParaRPr lang="en-US" altLang="en-US" sz="2800" dirty="0" smtClean="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Tree>
    <p:extLst>
      <p:ext uri="{BB962C8B-B14F-4D97-AF65-F5344CB8AC3E}">
        <p14:creationId xmlns:p14="http://schemas.microsoft.com/office/powerpoint/2010/main" val="1119155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447800" y="76200"/>
            <a:ext cx="6942138" cy="1143000"/>
          </a:xfrm>
        </p:spPr>
        <p:txBody>
          <a:bodyPr/>
          <a:lstStyle/>
          <a:p>
            <a:r>
              <a:rPr lang="en-US" altLang="en-US" sz="3200" dirty="0" err="1" smtClean="0"/>
              <a:t>NuMI</a:t>
            </a:r>
            <a:r>
              <a:rPr lang="en-US" altLang="en-US" sz="3200" dirty="0" smtClean="0"/>
              <a:t> Target Hall – Medium Energy</a:t>
            </a:r>
          </a:p>
        </p:txBody>
      </p:sp>
      <p:grpSp>
        <p:nvGrpSpPr>
          <p:cNvPr id="8195" name="Group 61"/>
          <p:cNvGrpSpPr>
            <a:grpSpLocks/>
          </p:cNvGrpSpPr>
          <p:nvPr/>
        </p:nvGrpSpPr>
        <p:grpSpPr bwMode="auto">
          <a:xfrm>
            <a:off x="304800" y="1600200"/>
            <a:ext cx="8077200" cy="4262438"/>
            <a:chOff x="192" y="1008"/>
            <a:chExt cx="5088" cy="2685"/>
          </a:xfrm>
        </p:grpSpPr>
        <p:pic>
          <p:nvPicPr>
            <p:cNvPr id="8199" name="Picture 4" descr="thall-plan-view"/>
            <p:cNvPicPr>
              <a:picLocks noChangeAspect="1" noChangeArrowheads="1"/>
            </p:cNvPicPr>
            <p:nvPr/>
          </p:nvPicPr>
          <p:blipFill>
            <a:blip r:embed="rId3" cstate="print">
              <a:extLst>
                <a:ext uri="{28A0092B-C50C-407E-A947-70E740481C1C}">
                  <a14:useLocalDpi xmlns:a14="http://schemas.microsoft.com/office/drawing/2010/main" val="0"/>
                </a:ext>
              </a:extLst>
            </a:blip>
            <a:srcRect t="5992"/>
            <a:stretch>
              <a:fillRect/>
            </a:stretch>
          </p:blipFill>
          <p:spPr bwMode="auto">
            <a:xfrm>
              <a:off x="240" y="1008"/>
              <a:ext cx="5040" cy="209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00" name="Rectangle 46"/>
            <p:cNvSpPr>
              <a:spLocks noChangeArrowheads="1"/>
            </p:cNvSpPr>
            <p:nvPr/>
          </p:nvSpPr>
          <p:spPr bwMode="auto">
            <a:xfrm>
              <a:off x="1632" y="2448"/>
              <a:ext cx="2814" cy="312"/>
            </a:xfrm>
            <a:prstGeom prst="rect">
              <a:avLst/>
            </a:prstGeom>
            <a:solidFill>
              <a:schemeClr val="accent2">
                <a:alpha val="2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sp>
          <p:nvSpPr>
            <p:cNvPr id="8201" name="Text Box 6"/>
            <p:cNvSpPr txBox="1">
              <a:spLocks noChangeArrowheads="1"/>
            </p:cNvSpPr>
            <p:nvPr/>
          </p:nvSpPr>
          <p:spPr bwMode="auto">
            <a:xfrm>
              <a:off x="192" y="2784"/>
              <a:ext cx="64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solidFill>
                    <a:srgbClr val="008000"/>
                  </a:solidFill>
                  <a:latin typeface="Arial" charset="0"/>
                </a:rPr>
                <a:t>Primary </a:t>
              </a:r>
            </a:p>
            <a:p>
              <a:pPr>
                <a:spcBef>
                  <a:spcPct val="0"/>
                </a:spcBef>
                <a:buFontTx/>
                <a:buNone/>
              </a:pPr>
              <a:r>
                <a:rPr lang="en-US" altLang="en-US" sz="1600">
                  <a:solidFill>
                    <a:srgbClr val="008000"/>
                  </a:solidFill>
                  <a:latin typeface="Arial" charset="0"/>
                </a:rPr>
                <a:t>Beamline</a:t>
              </a:r>
            </a:p>
          </p:txBody>
        </p:sp>
        <p:sp>
          <p:nvSpPr>
            <p:cNvPr id="8202" name="Text Box 7"/>
            <p:cNvSpPr txBox="1">
              <a:spLocks noChangeArrowheads="1"/>
            </p:cNvSpPr>
            <p:nvPr/>
          </p:nvSpPr>
          <p:spPr bwMode="auto">
            <a:xfrm>
              <a:off x="624" y="1440"/>
              <a:ext cx="827" cy="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solidFill>
                    <a:srgbClr val="800000"/>
                  </a:solidFill>
                  <a:latin typeface="Arial" charset="0"/>
                </a:rPr>
                <a:t>Horn Power </a:t>
              </a:r>
            </a:p>
            <a:p>
              <a:pPr>
                <a:spcBef>
                  <a:spcPct val="0"/>
                </a:spcBef>
                <a:buFontTx/>
                <a:buNone/>
              </a:pPr>
              <a:r>
                <a:rPr lang="en-US" altLang="en-US" sz="1600">
                  <a:solidFill>
                    <a:srgbClr val="800000"/>
                  </a:solidFill>
                  <a:latin typeface="Arial" charset="0"/>
                </a:rPr>
                <a:t>Supply</a:t>
              </a:r>
            </a:p>
          </p:txBody>
        </p:sp>
        <p:sp>
          <p:nvSpPr>
            <p:cNvPr id="8203" name="Rectangle 8"/>
            <p:cNvSpPr>
              <a:spLocks noChangeArrowheads="1"/>
            </p:cNvSpPr>
            <p:nvPr/>
          </p:nvSpPr>
          <p:spPr bwMode="auto">
            <a:xfrm>
              <a:off x="5088" y="2400"/>
              <a:ext cx="96" cy="384"/>
            </a:xfrm>
            <a:prstGeom prst="rect">
              <a:avLst/>
            </a:prstGeom>
            <a:solidFill>
              <a:schemeClr val="accent2"/>
            </a:solidFill>
            <a:ln w="9525">
              <a:solidFill>
                <a:schemeClr val="accent2"/>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sp>
          <p:nvSpPr>
            <p:cNvPr id="8204" name="Text Box 9"/>
            <p:cNvSpPr txBox="1">
              <a:spLocks noChangeArrowheads="1"/>
            </p:cNvSpPr>
            <p:nvPr/>
          </p:nvSpPr>
          <p:spPr bwMode="auto">
            <a:xfrm>
              <a:off x="4080" y="1296"/>
              <a:ext cx="1125"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800">
                  <a:solidFill>
                    <a:schemeClr val="accent1"/>
                  </a:solidFill>
                </a:rPr>
                <a:t> </a:t>
              </a:r>
              <a:r>
                <a:rPr lang="en-US" altLang="en-US" sz="1600">
                  <a:solidFill>
                    <a:schemeClr val="accent2"/>
                  </a:solidFill>
                  <a:latin typeface="Arial" charset="0"/>
                </a:rPr>
                <a:t>Target Pile</a:t>
              </a:r>
            </a:p>
            <a:p>
              <a:pPr>
                <a:spcBef>
                  <a:spcPct val="0"/>
                </a:spcBef>
                <a:buFontTx/>
                <a:buNone/>
              </a:pPr>
              <a:r>
                <a:rPr lang="en-US" altLang="en-US" sz="1600">
                  <a:solidFill>
                    <a:schemeClr val="accent2"/>
                  </a:solidFill>
                  <a:latin typeface="Arial" charset="0"/>
                </a:rPr>
                <a:t> Re-circulating Air</a:t>
              </a:r>
            </a:p>
            <a:p>
              <a:pPr>
                <a:spcBef>
                  <a:spcPct val="0"/>
                </a:spcBef>
                <a:buFontTx/>
                <a:buNone/>
              </a:pPr>
              <a:r>
                <a:rPr lang="en-US" altLang="en-US" sz="1600">
                  <a:solidFill>
                    <a:schemeClr val="accent2"/>
                  </a:solidFill>
                  <a:latin typeface="Arial" charset="0"/>
                </a:rPr>
                <a:t> Cooling System</a:t>
              </a:r>
            </a:p>
          </p:txBody>
        </p:sp>
        <p:sp>
          <p:nvSpPr>
            <p:cNvPr id="8205" name="Line 11"/>
            <p:cNvSpPr>
              <a:spLocks noChangeShapeType="1"/>
            </p:cNvSpPr>
            <p:nvPr/>
          </p:nvSpPr>
          <p:spPr bwMode="auto">
            <a:xfrm flipV="1">
              <a:off x="1482" y="1560"/>
              <a:ext cx="576" cy="0"/>
            </a:xfrm>
            <a:prstGeom prst="line">
              <a:avLst/>
            </a:prstGeom>
            <a:noFill/>
            <a:ln w="254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6" name="Line 12"/>
            <p:cNvSpPr>
              <a:spLocks noChangeShapeType="1"/>
            </p:cNvSpPr>
            <p:nvPr/>
          </p:nvSpPr>
          <p:spPr bwMode="auto">
            <a:xfrm>
              <a:off x="4656" y="1824"/>
              <a:ext cx="432" cy="528"/>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7" name="Line 13"/>
            <p:cNvSpPr>
              <a:spLocks noChangeShapeType="1"/>
            </p:cNvSpPr>
            <p:nvPr/>
          </p:nvSpPr>
          <p:spPr bwMode="auto">
            <a:xfrm>
              <a:off x="4464" y="2208"/>
              <a:ext cx="192" cy="288"/>
            </a:xfrm>
            <a:prstGeom prst="line">
              <a:avLst/>
            </a:prstGeom>
            <a:noFill/>
            <a:ln w="254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8" name="Line 16"/>
            <p:cNvSpPr>
              <a:spLocks noChangeShapeType="1"/>
            </p:cNvSpPr>
            <p:nvPr/>
          </p:nvSpPr>
          <p:spPr bwMode="auto">
            <a:xfrm flipV="1">
              <a:off x="192" y="2592"/>
              <a:ext cx="576" cy="0"/>
            </a:xfrm>
            <a:prstGeom prst="line">
              <a:avLst/>
            </a:prstGeom>
            <a:noFill/>
            <a:ln w="635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9" name="Line 18"/>
            <p:cNvSpPr>
              <a:spLocks noChangeShapeType="1"/>
            </p:cNvSpPr>
            <p:nvPr/>
          </p:nvSpPr>
          <p:spPr bwMode="auto">
            <a:xfrm flipH="1" flipV="1">
              <a:off x="2064" y="2688"/>
              <a:ext cx="0" cy="432"/>
            </a:xfrm>
            <a:prstGeom prst="line">
              <a:avLst/>
            </a:prstGeom>
            <a:noFill/>
            <a:ln w="28575">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0" name="Text Box 24"/>
            <p:cNvSpPr txBox="1">
              <a:spLocks noChangeArrowheads="1"/>
            </p:cNvSpPr>
            <p:nvPr/>
          </p:nvSpPr>
          <p:spPr bwMode="auto">
            <a:xfrm>
              <a:off x="1392" y="3120"/>
              <a:ext cx="5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900"/>
                <a:t> </a:t>
              </a:r>
              <a:r>
                <a:rPr lang="en-US" altLang="en-US" sz="1600">
                  <a:solidFill>
                    <a:srgbClr val="990033"/>
                  </a:solidFill>
                  <a:latin typeface="Arial" charset="0"/>
                </a:rPr>
                <a:t>Target</a:t>
              </a:r>
            </a:p>
          </p:txBody>
        </p:sp>
        <p:sp>
          <p:nvSpPr>
            <p:cNvPr id="8211" name="Line 25"/>
            <p:cNvSpPr>
              <a:spLocks noChangeShapeType="1"/>
            </p:cNvSpPr>
            <p:nvPr/>
          </p:nvSpPr>
          <p:spPr bwMode="auto">
            <a:xfrm flipV="1">
              <a:off x="1776" y="2688"/>
              <a:ext cx="0" cy="432"/>
            </a:xfrm>
            <a:prstGeom prst="line">
              <a:avLst/>
            </a:prstGeom>
            <a:noFill/>
            <a:ln w="28575">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2" name="Text Box 28"/>
            <p:cNvSpPr txBox="1">
              <a:spLocks noChangeArrowheads="1"/>
            </p:cNvSpPr>
            <p:nvPr/>
          </p:nvSpPr>
          <p:spPr bwMode="auto">
            <a:xfrm>
              <a:off x="3936" y="2016"/>
              <a:ext cx="67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solidFill>
                    <a:srgbClr val="CC0000"/>
                  </a:solidFill>
                  <a:latin typeface="Arial" charset="0"/>
                </a:rPr>
                <a:t>Work Cell</a:t>
              </a:r>
            </a:p>
          </p:txBody>
        </p:sp>
        <p:sp>
          <p:nvSpPr>
            <p:cNvPr id="8213" name="Rectangle 29"/>
            <p:cNvSpPr>
              <a:spLocks noChangeArrowheads="1"/>
            </p:cNvSpPr>
            <p:nvPr/>
          </p:nvSpPr>
          <p:spPr bwMode="auto">
            <a:xfrm>
              <a:off x="3456" y="2544"/>
              <a:ext cx="240" cy="96"/>
            </a:xfrm>
            <a:prstGeom prst="rect">
              <a:avLst/>
            </a:prstGeom>
            <a:solidFill>
              <a:schemeClr val="bg2"/>
            </a:solidFill>
            <a:ln w="28575">
              <a:solidFill>
                <a:srgbClr val="800000"/>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spcBef>
                  <a:spcPct val="0"/>
                </a:spcBef>
                <a:buFontTx/>
                <a:buNone/>
              </a:pPr>
              <a:endParaRPr lang="en-US" altLang="en-US" sz="900"/>
            </a:p>
          </p:txBody>
        </p:sp>
        <p:sp>
          <p:nvSpPr>
            <p:cNvPr id="8214" name="Line 32"/>
            <p:cNvSpPr>
              <a:spLocks noChangeShapeType="1"/>
            </p:cNvSpPr>
            <p:nvPr/>
          </p:nvSpPr>
          <p:spPr bwMode="auto">
            <a:xfrm>
              <a:off x="2784" y="2352"/>
              <a:ext cx="768"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5" name="Line 33"/>
            <p:cNvSpPr>
              <a:spLocks noChangeShapeType="1"/>
            </p:cNvSpPr>
            <p:nvPr/>
          </p:nvSpPr>
          <p:spPr bwMode="auto">
            <a:xfrm>
              <a:off x="3552" y="2352"/>
              <a:ext cx="0" cy="192"/>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6" name="Rectangle 34"/>
            <p:cNvSpPr>
              <a:spLocks noChangeArrowheads="1"/>
            </p:cNvSpPr>
            <p:nvPr/>
          </p:nvSpPr>
          <p:spPr bwMode="auto">
            <a:xfrm>
              <a:off x="2016" y="1344"/>
              <a:ext cx="114" cy="360"/>
            </a:xfrm>
            <a:prstGeom prst="rect">
              <a:avLst/>
            </a:prstGeom>
            <a:solidFill>
              <a:srgbClr val="80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sp>
          <p:nvSpPr>
            <p:cNvPr id="8217" name="Text Box 35"/>
            <p:cNvSpPr txBox="1">
              <a:spLocks noChangeArrowheads="1"/>
            </p:cNvSpPr>
            <p:nvPr/>
          </p:nvSpPr>
          <p:spPr bwMode="auto">
            <a:xfrm>
              <a:off x="3264" y="1248"/>
              <a:ext cx="607" cy="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dirty="0">
                  <a:solidFill>
                    <a:srgbClr val="CC0000"/>
                  </a:solidFill>
                  <a:latin typeface="Arial" charset="0"/>
                </a:rPr>
                <a:t>RAW </a:t>
              </a:r>
            </a:p>
            <a:p>
              <a:pPr>
                <a:spcBef>
                  <a:spcPct val="0"/>
                </a:spcBef>
                <a:buFontTx/>
                <a:buNone/>
              </a:pPr>
              <a:r>
                <a:rPr lang="en-US" altLang="en-US" sz="1600" dirty="0">
                  <a:solidFill>
                    <a:srgbClr val="CC0000"/>
                  </a:solidFill>
                  <a:latin typeface="Arial" charset="0"/>
                </a:rPr>
                <a:t>Systems</a:t>
              </a:r>
            </a:p>
          </p:txBody>
        </p:sp>
        <p:sp>
          <p:nvSpPr>
            <p:cNvPr id="8218" name="Line 36"/>
            <p:cNvSpPr>
              <a:spLocks noChangeShapeType="1"/>
            </p:cNvSpPr>
            <p:nvPr/>
          </p:nvSpPr>
          <p:spPr bwMode="auto">
            <a:xfrm flipH="1">
              <a:off x="3072" y="1488"/>
              <a:ext cx="192" cy="144"/>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9" name="Rectangle 37"/>
            <p:cNvSpPr>
              <a:spLocks noChangeArrowheads="1"/>
            </p:cNvSpPr>
            <p:nvPr/>
          </p:nvSpPr>
          <p:spPr bwMode="auto">
            <a:xfrm>
              <a:off x="2748" y="1530"/>
              <a:ext cx="114" cy="168"/>
            </a:xfrm>
            <a:prstGeom prst="rect">
              <a:avLst/>
            </a:prstGeom>
            <a:solidFill>
              <a:srgbClr val="CC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sp>
          <p:nvSpPr>
            <p:cNvPr id="8220" name="Rectangle 38"/>
            <p:cNvSpPr>
              <a:spLocks noChangeArrowheads="1"/>
            </p:cNvSpPr>
            <p:nvPr/>
          </p:nvSpPr>
          <p:spPr bwMode="auto">
            <a:xfrm>
              <a:off x="2952" y="1524"/>
              <a:ext cx="114" cy="168"/>
            </a:xfrm>
            <a:prstGeom prst="rect">
              <a:avLst/>
            </a:prstGeom>
            <a:solidFill>
              <a:srgbClr val="CC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sp>
          <p:nvSpPr>
            <p:cNvPr id="8221" name="Text Box 39"/>
            <p:cNvSpPr txBox="1">
              <a:spLocks noChangeArrowheads="1"/>
            </p:cNvSpPr>
            <p:nvPr/>
          </p:nvSpPr>
          <p:spPr bwMode="auto">
            <a:xfrm>
              <a:off x="1872" y="3120"/>
              <a:ext cx="5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900"/>
                <a:t> </a:t>
              </a:r>
              <a:r>
                <a:rPr lang="en-US" altLang="en-US" sz="1600">
                  <a:solidFill>
                    <a:srgbClr val="990033"/>
                  </a:solidFill>
                  <a:latin typeface="Arial" charset="0"/>
                </a:rPr>
                <a:t>Horn 1</a:t>
              </a:r>
            </a:p>
          </p:txBody>
        </p:sp>
        <p:sp>
          <p:nvSpPr>
            <p:cNvPr id="8222" name="Text Box 40"/>
            <p:cNvSpPr txBox="1">
              <a:spLocks noChangeArrowheads="1"/>
            </p:cNvSpPr>
            <p:nvPr/>
          </p:nvSpPr>
          <p:spPr bwMode="auto">
            <a:xfrm>
              <a:off x="2448" y="3173"/>
              <a:ext cx="876"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solidFill>
                    <a:srgbClr val="990033"/>
                  </a:solidFill>
                  <a:latin typeface="Arial" charset="0"/>
                </a:rPr>
                <a:t>Horn 2</a:t>
              </a:r>
            </a:p>
            <a:p>
              <a:pPr>
                <a:spcBef>
                  <a:spcPct val="0"/>
                </a:spcBef>
                <a:buFontTx/>
                <a:buNone/>
              </a:pPr>
              <a:r>
                <a:rPr lang="en-US" altLang="en-US" sz="1600">
                  <a:solidFill>
                    <a:srgbClr val="990033"/>
                  </a:solidFill>
                  <a:latin typeface="Arial" charset="0"/>
                </a:rPr>
                <a:t>Low Energy</a:t>
              </a:r>
            </a:p>
            <a:p>
              <a:pPr>
                <a:spcBef>
                  <a:spcPct val="0"/>
                </a:spcBef>
                <a:buFontTx/>
                <a:buNone/>
              </a:pPr>
              <a:r>
                <a:rPr lang="en-US" altLang="en-US" sz="1600">
                  <a:solidFill>
                    <a:srgbClr val="990033"/>
                  </a:solidFill>
                  <a:latin typeface="Arial" charset="0"/>
                </a:rPr>
                <a:t>Configuration</a:t>
              </a:r>
            </a:p>
          </p:txBody>
        </p:sp>
        <p:sp>
          <p:nvSpPr>
            <p:cNvPr id="8223" name="Line 41"/>
            <p:cNvSpPr>
              <a:spLocks noChangeShapeType="1"/>
            </p:cNvSpPr>
            <p:nvPr/>
          </p:nvSpPr>
          <p:spPr bwMode="auto">
            <a:xfrm flipH="1" flipV="1">
              <a:off x="2688" y="2688"/>
              <a:ext cx="0" cy="479"/>
            </a:xfrm>
            <a:prstGeom prst="line">
              <a:avLst/>
            </a:prstGeom>
            <a:noFill/>
            <a:ln w="28575">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24" name="Text Box 42"/>
            <p:cNvSpPr txBox="1">
              <a:spLocks noChangeArrowheads="1"/>
            </p:cNvSpPr>
            <p:nvPr/>
          </p:nvSpPr>
          <p:spPr bwMode="auto">
            <a:xfrm>
              <a:off x="2256" y="1920"/>
              <a:ext cx="577"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latin typeface="Arial" charset="0"/>
                </a:rPr>
                <a:t>Stripline</a:t>
              </a:r>
            </a:p>
          </p:txBody>
        </p:sp>
        <p:sp>
          <p:nvSpPr>
            <p:cNvPr id="8225" name="Line 43"/>
            <p:cNvSpPr>
              <a:spLocks noChangeShapeType="1"/>
            </p:cNvSpPr>
            <p:nvPr/>
          </p:nvSpPr>
          <p:spPr bwMode="auto">
            <a:xfrm flipH="1" flipV="1">
              <a:off x="2112" y="2016"/>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26" name="Line 44"/>
            <p:cNvSpPr>
              <a:spLocks noChangeShapeType="1"/>
            </p:cNvSpPr>
            <p:nvPr/>
          </p:nvSpPr>
          <p:spPr bwMode="auto">
            <a:xfrm flipH="1">
              <a:off x="2496" y="2112"/>
              <a:ext cx="0" cy="19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27" name="Rectangle 45"/>
            <p:cNvSpPr>
              <a:spLocks noChangeArrowheads="1"/>
            </p:cNvSpPr>
            <p:nvPr/>
          </p:nvSpPr>
          <p:spPr bwMode="auto">
            <a:xfrm>
              <a:off x="4596" y="2508"/>
              <a:ext cx="366" cy="192"/>
            </a:xfrm>
            <a:prstGeom prst="rect">
              <a:avLst/>
            </a:prstGeom>
            <a:solidFill>
              <a:srgbClr val="CC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sp>
          <p:nvSpPr>
            <p:cNvPr id="8228" name="Text Box 47"/>
            <p:cNvSpPr txBox="1">
              <a:spLocks noChangeArrowheads="1"/>
            </p:cNvSpPr>
            <p:nvPr/>
          </p:nvSpPr>
          <p:spPr bwMode="auto">
            <a:xfrm>
              <a:off x="3120" y="1872"/>
              <a:ext cx="77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solidFill>
                    <a:schemeClr val="accent2"/>
                  </a:solidFill>
                  <a:latin typeface="Arial" charset="0"/>
                </a:rPr>
                <a:t>Target Pile </a:t>
              </a:r>
            </a:p>
            <a:p>
              <a:pPr>
                <a:spcBef>
                  <a:spcPct val="0"/>
                </a:spcBef>
                <a:buFontTx/>
                <a:buNone/>
              </a:pPr>
              <a:r>
                <a:rPr lang="en-US" altLang="en-US" sz="1600">
                  <a:solidFill>
                    <a:schemeClr val="accent2"/>
                  </a:solidFill>
                  <a:latin typeface="Arial" charset="0"/>
                </a:rPr>
                <a:t>Shielding</a:t>
              </a:r>
            </a:p>
          </p:txBody>
        </p:sp>
        <p:sp>
          <p:nvSpPr>
            <p:cNvPr id="8229" name="Line 48"/>
            <p:cNvSpPr>
              <a:spLocks noChangeShapeType="1"/>
            </p:cNvSpPr>
            <p:nvPr/>
          </p:nvSpPr>
          <p:spPr bwMode="auto">
            <a:xfrm>
              <a:off x="3744" y="2256"/>
              <a:ext cx="144" cy="288"/>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30" name="Arc 50"/>
            <p:cNvSpPr>
              <a:spLocks/>
            </p:cNvSpPr>
            <p:nvPr/>
          </p:nvSpPr>
          <p:spPr bwMode="auto">
            <a:xfrm flipV="1">
              <a:off x="2842" y="2544"/>
              <a:ext cx="618" cy="288"/>
            </a:xfrm>
            <a:custGeom>
              <a:avLst/>
              <a:gdLst>
                <a:gd name="T0" fmla="*/ 0 w 37689"/>
                <a:gd name="T1" fmla="*/ 0 h 21600"/>
                <a:gd name="T2" fmla="*/ 0 w 37689"/>
                <a:gd name="T3" fmla="*/ 0 h 21600"/>
                <a:gd name="T4" fmla="*/ 0 w 37689"/>
                <a:gd name="T5" fmla="*/ 0 h 21600"/>
                <a:gd name="T6" fmla="*/ 0 60000 65536"/>
                <a:gd name="T7" fmla="*/ 0 60000 65536"/>
                <a:gd name="T8" fmla="*/ 0 60000 65536"/>
                <a:gd name="T9" fmla="*/ 0 w 37689"/>
                <a:gd name="T10" fmla="*/ 0 h 21600"/>
                <a:gd name="T11" fmla="*/ 37689 w 37689"/>
                <a:gd name="T12" fmla="*/ 21600 h 21600"/>
              </a:gdLst>
              <a:ahLst/>
              <a:cxnLst>
                <a:cxn ang="T6">
                  <a:pos x="T0" y="T1"/>
                </a:cxn>
                <a:cxn ang="T7">
                  <a:pos x="T2" y="T3"/>
                </a:cxn>
                <a:cxn ang="T8">
                  <a:pos x="T4" y="T5"/>
                </a:cxn>
              </a:cxnLst>
              <a:rect l="T9" t="T10" r="T11" b="T12"/>
              <a:pathLst>
                <a:path w="37689" h="21600" fill="none" extrusionOk="0">
                  <a:moveTo>
                    <a:pt x="0" y="11020"/>
                  </a:moveTo>
                  <a:cubicBezTo>
                    <a:pt x="3824" y="4213"/>
                    <a:pt x="11024" y="-1"/>
                    <a:pt x="18832" y="0"/>
                  </a:cubicBezTo>
                  <a:cubicBezTo>
                    <a:pt x="26658" y="0"/>
                    <a:pt x="33872" y="4233"/>
                    <a:pt x="37689" y="11065"/>
                  </a:cubicBezTo>
                </a:path>
                <a:path w="37689" h="21600" stroke="0" extrusionOk="0">
                  <a:moveTo>
                    <a:pt x="0" y="11020"/>
                  </a:moveTo>
                  <a:cubicBezTo>
                    <a:pt x="3824" y="4213"/>
                    <a:pt x="11024" y="-1"/>
                    <a:pt x="18832" y="0"/>
                  </a:cubicBezTo>
                  <a:cubicBezTo>
                    <a:pt x="26658" y="0"/>
                    <a:pt x="33872" y="4233"/>
                    <a:pt x="37689" y="11065"/>
                  </a:cubicBezTo>
                  <a:lnTo>
                    <a:pt x="18832" y="21600"/>
                  </a:lnTo>
                  <a:lnTo>
                    <a:pt x="0" y="11020"/>
                  </a:lnTo>
                  <a:close/>
                </a:path>
              </a:pathLst>
            </a:custGeom>
            <a:noFill/>
            <a:ln w="31750">
              <a:solidFill>
                <a:srgbClr val="8000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31" name="Text Box 51"/>
            <p:cNvSpPr txBox="1">
              <a:spLocks noChangeArrowheads="1"/>
            </p:cNvSpPr>
            <p:nvPr/>
          </p:nvSpPr>
          <p:spPr bwMode="auto">
            <a:xfrm>
              <a:off x="3312" y="3173"/>
              <a:ext cx="1012"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solidFill>
                    <a:srgbClr val="990033"/>
                  </a:solidFill>
                  <a:latin typeface="Arial" charset="0"/>
                </a:rPr>
                <a:t>Horn 2</a:t>
              </a:r>
            </a:p>
            <a:p>
              <a:pPr>
                <a:spcBef>
                  <a:spcPct val="0"/>
                </a:spcBef>
                <a:buFontTx/>
                <a:buNone/>
              </a:pPr>
              <a:r>
                <a:rPr lang="en-US" altLang="en-US" sz="1600">
                  <a:solidFill>
                    <a:srgbClr val="990033"/>
                  </a:solidFill>
                  <a:latin typeface="Arial" charset="0"/>
                </a:rPr>
                <a:t>Medium Energy</a:t>
              </a:r>
            </a:p>
            <a:p>
              <a:pPr>
                <a:spcBef>
                  <a:spcPct val="0"/>
                </a:spcBef>
                <a:buFontTx/>
                <a:buNone/>
              </a:pPr>
              <a:r>
                <a:rPr lang="en-US" altLang="en-US" sz="1600">
                  <a:solidFill>
                    <a:srgbClr val="990033"/>
                  </a:solidFill>
                  <a:latin typeface="Arial" charset="0"/>
                </a:rPr>
                <a:t>Configuration</a:t>
              </a:r>
            </a:p>
          </p:txBody>
        </p:sp>
        <p:sp>
          <p:nvSpPr>
            <p:cNvPr id="8232" name="Line 52"/>
            <p:cNvSpPr>
              <a:spLocks noChangeShapeType="1"/>
            </p:cNvSpPr>
            <p:nvPr/>
          </p:nvSpPr>
          <p:spPr bwMode="auto">
            <a:xfrm flipH="1" flipV="1">
              <a:off x="3600" y="2688"/>
              <a:ext cx="0" cy="484"/>
            </a:xfrm>
            <a:prstGeom prst="line">
              <a:avLst/>
            </a:prstGeom>
            <a:noFill/>
            <a:ln w="28575">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8233" name="Group 59"/>
            <p:cNvGrpSpPr>
              <a:grpSpLocks/>
            </p:cNvGrpSpPr>
            <p:nvPr/>
          </p:nvGrpSpPr>
          <p:grpSpPr bwMode="auto">
            <a:xfrm>
              <a:off x="2692" y="2991"/>
              <a:ext cx="917" cy="202"/>
              <a:chOff x="2692" y="2991"/>
              <a:chExt cx="917" cy="202"/>
            </a:xfrm>
          </p:grpSpPr>
          <p:sp>
            <p:nvSpPr>
              <p:cNvPr id="8235" name="Line 54"/>
              <p:cNvSpPr>
                <a:spLocks noChangeShapeType="1"/>
              </p:cNvSpPr>
              <p:nvPr/>
            </p:nvSpPr>
            <p:spPr bwMode="auto">
              <a:xfrm>
                <a:off x="2692" y="3099"/>
                <a:ext cx="257"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36" name="Line 55"/>
              <p:cNvSpPr>
                <a:spLocks noChangeShapeType="1"/>
              </p:cNvSpPr>
              <p:nvPr/>
            </p:nvSpPr>
            <p:spPr bwMode="auto">
              <a:xfrm flipH="1">
                <a:off x="3326" y="3096"/>
                <a:ext cx="283"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37" name="Text Box 56"/>
              <p:cNvSpPr txBox="1">
                <a:spLocks noChangeArrowheads="1"/>
              </p:cNvSpPr>
              <p:nvPr/>
            </p:nvSpPr>
            <p:spPr bwMode="auto">
              <a:xfrm>
                <a:off x="2937" y="2991"/>
                <a:ext cx="35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500">
                    <a:latin typeface="Arial" charset="0"/>
                  </a:rPr>
                  <a:t>~9m</a:t>
                </a:r>
              </a:p>
            </p:txBody>
          </p:sp>
        </p:grpSp>
        <p:sp>
          <p:nvSpPr>
            <p:cNvPr id="8234" name="Oval 58"/>
            <p:cNvSpPr>
              <a:spLocks noChangeArrowheads="1"/>
            </p:cNvSpPr>
            <p:nvPr/>
          </p:nvSpPr>
          <p:spPr bwMode="auto">
            <a:xfrm>
              <a:off x="2959" y="2959"/>
              <a:ext cx="382" cy="272"/>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grpSp>
      <p:sp>
        <p:nvSpPr>
          <p:cNvPr id="8196" name="Slide Number Placeholder 5"/>
          <p:cNvSpPr txBox="1">
            <a:spLocks noGrp="1"/>
          </p:cNvSpPr>
          <p:nvPr/>
        </p:nvSpPr>
        <p:spPr bwMode="auto">
          <a:xfrm>
            <a:off x="7010400" y="6421438"/>
            <a:ext cx="2133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fld id="{B2C91852-1BDC-4936-8B86-CF441D27E9A7}" type="slidenum">
              <a:rPr lang="en-US" altLang="en-US" sz="1200">
                <a:latin typeface="Arial" charset="0"/>
              </a:rPr>
              <a:pPr algn="r" eaLnBrk="1" hangingPunct="1">
                <a:spcBef>
                  <a:spcPct val="0"/>
                </a:spcBef>
                <a:buFontTx/>
                <a:buNone/>
              </a:pPr>
              <a:t>16</a:t>
            </a:fld>
            <a:endParaRPr lang="en-US" altLang="en-US" sz="1200">
              <a:latin typeface="Arial" charset="0"/>
            </a:endParaRPr>
          </a:p>
        </p:txBody>
      </p:sp>
      <p:sp>
        <p:nvSpPr>
          <p:cNvPr id="46"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47"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dirty="0" err="1" smtClean="0">
                <a:latin typeface="Arial" charset="0"/>
              </a:rPr>
              <a:t>NuMI</a:t>
            </a:r>
            <a:r>
              <a:rPr lang="en-US" altLang="en-US" sz="1200" dirty="0" smtClean="0">
                <a:latin typeface="Arial" charset="0"/>
              </a:rPr>
              <a:t> Target Hall Reconfiguration for </a:t>
            </a:r>
            <a:r>
              <a:rPr lang="en-US" altLang="en-US" sz="1200" dirty="0" err="1" smtClean="0">
                <a:latin typeface="Arial" charset="0"/>
              </a:rPr>
              <a:t>NOvA</a:t>
            </a:r>
            <a:r>
              <a:rPr lang="en-US" altLang="en-US" sz="1200" dirty="0" smtClean="0">
                <a:latin typeface="Arial" charset="0"/>
              </a:rPr>
              <a:t> – 5</a:t>
            </a:r>
            <a:r>
              <a:rPr lang="en-US" altLang="en-US" sz="1200" baseline="30000" dirty="0" smtClean="0">
                <a:latin typeface="Arial" charset="0"/>
              </a:rPr>
              <a:t>th</a:t>
            </a:r>
            <a:r>
              <a:rPr lang="en-US" altLang="en-US" sz="1200" dirty="0" smtClean="0">
                <a:latin typeface="Arial" charset="0"/>
              </a:rPr>
              <a:t> High Power </a:t>
            </a:r>
            <a:r>
              <a:rPr lang="en-US" altLang="en-US" sz="1200" dirty="0" err="1" smtClean="0">
                <a:latin typeface="Arial" charset="0"/>
              </a:rPr>
              <a:t>Targetry</a:t>
            </a:r>
            <a:r>
              <a:rPr lang="en-US" altLang="en-US" sz="1200" dirty="0" smtClean="0">
                <a:latin typeface="Arial" charset="0"/>
              </a:rPr>
              <a:t> Workshop</a:t>
            </a:r>
          </a:p>
        </p:txBody>
      </p:sp>
      <p:sp>
        <p:nvSpPr>
          <p:cNvPr id="48" name="Text Box 40"/>
          <p:cNvSpPr txBox="1">
            <a:spLocks noChangeArrowheads="1"/>
          </p:cNvSpPr>
          <p:nvPr/>
        </p:nvSpPr>
        <p:spPr bwMode="auto">
          <a:xfrm>
            <a:off x="3886994" y="5764630"/>
            <a:ext cx="857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b="1" dirty="0" smtClean="0">
                <a:solidFill>
                  <a:srgbClr val="660066"/>
                </a:solidFill>
                <a:latin typeface="Arial" charset="0"/>
              </a:rPr>
              <a:t>MINOS</a:t>
            </a:r>
            <a:endParaRPr lang="en-US" altLang="en-US" sz="1600" b="1" dirty="0">
              <a:solidFill>
                <a:srgbClr val="660066"/>
              </a:solidFill>
              <a:latin typeface="Arial" charset="0"/>
            </a:endParaRPr>
          </a:p>
        </p:txBody>
      </p:sp>
      <p:sp>
        <p:nvSpPr>
          <p:cNvPr id="49" name="Text Box 40"/>
          <p:cNvSpPr txBox="1">
            <a:spLocks noChangeArrowheads="1"/>
          </p:cNvSpPr>
          <p:nvPr/>
        </p:nvSpPr>
        <p:spPr bwMode="auto">
          <a:xfrm>
            <a:off x="5279019" y="5767052"/>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b="1" dirty="0" err="1" smtClean="0">
                <a:solidFill>
                  <a:srgbClr val="660066"/>
                </a:solidFill>
                <a:latin typeface="Arial" charset="0"/>
              </a:rPr>
              <a:t>NOvA</a:t>
            </a:r>
            <a:endParaRPr lang="en-US" altLang="en-US" sz="1600" b="1" dirty="0">
              <a:solidFill>
                <a:srgbClr val="660066"/>
              </a:solidFill>
              <a:latin typeface="Arial" charset="0"/>
            </a:endParaRPr>
          </a:p>
        </p:txBody>
      </p:sp>
      <p:cxnSp>
        <p:nvCxnSpPr>
          <p:cNvPr id="3" name="Straight Arrow Connector 2"/>
          <p:cNvCxnSpPr/>
          <p:nvPr/>
        </p:nvCxnSpPr>
        <p:spPr>
          <a:xfrm>
            <a:off x="4711805" y="5938832"/>
            <a:ext cx="567214" cy="0"/>
          </a:xfrm>
          <a:prstGeom prst="straightConnector1">
            <a:avLst/>
          </a:prstGeom>
          <a:ln w="28575">
            <a:solidFill>
              <a:srgbClr val="66006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59226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17</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u="sng" dirty="0" smtClean="0">
                <a:solidFill>
                  <a:srgbClr val="C00000"/>
                </a:solidFill>
              </a:rPr>
              <a:t>2 Main Challenges</a:t>
            </a:r>
            <a:endParaRPr lang="en-US" altLang="en-US" sz="3200" u="sng" dirty="0">
              <a:solidFill>
                <a:srgbClr val="C00000"/>
              </a:solidFill>
            </a:endParaRPr>
          </a:p>
        </p:txBody>
      </p:sp>
      <p:sp>
        <p:nvSpPr>
          <p:cNvPr id="7173" name="Rectangle 3"/>
          <p:cNvSpPr>
            <a:spLocks noGrp="1" noChangeArrowheads="1"/>
          </p:cNvSpPr>
          <p:nvPr>
            <p:ph type="body" idx="1"/>
          </p:nvPr>
        </p:nvSpPr>
        <p:spPr>
          <a:xfrm>
            <a:off x="400050" y="1255713"/>
            <a:ext cx="8229600" cy="5040312"/>
          </a:xfrm>
        </p:spPr>
        <p:txBody>
          <a:bodyPr/>
          <a:lstStyle/>
          <a:p>
            <a:pPr marL="457200" indent="-457200" eaLnBrk="1" hangingPunct="1">
              <a:buFont typeface="+mj-lt"/>
              <a:buAutoNum type="arabicPeriod"/>
            </a:pPr>
            <a:r>
              <a:rPr lang="en-US" altLang="en-US" sz="2300" b="1" dirty="0">
                <a:solidFill>
                  <a:srgbClr val="C00000"/>
                </a:solidFill>
              </a:rPr>
              <a:t>L</a:t>
            </a:r>
            <a:r>
              <a:rPr lang="en-US" altLang="en-US" sz="2300" b="1" dirty="0" smtClean="0">
                <a:solidFill>
                  <a:srgbClr val="C00000"/>
                </a:solidFill>
              </a:rPr>
              <a:t>imited space to work in </a:t>
            </a:r>
            <a:r>
              <a:rPr lang="en-US" altLang="en-US" sz="2300" dirty="0" smtClean="0">
                <a:solidFill>
                  <a:srgbClr val="C00000"/>
                </a:solidFill>
              </a:rPr>
              <a:t>(had to carefully orchestrate all steps)</a:t>
            </a:r>
          </a:p>
          <a:p>
            <a:pPr marL="457200" indent="-457200" eaLnBrk="1" hangingPunct="1">
              <a:buFont typeface="+mj-lt"/>
              <a:buAutoNum type="arabicPeriod"/>
            </a:pPr>
            <a:r>
              <a:rPr lang="en-US" altLang="en-US" sz="2300" b="1" dirty="0">
                <a:solidFill>
                  <a:srgbClr val="C00000"/>
                </a:solidFill>
              </a:rPr>
              <a:t>H</a:t>
            </a:r>
            <a:r>
              <a:rPr lang="en-US" altLang="en-US" sz="2300" b="1" dirty="0" smtClean="0">
                <a:solidFill>
                  <a:srgbClr val="C00000"/>
                </a:solidFill>
              </a:rPr>
              <a:t>igh residual dose rates </a:t>
            </a:r>
            <a:r>
              <a:rPr lang="en-US" altLang="en-US" sz="2300" dirty="0" smtClean="0">
                <a:solidFill>
                  <a:srgbClr val="C00000"/>
                </a:solidFill>
              </a:rPr>
              <a:t>(minimize exposure – ALARA*)</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49" y="2181225"/>
            <a:ext cx="6799897" cy="4260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9"/>
          <p:cNvSpPr txBox="1">
            <a:spLocks noChangeArrowheads="1"/>
          </p:cNvSpPr>
          <p:nvPr/>
        </p:nvSpPr>
        <p:spPr bwMode="auto">
          <a:xfrm>
            <a:off x="6372225" y="5573831"/>
            <a:ext cx="255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600" b="1" dirty="0" smtClean="0">
                <a:solidFill>
                  <a:srgbClr val="0033CC"/>
                </a:solidFill>
              </a:rPr>
              <a:t>*ALARA: As Low As Reasonably Achievable</a:t>
            </a:r>
            <a:endParaRPr lang="en-US" altLang="en-US" sz="1600" b="1" dirty="0">
              <a:solidFill>
                <a:srgbClr val="0033CC"/>
              </a:solidFill>
            </a:endParaRPr>
          </a:p>
        </p:txBody>
      </p:sp>
      <p:sp>
        <p:nvSpPr>
          <p:cNvPr id="9" name="Oval 8"/>
          <p:cNvSpPr/>
          <p:nvPr/>
        </p:nvSpPr>
        <p:spPr>
          <a:xfrm>
            <a:off x="7086600" y="4781549"/>
            <a:ext cx="533400"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657146" y="4205287"/>
            <a:ext cx="1252381" cy="1104900"/>
            <a:chOff x="7657146" y="4205287"/>
            <a:chExt cx="1252381" cy="1104900"/>
          </a:xfrm>
        </p:grpSpPr>
        <p:cxnSp>
          <p:nvCxnSpPr>
            <p:cNvPr id="3" name="Straight Arrow Connector 2"/>
            <p:cNvCxnSpPr/>
            <p:nvPr/>
          </p:nvCxnSpPr>
          <p:spPr>
            <a:xfrm flipH="1">
              <a:off x="7657146" y="5038724"/>
              <a:ext cx="457200" cy="271463"/>
            </a:xfrm>
            <a:prstGeom prst="straightConnector1">
              <a:avLst/>
            </a:prstGeom>
            <a:ln w="28575">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657146" y="4205287"/>
              <a:ext cx="457200" cy="106068"/>
            </a:xfrm>
            <a:prstGeom prst="straightConnector1">
              <a:avLst/>
            </a:prstGeom>
            <a:ln w="28575">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09546" y="4311355"/>
              <a:ext cx="1099981" cy="738664"/>
            </a:xfrm>
            <a:prstGeom prst="rect">
              <a:avLst/>
            </a:prstGeom>
            <a:noFill/>
          </p:spPr>
          <p:txBody>
            <a:bodyPr wrap="none" rtlCol="0">
              <a:spAutoFit/>
            </a:bodyPr>
            <a:lstStyle/>
            <a:p>
              <a:r>
                <a:rPr lang="en-US" sz="1400" dirty="0" smtClean="0">
                  <a:solidFill>
                    <a:srgbClr val="008000"/>
                  </a:solidFill>
                </a:rPr>
                <a:t>Dose  rates</a:t>
              </a:r>
            </a:p>
            <a:p>
              <a:r>
                <a:rPr lang="en-US" sz="1400" dirty="0" smtClean="0">
                  <a:solidFill>
                    <a:srgbClr val="008000"/>
                  </a:solidFill>
                </a:rPr>
                <a:t>reasonable</a:t>
              </a:r>
            </a:p>
            <a:p>
              <a:r>
                <a:rPr lang="en-US" sz="1400" dirty="0" smtClean="0">
                  <a:solidFill>
                    <a:srgbClr val="008000"/>
                  </a:solidFill>
                </a:rPr>
                <a:t>at the sides</a:t>
              </a:r>
              <a:endParaRPr lang="en-US" sz="1400" dirty="0">
                <a:solidFill>
                  <a:srgbClr val="008000"/>
                </a:solidFill>
              </a:endParaRPr>
            </a:p>
          </p:txBody>
        </p:sp>
      </p:grpSp>
    </p:spTree>
    <p:extLst>
      <p:ext uri="{BB962C8B-B14F-4D97-AF65-F5344CB8AC3E}">
        <p14:creationId xmlns:p14="http://schemas.microsoft.com/office/powerpoint/2010/main" val="365121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18</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err="1" smtClean="0"/>
              <a:t>Fermilab</a:t>
            </a:r>
            <a:r>
              <a:rPr lang="en-US" altLang="en-US" sz="3200" dirty="0" smtClean="0"/>
              <a:t> Radiation Dose Limits</a:t>
            </a:r>
            <a:endParaRPr lang="en-US" altLang="en-US" sz="3200" u="sng" dirty="0">
              <a:solidFill>
                <a:srgbClr val="C00000"/>
              </a:solidFill>
            </a:endParaRPr>
          </a:p>
        </p:txBody>
      </p:sp>
      <p:sp>
        <p:nvSpPr>
          <p:cNvPr id="7173" name="Rectangle 3"/>
          <p:cNvSpPr>
            <a:spLocks noGrp="1" noChangeArrowheads="1"/>
          </p:cNvSpPr>
          <p:nvPr>
            <p:ph type="body" idx="1"/>
          </p:nvPr>
        </p:nvSpPr>
        <p:spPr>
          <a:xfrm>
            <a:off x="400050" y="1255713"/>
            <a:ext cx="8229600" cy="5040312"/>
          </a:xfrm>
        </p:spPr>
        <p:txBody>
          <a:bodyPr/>
          <a:lstStyle/>
          <a:p>
            <a:pPr marL="0" indent="0" eaLnBrk="1" hangingPunct="1">
              <a:buNone/>
            </a:pPr>
            <a:r>
              <a:rPr lang="en-US" altLang="en-US" sz="2400" b="1" dirty="0" smtClean="0">
                <a:solidFill>
                  <a:srgbClr val="C00000"/>
                </a:solidFill>
              </a:rPr>
              <a:t>DOE Legal Dose Limits:</a:t>
            </a:r>
            <a:endParaRPr lang="en-US" altLang="en-US" sz="2400" dirty="0" smtClean="0">
              <a:solidFill>
                <a:srgbClr val="C00000"/>
              </a:solidFill>
            </a:endParaRPr>
          </a:p>
          <a:p>
            <a:pPr eaLnBrk="1" hangingPunct="1"/>
            <a:r>
              <a:rPr lang="en-US" altLang="en-US" sz="2400" b="1" dirty="0" smtClean="0"/>
              <a:t>Whole Body:  </a:t>
            </a:r>
            <a:r>
              <a:rPr lang="en-US" altLang="en-US" sz="2400" b="1" dirty="0" smtClean="0">
                <a:solidFill>
                  <a:srgbClr val="3333CC"/>
                </a:solidFill>
              </a:rPr>
              <a:t>5,000 </a:t>
            </a:r>
            <a:r>
              <a:rPr lang="en-US" altLang="en-US" sz="2400" b="1" dirty="0" err="1" smtClean="0">
                <a:solidFill>
                  <a:srgbClr val="3333CC"/>
                </a:solidFill>
              </a:rPr>
              <a:t>mrem</a:t>
            </a:r>
            <a:r>
              <a:rPr lang="en-US" altLang="en-US" sz="2400" b="1" dirty="0" smtClean="0">
                <a:solidFill>
                  <a:srgbClr val="3333CC"/>
                </a:solidFill>
              </a:rPr>
              <a:t>/</a:t>
            </a:r>
            <a:r>
              <a:rPr lang="en-US" altLang="en-US" sz="2400" b="1" dirty="0" err="1" smtClean="0">
                <a:solidFill>
                  <a:srgbClr val="3333CC"/>
                </a:solidFill>
              </a:rPr>
              <a:t>yr</a:t>
            </a:r>
            <a:endParaRPr lang="en-US" altLang="en-US" sz="2400" b="1" dirty="0" smtClean="0">
              <a:solidFill>
                <a:srgbClr val="3333CC"/>
              </a:solidFill>
            </a:endParaRPr>
          </a:p>
          <a:p>
            <a:pPr eaLnBrk="1" hangingPunct="1"/>
            <a:r>
              <a:rPr lang="en-US" altLang="en-US" sz="2400" b="1" dirty="0" smtClean="0"/>
              <a:t>Extremities/Skin: </a:t>
            </a:r>
            <a:r>
              <a:rPr lang="en-US" altLang="en-US" sz="2400" b="1" dirty="0" smtClean="0">
                <a:solidFill>
                  <a:srgbClr val="3333CC"/>
                </a:solidFill>
              </a:rPr>
              <a:t>50,000 </a:t>
            </a:r>
            <a:r>
              <a:rPr lang="en-US" altLang="en-US" sz="2400" b="1" dirty="0" err="1" smtClean="0">
                <a:solidFill>
                  <a:srgbClr val="3333CC"/>
                </a:solidFill>
              </a:rPr>
              <a:t>mrem</a:t>
            </a:r>
            <a:r>
              <a:rPr lang="en-US" altLang="en-US" sz="2400" b="1" dirty="0" smtClean="0">
                <a:solidFill>
                  <a:srgbClr val="3333CC"/>
                </a:solidFill>
              </a:rPr>
              <a:t>/</a:t>
            </a:r>
            <a:r>
              <a:rPr lang="en-US" altLang="en-US" sz="2400" b="1" dirty="0" err="1" smtClean="0">
                <a:solidFill>
                  <a:srgbClr val="3333CC"/>
                </a:solidFill>
              </a:rPr>
              <a:t>yr</a:t>
            </a:r>
            <a:endParaRPr lang="en-US" altLang="en-US" sz="2400" b="1" dirty="0" smtClean="0">
              <a:solidFill>
                <a:srgbClr val="3333CC"/>
              </a:solidFill>
            </a:endParaRPr>
          </a:p>
          <a:p>
            <a:pPr eaLnBrk="1" hangingPunct="1"/>
            <a:endParaRPr lang="en-US" altLang="en-US" sz="1800" b="1" dirty="0" smtClean="0"/>
          </a:p>
          <a:p>
            <a:pPr marL="0" indent="0" eaLnBrk="1" hangingPunct="1">
              <a:buNone/>
            </a:pPr>
            <a:r>
              <a:rPr lang="en-US" altLang="en-US" sz="2400" b="1" dirty="0" err="1" smtClean="0">
                <a:solidFill>
                  <a:srgbClr val="C00000"/>
                </a:solidFill>
              </a:rPr>
              <a:t>Fermilab</a:t>
            </a:r>
            <a:r>
              <a:rPr lang="en-US" altLang="en-US" sz="2400" b="1" dirty="0" smtClean="0">
                <a:solidFill>
                  <a:srgbClr val="C00000"/>
                </a:solidFill>
              </a:rPr>
              <a:t> Administrative </a:t>
            </a:r>
            <a:r>
              <a:rPr lang="en-US" altLang="en-US" sz="2400" b="1" dirty="0">
                <a:solidFill>
                  <a:srgbClr val="C00000"/>
                </a:solidFill>
              </a:rPr>
              <a:t>Dose </a:t>
            </a:r>
            <a:r>
              <a:rPr lang="en-US" altLang="en-US" sz="2400" b="1" dirty="0" smtClean="0">
                <a:solidFill>
                  <a:srgbClr val="C00000"/>
                </a:solidFill>
              </a:rPr>
              <a:t>Limits: </a:t>
            </a:r>
          </a:p>
          <a:p>
            <a:pPr eaLnBrk="1" hangingPunct="1"/>
            <a:r>
              <a:rPr lang="en-US" altLang="en-US" sz="2400" b="1" dirty="0" smtClean="0">
                <a:solidFill>
                  <a:srgbClr val="3333CC"/>
                </a:solidFill>
              </a:rPr>
              <a:t>1,500 </a:t>
            </a:r>
            <a:r>
              <a:rPr lang="en-US" altLang="en-US" sz="2400" b="1" dirty="0" err="1" smtClean="0">
                <a:solidFill>
                  <a:srgbClr val="3333CC"/>
                </a:solidFill>
              </a:rPr>
              <a:t>mrem</a:t>
            </a:r>
            <a:r>
              <a:rPr lang="en-US" altLang="en-US" sz="2400" b="1" dirty="0" smtClean="0">
                <a:solidFill>
                  <a:srgbClr val="3333CC"/>
                </a:solidFill>
              </a:rPr>
              <a:t>/</a:t>
            </a:r>
            <a:r>
              <a:rPr lang="en-US" altLang="en-US" sz="2400" b="1" dirty="0" err="1" smtClean="0">
                <a:solidFill>
                  <a:srgbClr val="3333CC"/>
                </a:solidFill>
              </a:rPr>
              <a:t>yr</a:t>
            </a:r>
            <a:r>
              <a:rPr lang="en-US" altLang="en-US" sz="2400" b="1" dirty="0" smtClean="0">
                <a:solidFill>
                  <a:srgbClr val="3333CC"/>
                </a:solidFill>
              </a:rPr>
              <a:t> </a:t>
            </a:r>
            <a:r>
              <a:rPr lang="en-US" altLang="en-US" sz="2400" b="1" dirty="0" smtClean="0"/>
              <a:t>(total effective dose)</a:t>
            </a:r>
          </a:p>
          <a:p>
            <a:pPr eaLnBrk="1" hangingPunct="1"/>
            <a:r>
              <a:rPr lang="en-US" altLang="en-US" sz="2400" b="1" dirty="0" smtClean="0">
                <a:solidFill>
                  <a:srgbClr val="3333CC"/>
                </a:solidFill>
              </a:rPr>
              <a:t>350 </a:t>
            </a:r>
            <a:r>
              <a:rPr lang="en-US" altLang="en-US" sz="2400" b="1" dirty="0" err="1" smtClean="0">
                <a:solidFill>
                  <a:srgbClr val="3333CC"/>
                </a:solidFill>
              </a:rPr>
              <a:t>mrem</a:t>
            </a:r>
            <a:r>
              <a:rPr lang="en-US" altLang="en-US" sz="2400" b="1" dirty="0" smtClean="0">
                <a:solidFill>
                  <a:srgbClr val="3333CC"/>
                </a:solidFill>
              </a:rPr>
              <a:t>/quarter </a:t>
            </a:r>
            <a:r>
              <a:rPr lang="en-US" altLang="en-US" sz="2400" b="1" dirty="0" smtClean="0"/>
              <a:t>(whole body dose)</a:t>
            </a:r>
          </a:p>
          <a:p>
            <a:pPr lvl="1" eaLnBrk="1" hangingPunct="1"/>
            <a:r>
              <a:rPr lang="en-US" altLang="en-US" sz="2000" b="1" dirty="0"/>
              <a:t>P</a:t>
            </a:r>
            <a:r>
              <a:rPr lang="en-US" altLang="en-US" sz="2000" b="1" dirty="0" smtClean="0"/>
              <a:t>laced on ALERT List if exceeded</a:t>
            </a:r>
          </a:p>
          <a:p>
            <a:pPr eaLnBrk="1" hangingPunct="1"/>
            <a:r>
              <a:rPr lang="en-US" altLang="en-US" sz="2400" b="1" dirty="0" smtClean="0"/>
              <a:t>AD local control limit of </a:t>
            </a:r>
            <a:r>
              <a:rPr lang="en-US" altLang="en-US" sz="2400" b="1" dirty="0" smtClean="0">
                <a:solidFill>
                  <a:srgbClr val="3333CC"/>
                </a:solidFill>
              </a:rPr>
              <a:t>100 </a:t>
            </a:r>
            <a:r>
              <a:rPr lang="en-US" altLang="en-US" sz="2400" b="1" dirty="0" err="1" smtClean="0">
                <a:solidFill>
                  <a:srgbClr val="3333CC"/>
                </a:solidFill>
              </a:rPr>
              <a:t>mrem</a:t>
            </a:r>
            <a:r>
              <a:rPr lang="en-US" altLang="en-US" sz="2400" b="1" dirty="0" smtClean="0">
                <a:solidFill>
                  <a:srgbClr val="3333CC"/>
                </a:solidFill>
              </a:rPr>
              <a:t>/week </a:t>
            </a:r>
            <a:r>
              <a:rPr lang="en-US" altLang="en-US" sz="2400" b="1" dirty="0" smtClean="0"/>
              <a:t>– anything above this requires RSO (Radiation Safety Officer) approval</a:t>
            </a:r>
            <a:endParaRPr lang="en-US" altLang="en-US" sz="2400" b="1"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7" name="Text Box 40"/>
          <p:cNvSpPr txBox="1">
            <a:spLocks noChangeArrowheads="1"/>
          </p:cNvSpPr>
          <p:nvPr/>
        </p:nvSpPr>
        <p:spPr bwMode="auto">
          <a:xfrm>
            <a:off x="2883982" y="5695288"/>
            <a:ext cx="3097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dirty="0" smtClean="0">
                <a:solidFill>
                  <a:srgbClr val="660066"/>
                </a:solidFill>
                <a:latin typeface="Arial" charset="0"/>
              </a:rPr>
              <a:t>[1 </a:t>
            </a:r>
            <a:r>
              <a:rPr lang="en-US" altLang="en-US" sz="2400" b="1" dirty="0" err="1" smtClean="0">
                <a:solidFill>
                  <a:srgbClr val="660066"/>
                </a:solidFill>
                <a:latin typeface="Arial" charset="0"/>
              </a:rPr>
              <a:t>mrem</a:t>
            </a:r>
            <a:r>
              <a:rPr lang="en-US" altLang="en-US" sz="2400" b="1" dirty="0" smtClean="0">
                <a:solidFill>
                  <a:srgbClr val="660066"/>
                </a:solidFill>
                <a:latin typeface="Arial" charset="0"/>
              </a:rPr>
              <a:t> = 10</a:t>
            </a:r>
            <a:r>
              <a:rPr lang="en-US" altLang="en-US" sz="2400" b="1" baseline="30000" dirty="0" smtClean="0">
                <a:solidFill>
                  <a:srgbClr val="660066"/>
                </a:solidFill>
                <a:latin typeface="Arial" charset="0"/>
              </a:rPr>
              <a:t>-2</a:t>
            </a:r>
            <a:r>
              <a:rPr lang="en-US" altLang="en-US" sz="2400" b="1" dirty="0" smtClean="0">
                <a:solidFill>
                  <a:srgbClr val="660066"/>
                </a:solidFill>
                <a:latin typeface="Arial" charset="0"/>
              </a:rPr>
              <a:t> </a:t>
            </a:r>
            <a:r>
              <a:rPr lang="en-US" altLang="en-US" sz="2400" b="1" dirty="0" err="1" smtClean="0">
                <a:solidFill>
                  <a:srgbClr val="660066"/>
                </a:solidFill>
                <a:latin typeface="Arial" charset="0"/>
              </a:rPr>
              <a:t>mSv</a:t>
            </a:r>
            <a:r>
              <a:rPr lang="en-US" altLang="en-US" sz="2400" b="1" dirty="0" smtClean="0">
                <a:solidFill>
                  <a:srgbClr val="660066"/>
                </a:solidFill>
                <a:latin typeface="Arial" charset="0"/>
              </a:rPr>
              <a:t>]</a:t>
            </a:r>
            <a:endParaRPr lang="en-US" altLang="en-US" sz="2400" b="1" dirty="0">
              <a:solidFill>
                <a:srgbClr val="660066"/>
              </a:solidFill>
              <a:latin typeface="Arial" charset="0"/>
            </a:endParaRPr>
          </a:p>
        </p:txBody>
      </p:sp>
    </p:spTree>
    <p:extLst>
      <p:ext uri="{BB962C8B-B14F-4D97-AF65-F5344CB8AC3E}">
        <p14:creationId xmlns:p14="http://schemas.microsoft.com/office/powerpoint/2010/main" val="649055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19</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600" dirty="0"/>
              <a:t>Horn 2 Relocation – </a:t>
            </a:r>
            <a:r>
              <a:rPr lang="en-US" altLang="en-US" sz="3600" dirty="0" smtClean="0">
                <a:solidFill>
                  <a:srgbClr val="3333CC"/>
                </a:solidFill>
              </a:rPr>
              <a:t>Approach</a:t>
            </a:r>
            <a:endParaRPr lang="en-US" altLang="en-US" sz="3600" dirty="0">
              <a:solidFill>
                <a:srgbClr val="3333CC"/>
              </a:solidFill>
            </a:endParaRPr>
          </a:p>
        </p:txBody>
      </p:sp>
      <p:sp>
        <p:nvSpPr>
          <p:cNvPr id="7173" name="Rectangle 3"/>
          <p:cNvSpPr>
            <a:spLocks noGrp="1" noChangeArrowheads="1"/>
          </p:cNvSpPr>
          <p:nvPr>
            <p:ph type="body" idx="1"/>
          </p:nvPr>
        </p:nvSpPr>
        <p:spPr>
          <a:xfrm>
            <a:off x="400050" y="1255713"/>
            <a:ext cx="8229600" cy="5040312"/>
          </a:xfrm>
        </p:spPr>
        <p:txBody>
          <a:bodyPr/>
          <a:lstStyle/>
          <a:p>
            <a:pPr eaLnBrk="1" hangingPunct="1"/>
            <a:r>
              <a:rPr lang="en-US" altLang="en-US" sz="2400" dirty="0" smtClean="0"/>
              <a:t>Make the </a:t>
            </a:r>
            <a:r>
              <a:rPr lang="en-US" altLang="en-US" sz="2400" dirty="0"/>
              <a:t>opening at </a:t>
            </a:r>
            <a:r>
              <a:rPr lang="en-US" altLang="en-US" sz="2400" dirty="0" smtClean="0"/>
              <a:t>ME identical to the LE location</a:t>
            </a:r>
            <a:endParaRPr lang="en-US" altLang="en-US" sz="2400" dirty="0"/>
          </a:p>
          <a:p>
            <a:pPr lvl="1" eaLnBrk="1" hangingPunct="1"/>
            <a:r>
              <a:rPr lang="en-US" altLang="en-US" sz="2000" dirty="0" smtClean="0">
                <a:solidFill>
                  <a:schemeClr val="accent2"/>
                </a:solidFill>
              </a:rPr>
              <a:t>Horn 2 </a:t>
            </a:r>
            <a:r>
              <a:rPr lang="en-US" altLang="en-US" sz="2000" dirty="0">
                <a:solidFill>
                  <a:schemeClr val="accent2"/>
                </a:solidFill>
              </a:rPr>
              <a:t>+ associated </a:t>
            </a:r>
            <a:r>
              <a:rPr lang="en-US" altLang="en-US" sz="2000" dirty="0" smtClean="0">
                <a:solidFill>
                  <a:schemeClr val="accent2"/>
                </a:solidFill>
              </a:rPr>
              <a:t>module and T-block </a:t>
            </a:r>
            <a:r>
              <a:rPr lang="en-US" altLang="en-US" sz="2000" dirty="0">
                <a:solidFill>
                  <a:schemeClr val="accent2"/>
                </a:solidFill>
              </a:rPr>
              <a:t>shielding </a:t>
            </a:r>
            <a:r>
              <a:rPr lang="en-US" altLang="en-US" sz="2000" dirty="0" smtClean="0">
                <a:solidFill>
                  <a:schemeClr val="accent2"/>
                </a:solidFill>
              </a:rPr>
              <a:t>can then be moved directly into the ME position</a:t>
            </a:r>
          </a:p>
          <a:p>
            <a:pPr lvl="1" eaLnBrk="1" hangingPunct="1"/>
            <a:r>
              <a:rPr lang="en-US" altLang="en-US" sz="2000" dirty="0" smtClean="0">
                <a:solidFill>
                  <a:schemeClr val="accent2"/>
                </a:solidFill>
              </a:rPr>
              <a:t>Will require </a:t>
            </a:r>
            <a:r>
              <a:rPr lang="en-US" altLang="en-US" sz="2000" dirty="0">
                <a:solidFill>
                  <a:schemeClr val="accent2"/>
                </a:solidFill>
              </a:rPr>
              <a:t>new Horn 2 Carriage and T-Block Support assemblies</a:t>
            </a:r>
          </a:p>
          <a:p>
            <a:pPr eaLnBrk="1" hangingPunct="1"/>
            <a:r>
              <a:rPr lang="en-US" altLang="en-US" sz="2400" dirty="0" smtClean="0"/>
              <a:t>Construct new (special) T-Blocks to fill the LE opening</a:t>
            </a:r>
          </a:p>
          <a:p>
            <a:pPr lvl="1" eaLnBrk="1" hangingPunct="1"/>
            <a:r>
              <a:rPr lang="en-US" altLang="en-US" sz="2000" dirty="0" smtClean="0">
                <a:solidFill>
                  <a:schemeClr val="accent2"/>
                </a:solidFill>
              </a:rPr>
              <a:t>T-blocks are very easy to handle remotely</a:t>
            </a:r>
          </a:p>
          <a:p>
            <a:pPr lvl="1" eaLnBrk="1" hangingPunct="1"/>
            <a:r>
              <a:rPr lang="en-US" altLang="en-US" sz="2000" dirty="0" smtClean="0">
                <a:solidFill>
                  <a:schemeClr val="accent2"/>
                </a:solidFill>
              </a:rPr>
              <a:t>Decided against re-using the extracted Blue-Blocks due to their high residual dose rates and difficulty in remote handling</a:t>
            </a:r>
            <a:endParaRPr lang="en-US" altLang="en-US" sz="2000" dirty="0">
              <a:solidFill>
                <a:schemeClr val="accent2"/>
              </a:solidFill>
            </a:endParaRPr>
          </a:p>
          <a:p>
            <a:pPr eaLnBrk="1" hangingPunct="1"/>
            <a:r>
              <a:rPr lang="en-US" altLang="en-US" sz="2400" dirty="0" smtClean="0"/>
              <a:t>The above would allow for easy conversion back to the LE configuration if needed in the future (i.e. Horn 2 could be </a:t>
            </a:r>
            <a:r>
              <a:rPr lang="en-US" altLang="en-US" sz="2400" dirty="0"/>
              <a:t>moved</a:t>
            </a:r>
            <a:r>
              <a:rPr lang="en-US" altLang="en-US" sz="2400" dirty="0" smtClean="0"/>
              <a:t> relatively easily back to the LE position)</a:t>
            </a:r>
          </a:p>
          <a:p>
            <a:pPr eaLnBrk="1" hangingPunct="1"/>
            <a:r>
              <a:rPr lang="en-US" altLang="en-US" sz="2400" dirty="0" smtClean="0"/>
              <a:t>Construct temporary steel shielding to go inside the chase opening at ME (and LE) during the reconfiguration work</a:t>
            </a:r>
            <a:endParaRPr lang="en-US" altLang="en-US" sz="2800" dirty="0" smtClean="0"/>
          </a:p>
          <a:p>
            <a:pPr eaLnBrk="1" hangingPunct="1"/>
            <a:endParaRPr lang="en-US" altLang="en-US" sz="2800" dirty="0" smtClean="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Tree>
    <p:extLst>
      <p:ext uri="{BB962C8B-B14F-4D97-AF65-F5344CB8AC3E}">
        <p14:creationId xmlns:p14="http://schemas.microsoft.com/office/powerpoint/2010/main" val="486773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4294967295"/>
          </p:nvPr>
        </p:nvSpPr>
        <p:spPr>
          <a:xfrm>
            <a:off x="103188" y="6413500"/>
            <a:ext cx="1106487" cy="236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200" dirty="0" smtClean="0">
                <a:latin typeface="Arial" charset="0"/>
              </a:rPr>
              <a:t>May 23, 2014</a:t>
            </a:r>
          </a:p>
        </p:txBody>
      </p:sp>
      <p:sp>
        <p:nvSpPr>
          <p:cNvPr id="6147" name="Footer Placeholder 4"/>
          <p:cNvSpPr>
            <a:spLocks noGrp="1"/>
          </p:cNvSpPr>
          <p:nvPr>
            <p:ph type="ftr" sz="quarter" idx="4294967295"/>
          </p:nvPr>
        </p:nvSpPr>
        <p:spPr>
          <a:xfrm>
            <a:off x="1905000" y="6413500"/>
            <a:ext cx="558165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200" dirty="0" err="1" smtClean="0">
                <a:latin typeface="Arial" charset="0"/>
              </a:rPr>
              <a:t>NuMI</a:t>
            </a:r>
            <a:r>
              <a:rPr lang="en-US" altLang="en-US" sz="1200" dirty="0" smtClean="0">
                <a:latin typeface="Arial" charset="0"/>
              </a:rPr>
              <a:t> Target Hall Reconfiguration for </a:t>
            </a:r>
            <a:r>
              <a:rPr lang="en-US" altLang="en-US" sz="1200" dirty="0" err="1" smtClean="0">
                <a:latin typeface="Arial" charset="0"/>
              </a:rPr>
              <a:t>NOvA</a:t>
            </a:r>
            <a:r>
              <a:rPr lang="en-US" altLang="en-US" sz="1200" dirty="0" smtClean="0">
                <a:latin typeface="Arial" charset="0"/>
              </a:rPr>
              <a:t> – 5</a:t>
            </a:r>
            <a:r>
              <a:rPr lang="en-US" altLang="en-US" sz="1200" baseline="30000" dirty="0" smtClean="0">
                <a:latin typeface="Arial" charset="0"/>
              </a:rPr>
              <a:t>th</a:t>
            </a:r>
            <a:r>
              <a:rPr lang="en-US" altLang="en-US" sz="1200" dirty="0" smtClean="0">
                <a:latin typeface="Arial" charset="0"/>
              </a:rPr>
              <a:t> High Power </a:t>
            </a:r>
            <a:r>
              <a:rPr lang="en-US" altLang="en-US" sz="1200" dirty="0" err="1" smtClean="0">
                <a:latin typeface="Arial" charset="0"/>
              </a:rPr>
              <a:t>Targetry</a:t>
            </a:r>
            <a:r>
              <a:rPr lang="en-US" altLang="en-US" sz="1200" dirty="0" smtClean="0">
                <a:latin typeface="Arial" charset="0"/>
              </a:rPr>
              <a:t> Workshop</a:t>
            </a:r>
          </a:p>
        </p:txBody>
      </p:sp>
      <p:sp>
        <p:nvSpPr>
          <p:cNvPr id="6148"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C3F7A4AE-9807-4470-9C18-A643D9D4CCEE}" type="slidenum">
              <a:rPr lang="en-US" altLang="en-US" sz="1200" smtClean="0">
                <a:latin typeface="Arial" charset="0"/>
              </a:rPr>
              <a:pPr eaLnBrk="1" hangingPunct="1">
                <a:spcBef>
                  <a:spcPct val="0"/>
                </a:spcBef>
                <a:buFontTx/>
                <a:buNone/>
              </a:pPr>
              <a:t>2</a:t>
            </a:fld>
            <a:endParaRPr lang="en-US" altLang="en-US" sz="1200" smtClean="0">
              <a:latin typeface="Arial" charset="0"/>
            </a:endParaRPr>
          </a:p>
        </p:txBody>
      </p:sp>
      <p:sp>
        <p:nvSpPr>
          <p:cNvPr id="6149" name="Rectangle 2"/>
          <p:cNvSpPr>
            <a:spLocks noGrp="1" noChangeArrowheads="1"/>
          </p:cNvSpPr>
          <p:nvPr>
            <p:ph type="title"/>
          </p:nvPr>
        </p:nvSpPr>
        <p:spPr/>
        <p:txBody>
          <a:bodyPr/>
          <a:lstStyle/>
          <a:p>
            <a:pPr algn="l" eaLnBrk="1" hangingPunct="1"/>
            <a:r>
              <a:rPr lang="en-US" altLang="en-US" sz="4000" dirty="0" smtClean="0"/>
              <a:t>Outline</a:t>
            </a:r>
          </a:p>
        </p:txBody>
      </p:sp>
      <p:sp>
        <p:nvSpPr>
          <p:cNvPr id="6150" name="Rectangle 3"/>
          <p:cNvSpPr>
            <a:spLocks noGrp="1" noChangeArrowheads="1"/>
          </p:cNvSpPr>
          <p:nvPr>
            <p:ph type="body" idx="1"/>
          </p:nvPr>
        </p:nvSpPr>
        <p:spPr>
          <a:xfrm>
            <a:off x="400050" y="1255713"/>
            <a:ext cx="8229600" cy="4749800"/>
          </a:xfrm>
        </p:spPr>
        <p:txBody>
          <a:bodyPr/>
          <a:lstStyle/>
          <a:p>
            <a:pPr eaLnBrk="1" hangingPunct="1"/>
            <a:r>
              <a:rPr lang="en-US" altLang="en-US" sz="2800" dirty="0" smtClean="0"/>
              <a:t>The </a:t>
            </a:r>
            <a:r>
              <a:rPr lang="en-US" altLang="en-US" sz="2800" dirty="0" err="1" smtClean="0"/>
              <a:t>NuMI</a:t>
            </a:r>
            <a:r>
              <a:rPr lang="en-US" altLang="en-US" sz="2800" dirty="0" smtClean="0"/>
              <a:t> </a:t>
            </a:r>
            <a:r>
              <a:rPr lang="en-US" altLang="en-US" sz="2800" dirty="0" err="1" smtClean="0"/>
              <a:t>Beamline</a:t>
            </a:r>
            <a:r>
              <a:rPr lang="en-US" altLang="en-US" sz="2800" dirty="0" smtClean="0"/>
              <a:t> &amp; The </a:t>
            </a:r>
            <a:r>
              <a:rPr lang="en-US" altLang="en-US" sz="2800" dirty="0" err="1"/>
              <a:t>NOvA</a:t>
            </a:r>
            <a:r>
              <a:rPr lang="en-US" altLang="en-US" sz="2800" dirty="0"/>
              <a:t> Experiment</a:t>
            </a:r>
          </a:p>
          <a:p>
            <a:pPr eaLnBrk="1" hangingPunct="1"/>
            <a:r>
              <a:rPr lang="en-US" altLang="en-US" sz="2800" dirty="0" err="1" smtClean="0"/>
              <a:t>NuMI</a:t>
            </a:r>
            <a:r>
              <a:rPr lang="en-US" altLang="en-US" sz="2800" dirty="0" smtClean="0"/>
              <a:t> </a:t>
            </a:r>
            <a:r>
              <a:rPr lang="en-US" altLang="en-US" sz="2800" dirty="0"/>
              <a:t>Target Hall Design</a:t>
            </a:r>
            <a:endParaRPr lang="en-US" altLang="en-US" sz="2800" dirty="0" smtClean="0"/>
          </a:p>
          <a:p>
            <a:pPr eaLnBrk="1" hangingPunct="1"/>
            <a:r>
              <a:rPr lang="en-US" altLang="en-US" sz="2800" dirty="0" err="1" smtClean="0"/>
              <a:t>NuMI</a:t>
            </a:r>
            <a:r>
              <a:rPr lang="en-US" altLang="en-US" sz="2800" dirty="0" smtClean="0"/>
              <a:t> Target Hall upgrade requirements for </a:t>
            </a:r>
            <a:r>
              <a:rPr lang="en-US" altLang="en-US" sz="2800" dirty="0" err="1" smtClean="0"/>
              <a:t>NOvA</a:t>
            </a:r>
            <a:endParaRPr lang="en-US" altLang="en-US" sz="2800" dirty="0" smtClean="0"/>
          </a:p>
          <a:p>
            <a:pPr marL="342900" lvl="1" indent="-342900" eaLnBrk="1" hangingPunct="1">
              <a:buFontTx/>
              <a:buChar char="•"/>
            </a:pPr>
            <a:r>
              <a:rPr lang="en-US" altLang="en-US" dirty="0">
                <a:ea typeface="+mn-ea"/>
                <a:cs typeface="+mn-cs"/>
              </a:rPr>
              <a:t>Horn 2 Relocation to Medium Energy </a:t>
            </a:r>
          </a:p>
          <a:p>
            <a:pPr lvl="1" eaLnBrk="1" hangingPunct="1"/>
            <a:r>
              <a:rPr lang="en-US" altLang="en-US" sz="2400" dirty="0" smtClean="0"/>
              <a:t>Pictorial walk-through of the Horn 2 move</a:t>
            </a:r>
          </a:p>
          <a:p>
            <a:pPr lvl="1" eaLnBrk="1" hangingPunct="1"/>
            <a:r>
              <a:rPr lang="en-US" altLang="en-US" sz="2400" dirty="0" smtClean="0"/>
              <a:t>Results </a:t>
            </a:r>
            <a:r>
              <a:rPr lang="en-US" altLang="en-US" sz="2400" dirty="0"/>
              <a:t>and Lessons Learned</a:t>
            </a:r>
          </a:p>
          <a:p>
            <a:pPr eaLnBrk="1" hangingPunct="1"/>
            <a:r>
              <a:rPr lang="en-US" altLang="en-US" sz="2800" dirty="0"/>
              <a:t>O</a:t>
            </a:r>
            <a:r>
              <a:rPr lang="en-US" altLang="en-US" sz="2800" dirty="0" smtClean="0"/>
              <a:t>ther Target Hall infrastructure upgrade work</a:t>
            </a:r>
          </a:p>
          <a:p>
            <a:pPr eaLnBrk="1" hangingPunct="1"/>
            <a:r>
              <a:rPr lang="en-US" altLang="en-US" sz="2800" dirty="0" smtClean="0"/>
              <a:t>Summary &amp; Discussion</a:t>
            </a:r>
          </a:p>
        </p:txBody>
      </p:sp>
      <p:grpSp>
        <p:nvGrpSpPr>
          <p:cNvPr id="5" name="Group 4"/>
          <p:cNvGrpSpPr/>
          <p:nvPr/>
        </p:nvGrpSpPr>
        <p:grpSpPr>
          <a:xfrm>
            <a:off x="6567487" y="2912572"/>
            <a:ext cx="1277192" cy="1202228"/>
            <a:chOff x="6324600" y="2948190"/>
            <a:chExt cx="1277192" cy="1202228"/>
          </a:xfrm>
        </p:grpSpPr>
        <p:sp>
          <p:nvSpPr>
            <p:cNvPr id="4" name="TextBox 3"/>
            <p:cNvSpPr txBox="1"/>
            <p:nvPr/>
          </p:nvSpPr>
          <p:spPr>
            <a:xfrm>
              <a:off x="6562725" y="3256916"/>
              <a:ext cx="1039067" cy="584775"/>
            </a:xfrm>
            <a:prstGeom prst="rect">
              <a:avLst/>
            </a:prstGeom>
            <a:noFill/>
          </p:spPr>
          <p:txBody>
            <a:bodyPr wrap="none" rtlCol="0">
              <a:spAutoFit/>
            </a:bodyPr>
            <a:lstStyle/>
            <a:p>
              <a:r>
                <a:rPr lang="en-US" sz="1600" b="1" dirty="0" smtClean="0">
                  <a:solidFill>
                    <a:srgbClr val="C00000"/>
                  </a:solidFill>
                </a:rPr>
                <a:t>Focus of</a:t>
              </a:r>
            </a:p>
            <a:p>
              <a:r>
                <a:rPr lang="en-US" sz="1600" b="1" dirty="0" smtClean="0">
                  <a:solidFill>
                    <a:srgbClr val="C00000"/>
                  </a:solidFill>
                </a:rPr>
                <a:t>this talk</a:t>
              </a:r>
              <a:endParaRPr lang="en-US" sz="1600" b="1" dirty="0">
                <a:solidFill>
                  <a:srgbClr val="C00000"/>
                </a:solidFill>
              </a:endParaRPr>
            </a:p>
          </p:txBody>
        </p:sp>
        <p:sp>
          <p:nvSpPr>
            <p:cNvPr id="2" name="Right Brace 1"/>
            <p:cNvSpPr/>
            <p:nvPr/>
          </p:nvSpPr>
          <p:spPr>
            <a:xfrm>
              <a:off x="6324600" y="2948190"/>
              <a:ext cx="238125" cy="1202228"/>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20</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600" dirty="0" smtClean="0"/>
              <a:t>Horn 2 Relocation - </a:t>
            </a:r>
            <a:r>
              <a:rPr lang="en-US" altLang="en-US" sz="3600" dirty="0" smtClean="0">
                <a:solidFill>
                  <a:srgbClr val="3333CC"/>
                </a:solidFill>
              </a:rPr>
              <a:t>Basic Sequence </a:t>
            </a:r>
            <a:endParaRPr lang="en-US" altLang="en-US" sz="3600" dirty="0">
              <a:solidFill>
                <a:srgbClr val="3333CC"/>
              </a:solidFill>
            </a:endParaRPr>
          </a:p>
        </p:txBody>
      </p:sp>
      <p:sp>
        <p:nvSpPr>
          <p:cNvPr id="7173" name="Rectangle 3"/>
          <p:cNvSpPr>
            <a:spLocks noGrp="1" noChangeArrowheads="1"/>
          </p:cNvSpPr>
          <p:nvPr>
            <p:ph type="body" idx="1"/>
          </p:nvPr>
        </p:nvSpPr>
        <p:spPr>
          <a:xfrm>
            <a:off x="400050" y="1189038"/>
            <a:ext cx="8229600" cy="5040312"/>
          </a:xfrm>
        </p:spPr>
        <p:txBody>
          <a:bodyPr/>
          <a:lstStyle/>
          <a:p>
            <a:pPr marL="457200" indent="-457200" eaLnBrk="1" hangingPunct="1">
              <a:buFont typeface="+mj-lt"/>
              <a:buAutoNum type="arabicPeriod"/>
            </a:pPr>
            <a:r>
              <a:rPr lang="en-US" altLang="en-US" sz="2000" b="1" dirty="0" smtClean="0">
                <a:solidFill>
                  <a:srgbClr val="008000"/>
                </a:solidFill>
              </a:rPr>
              <a:t>Remove Horn 1 and place in work cell (to reduce residual dose rates)</a:t>
            </a:r>
          </a:p>
          <a:p>
            <a:pPr marL="457200" indent="-457200" eaLnBrk="1" hangingPunct="1">
              <a:buFont typeface="+mj-lt"/>
              <a:buAutoNum type="arabicPeriod"/>
            </a:pPr>
            <a:r>
              <a:rPr lang="en-US" altLang="en-US" sz="2000" dirty="0" smtClean="0"/>
              <a:t>Move and relocate T-block staging area</a:t>
            </a:r>
          </a:p>
          <a:p>
            <a:pPr marL="457200" indent="-457200" eaLnBrk="1" hangingPunct="1">
              <a:buFont typeface="+mj-lt"/>
              <a:buAutoNum type="arabicPeriod"/>
            </a:pPr>
            <a:r>
              <a:rPr lang="en-US" altLang="en-US" sz="2000" dirty="0"/>
              <a:t>R</a:t>
            </a:r>
            <a:r>
              <a:rPr lang="en-US" altLang="en-US" sz="2000" dirty="0" smtClean="0"/>
              <a:t>emove concrete R-blocks over ME</a:t>
            </a:r>
          </a:p>
          <a:p>
            <a:pPr marL="457200" indent="-457200" eaLnBrk="1" hangingPunct="1">
              <a:buFont typeface="+mj-lt"/>
              <a:buAutoNum type="arabicPeriod"/>
            </a:pPr>
            <a:r>
              <a:rPr lang="en-US" altLang="en-US" sz="2000" b="1" dirty="0" smtClean="0">
                <a:solidFill>
                  <a:srgbClr val="C00000"/>
                </a:solidFill>
              </a:rPr>
              <a:t>Remove stainless-steel sheet metal air-dam over ME</a:t>
            </a:r>
          </a:p>
          <a:p>
            <a:pPr marL="457200" indent="-457200" eaLnBrk="1" hangingPunct="1">
              <a:buFont typeface="+mj-lt"/>
              <a:buAutoNum type="arabicPeriod"/>
            </a:pPr>
            <a:r>
              <a:rPr lang="en-US" altLang="en-US" sz="2000" dirty="0" smtClean="0"/>
              <a:t>Remove 12 Blue-Blocks from ME (8 blocks completely removed from TH using coffins), install custom blocks at the ends</a:t>
            </a:r>
          </a:p>
          <a:p>
            <a:pPr marL="457200" indent="-457200" eaLnBrk="1" hangingPunct="1">
              <a:buFont typeface="+mj-lt"/>
              <a:buAutoNum type="arabicPeriod"/>
            </a:pPr>
            <a:r>
              <a:rPr lang="en-US" altLang="en-US" sz="2000" b="1" dirty="0" smtClean="0">
                <a:solidFill>
                  <a:srgbClr val="008000"/>
                </a:solidFill>
              </a:rPr>
              <a:t>Install temporary steel shielding inside newly created ME void</a:t>
            </a:r>
          </a:p>
          <a:p>
            <a:pPr marL="457200" indent="-457200" eaLnBrk="1" hangingPunct="1">
              <a:buFont typeface="+mj-lt"/>
              <a:buAutoNum type="arabicPeriod"/>
            </a:pPr>
            <a:r>
              <a:rPr lang="en-US" altLang="en-US" sz="2000" dirty="0" smtClean="0"/>
              <a:t>Install new T-block support tubes and Horn Carriage support</a:t>
            </a:r>
          </a:p>
          <a:p>
            <a:pPr marL="457200" indent="-457200" eaLnBrk="1" hangingPunct="1">
              <a:buFont typeface="+mj-lt"/>
              <a:buAutoNum type="arabicPeriod"/>
            </a:pPr>
            <a:r>
              <a:rPr lang="en-US" altLang="en-US" sz="2000" dirty="0"/>
              <a:t>Move Horn 2 from LE to ME </a:t>
            </a:r>
            <a:r>
              <a:rPr lang="en-US" altLang="en-US" sz="2000" dirty="0" smtClean="0"/>
              <a:t>position (T-blocks in new staging area)</a:t>
            </a:r>
          </a:p>
          <a:p>
            <a:pPr marL="457200" indent="-457200" eaLnBrk="1" hangingPunct="1">
              <a:buFont typeface="+mj-lt"/>
              <a:buAutoNum type="arabicPeriod"/>
            </a:pPr>
            <a:r>
              <a:rPr lang="en-US" altLang="en-US" sz="2000" dirty="0"/>
              <a:t>Bring down shaft &amp; install new </a:t>
            </a:r>
            <a:r>
              <a:rPr lang="en-US" altLang="en-US" sz="2000" dirty="0" smtClean="0"/>
              <a:t>special T-blocks </a:t>
            </a:r>
            <a:r>
              <a:rPr lang="en-US" altLang="en-US" sz="2000" dirty="0"/>
              <a:t>in LE </a:t>
            </a:r>
            <a:r>
              <a:rPr lang="en-US" altLang="en-US" sz="2000" dirty="0" smtClean="0"/>
              <a:t>position (“plug”)</a:t>
            </a:r>
          </a:p>
          <a:p>
            <a:pPr marL="457200" indent="-457200" eaLnBrk="1" hangingPunct="1">
              <a:buFont typeface="+mj-lt"/>
              <a:buAutoNum type="arabicPeriod"/>
            </a:pPr>
            <a:r>
              <a:rPr lang="en-US" altLang="en-US" sz="2000" b="1" dirty="0" smtClean="0">
                <a:solidFill>
                  <a:srgbClr val="C00000"/>
                </a:solidFill>
              </a:rPr>
              <a:t>Install </a:t>
            </a:r>
            <a:r>
              <a:rPr lang="en-US" altLang="en-US" sz="2000" b="1" dirty="0">
                <a:solidFill>
                  <a:srgbClr val="C00000"/>
                </a:solidFill>
              </a:rPr>
              <a:t>new </a:t>
            </a:r>
            <a:r>
              <a:rPr lang="en-US" altLang="en-US" sz="2000" b="1" dirty="0" smtClean="0">
                <a:solidFill>
                  <a:srgbClr val="C00000"/>
                </a:solidFill>
              </a:rPr>
              <a:t>air-dam at LE location (over T-blocks)</a:t>
            </a:r>
          </a:p>
          <a:p>
            <a:pPr marL="457200" indent="-457200" eaLnBrk="1" hangingPunct="1">
              <a:buFont typeface="+mj-lt"/>
              <a:buAutoNum type="arabicPeriod"/>
            </a:pPr>
            <a:r>
              <a:rPr lang="en-US" altLang="en-US" sz="2000" dirty="0"/>
              <a:t>I</a:t>
            </a:r>
            <a:r>
              <a:rPr lang="en-US" altLang="en-US" sz="2000" dirty="0" smtClean="0"/>
              <a:t>nstall Horn 2 </a:t>
            </a:r>
            <a:r>
              <a:rPr lang="en-US" altLang="en-US" sz="2000" dirty="0" err="1" smtClean="0"/>
              <a:t>stripline</a:t>
            </a:r>
            <a:r>
              <a:rPr lang="en-US" altLang="en-US" sz="2000" dirty="0" smtClean="0"/>
              <a:t> extension and utility extensions</a:t>
            </a:r>
          </a:p>
          <a:p>
            <a:pPr marL="457200" indent="-457200" eaLnBrk="1" hangingPunct="1">
              <a:buFont typeface="+mj-lt"/>
              <a:buAutoNum type="arabicPeriod"/>
            </a:pPr>
            <a:r>
              <a:rPr lang="en-US" altLang="en-US" sz="2000" dirty="0"/>
              <a:t>Rearrange </a:t>
            </a:r>
            <a:r>
              <a:rPr lang="en-US" altLang="en-US" sz="2000" dirty="0" smtClean="0"/>
              <a:t>vertical R-blocks </a:t>
            </a:r>
            <a:r>
              <a:rPr lang="en-US" altLang="en-US" sz="2000" dirty="0"/>
              <a:t>to build new </a:t>
            </a:r>
            <a:r>
              <a:rPr lang="en-US" altLang="en-US" sz="2000" dirty="0" smtClean="0"/>
              <a:t>battlement over ME</a:t>
            </a:r>
          </a:p>
          <a:p>
            <a:pPr marL="457200" indent="-457200" eaLnBrk="1" hangingPunct="1">
              <a:buFont typeface="+mj-lt"/>
              <a:buAutoNum type="arabicPeriod"/>
            </a:pPr>
            <a:r>
              <a:rPr lang="en-US" altLang="en-US" sz="2000" dirty="0" smtClean="0"/>
              <a:t>Move T-block staging area to final position, re-install all R-blocks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Tree>
    <p:extLst>
      <p:ext uri="{BB962C8B-B14F-4D97-AF65-F5344CB8AC3E}">
        <p14:creationId xmlns:p14="http://schemas.microsoft.com/office/powerpoint/2010/main" val="3508721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447800" y="76200"/>
            <a:ext cx="6942138" cy="1143000"/>
          </a:xfrm>
        </p:spPr>
        <p:txBody>
          <a:bodyPr/>
          <a:lstStyle/>
          <a:p>
            <a:r>
              <a:rPr lang="en-US" altLang="en-US" sz="3200" dirty="0" err="1" smtClean="0"/>
              <a:t>NuMI</a:t>
            </a:r>
            <a:r>
              <a:rPr lang="en-US" altLang="en-US" sz="3200" dirty="0" smtClean="0"/>
              <a:t> Target Hall – Low Energy </a:t>
            </a:r>
          </a:p>
        </p:txBody>
      </p:sp>
      <p:sp>
        <p:nvSpPr>
          <p:cNvPr id="8196" name="Slide Number Placeholder 5"/>
          <p:cNvSpPr txBox="1">
            <a:spLocks noGrp="1"/>
          </p:cNvSpPr>
          <p:nvPr/>
        </p:nvSpPr>
        <p:spPr bwMode="auto">
          <a:xfrm>
            <a:off x="7010400" y="6421438"/>
            <a:ext cx="2133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fld id="{B2C91852-1BDC-4936-8B86-CF441D27E9A7}" type="slidenum">
              <a:rPr lang="en-US" altLang="en-US" sz="1200">
                <a:latin typeface="Arial" charset="0"/>
              </a:rPr>
              <a:pPr algn="r" eaLnBrk="1" hangingPunct="1">
                <a:spcBef>
                  <a:spcPct val="0"/>
                </a:spcBef>
                <a:buFontTx/>
                <a:buNone/>
              </a:pPr>
              <a:t>21</a:t>
            </a:fld>
            <a:endParaRPr lang="en-US" altLang="en-US" sz="1200">
              <a:latin typeface="Arial" charset="0"/>
            </a:endParaRPr>
          </a:p>
        </p:txBody>
      </p:sp>
      <p:sp>
        <p:nvSpPr>
          <p:cNvPr id="46"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47"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dirty="0" err="1" smtClean="0">
                <a:latin typeface="Arial" charset="0"/>
              </a:rPr>
              <a:t>NuMI</a:t>
            </a:r>
            <a:r>
              <a:rPr lang="en-US" altLang="en-US" sz="1200" dirty="0" smtClean="0">
                <a:latin typeface="Arial" charset="0"/>
              </a:rPr>
              <a:t> Target Hall Reconfiguration for </a:t>
            </a:r>
            <a:r>
              <a:rPr lang="en-US" altLang="en-US" sz="1200" dirty="0" err="1" smtClean="0">
                <a:latin typeface="Arial" charset="0"/>
              </a:rPr>
              <a:t>NOvA</a:t>
            </a:r>
            <a:r>
              <a:rPr lang="en-US" altLang="en-US" sz="1200" dirty="0" smtClean="0">
                <a:latin typeface="Arial" charset="0"/>
              </a:rPr>
              <a:t> – 5</a:t>
            </a:r>
            <a:r>
              <a:rPr lang="en-US" altLang="en-US" sz="1200" baseline="30000" dirty="0" smtClean="0">
                <a:latin typeface="Arial" charset="0"/>
              </a:rPr>
              <a:t>th</a:t>
            </a:r>
            <a:r>
              <a:rPr lang="en-US" altLang="en-US" sz="1200" dirty="0" smtClean="0">
                <a:latin typeface="Arial" charset="0"/>
              </a:rPr>
              <a:t> High Power </a:t>
            </a:r>
            <a:r>
              <a:rPr lang="en-US" altLang="en-US" sz="1200" dirty="0" err="1" smtClean="0">
                <a:latin typeface="Arial" charset="0"/>
              </a:rPr>
              <a:t>Targetry</a:t>
            </a:r>
            <a:r>
              <a:rPr lang="en-US" altLang="en-US" sz="1200" dirty="0" smtClean="0">
                <a:latin typeface="Arial" charset="0"/>
              </a:rPr>
              <a:t> Workshop</a:t>
            </a:r>
          </a:p>
        </p:txBody>
      </p:sp>
      <p:grpSp>
        <p:nvGrpSpPr>
          <p:cNvPr id="50" name="Group 67"/>
          <p:cNvGrpSpPr>
            <a:grpSpLocks/>
          </p:cNvGrpSpPr>
          <p:nvPr/>
        </p:nvGrpSpPr>
        <p:grpSpPr bwMode="auto">
          <a:xfrm>
            <a:off x="52388" y="1147763"/>
            <a:ext cx="9013825" cy="4770437"/>
            <a:chOff x="33" y="723"/>
            <a:chExt cx="5678" cy="3005"/>
          </a:xfrm>
        </p:grpSpPr>
        <p:pic>
          <p:nvPicPr>
            <p:cNvPr id="51" name="Picture 54" descr="view3b-numi-4332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 y="723"/>
              <a:ext cx="5678" cy="3005"/>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5"/>
            <p:cNvGrpSpPr>
              <a:grpSpLocks/>
            </p:cNvGrpSpPr>
            <p:nvPr/>
          </p:nvGrpSpPr>
          <p:grpSpPr bwMode="auto">
            <a:xfrm>
              <a:off x="2838" y="3413"/>
              <a:ext cx="809" cy="225"/>
              <a:chOff x="3016" y="3429"/>
              <a:chExt cx="809" cy="225"/>
            </a:xfrm>
          </p:grpSpPr>
          <p:sp>
            <p:nvSpPr>
              <p:cNvPr id="66" name="Text Box 45"/>
              <p:cNvSpPr txBox="1">
                <a:spLocks noChangeArrowheads="1"/>
              </p:cNvSpPr>
              <p:nvPr/>
            </p:nvSpPr>
            <p:spPr bwMode="auto">
              <a:xfrm rot="-444297">
                <a:off x="3016" y="3481"/>
                <a:ext cx="80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b="1">
                    <a:solidFill>
                      <a:srgbClr val="008000"/>
                    </a:solidFill>
                  </a:rPr>
                  <a:t>Beam direction</a:t>
                </a:r>
              </a:p>
            </p:txBody>
          </p:sp>
          <p:sp>
            <p:nvSpPr>
              <p:cNvPr id="67" name="Line 46"/>
              <p:cNvSpPr>
                <a:spLocks noChangeShapeType="1"/>
              </p:cNvSpPr>
              <p:nvPr/>
            </p:nvSpPr>
            <p:spPr bwMode="auto">
              <a:xfrm rot="-478395">
                <a:off x="3142" y="3429"/>
                <a:ext cx="395" cy="7"/>
              </a:xfrm>
              <a:prstGeom prst="line">
                <a:avLst/>
              </a:prstGeom>
              <a:noFill/>
              <a:ln w="635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 name="Group 65"/>
            <p:cNvGrpSpPr>
              <a:grpSpLocks/>
            </p:cNvGrpSpPr>
            <p:nvPr/>
          </p:nvGrpSpPr>
          <p:grpSpPr bwMode="auto">
            <a:xfrm>
              <a:off x="730" y="2676"/>
              <a:ext cx="3076" cy="600"/>
              <a:chOff x="730" y="2676"/>
              <a:chExt cx="3076" cy="600"/>
            </a:xfrm>
          </p:grpSpPr>
          <p:sp>
            <p:nvSpPr>
              <p:cNvPr id="62" name="Text Box 60"/>
              <p:cNvSpPr txBox="1">
                <a:spLocks noChangeArrowheads="1"/>
              </p:cNvSpPr>
              <p:nvPr/>
            </p:nvSpPr>
            <p:spPr bwMode="auto">
              <a:xfrm>
                <a:off x="730" y="3114"/>
                <a:ext cx="393" cy="1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200">
                    <a:solidFill>
                      <a:srgbClr val="FF0000"/>
                    </a:solidFill>
                  </a:rPr>
                  <a:t>Target</a:t>
                </a:r>
              </a:p>
            </p:txBody>
          </p:sp>
          <p:sp>
            <p:nvSpPr>
              <p:cNvPr id="63" name="Text Box 61"/>
              <p:cNvSpPr txBox="1">
                <a:spLocks noChangeArrowheads="1"/>
              </p:cNvSpPr>
              <p:nvPr/>
            </p:nvSpPr>
            <p:spPr bwMode="auto">
              <a:xfrm>
                <a:off x="1167" y="3058"/>
                <a:ext cx="403" cy="1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200">
                    <a:solidFill>
                      <a:srgbClr val="FF0000"/>
                    </a:solidFill>
                  </a:rPr>
                  <a:t>Horn 1</a:t>
                </a:r>
              </a:p>
            </p:txBody>
          </p:sp>
          <p:sp>
            <p:nvSpPr>
              <p:cNvPr id="64" name="Text Box 62"/>
              <p:cNvSpPr txBox="1">
                <a:spLocks noChangeArrowheads="1"/>
              </p:cNvSpPr>
              <p:nvPr/>
            </p:nvSpPr>
            <p:spPr bwMode="auto">
              <a:xfrm>
                <a:off x="2129" y="2852"/>
                <a:ext cx="403" cy="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70000"/>
                  </a:lnSpc>
                </a:pPr>
                <a:r>
                  <a:rPr lang="en-US" altLang="en-US" sz="1200">
                    <a:solidFill>
                      <a:srgbClr val="FF0000"/>
                    </a:solidFill>
                  </a:rPr>
                  <a:t>Horn 2</a:t>
                </a:r>
              </a:p>
              <a:p>
                <a:pPr algn="ctr" eaLnBrk="0" hangingPunct="0">
                  <a:lnSpc>
                    <a:spcPct val="70000"/>
                  </a:lnSpc>
                </a:pPr>
                <a:r>
                  <a:rPr lang="en-US" altLang="en-US" sz="1200">
                    <a:solidFill>
                      <a:srgbClr val="FF0000"/>
                    </a:solidFill>
                  </a:rPr>
                  <a:t>LE</a:t>
                </a:r>
              </a:p>
            </p:txBody>
          </p:sp>
          <p:sp>
            <p:nvSpPr>
              <p:cNvPr id="65" name="Text Box 63"/>
              <p:cNvSpPr txBox="1">
                <a:spLocks noChangeArrowheads="1"/>
              </p:cNvSpPr>
              <p:nvPr/>
            </p:nvSpPr>
            <p:spPr bwMode="auto">
              <a:xfrm>
                <a:off x="3403" y="2676"/>
                <a:ext cx="403" cy="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70000"/>
                  </a:lnSpc>
                </a:pPr>
                <a:r>
                  <a:rPr lang="en-US" altLang="en-US" sz="1200">
                    <a:solidFill>
                      <a:srgbClr val="FF0000"/>
                    </a:solidFill>
                  </a:rPr>
                  <a:t>Horn 2</a:t>
                </a:r>
              </a:p>
              <a:p>
                <a:pPr algn="ctr" eaLnBrk="0" hangingPunct="0">
                  <a:lnSpc>
                    <a:spcPct val="70000"/>
                  </a:lnSpc>
                </a:pPr>
                <a:r>
                  <a:rPr lang="en-US" altLang="en-US" sz="1200">
                    <a:solidFill>
                      <a:srgbClr val="FF0000"/>
                    </a:solidFill>
                  </a:rPr>
                  <a:t>ME</a:t>
                </a:r>
              </a:p>
            </p:txBody>
          </p:sp>
        </p:grpSp>
        <p:grpSp>
          <p:nvGrpSpPr>
            <p:cNvPr id="54" name="Group 66"/>
            <p:cNvGrpSpPr>
              <a:grpSpLocks/>
            </p:cNvGrpSpPr>
            <p:nvPr/>
          </p:nvGrpSpPr>
          <p:grpSpPr bwMode="auto">
            <a:xfrm>
              <a:off x="973" y="1081"/>
              <a:ext cx="4581" cy="1599"/>
              <a:chOff x="973" y="1081"/>
              <a:chExt cx="4581" cy="1599"/>
            </a:xfrm>
          </p:grpSpPr>
          <p:sp>
            <p:nvSpPr>
              <p:cNvPr id="55" name="Text Box 48"/>
              <p:cNvSpPr txBox="1">
                <a:spLocks noChangeArrowheads="1"/>
              </p:cNvSpPr>
              <p:nvPr/>
            </p:nvSpPr>
            <p:spPr bwMode="auto">
              <a:xfrm>
                <a:off x="3307" y="1700"/>
                <a:ext cx="495" cy="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400">
                    <a:solidFill>
                      <a:schemeClr val="bg1"/>
                    </a:solidFill>
                  </a:rPr>
                  <a:t>T-Block</a:t>
                </a:r>
              </a:p>
              <a:p>
                <a:pPr eaLnBrk="0" hangingPunct="0">
                  <a:lnSpc>
                    <a:spcPct val="90000"/>
                  </a:lnSpc>
                </a:pPr>
                <a:r>
                  <a:rPr lang="en-US" altLang="en-US" sz="1400">
                    <a:solidFill>
                      <a:schemeClr val="bg1"/>
                    </a:solidFill>
                  </a:rPr>
                  <a:t>Staging</a:t>
                </a:r>
              </a:p>
            </p:txBody>
          </p:sp>
          <p:sp>
            <p:nvSpPr>
              <p:cNvPr id="56" name="Text Box 49"/>
              <p:cNvSpPr txBox="1">
                <a:spLocks noChangeArrowheads="1"/>
              </p:cNvSpPr>
              <p:nvPr/>
            </p:nvSpPr>
            <p:spPr bwMode="auto">
              <a:xfrm>
                <a:off x="2622" y="1908"/>
                <a:ext cx="645" cy="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400">
                    <a:solidFill>
                      <a:schemeClr val="bg1"/>
                    </a:solidFill>
                  </a:rPr>
                  <a:t>Blue Block</a:t>
                </a:r>
              </a:p>
              <a:p>
                <a:pPr eaLnBrk="0" hangingPunct="0">
                  <a:lnSpc>
                    <a:spcPct val="90000"/>
                  </a:lnSpc>
                </a:pPr>
                <a:r>
                  <a:rPr lang="en-US" altLang="en-US" sz="1400">
                    <a:solidFill>
                      <a:schemeClr val="bg1"/>
                    </a:solidFill>
                  </a:rPr>
                  <a:t>Staging</a:t>
                </a:r>
              </a:p>
            </p:txBody>
          </p:sp>
          <p:sp>
            <p:nvSpPr>
              <p:cNvPr id="57" name="Text Box 50"/>
              <p:cNvSpPr txBox="1">
                <a:spLocks noChangeArrowheads="1"/>
              </p:cNvSpPr>
              <p:nvPr/>
            </p:nvSpPr>
            <p:spPr bwMode="auto">
              <a:xfrm>
                <a:off x="4156" y="1700"/>
                <a:ext cx="508" cy="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400">
                    <a:solidFill>
                      <a:schemeClr val="bg1"/>
                    </a:solidFill>
                  </a:rPr>
                  <a:t>R-Block</a:t>
                </a:r>
              </a:p>
              <a:p>
                <a:pPr eaLnBrk="0" hangingPunct="0">
                  <a:lnSpc>
                    <a:spcPct val="90000"/>
                  </a:lnSpc>
                </a:pPr>
                <a:r>
                  <a:rPr lang="en-US" altLang="en-US" sz="1400">
                    <a:solidFill>
                      <a:schemeClr val="bg1"/>
                    </a:solidFill>
                  </a:rPr>
                  <a:t>Staging</a:t>
                </a:r>
              </a:p>
            </p:txBody>
          </p:sp>
          <p:sp>
            <p:nvSpPr>
              <p:cNvPr id="58" name="Text Box 53"/>
              <p:cNvSpPr txBox="1">
                <a:spLocks noChangeArrowheads="1"/>
              </p:cNvSpPr>
              <p:nvPr/>
            </p:nvSpPr>
            <p:spPr bwMode="auto">
              <a:xfrm>
                <a:off x="4785" y="1641"/>
                <a:ext cx="769"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en-US" sz="1400" dirty="0">
                    <a:solidFill>
                      <a:schemeClr val="bg1"/>
                    </a:solidFill>
                  </a:rPr>
                  <a:t>Work</a:t>
                </a:r>
              </a:p>
              <a:p>
                <a:pPr algn="ctr" eaLnBrk="0" hangingPunct="0">
                  <a:lnSpc>
                    <a:spcPct val="90000"/>
                  </a:lnSpc>
                </a:pPr>
                <a:r>
                  <a:rPr lang="en-US" altLang="en-US" sz="1400" dirty="0" smtClean="0">
                    <a:solidFill>
                      <a:schemeClr val="bg1"/>
                    </a:solidFill>
                  </a:rPr>
                  <a:t>Cell Location</a:t>
                </a:r>
                <a:endParaRPr lang="en-US" altLang="en-US" sz="1400" dirty="0">
                  <a:solidFill>
                    <a:schemeClr val="bg1"/>
                  </a:solidFill>
                </a:endParaRPr>
              </a:p>
            </p:txBody>
          </p:sp>
          <p:sp>
            <p:nvSpPr>
              <p:cNvPr id="59" name="Freeform 57"/>
              <p:cNvSpPr>
                <a:spLocks/>
              </p:cNvSpPr>
              <p:nvPr/>
            </p:nvSpPr>
            <p:spPr bwMode="auto">
              <a:xfrm>
                <a:off x="1435" y="1081"/>
                <a:ext cx="2764" cy="1422"/>
              </a:xfrm>
              <a:custGeom>
                <a:avLst/>
                <a:gdLst>
                  <a:gd name="T0" fmla="*/ 0 w 2717"/>
                  <a:gd name="T1" fmla="*/ 1422 h 1422"/>
                  <a:gd name="T2" fmla="*/ 1105 w 2717"/>
                  <a:gd name="T3" fmla="*/ 123 h 1422"/>
                  <a:gd name="T4" fmla="*/ 2717 w 2717"/>
                  <a:gd name="T5" fmla="*/ 684 h 1422"/>
                </a:gdLst>
                <a:ahLst/>
                <a:cxnLst>
                  <a:cxn ang="0">
                    <a:pos x="T0" y="T1"/>
                  </a:cxn>
                  <a:cxn ang="0">
                    <a:pos x="T2" y="T3"/>
                  </a:cxn>
                  <a:cxn ang="0">
                    <a:pos x="T4" y="T5"/>
                  </a:cxn>
                </a:cxnLst>
                <a:rect l="0" t="0" r="r" b="b"/>
                <a:pathLst>
                  <a:path w="2717" h="1422">
                    <a:moveTo>
                      <a:pt x="0" y="1422"/>
                    </a:moveTo>
                    <a:cubicBezTo>
                      <a:pt x="326" y="834"/>
                      <a:pt x="652" y="246"/>
                      <a:pt x="1105" y="123"/>
                    </a:cubicBezTo>
                    <a:cubicBezTo>
                      <a:pt x="1558" y="0"/>
                      <a:pt x="2137" y="342"/>
                      <a:pt x="2717" y="684"/>
                    </a:cubicBezTo>
                  </a:path>
                </a:pathLst>
              </a:custGeom>
              <a:noFill/>
              <a:ln w="9525">
                <a:solidFill>
                  <a:srgbClr val="80000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Text Box 58"/>
              <p:cNvSpPr txBox="1">
                <a:spLocks noChangeArrowheads="1"/>
              </p:cNvSpPr>
              <p:nvPr/>
            </p:nvSpPr>
            <p:spPr bwMode="auto">
              <a:xfrm>
                <a:off x="973" y="2464"/>
                <a:ext cx="1057" cy="1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400" dirty="0" smtClean="0">
                    <a:solidFill>
                      <a:schemeClr val="bg1"/>
                    </a:solidFill>
                  </a:rPr>
                  <a:t>Concrete R-Blocks</a:t>
                </a:r>
                <a:endParaRPr lang="en-US" altLang="en-US" sz="1400" dirty="0">
                  <a:solidFill>
                    <a:schemeClr val="bg1"/>
                  </a:solidFill>
                </a:endParaRPr>
              </a:p>
            </p:txBody>
          </p:sp>
          <p:sp>
            <p:nvSpPr>
              <p:cNvPr id="61" name="Text Box 64"/>
              <p:cNvSpPr txBox="1">
                <a:spLocks noChangeArrowheads="1"/>
              </p:cNvSpPr>
              <p:nvPr/>
            </p:nvSpPr>
            <p:spPr bwMode="auto">
              <a:xfrm rot="21174744">
                <a:off x="4103" y="2517"/>
                <a:ext cx="869" cy="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200" dirty="0" smtClean="0">
                    <a:solidFill>
                      <a:schemeClr val="bg1"/>
                    </a:solidFill>
                  </a:rPr>
                  <a:t>Steel Blue </a:t>
                </a:r>
                <a:r>
                  <a:rPr lang="en-US" altLang="en-US" sz="1200" dirty="0">
                    <a:solidFill>
                      <a:schemeClr val="bg1"/>
                    </a:solidFill>
                  </a:rPr>
                  <a:t>Blocks</a:t>
                </a:r>
              </a:p>
            </p:txBody>
          </p:sp>
        </p:grpSp>
      </p:grpSp>
      <p:sp>
        <p:nvSpPr>
          <p:cNvPr id="48" name="Text Box 40"/>
          <p:cNvSpPr txBox="1">
            <a:spLocks noChangeArrowheads="1"/>
          </p:cNvSpPr>
          <p:nvPr/>
        </p:nvSpPr>
        <p:spPr bwMode="auto">
          <a:xfrm>
            <a:off x="3323551" y="4813885"/>
            <a:ext cx="857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b="1" dirty="0" smtClean="0">
                <a:solidFill>
                  <a:srgbClr val="FFFF00"/>
                </a:solidFill>
                <a:latin typeface="Arial" charset="0"/>
              </a:rPr>
              <a:t>MINOS</a:t>
            </a:r>
            <a:endParaRPr lang="en-US" altLang="en-US" sz="1600" b="1" dirty="0">
              <a:solidFill>
                <a:srgbClr val="FFFF00"/>
              </a:solidFill>
              <a:latin typeface="Arial" charset="0"/>
            </a:endParaRPr>
          </a:p>
        </p:txBody>
      </p:sp>
      <p:sp>
        <p:nvSpPr>
          <p:cNvPr id="49" name="Text Box 40"/>
          <p:cNvSpPr txBox="1">
            <a:spLocks noChangeArrowheads="1"/>
          </p:cNvSpPr>
          <p:nvPr/>
        </p:nvSpPr>
        <p:spPr bwMode="auto">
          <a:xfrm>
            <a:off x="5425091" y="4538246"/>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b="1" dirty="0" err="1" smtClean="0">
                <a:solidFill>
                  <a:srgbClr val="FFFF00"/>
                </a:solidFill>
                <a:latin typeface="Arial" charset="0"/>
              </a:rPr>
              <a:t>NOvA</a:t>
            </a:r>
            <a:endParaRPr lang="en-US" altLang="en-US" sz="1600" b="1" dirty="0">
              <a:solidFill>
                <a:srgbClr val="FFFF00"/>
              </a:solidFill>
              <a:latin typeface="Arial" charset="0"/>
            </a:endParaRPr>
          </a:p>
        </p:txBody>
      </p:sp>
      <p:sp>
        <p:nvSpPr>
          <p:cNvPr id="73" name="Text Box 64"/>
          <p:cNvSpPr txBox="1">
            <a:spLocks noChangeArrowheads="1"/>
          </p:cNvSpPr>
          <p:nvPr/>
        </p:nvSpPr>
        <p:spPr bwMode="auto">
          <a:xfrm>
            <a:off x="6178823" y="5374701"/>
            <a:ext cx="25218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400" u="sng" dirty="0"/>
              <a:t>‘Blue Block’ Specs.</a:t>
            </a:r>
          </a:p>
          <a:p>
            <a:pPr eaLnBrk="1" hangingPunct="1"/>
            <a:r>
              <a:rPr lang="en-US" altLang="en-US" sz="1400" dirty="0"/>
              <a:t>Material:	     </a:t>
            </a:r>
            <a:r>
              <a:rPr lang="en-US" altLang="en-US" sz="1400" dirty="0" smtClean="0"/>
              <a:t>Carbon Steel</a:t>
            </a:r>
            <a:endParaRPr lang="en-US" altLang="en-US" sz="1400" dirty="0"/>
          </a:p>
          <a:p>
            <a:pPr eaLnBrk="1" hangingPunct="1"/>
            <a:r>
              <a:rPr lang="en-US" altLang="en-US" sz="1400" dirty="0"/>
              <a:t>Dimensions:    52” x 52” x 26”</a:t>
            </a:r>
          </a:p>
          <a:p>
            <a:pPr eaLnBrk="1" hangingPunct="1"/>
            <a:r>
              <a:rPr lang="en-US" altLang="en-US" sz="1400" dirty="0"/>
              <a:t>Weight:	     10 Tons</a:t>
            </a:r>
          </a:p>
        </p:txBody>
      </p:sp>
      <p:sp>
        <p:nvSpPr>
          <p:cNvPr id="28" name="Text Box 64"/>
          <p:cNvSpPr txBox="1">
            <a:spLocks noChangeArrowheads="1"/>
          </p:cNvSpPr>
          <p:nvPr/>
        </p:nvSpPr>
        <p:spPr bwMode="auto">
          <a:xfrm rot="21174744">
            <a:off x="4320555" y="4530929"/>
            <a:ext cx="1146276" cy="2585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200" b="1" dirty="0" smtClean="0">
                <a:solidFill>
                  <a:schemeClr val="bg1"/>
                </a:solidFill>
              </a:rPr>
              <a:t>Target Chase</a:t>
            </a:r>
            <a:endParaRPr lang="en-US" altLang="en-US" sz="1200" b="1" dirty="0">
              <a:solidFill>
                <a:schemeClr val="bg1"/>
              </a:solidFill>
            </a:endParaRPr>
          </a:p>
        </p:txBody>
      </p:sp>
      <p:cxnSp>
        <p:nvCxnSpPr>
          <p:cNvPr id="3" name="Straight Arrow Connector 2"/>
          <p:cNvCxnSpPr/>
          <p:nvPr/>
        </p:nvCxnSpPr>
        <p:spPr>
          <a:xfrm flipH="1">
            <a:off x="6800851" y="4248150"/>
            <a:ext cx="256822" cy="11709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886075" y="4257675"/>
            <a:ext cx="304802" cy="15992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 Box 64"/>
          <p:cNvSpPr txBox="1">
            <a:spLocks noChangeArrowheads="1"/>
          </p:cNvSpPr>
          <p:nvPr/>
        </p:nvSpPr>
        <p:spPr bwMode="auto">
          <a:xfrm>
            <a:off x="2404710" y="5856941"/>
            <a:ext cx="918841" cy="2585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200" dirty="0" smtClean="0"/>
              <a:t>Battlement</a:t>
            </a:r>
            <a:endParaRPr lang="en-US" altLang="en-US" sz="1200" dirty="0"/>
          </a:p>
        </p:txBody>
      </p:sp>
      <p:sp>
        <p:nvSpPr>
          <p:cNvPr id="31" name="Text Box 53"/>
          <p:cNvSpPr txBox="1">
            <a:spLocks noChangeArrowheads="1"/>
          </p:cNvSpPr>
          <p:nvPr/>
        </p:nvSpPr>
        <p:spPr bwMode="auto">
          <a:xfrm>
            <a:off x="6921336" y="2070100"/>
            <a:ext cx="1239442"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en-US" sz="1400" dirty="0" smtClean="0">
                <a:solidFill>
                  <a:schemeClr val="bg1"/>
                </a:solidFill>
              </a:rPr>
              <a:t>30T</a:t>
            </a:r>
            <a:endParaRPr lang="en-US" altLang="en-US" sz="1400" dirty="0">
              <a:solidFill>
                <a:schemeClr val="bg1"/>
              </a:solidFill>
            </a:endParaRPr>
          </a:p>
          <a:p>
            <a:pPr algn="ctr" eaLnBrk="0" hangingPunct="0">
              <a:lnSpc>
                <a:spcPct val="90000"/>
              </a:lnSpc>
            </a:pPr>
            <a:r>
              <a:rPr lang="en-US" altLang="en-US" sz="1400" dirty="0" smtClean="0">
                <a:solidFill>
                  <a:schemeClr val="bg1"/>
                </a:solidFill>
              </a:rPr>
              <a:t>Bridge Crane</a:t>
            </a:r>
            <a:endParaRPr lang="en-US" altLang="en-US" sz="1400" dirty="0">
              <a:solidFill>
                <a:schemeClr val="bg1"/>
              </a:solidFill>
            </a:endParaRPr>
          </a:p>
        </p:txBody>
      </p:sp>
    </p:spTree>
    <p:extLst>
      <p:ext uri="{BB962C8B-B14F-4D97-AF65-F5344CB8AC3E}">
        <p14:creationId xmlns:p14="http://schemas.microsoft.com/office/powerpoint/2010/main" val="419807331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28700" y="2265528"/>
            <a:ext cx="6942138" cy="1842448"/>
          </a:xfrm>
        </p:spPr>
        <p:txBody>
          <a:bodyPr/>
          <a:lstStyle/>
          <a:p>
            <a:r>
              <a:rPr lang="en-US" altLang="en-US" b="1" dirty="0" smtClean="0">
                <a:solidFill>
                  <a:srgbClr val="008000"/>
                </a:solidFill>
                <a:latin typeface="Arial" panose="020B0604020202020204" pitchFamily="34" charset="0"/>
                <a:cs typeface="Arial" panose="020B0604020202020204" pitchFamily="34" charset="0"/>
              </a:rPr>
              <a:t>Horn 2 Relocation</a:t>
            </a:r>
            <a:r>
              <a:rPr lang="en-US" altLang="en-US" sz="4000" b="1" dirty="0" smtClean="0">
                <a:solidFill>
                  <a:srgbClr val="008000"/>
                </a:solidFill>
                <a:latin typeface="Arial" panose="020B0604020202020204" pitchFamily="34" charset="0"/>
                <a:cs typeface="Arial" panose="020B0604020202020204" pitchFamily="34" charset="0"/>
              </a:rPr>
              <a:t/>
            </a:r>
            <a:br>
              <a:rPr lang="en-US" altLang="en-US" sz="4000" b="1" dirty="0" smtClean="0">
                <a:solidFill>
                  <a:srgbClr val="008000"/>
                </a:solidFill>
                <a:latin typeface="Arial" panose="020B0604020202020204" pitchFamily="34" charset="0"/>
                <a:cs typeface="Arial" panose="020B0604020202020204" pitchFamily="34" charset="0"/>
              </a:rPr>
            </a:br>
            <a:r>
              <a:rPr lang="en-US" altLang="en-US" sz="4000" b="1" dirty="0" smtClean="0">
                <a:latin typeface="Arial" panose="020B0604020202020204" pitchFamily="34" charset="0"/>
                <a:cs typeface="Arial" panose="020B0604020202020204" pitchFamily="34" charset="0"/>
              </a:rPr>
              <a:t>Pictorial Walk Through</a:t>
            </a:r>
          </a:p>
        </p:txBody>
      </p:sp>
      <p:sp>
        <p:nvSpPr>
          <p:cNvPr id="8196" name="Slide Number Placeholder 5"/>
          <p:cNvSpPr txBox="1">
            <a:spLocks noGrp="1"/>
          </p:cNvSpPr>
          <p:nvPr/>
        </p:nvSpPr>
        <p:spPr bwMode="auto">
          <a:xfrm>
            <a:off x="7010400" y="6421438"/>
            <a:ext cx="2133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fld id="{B2C91852-1BDC-4936-8B86-CF441D27E9A7}" type="slidenum">
              <a:rPr lang="en-US" altLang="en-US" sz="1200">
                <a:latin typeface="Arial" charset="0"/>
              </a:rPr>
              <a:pPr algn="r" eaLnBrk="1" hangingPunct="1">
                <a:spcBef>
                  <a:spcPct val="0"/>
                </a:spcBef>
                <a:buFontTx/>
                <a:buNone/>
              </a:pPr>
              <a:t>22</a:t>
            </a:fld>
            <a:endParaRPr lang="en-US" altLang="en-US" sz="1200">
              <a:latin typeface="Arial" charset="0"/>
            </a:endParaRPr>
          </a:p>
        </p:txBody>
      </p:sp>
      <p:sp>
        <p:nvSpPr>
          <p:cNvPr id="46"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47"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dirty="0" err="1" smtClean="0">
                <a:latin typeface="Arial" charset="0"/>
              </a:rPr>
              <a:t>NuMI</a:t>
            </a:r>
            <a:r>
              <a:rPr lang="en-US" altLang="en-US" sz="1200" dirty="0" smtClean="0">
                <a:latin typeface="Arial" charset="0"/>
              </a:rPr>
              <a:t> Target Hall Reconfiguration for </a:t>
            </a:r>
            <a:r>
              <a:rPr lang="en-US" altLang="en-US" sz="1200" dirty="0" err="1" smtClean="0">
                <a:latin typeface="Arial" charset="0"/>
              </a:rPr>
              <a:t>NOvA</a:t>
            </a:r>
            <a:r>
              <a:rPr lang="en-US" altLang="en-US" sz="1200" dirty="0" smtClean="0">
                <a:latin typeface="Arial" charset="0"/>
              </a:rPr>
              <a:t> – 5</a:t>
            </a:r>
            <a:r>
              <a:rPr lang="en-US" altLang="en-US" sz="1200" baseline="30000" dirty="0" smtClean="0">
                <a:latin typeface="Arial" charset="0"/>
              </a:rPr>
              <a:t>th</a:t>
            </a:r>
            <a:r>
              <a:rPr lang="en-US" altLang="en-US" sz="1200" dirty="0" smtClean="0">
                <a:latin typeface="Arial" charset="0"/>
              </a:rPr>
              <a:t> High Power </a:t>
            </a:r>
            <a:r>
              <a:rPr lang="en-US" altLang="en-US" sz="1200" dirty="0" err="1" smtClean="0">
                <a:latin typeface="Arial" charset="0"/>
              </a:rPr>
              <a:t>Targetry</a:t>
            </a:r>
            <a:r>
              <a:rPr lang="en-US" altLang="en-US" sz="1200" dirty="0" smtClean="0">
                <a:latin typeface="Arial" charset="0"/>
              </a:rPr>
              <a:t> Workshop</a:t>
            </a:r>
          </a:p>
        </p:txBody>
      </p:sp>
    </p:spTree>
    <p:extLst>
      <p:ext uri="{BB962C8B-B14F-4D97-AF65-F5344CB8AC3E}">
        <p14:creationId xmlns:p14="http://schemas.microsoft.com/office/powerpoint/2010/main" val="322648010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23</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Pictures</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11266" name="Picture 2" descr="C:\Users\tariq\Desktop\HPT-LOCAL\Pictures\1. Sheetmetal to be remov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913" y="1334408"/>
            <a:ext cx="6713912" cy="50354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R-blocks removed over ME, sheet-metal yet to be removed</a:t>
            </a:r>
            <a:endParaRPr lang="en-US" altLang="en-US" sz="1800" b="1" dirty="0"/>
          </a:p>
        </p:txBody>
      </p:sp>
      <p:sp>
        <p:nvSpPr>
          <p:cNvPr id="8" name="TextBox 7"/>
          <p:cNvSpPr txBox="1"/>
          <p:nvPr/>
        </p:nvSpPr>
        <p:spPr>
          <a:xfrm>
            <a:off x="4328287" y="4137015"/>
            <a:ext cx="1214835" cy="523220"/>
          </a:xfrm>
          <a:prstGeom prst="rect">
            <a:avLst/>
          </a:prstGeom>
          <a:noFill/>
        </p:spPr>
        <p:txBody>
          <a:bodyPr wrap="square" rtlCol="0">
            <a:spAutoFit/>
          </a:bodyPr>
          <a:lstStyle/>
          <a:p>
            <a:r>
              <a:rPr lang="en-US" sz="1400" b="1" dirty="0" smtClean="0">
                <a:solidFill>
                  <a:srgbClr val="FFFF00"/>
                </a:solidFill>
              </a:rPr>
              <a:t>35-40 </a:t>
            </a:r>
            <a:r>
              <a:rPr lang="en-US" sz="1400" b="1" dirty="0" err="1" smtClean="0">
                <a:solidFill>
                  <a:srgbClr val="FFFF00"/>
                </a:solidFill>
              </a:rPr>
              <a:t>mrem</a:t>
            </a:r>
            <a:r>
              <a:rPr lang="en-US" sz="1400" b="1" dirty="0" smtClean="0">
                <a:solidFill>
                  <a:srgbClr val="FFFF00"/>
                </a:solidFill>
              </a:rPr>
              <a:t>/</a:t>
            </a:r>
            <a:r>
              <a:rPr lang="en-US" sz="1400" b="1" dirty="0" err="1" smtClean="0">
                <a:solidFill>
                  <a:srgbClr val="FFFF00"/>
                </a:solidFill>
              </a:rPr>
              <a:t>hr</a:t>
            </a:r>
            <a:endParaRPr lang="en-US" sz="1400" b="1" dirty="0" smtClean="0">
              <a:solidFill>
                <a:srgbClr val="FFFF00"/>
              </a:solidFill>
            </a:endParaRPr>
          </a:p>
        </p:txBody>
      </p:sp>
    </p:spTree>
    <p:extLst>
      <p:ext uri="{BB962C8B-B14F-4D97-AF65-F5344CB8AC3E}">
        <p14:creationId xmlns:p14="http://schemas.microsoft.com/office/powerpoint/2010/main" val="1492120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24</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a:t>
            </a:r>
            <a:r>
              <a:rPr lang="en-US" altLang="en-US" sz="3200" dirty="0"/>
              <a:t>– 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ME location - Sheet metal removed, Blue-Blocks removed</a:t>
            </a:r>
            <a:endParaRPr lang="en-US" altLang="en-US" sz="1800" b="1" dirty="0"/>
          </a:p>
        </p:txBody>
      </p:sp>
      <p:pic>
        <p:nvPicPr>
          <p:cNvPr id="12290" name="Picture 2" descr="C:\Users\tariq\Desktop\HPT-LOCAL\Pictures\2. BB layer 1 remov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113" y="1496334"/>
            <a:ext cx="4085012" cy="3063759"/>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tariq\Desktop\HPT-LOCAL\Pictures\4. BB all remov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136" y="2914650"/>
            <a:ext cx="4546600" cy="34099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56431" y="1496334"/>
            <a:ext cx="1620044" cy="523220"/>
          </a:xfrm>
          <a:prstGeom prst="rect">
            <a:avLst/>
          </a:prstGeom>
          <a:noFill/>
        </p:spPr>
        <p:txBody>
          <a:bodyPr wrap="square" rtlCol="0">
            <a:spAutoFit/>
          </a:bodyPr>
          <a:lstStyle/>
          <a:p>
            <a:r>
              <a:rPr lang="en-US" sz="1400" b="1" dirty="0" smtClean="0">
                <a:solidFill>
                  <a:schemeClr val="bg1"/>
                </a:solidFill>
              </a:rPr>
              <a:t>1</a:t>
            </a:r>
            <a:r>
              <a:rPr lang="en-US" sz="1400" b="1" baseline="30000" dirty="0" smtClean="0">
                <a:solidFill>
                  <a:schemeClr val="bg1"/>
                </a:solidFill>
              </a:rPr>
              <a:t>st</a:t>
            </a:r>
            <a:r>
              <a:rPr lang="en-US" sz="1400" b="1" dirty="0" smtClean="0">
                <a:solidFill>
                  <a:schemeClr val="bg1"/>
                </a:solidFill>
              </a:rPr>
              <a:t> Layer of BB Removed</a:t>
            </a:r>
          </a:p>
        </p:txBody>
      </p:sp>
      <p:sp>
        <p:nvSpPr>
          <p:cNvPr id="14" name="TextBox 13"/>
          <p:cNvSpPr txBox="1"/>
          <p:nvPr/>
        </p:nvSpPr>
        <p:spPr>
          <a:xfrm>
            <a:off x="4338240" y="2914904"/>
            <a:ext cx="1620044" cy="523220"/>
          </a:xfrm>
          <a:prstGeom prst="rect">
            <a:avLst/>
          </a:prstGeom>
          <a:noFill/>
        </p:spPr>
        <p:txBody>
          <a:bodyPr wrap="square" rtlCol="0">
            <a:spAutoFit/>
          </a:bodyPr>
          <a:lstStyle/>
          <a:p>
            <a:r>
              <a:rPr lang="en-US" sz="1400" b="1" dirty="0" smtClean="0">
                <a:solidFill>
                  <a:schemeClr val="bg1"/>
                </a:solidFill>
              </a:rPr>
              <a:t>2</a:t>
            </a:r>
            <a:r>
              <a:rPr lang="en-US" sz="1400" b="1" baseline="30000" dirty="0" smtClean="0">
                <a:solidFill>
                  <a:schemeClr val="bg1"/>
                </a:solidFill>
              </a:rPr>
              <a:t>nd</a:t>
            </a:r>
            <a:r>
              <a:rPr lang="en-US" sz="1400" b="1" dirty="0" smtClean="0">
                <a:solidFill>
                  <a:schemeClr val="bg1"/>
                </a:solidFill>
              </a:rPr>
              <a:t> Layer of BB Removed</a:t>
            </a:r>
          </a:p>
        </p:txBody>
      </p:sp>
      <p:sp>
        <p:nvSpPr>
          <p:cNvPr id="15" name="TextBox 14"/>
          <p:cNvSpPr txBox="1"/>
          <p:nvPr/>
        </p:nvSpPr>
        <p:spPr>
          <a:xfrm>
            <a:off x="5958284" y="3707897"/>
            <a:ext cx="1348186" cy="738664"/>
          </a:xfrm>
          <a:prstGeom prst="rect">
            <a:avLst/>
          </a:prstGeom>
          <a:noFill/>
        </p:spPr>
        <p:txBody>
          <a:bodyPr wrap="square" rtlCol="0">
            <a:spAutoFit/>
          </a:bodyPr>
          <a:lstStyle/>
          <a:p>
            <a:r>
              <a:rPr lang="en-US" sz="1400" b="1" dirty="0" smtClean="0">
                <a:solidFill>
                  <a:srgbClr val="FFFF00"/>
                </a:solidFill>
              </a:rPr>
              <a:t>3,500 </a:t>
            </a:r>
            <a:r>
              <a:rPr lang="en-US" sz="1400" b="1" dirty="0" err="1" smtClean="0">
                <a:solidFill>
                  <a:srgbClr val="FFFF00"/>
                </a:solidFill>
              </a:rPr>
              <a:t>mrem</a:t>
            </a:r>
            <a:r>
              <a:rPr lang="en-US" sz="1400" b="1" dirty="0" smtClean="0">
                <a:solidFill>
                  <a:srgbClr val="FFFF00"/>
                </a:solidFill>
              </a:rPr>
              <a:t>/</a:t>
            </a:r>
            <a:r>
              <a:rPr lang="en-US" sz="1400" b="1" dirty="0" err="1" smtClean="0">
                <a:solidFill>
                  <a:srgbClr val="FFFF00"/>
                </a:solidFill>
              </a:rPr>
              <a:t>hr</a:t>
            </a:r>
            <a:endParaRPr lang="en-US" sz="1400" b="1" dirty="0" smtClean="0">
              <a:solidFill>
                <a:srgbClr val="FFFF00"/>
              </a:solidFill>
            </a:endParaRPr>
          </a:p>
          <a:p>
            <a:r>
              <a:rPr lang="en-US" sz="1400" b="1" dirty="0">
                <a:solidFill>
                  <a:srgbClr val="FFFF00"/>
                </a:solidFill>
              </a:rPr>
              <a:t>@</a:t>
            </a:r>
            <a:r>
              <a:rPr lang="en-US" sz="1400" b="1" dirty="0" smtClean="0">
                <a:solidFill>
                  <a:srgbClr val="FFFF00"/>
                </a:solidFill>
              </a:rPr>
              <a:t> opening</a:t>
            </a:r>
          </a:p>
        </p:txBody>
      </p:sp>
    </p:spTree>
    <p:extLst>
      <p:ext uri="{BB962C8B-B14F-4D97-AF65-F5344CB8AC3E}">
        <p14:creationId xmlns:p14="http://schemas.microsoft.com/office/powerpoint/2010/main" val="2683489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25</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b="1" dirty="0" smtClean="0">
                <a:solidFill>
                  <a:srgbClr val="C00000"/>
                </a:solidFill>
              </a:rPr>
              <a:t>Dose Rates</a:t>
            </a:r>
            <a:endParaRPr lang="en-US" altLang="en-US" sz="3200" b="1" dirty="0">
              <a:solidFill>
                <a:srgbClr val="C00000"/>
              </a:solidFill>
            </a:endParaRPr>
          </a:p>
        </p:txBody>
      </p:sp>
      <p:sp>
        <p:nvSpPr>
          <p:cNvPr id="7173" name="Rectangle 3"/>
          <p:cNvSpPr>
            <a:spLocks noGrp="1" noChangeArrowheads="1"/>
          </p:cNvSpPr>
          <p:nvPr>
            <p:ph type="body" idx="1"/>
          </p:nvPr>
        </p:nvSpPr>
        <p:spPr>
          <a:xfrm>
            <a:off x="400050" y="1255713"/>
            <a:ext cx="8229600" cy="5040312"/>
          </a:xfrm>
        </p:spPr>
        <p:txBody>
          <a:bodyPr/>
          <a:lstStyle/>
          <a:p>
            <a:pPr marL="0" indent="0" eaLnBrk="1" hangingPunct="1">
              <a:buNone/>
            </a:pPr>
            <a:r>
              <a:rPr lang="en-US" altLang="en-US" sz="2300" b="1" u="sng" dirty="0"/>
              <a:t>Extracted Blue Blocks that were removed using coffins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1704975"/>
            <a:ext cx="8924925"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6248400" y="4438650"/>
            <a:ext cx="533400"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a:t>M</a:t>
            </a:r>
            <a:r>
              <a:rPr lang="en-US" altLang="en-US" sz="1800" b="1" dirty="0" smtClean="0"/>
              <a:t>ost radioactive Blue-Blocks were removed </a:t>
            </a:r>
            <a:r>
              <a:rPr lang="en-US" altLang="en-US" sz="1800" b="1" dirty="0"/>
              <a:t>from </a:t>
            </a:r>
            <a:r>
              <a:rPr lang="en-US" altLang="en-US" sz="1800" b="1" dirty="0" smtClean="0"/>
              <a:t>the TH</a:t>
            </a:r>
            <a:endParaRPr lang="en-US" altLang="en-US" sz="1800" b="1" dirty="0"/>
          </a:p>
        </p:txBody>
      </p:sp>
    </p:spTree>
    <p:extLst>
      <p:ext uri="{BB962C8B-B14F-4D97-AF65-F5344CB8AC3E}">
        <p14:creationId xmlns:p14="http://schemas.microsoft.com/office/powerpoint/2010/main" val="2828133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 y="1380330"/>
            <a:ext cx="7101896" cy="40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26</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100" dirty="0"/>
              <a:t>Horn 2 Relocation – </a:t>
            </a:r>
            <a:r>
              <a:rPr lang="en-US" altLang="en-US" sz="3100" dirty="0" smtClean="0"/>
              <a:t>Coffins</a:t>
            </a:r>
            <a:endParaRPr lang="en-US" altLang="en-US" sz="3100" dirty="0"/>
          </a:p>
        </p:txBody>
      </p:sp>
      <p:sp>
        <p:nvSpPr>
          <p:cNvPr id="7173" name="Rectangle 3"/>
          <p:cNvSpPr>
            <a:spLocks noGrp="1" noChangeArrowheads="1"/>
          </p:cNvSpPr>
          <p:nvPr>
            <p:ph type="body" idx="1"/>
          </p:nvPr>
        </p:nvSpPr>
        <p:spPr>
          <a:xfrm>
            <a:off x="400050" y="1255713"/>
            <a:ext cx="8229600" cy="5040312"/>
          </a:xfrm>
        </p:spPr>
        <p:txBody>
          <a:bodyPr/>
          <a:lstStyle/>
          <a:p>
            <a:pPr marL="0" indent="0" eaLnBrk="1" hangingPunct="1">
              <a:buNone/>
            </a:pPr>
            <a:r>
              <a:rPr lang="en-US" altLang="en-US" sz="2300" b="1" u="sng" dirty="0" smtClean="0"/>
              <a:t>Blue-Block Coffin Design</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9" name="TextBox 18"/>
          <p:cNvSpPr txBox="1"/>
          <p:nvPr/>
        </p:nvSpPr>
        <p:spPr>
          <a:xfrm>
            <a:off x="395785" y="5136971"/>
            <a:ext cx="8243248" cy="1200329"/>
          </a:xfrm>
          <a:prstGeom prst="rect">
            <a:avLst/>
          </a:prstGeom>
          <a:noFill/>
        </p:spPr>
        <p:txBody>
          <a:bodyPr wrap="square">
            <a:spAutoFit/>
          </a:bodyPr>
          <a:lstStyle/>
          <a:p>
            <a:pPr>
              <a:buFont typeface="Arial" pitchFamily="34" charset="0"/>
              <a:buChar char="•"/>
              <a:defRPr/>
            </a:pPr>
            <a:r>
              <a:rPr lang="en-US" sz="2400" dirty="0" smtClean="0">
                <a:latin typeface="+mj-lt"/>
              </a:rPr>
              <a:t> Fully remote operation (fully remote placement of BB in coffin)</a:t>
            </a:r>
          </a:p>
          <a:p>
            <a:pPr>
              <a:buFont typeface="Arial" pitchFamily="34" charset="0"/>
              <a:buChar char="•"/>
              <a:defRPr/>
            </a:pPr>
            <a:r>
              <a:rPr lang="en-US" sz="2400" dirty="0" smtClean="0">
                <a:latin typeface="+mj-lt"/>
              </a:rPr>
              <a:t> Removable lifting handle on lid (makes coffins stackable)</a:t>
            </a:r>
            <a:endParaRPr lang="en-US" sz="2400" dirty="0">
              <a:latin typeface="+mj-lt"/>
            </a:endParaRPr>
          </a:p>
          <a:p>
            <a:pPr>
              <a:buFont typeface="Arial" pitchFamily="34" charset="0"/>
              <a:buChar char="•"/>
              <a:defRPr/>
            </a:pPr>
            <a:r>
              <a:rPr lang="en-US" sz="2400" dirty="0">
                <a:latin typeface="+mj-lt"/>
              </a:rPr>
              <a:t> </a:t>
            </a:r>
            <a:r>
              <a:rPr lang="en-US" sz="2400" dirty="0" smtClean="0">
                <a:latin typeface="+mj-lt"/>
              </a:rPr>
              <a:t>Uses special spreader bar for lifting</a:t>
            </a:r>
            <a:endParaRPr lang="en-US" sz="2400" dirty="0">
              <a:latin typeface="+mj-lt"/>
            </a:endParaRPr>
          </a:p>
        </p:txBody>
      </p:sp>
      <p:sp>
        <p:nvSpPr>
          <p:cNvPr id="9" name="TextBox 9"/>
          <p:cNvSpPr txBox="1">
            <a:spLocks noChangeArrowheads="1"/>
          </p:cNvSpPr>
          <p:nvPr/>
        </p:nvSpPr>
        <p:spPr bwMode="auto">
          <a:xfrm>
            <a:off x="5676900" y="1380330"/>
            <a:ext cx="32099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solidFill>
                  <a:srgbClr val="0033CC"/>
                </a:solidFill>
              </a:rPr>
              <a:t>2-4 inch thick side walls</a:t>
            </a:r>
          </a:p>
          <a:p>
            <a:pPr eaLnBrk="1" hangingPunct="1"/>
            <a:r>
              <a:rPr lang="en-US" altLang="en-US" sz="1800" b="1" dirty="0" smtClean="0">
                <a:solidFill>
                  <a:srgbClr val="0033CC"/>
                </a:solidFill>
              </a:rPr>
              <a:t>1 inch thick top cover plate</a:t>
            </a:r>
          </a:p>
          <a:p>
            <a:pPr eaLnBrk="1" hangingPunct="1"/>
            <a:r>
              <a:rPr lang="en-US" altLang="en-US" sz="1800" b="1" dirty="0" smtClean="0">
                <a:solidFill>
                  <a:srgbClr val="0033CC"/>
                </a:solidFill>
              </a:rPr>
              <a:t>~5 inch thick base</a:t>
            </a:r>
            <a:endParaRPr lang="en-US" altLang="en-US" sz="1800" b="1" dirty="0">
              <a:solidFill>
                <a:srgbClr val="0033CC"/>
              </a:solidFill>
            </a:endParaRPr>
          </a:p>
        </p:txBody>
      </p:sp>
    </p:spTree>
    <p:extLst>
      <p:ext uri="{BB962C8B-B14F-4D97-AF65-F5344CB8AC3E}">
        <p14:creationId xmlns:p14="http://schemas.microsoft.com/office/powerpoint/2010/main" val="141010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27</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100" dirty="0" smtClean="0"/>
              <a:t>Horn 2 Relocation – Temporary Shielding</a:t>
            </a:r>
            <a:endParaRPr lang="en-US" altLang="en-US" sz="31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241425"/>
            <a:ext cx="7410450"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3" name="Rectangle 3"/>
          <p:cNvSpPr>
            <a:spLocks noGrp="1" noChangeArrowheads="1"/>
          </p:cNvSpPr>
          <p:nvPr>
            <p:ph type="body" idx="1"/>
          </p:nvPr>
        </p:nvSpPr>
        <p:spPr>
          <a:xfrm>
            <a:off x="400050" y="1255713"/>
            <a:ext cx="8229600" cy="5040312"/>
          </a:xfrm>
        </p:spPr>
        <p:txBody>
          <a:bodyPr/>
          <a:lstStyle/>
          <a:p>
            <a:pPr marL="0" indent="0" eaLnBrk="1" hangingPunct="1">
              <a:buNone/>
            </a:pPr>
            <a:r>
              <a:rPr lang="en-US" altLang="en-US" sz="2300" b="1" u="sng" dirty="0" smtClean="0"/>
              <a:t>Temporary Shielding</a:t>
            </a:r>
          </a:p>
        </p:txBody>
      </p:sp>
      <p:sp>
        <p:nvSpPr>
          <p:cNvPr id="3" name="TextBox 2"/>
          <p:cNvSpPr txBox="1"/>
          <p:nvPr/>
        </p:nvSpPr>
        <p:spPr>
          <a:xfrm>
            <a:off x="1416212" y="2198102"/>
            <a:ext cx="3193888" cy="338554"/>
          </a:xfrm>
          <a:prstGeom prst="rect">
            <a:avLst/>
          </a:prstGeom>
          <a:solidFill>
            <a:schemeClr val="accent1"/>
          </a:solidFill>
        </p:spPr>
        <p:txBody>
          <a:bodyPr wrap="none" rtlCol="0">
            <a:spAutoFit/>
          </a:bodyPr>
          <a:lstStyle/>
          <a:p>
            <a:r>
              <a:rPr lang="en-US" sz="1600" dirty="0" smtClean="0">
                <a:solidFill>
                  <a:srgbClr val="C00000"/>
                </a:solidFill>
              </a:rPr>
              <a:t>Wall Shielding prior to installation</a:t>
            </a:r>
            <a:endParaRPr lang="en-US" sz="1600" dirty="0">
              <a:solidFill>
                <a:srgbClr val="C00000"/>
              </a:solidFill>
            </a:endParaRPr>
          </a:p>
        </p:txBody>
      </p:sp>
      <p:sp>
        <p:nvSpPr>
          <p:cNvPr id="11" name="TextBox 10"/>
          <p:cNvSpPr txBox="1"/>
          <p:nvPr/>
        </p:nvSpPr>
        <p:spPr>
          <a:xfrm>
            <a:off x="5232129" y="5893802"/>
            <a:ext cx="2949846" cy="338554"/>
          </a:xfrm>
          <a:prstGeom prst="rect">
            <a:avLst/>
          </a:prstGeom>
          <a:solidFill>
            <a:schemeClr val="accent1"/>
          </a:solidFill>
        </p:spPr>
        <p:txBody>
          <a:bodyPr wrap="none" rtlCol="0">
            <a:spAutoFit/>
          </a:bodyPr>
          <a:lstStyle/>
          <a:p>
            <a:r>
              <a:rPr lang="en-US" sz="1600" dirty="0" smtClean="0">
                <a:solidFill>
                  <a:srgbClr val="C00000"/>
                </a:solidFill>
              </a:rPr>
              <a:t>Floor Shielding Being Installed</a:t>
            </a:r>
            <a:endParaRPr lang="en-US" sz="1600" dirty="0">
              <a:solidFill>
                <a:srgbClr val="C00000"/>
              </a:solidFill>
            </a:endParaRPr>
          </a:p>
        </p:txBody>
      </p:sp>
    </p:spTree>
    <p:extLst>
      <p:ext uri="{BB962C8B-B14F-4D97-AF65-F5344CB8AC3E}">
        <p14:creationId xmlns:p14="http://schemas.microsoft.com/office/powerpoint/2010/main" val="34617829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28</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100" dirty="0"/>
              <a:t>Horn 2 Relocation – Temporary Shielding</a:t>
            </a:r>
          </a:p>
        </p:txBody>
      </p:sp>
      <p:sp>
        <p:nvSpPr>
          <p:cNvPr id="7173" name="Rectangle 3"/>
          <p:cNvSpPr>
            <a:spLocks noGrp="1" noChangeArrowheads="1"/>
          </p:cNvSpPr>
          <p:nvPr>
            <p:ph type="body" idx="1"/>
          </p:nvPr>
        </p:nvSpPr>
        <p:spPr>
          <a:xfrm>
            <a:off x="400050" y="1255713"/>
            <a:ext cx="8229600" cy="5040312"/>
          </a:xfrm>
        </p:spPr>
        <p:txBody>
          <a:bodyPr/>
          <a:lstStyle/>
          <a:p>
            <a:pPr marL="0" indent="0" eaLnBrk="1" hangingPunct="1">
              <a:buNone/>
            </a:pPr>
            <a:endParaRPr lang="en-US" altLang="en-US" sz="2300" b="1" u="sng" dirty="0" smtClean="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100" y="3608388"/>
            <a:ext cx="5002213"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3" y="1208604"/>
            <a:ext cx="3902075"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338" y="938213"/>
            <a:ext cx="476408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9"/>
          <p:cNvSpPr txBox="1">
            <a:spLocks noChangeArrowheads="1"/>
          </p:cNvSpPr>
          <p:nvPr/>
        </p:nvSpPr>
        <p:spPr bwMode="auto">
          <a:xfrm>
            <a:off x="6153150" y="3381375"/>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a:solidFill>
                  <a:srgbClr val="0033CC"/>
                </a:solidFill>
              </a:rPr>
              <a:t>Void Floor Shielding </a:t>
            </a:r>
            <a:r>
              <a:rPr lang="en-US" altLang="en-US" sz="1800" b="1" dirty="0" smtClean="0">
                <a:solidFill>
                  <a:srgbClr val="0033CC"/>
                </a:solidFill>
              </a:rPr>
              <a:t>12 inch thick (1 </a:t>
            </a:r>
            <a:r>
              <a:rPr lang="en-US" altLang="en-US" sz="1800" b="1" dirty="0">
                <a:solidFill>
                  <a:srgbClr val="0033CC"/>
                </a:solidFill>
              </a:rPr>
              <a:t>each)</a:t>
            </a:r>
          </a:p>
        </p:txBody>
      </p:sp>
      <p:sp>
        <p:nvSpPr>
          <p:cNvPr id="15" name="TextBox 10"/>
          <p:cNvSpPr txBox="1">
            <a:spLocks noChangeArrowheads="1"/>
          </p:cNvSpPr>
          <p:nvPr/>
        </p:nvSpPr>
        <p:spPr bwMode="auto">
          <a:xfrm>
            <a:off x="533400" y="4958279"/>
            <a:ext cx="2932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solidFill>
                  <a:srgbClr val="0033CC"/>
                </a:solidFill>
              </a:rPr>
              <a:t>Void Side </a:t>
            </a:r>
            <a:r>
              <a:rPr lang="en-US" altLang="en-US" sz="1800" b="1" dirty="0">
                <a:solidFill>
                  <a:srgbClr val="0033CC"/>
                </a:solidFill>
              </a:rPr>
              <a:t>Wall Shielding </a:t>
            </a:r>
            <a:r>
              <a:rPr lang="en-US" altLang="en-US" sz="1800" b="1" dirty="0" smtClean="0">
                <a:solidFill>
                  <a:srgbClr val="0033CC"/>
                </a:solidFill>
              </a:rPr>
              <a:t>5 inch thick (</a:t>
            </a:r>
            <a:r>
              <a:rPr lang="en-US" altLang="en-US" sz="1800" b="1" dirty="0" err="1" smtClean="0">
                <a:solidFill>
                  <a:srgbClr val="0033CC"/>
                </a:solidFill>
              </a:rPr>
              <a:t>Qty</a:t>
            </a:r>
            <a:r>
              <a:rPr lang="en-US" altLang="en-US" sz="1800" b="1" dirty="0" smtClean="0">
                <a:solidFill>
                  <a:srgbClr val="0033CC"/>
                </a:solidFill>
              </a:rPr>
              <a:t> </a:t>
            </a:r>
            <a:r>
              <a:rPr lang="en-US" altLang="en-US" sz="1800" b="1" dirty="0">
                <a:solidFill>
                  <a:srgbClr val="0033CC"/>
                </a:solidFill>
              </a:rPr>
              <a:t>2) </a:t>
            </a:r>
          </a:p>
        </p:txBody>
      </p:sp>
      <p:sp>
        <p:nvSpPr>
          <p:cNvPr id="16" name="TextBox 14"/>
          <p:cNvSpPr txBox="1">
            <a:spLocks noChangeArrowheads="1"/>
          </p:cNvSpPr>
          <p:nvPr/>
        </p:nvSpPr>
        <p:spPr bwMode="auto">
          <a:xfrm>
            <a:off x="1609725" y="1023938"/>
            <a:ext cx="49625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Temporary Chase Shielding Blocks (Steel)</a:t>
            </a:r>
            <a:endParaRPr lang="en-US" altLang="en-US" sz="1800" b="1" dirty="0"/>
          </a:p>
        </p:txBody>
      </p:sp>
      <p:sp>
        <p:nvSpPr>
          <p:cNvPr id="17" name="TextBox 16"/>
          <p:cNvSpPr txBox="1"/>
          <p:nvPr/>
        </p:nvSpPr>
        <p:spPr>
          <a:xfrm>
            <a:off x="236538" y="5582503"/>
            <a:ext cx="6457950" cy="830997"/>
          </a:xfrm>
          <a:prstGeom prst="rect">
            <a:avLst/>
          </a:prstGeom>
          <a:noFill/>
        </p:spPr>
        <p:txBody>
          <a:bodyPr>
            <a:spAutoFit/>
          </a:bodyPr>
          <a:lstStyle/>
          <a:p>
            <a:pPr>
              <a:buFont typeface="Arial" pitchFamily="34" charset="0"/>
              <a:buChar char="•"/>
              <a:defRPr/>
            </a:pPr>
            <a:r>
              <a:rPr lang="en-US" sz="2400" dirty="0">
                <a:latin typeface="+mj-lt"/>
              </a:rPr>
              <a:t> </a:t>
            </a:r>
            <a:r>
              <a:rPr lang="en-US" sz="2400" dirty="0" smtClean="0">
                <a:latin typeface="+mj-lt"/>
              </a:rPr>
              <a:t>Uses </a:t>
            </a:r>
            <a:r>
              <a:rPr lang="en-US" sz="2400" dirty="0">
                <a:latin typeface="+mj-lt"/>
              </a:rPr>
              <a:t>standard T-block lifting </a:t>
            </a:r>
            <a:r>
              <a:rPr lang="en-US" sz="2400" dirty="0" smtClean="0">
                <a:latin typeface="+mj-lt"/>
              </a:rPr>
              <a:t>fixture</a:t>
            </a:r>
          </a:p>
          <a:p>
            <a:pPr>
              <a:buFont typeface="Arial" pitchFamily="34" charset="0"/>
              <a:buChar char="•"/>
              <a:defRPr/>
            </a:pPr>
            <a:r>
              <a:rPr lang="en-US" sz="2400" dirty="0" smtClean="0">
                <a:latin typeface="+mj-lt"/>
              </a:rPr>
              <a:t> Installs remotely</a:t>
            </a:r>
            <a:endParaRPr lang="en-US" sz="2400" dirty="0">
              <a:latin typeface="+mj-lt"/>
            </a:endParaRPr>
          </a:p>
        </p:txBody>
      </p:sp>
    </p:spTree>
    <p:extLst>
      <p:ext uri="{BB962C8B-B14F-4D97-AF65-F5344CB8AC3E}">
        <p14:creationId xmlns:p14="http://schemas.microsoft.com/office/powerpoint/2010/main" val="9505642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29</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a:t>
            </a:r>
            <a:r>
              <a:rPr lang="en-US" altLang="en-US" sz="3200" dirty="0"/>
              <a:t>– 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Installing floor shielding and staging the wall shielding</a:t>
            </a:r>
            <a:endParaRPr lang="en-US" altLang="en-US" sz="1800" b="1" dirty="0"/>
          </a:p>
        </p:txBody>
      </p:sp>
      <p:pic>
        <p:nvPicPr>
          <p:cNvPr id="13314" name="Picture 2" descr="C:\Users\tariq\Desktop\HPT-LOCAL\Pictures\5. Installing temp floor shield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712" y="1286784"/>
            <a:ext cx="4385127" cy="328884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tariq\Desktop\HPT-LOCAL\Pictures\6. Wall shielding for surv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6289" y="2737760"/>
            <a:ext cx="4900986" cy="36757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1352550" y="5186362"/>
            <a:ext cx="24237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r" eaLnBrk="1" hangingPunct="1"/>
            <a:r>
              <a:rPr lang="en-US" altLang="en-US" sz="1600" b="1" dirty="0" smtClean="0">
                <a:solidFill>
                  <a:srgbClr val="0033CC"/>
                </a:solidFill>
              </a:rPr>
              <a:t>The wall shielding was also used for the alignment personnel to survey the ME opening</a:t>
            </a:r>
            <a:endParaRPr lang="en-US" altLang="en-US" sz="1600" b="1" dirty="0">
              <a:solidFill>
                <a:srgbClr val="0033CC"/>
              </a:solidFill>
            </a:endParaRPr>
          </a:p>
        </p:txBody>
      </p:sp>
    </p:spTree>
    <p:extLst>
      <p:ext uri="{BB962C8B-B14F-4D97-AF65-F5344CB8AC3E}">
        <p14:creationId xmlns:p14="http://schemas.microsoft.com/office/powerpoint/2010/main" val="26834894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3</a:t>
            </a:fld>
            <a:endParaRPr lang="en-US" altLang="en-US" sz="1200" dirty="0" smtClean="0">
              <a:latin typeface="Arial" charset="0"/>
            </a:endParaRPr>
          </a:p>
        </p:txBody>
      </p:sp>
      <p:sp>
        <p:nvSpPr>
          <p:cNvPr id="7172" name="Rectangle 2"/>
          <p:cNvSpPr>
            <a:spLocks noGrp="1" noChangeArrowheads="1"/>
          </p:cNvSpPr>
          <p:nvPr>
            <p:ph type="title"/>
          </p:nvPr>
        </p:nvSpPr>
        <p:spPr/>
        <p:txBody>
          <a:bodyPr/>
          <a:lstStyle/>
          <a:p>
            <a:pPr algn="l" eaLnBrk="1" hangingPunct="1"/>
            <a:r>
              <a:rPr lang="en-US" altLang="en-US" sz="4000" dirty="0" smtClean="0"/>
              <a:t>The </a:t>
            </a:r>
            <a:r>
              <a:rPr lang="en-US" altLang="en-US" sz="4000" dirty="0" err="1" smtClean="0"/>
              <a:t>NuMI</a:t>
            </a:r>
            <a:r>
              <a:rPr lang="en-US" altLang="en-US" sz="4000" dirty="0" smtClean="0"/>
              <a:t> </a:t>
            </a:r>
            <a:r>
              <a:rPr lang="en-US" altLang="en-US" sz="4000" dirty="0" err="1" smtClean="0"/>
              <a:t>Beamline</a:t>
            </a:r>
            <a:endParaRPr lang="en-US" altLang="en-US" sz="4000" dirty="0" smtClean="0"/>
          </a:p>
        </p:txBody>
      </p:sp>
      <p:sp>
        <p:nvSpPr>
          <p:cNvPr id="7173" name="Rectangle 3"/>
          <p:cNvSpPr>
            <a:spLocks noGrp="1" noChangeArrowheads="1"/>
          </p:cNvSpPr>
          <p:nvPr>
            <p:ph type="body" idx="1"/>
          </p:nvPr>
        </p:nvSpPr>
        <p:spPr>
          <a:xfrm>
            <a:off x="407988" y="3621087"/>
            <a:ext cx="8229600" cy="1558924"/>
          </a:xfrm>
        </p:spPr>
        <p:txBody>
          <a:bodyPr/>
          <a:lstStyle/>
          <a:p>
            <a:pPr>
              <a:lnSpc>
                <a:spcPct val="90000"/>
              </a:lnSpc>
            </a:pPr>
            <a:r>
              <a:rPr lang="en-US" altLang="en-US" sz="2300" dirty="0" smtClean="0">
                <a:solidFill>
                  <a:schemeClr val="accent2"/>
                </a:solidFill>
                <a:latin typeface="Times New Roman" pitchFamily="18" charset="0"/>
              </a:rPr>
              <a:t>120 </a:t>
            </a:r>
            <a:r>
              <a:rPr lang="en-US" altLang="en-US" sz="2300" dirty="0" err="1" smtClean="0">
                <a:solidFill>
                  <a:schemeClr val="accent2"/>
                </a:solidFill>
                <a:latin typeface="Times New Roman" pitchFamily="18" charset="0"/>
              </a:rPr>
              <a:t>GeV</a:t>
            </a:r>
            <a:r>
              <a:rPr lang="en-US" altLang="en-US" sz="2300" dirty="0" smtClean="0">
                <a:solidFill>
                  <a:schemeClr val="accent2"/>
                </a:solidFill>
                <a:latin typeface="Times New Roman" pitchFamily="18" charset="0"/>
              </a:rPr>
              <a:t> Protons delivered from the Main Injector</a:t>
            </a:r>
          </a:p>
          <a:p>
            <a:pPr>
              <a:lnSpc>
                <a:spcPct val="90000"/>
              </a:lnSpc>
            </a:pPr>
            <a:r>
              <a:rPr lang="en-US" altLang="en-US" sz="2300" dirty="0" smtClean="0">
                <a:solidFill>
                  <a:schemeClr val="accent2"/>
                </a:solidFill>
                <a:latin typeface="Times New Roman" pitchFamily="18" charset="0"/>
              </a:rPr>
              <a:t>Target &amp; Horn position (optics) configurable to change the neutrino energy spectrum</a:t>
            </a:r>
          </a:p>
          <a:p>
            <a:pPr>
              <a:lnSpc>
                <a:spcPct val="90000"/>
              </a:lnSpc>
            </a:pPr>
            <a:r>
              <a:rPr lang="en-US" altLang="en-US" sz="2300" dirty="0" smtClean="0">
                <a:solidFill>
                  <a:schemeClr val="accent2"/>
                </a:solidFill>
                <a:latin typeface="Times New Roman" pitchFamily="18" charset="0"/>
              </a:rPr>
              <a:t>Initially designed for 400 kW proton beam power on target</a:t>
            </a:r>
            <a:endParaRPr lang="en-US" altLang="en-US" sz="2300" dirty="0">
              <a:solidFill>
                <a:schemeClr val="accent2"/>
              </a:solidFill>
              <a:latin typeface="Times New Roman" pitchFamily="18" charset="0"/>
            </a:endParaRP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7" name="Picture 4" descr="Beam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8" y="1185862"/>
            <a:ext cx="82296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209331" y="5139654"/>
            <a:ext cx="8354659" cy="800219"/>
          </a:xfrm>
          <a:prstGeom prst="rect">
            <a:avLst/>
          </a:prstGeom>
          <a:noFill/>
          <a:ln w="9525">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en-US" altLang="en-US" sz="2300" dirty="0">
                <a:solidFill>
                  <a:srgbClr val="009900"/>
                </a:solidFill>
                <a:latin typeface="Times New Roman" pitchFamily="18" charset="0"/>
                <a:sym typeface="Symbol" pitchFamily="18" charset="2"/>
              </a:rPr>
              <a:t>Achieved to date </a:t>
            </a:r>
            <a:r>
              <a:rPr lang="en-US" altLang="en-US" sz="2300" dirty="0" smtClean="0">
                <a:solidFill>
                  <a:srgbClr val="009900"/>
                </a:solidFill>
                <a:latin typeface="Times New Roman" pitchFamily="18" charset="0"/>
                <a:sym typeface="Symbol" pitchFamily="18" charset="2"/>
              </a:rPr>
              <a:t>(2012) in </a:t>
            </a:r>
            <a:r>
              <a:rPr lang="en-US" altLang="en-US" sz="2300" dirty="0">
                <a:solidFill>
                  <a:srgbClr val="009900"/>
                </a:solidFill>
                <a:latin typeface="Times New Roman" pitchFamily="18" charset="0"/>
                <a:sym typeface="Symbol" pitchFamily="18" charset="2"/>
              </a:rPr>
              <a:t>the low energy con</a:t>
            </a:r>
            <a:r>
              <a:rPr lang="en-US" altLang="en-US" sz="2300" dirty="0">
                <a:solidFill>
                  <a:srgbClr val="009900"/>
                </a:solidFill>
                <a:latin typeface="Times New Roman" pitchFamily="18" charset="0"/>
              </a:rPr>
              <a:t>figuration for MINOS:</a:t>
            </a:r>
          </a:p>
          <a:p>
            <a:pPr eaLnBrk="1" hangingPunct="1"/>
            <a:r>
              <a:rPr lang="en-US" altLang="en-US" sz="2300" dirty="0">
                <a:solidFill>
                  <a:srgbClr val="009900"/>
                </a:solidFill>
                <a:latin typeface="Times New Roman" pitchFamily="18" charset="0"/>
              </a:rPr>
              <a:t> </a:t>
            </a:r>
            <a:r>
              <a:rPr lang="en-US" altLang="en-US" sz="2300" dirty="0" smtClean="0">
                <a:solidFill>
                  <a:srgbClr val="009900"/>
                </a:solidFill>
                <a:latin typeface="Times New Roman" pitchFamily="18" charset="0"/>
              </a:rPr>
              <a:t>~1.57</a:t>
            </a:r>
            <a:r>
              <a:rPr lang="en-US" altLang="en-US" sz="2300" dirty="0" smtClean="0">
                <a:solidFill>
                  <a:srgbClr val="009900"/>
                </a:solidFill>
                <a:latin typeface="Times New Roman" pitchFamily="18" charset="0"/>
                <a:sym typeface="Symbol" pitchFamily="18" charset="2"/>
              </a:rPr>
              <a:t>10</a:t>
            </a:r>
            <a:r>
              <a:rPr lang="en-US" altLang="en-US" sz="2300" baseline="30000" dirty="0" smtClean="0">
                <a:solidFill>
                  <a:srgbClr val="009900"/>
                </a:solidFill>
                <a:latin typeface="Times New Roman" pitchFamily="18" charset="0"/>
                <a:sym typeface="Symbol" pitchFamily="18" charset="2"/>
              </a:rPr>
              <a:t>21</a:t>
            </a:r>
            <a:r>
              <a:rPr lang="en-US" altLang="en-US" sz="2300" dirty="0" smtClean="0">
                <a:solidFill>
                  <a:srgbClr val="009900"/>
                </a:solidFill>
                <a:latin typeface="Times New Roman" pitchFamily="18" charset="0"/>
                <a:sym typeface="Symbol" pitchFamily="18" charset="2"/>
              </a:rPr>
              <a:t> </a:t>
            </a:r>
            <a:r>
              <a:rPr lang="en-US" altLang="en-US" sz="2300" dirty="0">
                <a:solidFill>
                  <a:srgbClr val="009900"/>
                </a:solidFill>
                <a:latin typeface="Times New Roman" pitchFamily="18" charset="0"/>
                <a:sym typeface="Symbol" pitchFamily="18" charset="2"/>
              </a:rPr>
              <a:t>POT, </a:t>
            </a:r>
            <a:r>
              <a:rPr lang="en-US" altLang="en-US" sz="2300" dirty="0" smtClean="0">
                <a:solidFill>
                  <a:srgbClr val="009900"/>
                </a:solidFill>
                <a:latin typeface="Times New Roman" pitchFamily="18" charset="0"/>
                <a:sym typeface="Symbol" pitchFamily="18" charset="2"/>
              </a:rPr>
              <a:t>~</a:t>
            </a:r>
            <a:r>
              <a:rPr lang="en-US" altLang="en-US" sz="2300" dirty="0" smtClean="0">
                <a:solidFill>
                  <a:srgbClr val="009900"/>
                </a:solidFill>
                <a:latin typeface="Times New Roman" pitchFamily="18" charset="0"/>
              </a:rPr>
              <a:t>320 </a:t>
            </a:r>
            <a:r>
              <a:rPr lang="en-US" altLang="en-US" sz="2300" dirty="0">
                <a:solidFill>
                  <a:srgbClr val="009900"/>
                </a:solidFill>
                <a:latin typeface="Times New Roman" pitchFamily="18" charset="0"/>
              </a:rPr>
              <a:t>kW beam power, and 4.0</a:t>
            </a:r>
            <a:r>
              <a:rPr lang="en-US" altLang="en-US" sz="2300" dirty="0">
                <a:solidFill>
                  <a:srgbClr val="009900"/>
                </a:solidFill>
                <a:latin typeface="Times New Roman" pitchFamily="18" charset="0"/>
                <a:sym typeface="Symbol" pitchFamily="18" charset="2"/>
              </a:rPr>
              <a:t>10</a:t>
            </a:r>
            <a:r>
              <a:rPr lang="en-US" altLang="en-US" sz="2300" baseline="30000" dirty="0">
                <a:solidFill>
                  <a:srgbClr val="009900"/>
                </a:solidFill>
                <a:latin typeface="Times New Roman" pitchFamily="18" charset="0"/>
                <a:sym typeface="Symbol" pitchFamily="18" charset="2"/>
              </a:rPr>
              <a:t>13</a:t>
            </a:r>
            <a:r>
              <a:rPr lang="en-US" altLang="en-US" sz="2300" dirty="0">
                <a:solidFill>
                  <a:srgbClr val="009900"/>
                </a:solidFill>
                <a:latin typeface="Times New Roman" pitchFamily="18" charset="0"/>
                <a:sym typeface="Symbol" pitchFamily="18" charset="2"/>
              </a:rPr>
              <a:t> Protons/pulse</a:t>
            </a:r>
          </a:p>
        </p:txBody>
      </p:sp>
      <p:sp>
        <p:nvSpPr>
          <p:cNvPr id="9" name="Text Box 40"/>
          <p:cNvSpPr txBox="1">
            <a:spLocks noChangeArrowheads="1"/>
          </p:cNvSpPr>
          <p:nvPr/>
        </p:nvSpPr>
        <p:spPr bwMode="auto">
          <a:xfrm>
            <a:off x="2343924" y="5990878"/>
            <a:ext cx="42578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dirty="0" smtClean="0">
                <a:solidFill>
                  <a:srgbClr val="660066"/>
                </a:solidFill>
                <a:latin typeface="Arial" charset="0"/>
              </a:rPr>
              <a:t>Approximately 7 years of running</a:t>
            </a:r>
            <a:endParaRPr lang="en-US" altLang="en-US" sz="2000" b="1" dirty="0">
              <a:solidFill>
                <a:srgbClr val="660066"/>
              </a:solidFill>
              <a:latin typeface="Arial" charset="0"/>
            </a:endParaRPr>
          </a:p>
        </p:txBody>
      </p:sp>
    </p:spTree>
    <p:extLst>
      <p:ext uri="{BB962C8B-B14F-4D97-AF65-F5344CB8AC3E}">
        <p14:creationId xmlns:p14="http://schemas.microsoft.com/office/powerpoint/2010/main" val="587141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30</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a:t>
            </a:r>
            <a:r>
              <a:rPr lang="en-US" altLang="en-US" sz="3200" dirty="0"/>
              <a:t>– 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Custom Shielding Installed at the ends of the ME opening </a:t>
            </a:r>
            <a:endParaRPr lang="en-US" altLang="en-US" sz="1800" b="1" dirty="0"/>
          </a:p>
        </p:txBody>
      </p:sp>
      <p:pic>
        <p:nvPicPr>
          <p:cNvPr id="14338" name="Picture 2" descr="C:\Users\tariq\Desktop\HPT-LOCAL\Pictures\7.1 Custom blo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189" y="1300469"/>
            <a:ext cx="2290884" cy="1716828"/>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tariq\Desktop\HPT-LOCAL\Pictures\7.2 Custom blo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0273" y="1250716"/>
            <a:ext cx="2421778" cy="181633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tariq\Desktop\HPT-LOCAL\Pictures\7.3 Custom blo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912" y="3625171"/>
            <a:ext cx="3408737" cy="2556553"/>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tariq\Desktop\HPT-LOCAL\Pictures\7.4 Temp shielding install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3149" y="2801260"/>
            <a:ext cx="4714719" cy="35360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a:spLocks noChangeArrowheads="1"/>
          </p:cNvSpPr>
          <p:nvPr/>
        </p:nvSpPr>
        <p:spPr bwMode="auto">
          <a:xfrm>
            <a:off x="4972051" y="1987901"/>
            <a:ext cx="39719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altLang="en-US" sz="1600" b="1" u="sng" dirty="0" smtClean="0">
                <a:solidFill>
                  <a:srgbClr val="0033CC"/>
                </a:solidFill>
              </a:rPr>
              <a:t>Custom End Shielding Installed Below</a:t>
            </a:r>
          </a:p>
          <a:p>
            <a:pPr algn="ctr" eaLnBrk="1" hangingPunct="1"/>
            <a:r>
              <a:rPr lang="en-US" altLang="en-US" sz="1600" b="1" dirty="0" smtClean="0">
                <a:solidFill>
                  <a:srgbClr val="0033CC"/>
                </a:solidFill>
              </a:rPr>
              <a:t>This ME horn 2 opening is now identical to the LE position</a:t>
            </a:r>
            <a:endParaRPr lang="en-US" altLang="en-US" sz="1600" b="1" dirty="0">
              <a:solidFill>
                <a:srgbClr val="0033CC"/>
              </a:solidFill>
            </a:endParaRPr>
          </a:p>
        </p:txBody>
      </p:sp>
      <p:sp>
        <p:nvSpPr>
          <p:cNvPr id="14" name="TextBox 13"/>
          <p:cNvSpPr txBox="1">
            <a:spLocks noChangeArrowheads="1"/>
          </p:cNvSpPr>
          <p:nvPr/>
        </p:nvSpPr>
        <p:spPr bwMode="auto">
          <a:xfrm>
            <a:off x="5280557" y="1226242"/>
            <a:ext cx="33967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altLang="en-US" sz="1600" b="1" dirty="0" smtClean="0">
                <a:solidFill>
                  <a:srgbClr val="0033CC"/>
                </a:solidFill>
              </a:rPr>
              <a:t>Note that </a:t>
            </a:r>
            <a:r>
              <a:rPr lang="en-US" altLang="en-US" sz="1600" b="1" u="sng" dirty="0" smtClean="0">
                <a:solidFill>
                  <a:srgbClr val="0033CC"/>
                </a:solidFill>
              </a:rPr>
              <a:t>all</a:t>
            </a:r>
            <a:r>
              <a:rPr lang="en-US" altLang="en-US" sz="1600" b="1" dirty="0" smtClean="0">
                <a:solidFill>
                  <a:srgbClr val="0033CC"/>
                </a:solidFill>
              </a:rPr>
              <a:t> blocks use the same lifting handle design</a:t>
            </a:r>
            <a:endParaRPr lang="en-US" altLang="en-US" sz="1600" b="1" dirty="0">
              <a:solidFill>
                <a:srgbClr val="0033CC"/>
              </a:solidFill>
            </a:endParaRPr>
          </a:p>
        </p:txBody>
      </p:sp>
    </p:spTree>
    <p:extLst>
      <p:ext uri="{BB962C8B-B14F-4D97-AF65-F5344CB8AC3E}">
        <p14:creationId xmlns:p14="http://schemas.microsoft.com/office/powerpoint/2010/main" val="7913240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31</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b="1" dirty="0" smtClean="0">
                <a:solidFill>
                  <a:srgbClr val="C00000"/>
                </a:solidFill>
              </a:rPr>
              <a:t>Dose Rates</a:t>
            </a:r>
            <a:endParaRPr lang="en-US" altLang="en-US" sz="3200" b="1" dirty="0">
              <a:solidFill>
                <a:srgbClr val="C00000"/>
              </a:solidFill>
            </a:endParaRPr>
          </a:p>
        </p:txBody>
      </p:sp>
      <p:sp>
        <p:nvSpPr>
          <p:cNvPr id="7173" name="Rectangle 3"/>
          <p:cNvSpPr>
            <a:spLocks noGrp="1" noChangeArrowheads="1"/>
          </p:cNvSpPr>
          <p:nvPr>
            <p:ph type="body" idx="1"/>
          </p:nvPr>
        </p:nvSpPr>
        <p:spPr>
          <a:xfrm>
            <a:off x="400050" y="1255713"/>
            <a:ext cx="8229600" cy="5040312"/>
          </a:xfrm>
        </p:spPr>
        <p:txBody>
          <a:bodyPr/>
          <a:lstStyle/>
          <a:p>
            <a:pPr marL="0" indent="0" eaLnBrk="1" hangingPunct="1">
              <a:buNone/>
            </a:pPr>
            <a:r>
              <a:rPr lang="en-US" altLang="en-US" sz="2300" b="1" u="sng" dirty="0" smtClean="0"/>
              <a:t>ME Opening after installation of Temporary Shielding</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 y="1985963"/>
            <a:ext cx="8048625"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7343775" y="4152900"/>
            <a:ext cx="533400" cy="257175"/>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43775" y="3009900"/>
            <a:ext cx="533400" cy="257175"/>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343775" y="4533900"/>
            <a:ext cx="533400" cy="257175"/>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a:spLocks noChangeArrowheads="1"/>
          </p:cNvSpPr>
          <p:nvPr/>
        </p:nvSpPr>
        <p:spPr bwMode="auto">
          <a:xfrm>
            <a:off x="461962" y="1732657"/>
            <a:ext cx="3100388" cy="1323439"/>
          </a:xfrm>
          <a:prstGeom prst="rect">
            <a:avLst/>
          </a:prstGeom>
          <a:solidFill>
            <a:schemeClr val="accent1"/>
          </a:solidFill>
          <a:ln>
            <a:noFill/>
          </a:ln>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altLang="en-US" sz="1600" b="1" dirty="0" smtClean="0">
                <a:solidFill>
                  <a:srgbClr val="0033CC"/>
                </a:solidFill>
              </a:rPr>
              <a:t>In the final setup, had to use concrete blocks at the ends plus lead blankets at the crack openings to fully mitigate residual dose rates</a:t>
            </a:r>
            <a:endParaRPr lang="en-US" altLang="en-US" sz="1600" b="1" dirty="0">
              <a:solidFill>
                <a:srgbClr val="0033CC"/>
              </a:solidFill>
            </a:endParaRPr>
          </a:p>
        </p:txBody>
      </p:sp>
      <p:sp>
        <p:nvSpPr>
          <p:cNvPr id="2" name="TextBox 1"/>
          <p:cNvSpPr txBox="1"/>
          <p:nvPr/>
        </p:nvSpPr>
        <p:spPr>
          <a:xfrm>
            <a:off x="7973787" y="4080033"/>
            <a:ext cx="1073600" cy="692497"/>
          </a:xfrm>
          <a:prstGeom prst="rect">
            <a:avLst/>
          </a:prstGeom>
          <a:noFill/>
        </p:spPr>
        <p:txBody>
          <a:bodyPr wrap="square" rtlCol="0">
            <a:spAutoFit/>
          </a:bodyPr>
          <a:lstStyle/>
          <a:p>
            <a:r>
              <a:rPr lang="en-US" sz="1300" b="1" dirty="0" smtClean="0">
                <a:solidFill>
                  <a:srgbClr val="C00000"/>
                </a:solidFill>
              </a:rPr>
              <a:t>Recall</a:t>
            </a:r>
          </a:p>
          <a:p>
            <a:r>
              <a:rPr lang="en-US" sz="1300" b="1" dirty="0" smtClean="0">
                <a:solidFill>
                  <a:srgbClr val="C00000"/>
                </a:solidFill>
              </a:rPr>
              <a:t>3,500 </a:t>
            </a:r>
            <a:r>
              <a:rPr lang="en-US" sz="1300" b="1" dirty="0" err="1" smtClean="0">
                <a:solidFill>
                  <a:srgbClr val="C00000"/>
                </a:solidFill>
              </a:rPr>
              <a:t>mr</a:t>
            </a:r>
            <a:r>
              <a:rPr lang="en-US" sz="1300" b="1" dirty="0" smtClean="0">
                <a:solidFill>
                  <a:srgbClr val="C00000"/>
                </a:solidFill>
              </a:rPr>
              <a:t>/</a:t>
            </a:r>
            <a:r>
              <a:rPr lang="en-US" sz="1300" b="1" dirty="0" err="1" smtClean="0">
                <a:solidFill>
                  <a:srgbClr val="C00000"/>
                </a:solidFill>
              </a:rPr>
              <a:t>hr</a:t>
            </a:r>
            <a:endParaRPr lang="en-US" sz="1300" b="1" dirty="0" smtClean="0">
              <a:solidFill>
                <a:srgbClr val="C00000"/>
              </a:solidFill>
            </a:endParaRPr>
          </a:p>
          <a:p>
            <a:r>
              <a:rPr lang="en-US" sz="1300" b="1" dirty="0">
                <a:solidFill>
                  <a:srgbClr val="C00000"/>
                </a:solidFill>
              </a:rPr>
              <a:t>b</a:t>
            </a:r>
            <a:r>
              <a:rPr lang="en-US" sz="1300" b="1" dirty="0" smtClean="0">
                <a:solidFill>
                  <a:srgbClr val="C00000"/>
                </a:solidFill>
              </a:rPr>
              <a:t>efore</a:t>
            </a:r>
          </a:p>
        </p:txBody>
      </p:sp>
    </p:spTree>
    <p:extLst>
      <p:ext uri="{BB962C8B-B14F-4D97-AF65-F5344CB8AC3E}">
        <p14:creationId xmlns:p14="http://schemas.microsoft.com/office/powerpoint/2010/main" val="3728678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32</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Welding the T-block Support Tubes</a:t>
            </a:r>
            <a:endParaRPr lang="en-US" altLang="en-US" sz="1800" b="1" dirty="0"/>
          </a:p>
        </p:txBody>
      </p:sp>
      <p:pic>
        <p:nvPicPr>
          <p:cNvPr id="15363" name="Picture 3" descr="C:\Users\tariq\Desktop\HPT-LOCAL\Pictures\8.1 Welding T-block support tub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38" y="1547902"/>
            <a:ext cx="6161462" cy="462109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tariq\Desktop\HPT-LOCAL\Pictures\8.3 Welding T-block support tub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858450"/>
            <a:ext cx="2600325" cy="19502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a:spLocks noChangeArrowheads="1"/>
          </p:cNvSpPr>
          <p:nvPr/>
        </p:nvSpPr>
        <p:spPr bwMode="auto">
          <a:xfrm>
            <a:off x="6562727" y="2933564"/>
            <a:ext cx="24479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altLang="en-US" sz="1600" b="1" dirty="0" smtClean="0">
                <a:solidFill>
                  <a:srgbClr val="0033CC"/>
                </a:solidFill>
              </a:rPr>
              <a:t>Cut-outs on the bottom of tube allowed for welds at the back end</a:t>
            </a:r>
            <a:endParaRPr lang="en-US" altLang="en-US" sz="1600" b="1" dirty="0">
              <a:solidFill>
                <a:srgbClr val="0033CC"/>
              </a:solidFill>
            </a:endParaRPr>
          </a:p>
        </p:txBody>
      </p:sp>
      <p:sp>
        <p:nvSpPr>
          <p:cNvPr id="10" name="TextBox 9"/>
          <p:cNvSpPr txBox="1"/>
          <p:nvPr/>
        </p:nvSpPr>
        <p:spPr>
          <a:xfrm>
            <a:off x="3028950" y="3998517"/>
            <a:ext cx="1400175" cy="307777"/>
          </a:xfrm>
          <a:prstGeom prst="rect">
            <a:avLst/>
          </a:prstGeom>
          <a:noFill/>
        </p:spPr>
        <p:txBody>
          <a:bodyPr wrap="square" rtlCol="0">
            <a:spAutoFit/>
          </a:bodyPr>
          <a:lstStyle/>
          <a:p>
            <a:r>
              <a:rPr lang="en-US" sz="1400" b="1" dirty="0" smtClean="0">
                <a:solidFill>
                  <a:srgbClr val="FFFF00"/>
                </a:solidFill>
              </a:rPr>
              <a:t>1.5-2 </a:t>
            </a:r>
            <a:r>
              <a:rPr lang="en-US" sz="1400" b="1" dirty="0" err="1" smtClean="0">
                <a:solidFill>
                  <a:srgbClr val="FFFF00"/>
                </a:solidFill>
              </a:rPr>
              <a:t>mrem</a:t>
            </a:r>
            <a:r>
              <a:rPr lang="en-US" sz="1400" b="1" dirty="0" smtClean="0">
                <a:solidFill>
                  <a:srgbClr val="FFFF00"/>
                </a:solidFill>
              </a:rPr>
              <a:t>/</a:t>
            </a:r>
            <a:r>
              <a:rPr lang="en-US" sz="1400" b="1" dirty="0" err="1" smtClean="0">
                <a:solidFill>
                  <a:srgbClr val="FFFF00"/>
                </a:solidFill>
              </a:rPr>
              <a:t>hr</a:t>
            </a:r>
            <a:endParaRPr lang="en-US" sz="1400" b="1" dirty="0" smtClean="0">
              <a:solidFill>
                <a:srgbClr val="FFFF00"/>
              </a:solidFill>
            </a:endParaRPr>
          </a:p>
        </p:txBody>
      </p:sp>
    </p:spTree>
    <p:extLst>
      <p:ext uri="{BB962C8B-B14F-4D97-AF65-F5344CB8AC3E}">
        <p14:creationId xmlns:p14="http://schemas.microsoft.com/office/powerpoint/2010/main" val="1830777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33</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T-Block Support Tubes Installation</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a:t>Support Tube </a:t>
            </a:r>
            <a:r>
              <a:rPr lang="en-US" altLang="en-US" sz="1800" b="1" dirty="0" smtClean="0"/>
              <a:t>Alignment </a:t>
            </a:r>
            <a:r>
              <a:rPr lang="en-US" altLang="en-US" sz="1800" b="1" dirty="0"/>
              <a:t>&amp; </a:t>
            </a:r>
            <a:r>
              <a:rPr lang="en-US" altLang="en-US" sz="1800" b="1" dirty="0" smtClean="0"/>
              <a:t>Installation Fixture</a:t>
            </a:r>
            <a:endParaRPr lang="en-US" altLang="en-US" sz="1800" b="1" dirty="0"/>
          </a:p>
        </p:txBody>
      </p:sp>
      <p:pic>
        <p:nvPicPr>
          <p:cNvPr id="4098" name="Picture 2" descr="C:\Users\tariq\Desktop\HPT-LOCAL\Pictures\Pat_NBI\11-P72311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6" y="1354022"/>
            <a:ext cx="6745970" cy="50594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58337" y="5732644"/>
            <a:ext cx="5328313" cy="584775"/>
          </a:xfrm>
          <a:prstGeom prst="rect">
            <a:avLst/>
          </a:prstGeom>
          <a:noFill/>
        </p:spPr>
        <p:txBody>
          <a:bodyPr wrap="square" rtlCol="0">
            <a:spAutoFit/>
          </a:bodyPr>
          <a:lstStyle/>
          <a:p>
            <a:pPr algn="ctr"/>
            <a:r>
              <a:rPr lang="en-US" sz="1600" b="1" dirty="0" smtClean="0">
                <a:solidFill>
                  <a:srgbClr val="FFFF00"/>
                </a:solidFill>
              </a:rPr>
              <a:t>Significantly helped reduce installation time &amp; accumulated dose</a:t>
            </a:r>
          </a:p>
        </p:txBody>
      </p:sp>
    </p:spTree>
    <p:extLst>
      <p:ext uri="{BB962C8B-B14F-4D97-AF65-F5344CB8AC3E}">
        <p14:creationId xmlns:p14="http://schemas.microsoft.com/office/powerpoint/2010/main" val="1147570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34</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a:t>Horn 2 </a:t>
            </a:r>
            <a:r>
              <a:rPr lang="en-US" altLang="en-US" sz="1800" b="1" dirty="0" smtClean="0"/>
              <a:t>new Carriage Support installed</a:t>
            </a:r>
            <a:endParaRPr lang="en-US" altLang="en-US" sz="1800" b="1" dirty="0"/>
          </a:p>
        </p:txBody>
      </p:sp>
      <p:sp>
        <p:nvSpPr>
          <p:cNvPr id="16" name="TextBox 15"/>
          <p:cNvSpPr txBox="1">
            <a:spLocks noChangeArrowheads="1"/>
          </p:cNvSpPr>
          <p:nvPr/>
        </p:nvSpPr>
        <p:spPr bwMode="auto">
          <a:xfrm>
            <a:off x="5904286" y="2473429"/>
            <a:ext cx="24156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altLang="en-US" sz="1600" b="1" dirty="0" smtClean="0">
                <a:solidFill>
                  <a:srgbClr val="0033CC"/>
                </a:solidFill>
              </a:rPr>
              <a:t>Note that the temporary shielding is still in place</a:t>
            </a:r>
            <a:endParaRPr lang="en-US" altLang="en-US" sz="1600" b="1" dirty="0">
              <a:solidFill>
                <a:srgbClr val="0033CC"/>
              </a:solidFill>
            </a:endParaRPr>
          </a:p>
        </p:txBody>
      </p:sp>
      <p:pic>
        <p:nvPicPr>
          <p:cNvPr id="16386" name="Picture 2" descr="C:\Users\tariq\Desktop\HPT-LOCAL\Pictures\9.2 Carriage instal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96" y="1304925"/>
            <a:ext cx="5027203" cy="3770403"/>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tariq\Desktop\HPT-LOCAL\Pictures\9.3 Carriage install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518824"/>
            <a:ext cx="3879732" cy="290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2831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35</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Medium Energy now ready for Horn 2 installation</a:t>
            </a:r>
            <a:endParaRPr lang="en-US" altLang="en-US" sz="1800" b="1" dirty="0"/>
          </a:p>
        </p:txBody>
      </p:sp>
      <p:pic>
        <p:nvPicPr>
          <p:cNvPr id="17410" name="Picture 2" descr="C:\Users\tariq\Desktop\HPT-LOCAL\Pictures\10.1 Horn 2 ME rea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05" y="1208605"/>
            <a:ext cx="4753895" cy="35654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5904285" y="2023743"/>
            <a:ext cx="24156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altLang="en-US" sz="1600" b="1" dirty="0" smtClean="0">
                <a:solidFill>
                  <a:srgbClr val="0033CC"/>
                </a:solidFill>
              </a:rPr>
              <a:t>Note that the temporary shielding is still in place</a:t>
            </a:r>
            <a:endParaRPr lang="en-US" altLang="en-US" sz="1600" b="1" dirty="0">
              <a:solidFill>
                <a:srgbClr val="0033CC"/>
              </a:solidFill>
            </a:endParaRPr>
          </a:p>
        </p:txBody>
      </p:sp>
      <p:pic>
        <p:nvPicPr>
          <p:cNvPr id="17411" name="Picture 3" descr="C:\Users\tariq\Desktop\HPT-LOCAL\Pictures\10.2 Horn 2 ME read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1973" y="2977268"/>
            <a:ext cx="4600575" cy="343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04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36</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err="1" smtClean="0"/>
              <a:t>NuMI</a:t>
            </a:r>
            <a:r>
              <a:rPr lang="en-US" altLang="en-US" sz="3200" dirty="0" smtClean="0"/>
              <a:t> Horn #2 – </a:t>
            </a:r>
            <a:r>
              <a:rPr lang="en-US" altLang="en-US" sz="3200" b="1" dirty="0" smtClean="0">
                <a:solidFill>
                  <a:srgbClr val="C00000"/>
                </a:solidFill>
              </a:rPr>
              <a:t>Dose Rates</a:t>
            </a:r>
            <a:endParaRPr lang="en-US" altLang="en-US" sz="3200" b="1" dirty="0">
              <a:solidFill>
                <a:srgbClr val="C00000"/>
              </a:solidFill>
            </a:endParaRP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276350"/>
            <a:ext cx="8791575"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Horn 2 installation</a:t>
            </a:r>
            <a:endParaRPr lang="en-US" altLang="en-US" sz="1800" b="1" dirty="0"/>
          </a:p>
        </p:txBody>
      </p:sp>
    </p:spTree>
    <p:extLst>
      <p:ext uri="{BB962C8B-B14F-4D97-AF65-F5344CB8AC3E}">
        <p14:creationId xmlns:p14="http://schemas.microsoft.com/office/powerpoint/2010/main" val="27958378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37</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Horn 2 installation</a:t>
            </a:r>
            <a:endParaRPr lang="en-US" altLang="en-US" sz="1800" b="1" dirty="0"/>
          </a:p>
        </p:txBody>
      </p:sp>
      <p:pic>
        <p:nvPicPr>
          <p:cNvPr id="18434" name="Picture 2" descr="C:\Users\tariq\Desktop\HPT-LOCAL\Pictures\11.3 Horn 2 being instal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333500"/>
            <a:ext cx="38100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tariq\Desktop\HPT-LOCAL\Pictures\12.1 Horn 2 install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5825" y="1333500"/>
            <a:ext cx="3638550" cy="272891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tariq\Desktop\HPT-LOCAL\Pictures\12.2 Horn 2 installed, T-block installa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4213" y="4072170"/>
            <a:ext cx="3121773" cy="23413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09825" y="1352804"/>
            <a:ext cx="1800225" cy="276999"/>
          </a:xfrm>
          <a:prstGeom prst="rect">
            <a:avLst/>
          </a:prstGeom>
          <a:noFill/>
        </p:spPr>
        <p:txBody>
          <a:bodyPr wrap="square" rtlCol="0">
            <a:spAutoFit/>
          </a:bodyPr>
          <a:lstStyle/>
          <a:p>
            <a:r>
              <a:rPr lang="en-US" sz="1200" b="1" dirty="0" smtClean="0">
                <a:solidFill>
                  <a:schemeClr val="bg1"/>
                </a:solidFill>
              </a:rPr>
              <a:t>Horn 2 being lowered</a:t>
            </a:r>
          </a:p>
        </p:txBody>
      </p:sp>
      <p:sp>
        <p:nvSpPr>
          <p:cNvPr id="15" name="TextBox 14"/>
          <p:cNvSpPr txBox="1"/>
          <p:nvPr/>
        </p:nvSpPr>
        <p:spPr>
          <a:xfrm>
            <a:off x="6515099" y="1366958"/>
            <a:ext cx="1819276" cy="276999"/>
          </a:xfrm>
          <a:prstGeom prst="rect">
            <a:avLst/>
          </a:prstGeom>
          <a:noFill/>
        </p:spPr>
        <p:txBody>
          <a:bodyPr wrap="square" rtlCol="0">
            <a:spAutoFit/>
          </a:bodyPr>
          <a:lstStyle/>
          <a:p>
            <a:r>
              <a:rPr lang="en-US" sz="1200" b="1" dirty="0" smtClean="0">
                <a:solidFill>
                  <a:schemeClr val="bg1"/>
                </a:solidFill>
              </a:rPr>
              <a:t>Horn 2 installed in ME</a:t>
            </a:r>
          </a:p>
        </p:txBody>
      </p:sp>
      <p:sp>
        <p:nvSpPr>
          <p:cNvPr id="16" name="TextBox 15"/>
          <p:cNvSpPr txBox="1"/>
          <p:nvPr/>
        </p:nvSpPr>
        <p:spPr>
          <a:xfrm>
            <a:off x="4954213" y="4072170"/>
            <a:ext cx="1819276" cy="276999"/>
          </a:xfrm>
          <a:prstGeom prst="rect">
            <a:avLst/>
          </a:prstGeom>
          <a:noFill/>
        </p:spPr>
        <p:txBody>
          <a:bodyPr wrap="square" rtlCol="0">
            <a:spAutoFit/>
          </a:bodyPr>
          <a:lstStyle/>
          <a:p>
            <a:r>
              <a:rPr lang="en-US" sz="1200" b="1" dirty="0" smtClean="0">
                <a:solidFill>
                  <a:schemeClr val="bg1"/>
                </a:solidFill>
              </a:rPr>
              <a:t>Lowering T-blocks</a:t>
            </a:r>
          </a:p>
        </p:txBody>
      </p:sp>
    </p:spTree>
    <p:extLst>
      <p:ext uri="{BB962C8B-B14F-4D97-AF65-F5344CB8AC3E}">
        <p14:creationId xmlns:p14="http://schemas.microsoft.com/office/powerpoint/2010/main" val="3443411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38</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Horn 2 T-Block Installation Complete</a:t>
            </a:r>
            <a:endParaRPr lang="en-US" altLang="en-US" sz="1800" b="1" dirty="0"/>
          </a:p>
        </p:txBody>
      </p:sp>
      <p:pic>
        <p:nvPicPr>
          <p:cNvPr id="19458" name="Picture 2" descr="C:\Users\tariq\Desktop\HPT-LOCAL\Pictures\12.3 Horn 2 T-blocks instal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39" y="2001159"/>
            <a:ext cx="4456486" cy="3342365"/>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tariq\Desktop\HPT-LOCAL\Pictures\12.4 Horn 2 T-blocks install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5723" y="1208604"/>
            <a:ext cx="3912893"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044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39</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New T-Blocks installed in the LE void (wider design T-Block)</a:t>
            </a:r>
            <a:endParaRPr lang="en-US" altLang="en-US" sz="1800" b="1" dirty="0"/>
          </a:p>
        </p:txBody>
      </p:sp>
      <p:pic>
        <p:nvPicPr>
          <p:cNvPr id="20482" name="Picture 2" descr="C:\Users\tariq\Desktop\HPT-LOCAL\Pictures\13.1 Filling LE location wit hT-block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02" y="1380054"/>
            <a:ext cx="3121773" cy="234133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sers\tariq\Desktop\HPT-LOCAL\Pictures\13.3 LE T-blocks install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6039" y="3130550"/>
            <a:ext cx="4377266" cy="328295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tariq\Desktop\HPT-LOCAL\Pictures\13.2 Filling LE location wit hT-block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3049" y="1380054"/>
            <a:ext cx="3121773" cy="2341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763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4</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algn="l" eaLnBrk="1" hangingPunct="1"/>
            <a:r>
              <a:rPr lang="en-US" altLang="en-US" sz="4000" dirty="0" smtClean="0"/>
              <a:t>The </a:t>
            </a:r>
            <a:r>
              <a:rPr lang="en-US" altLang="en-US" sz="4000" dirty="0" err="1" smtClean="0"/>
              <a:t>NOvA</a:t>
            </a:r>
            <a:r>
              <a:rPr lang="en-US" altLang="en-US" sz="4000" dirty="0" smtClean="0"/>
              <a:t> Experiment</a:t>
            </a:r>
          </a:p>
        </p:txBody>
      </p:sp>
      <p:sp>
        <p:nvSpPr>
          <p:cNvPr id="7173" name="Rectangle 3"/>
          <p:cNvSpPr>
            <a:spLocks noGrp="1" noChangeArrowheads="1"/>
          </p:cNvSpPr>
          <p:nvPr>
            <p:ph type="body" idx="1"/>
          </p:nvPr>
        </p:nvSpPr>
        <p:spPr>
          <a:xfrm>
            <a:off x="400050" y="1255713"/>
            <a:ext cx="8229600" cy="5040312"/>
          </a:xfrm>
        </p:spPr>
        <p:txBody>
          <a:bodyPr/>
          <a:lstStyle/>
          <a:p>
            <a:pPr eaLnBrk="1" hangingPunct="1"/>
            <a:r>
              <a:rPr lang="en-US" altLang="en-US" sz="2800" dirty="0" err="1" smtClean="0"/>
              <a:t>NOvA</a:t>
            </a:r>
            <a:r>
              <a:rPr lang="en-US" altLang="en-US" sz="2800" dirty="0" smtClean="0"/>
              <a:t> is a second generation experiment on the </a:t>
            </a:r>
            <a:r>
              <a:rPr lang="en-US" altLang="en-US" sz="2800" dirty="0" err="1" smtClean="0"/>
              <a:t>NuMI</a:t>
            </a:r>
            <a:r>
              <a:rPr lang="en-US" altLang="en-US" sz="2800" dirty="0" smtClean="0"/>
              <a:t> </a:t>
            </a:r>
            <a:r>
              <a:rPr lang="en-US" altLang="en-US" sz="2800" dirty="0" err="1" smtClean="0"/>
              <a:t>beamline</a:t>
            </a:r>
            <a:r>
              <a:rPr lang="en-US" altLang="en-US" sz="2800" dirty="0" smtClean="0"/>
              <a:t> which is optimized for the detection of </a:t>
            </a:r>
            <a:r>
              <a:rPr lang="en-US" altLang="en-US" sz="2800" dirty="0" err="1" smtClean="0"/>
              <a:t>muon</a:t>
            </a:r>
            <a:r>
              <a:rPr lang="en-US" altLang="en-US" sz="2800" dirty="0" smtClean="0"/>
              <a:t> neutrino → electron neutrino oscillations</a:t>
            </a:r>
          </a:p>
          <a:p>
            <a:pPr eaLnBrk="1" hangingPunct="1"/>
            <a:r>
              <a:rPr lang="en-US" altLang="en-US" sz="2800" dirty="0" err="1" smtClean="0"/>
              <a:t>NOvA</a:t>
            </a:r>
            <a:r>
              <a:rPr lang="en-US" altLang="en-US" sz="2800" dirty="0" smtClean="0"/>
              <a:t> is:  </a:t>
            </a:r>
            <a:r>
              <a:rPr lang="en-US" altLang="en-US" sz="2800" b="1" dirty="0" err="1" smtClean="0"/>
              <a:t>N</a:t>
            </a:r>
            <a:r>
              <a:rPr lang="en-US" altLang="en-US" sz="2800" dirty="0" err="1" smtClean="0">
                <a:solidFill>
                  <a:srgbClr val="C00000"/>
                </a:solidFill>
              </a:rPr>
              <a:t>uMI</a:t>
            </a:r>
            <a:r>
              <a:rPr lang="en-US" altLang="en-US" sz="2800" dirty="0" smtClean="0">
                <a:solidFill>
                  <a:srgbClr val="C00000"/>
                </a:solidFill>
              </a:rPr>
              <a:t> </a:t>
            </a:r>
            <a:r>
              <a:rPr lang="en-US" altLang="en-US" sz="2800" b="1" dirty="0" smtClean="0"/>
              <a:t>O</a:t>
            </a:r>
            <a:r>
              <a:rPr lang="en-US" altLang="en-US" sz="2800" dirty="0" smtClean="0">
                <a:solidFill>
                  <a:srgbClr val="C00000"/>
                </a:solidFill>
              </a:rPr>
              <a:t>ff-axis </a:t>
            </a:r>
            <a:r>
              <a:rPr lang="en-US" altLang="en-US" sz="2800" b="1" dirty="0" err="1" smtClean="0"/>
              <a:t>v</a:t>
            </a:r>
            <a:r>
              <a:rPr lang="en-US" altLang="en-US" sz="2800" baseline="-25000" dirty="0" err="1" smtClean="0">
                <a:solidFill>
                  <a:srgbClr val="C00000"/>
                </a:solidFill>
              </a:rPr>
              <a:t>e</a:t>
            </a:r>
            <a:r>
              <a:rPr lang="en-US" altLang="en-US" sz="2800" dirty="0" smtClean="0">
                <a:solidFill>
                  <a:srgbClr val="C00000"/>
                </a:solidFill>
              </a:rPr>
              <a:t> </a:t>
            </a:r>
            <a:r>
              <a:rPr lang="en-US" altLang="en-US" sz="2800" b="1" dirty="0" smtClean="0"/>
              <a:t>A</a:t>
            </a:r>
            <a:r>
              <a:rPr lang="en-US" altLang="en-US" sz="2800" dirty="0" smtClean="0">
                <a:solidFill>
                  <a:srgbClr val="C00000"/>
                </a:solidFill>
              </a:rPr>
              <a:t>ppearance</a:t>
            </a:r>
          </a:p>
          <a:p>
            <a:pPr lvl="1" eaLnBrk="1" hangingPunct="1"/>
            <a:r>
              <a:rPr lang="en-US" altLang="en-US" sz="2400" dirty="0" smtClean="0">
                <a:solidFill>
                  <a:schemeClr val="accent2"/>
                </a:solidFill>
              </a:rPr>
              <a:t>An upgrade of the </a:t>
            </a:r>
            <a:r>
              <a:rPr lang="en-US" altLang="en-US" sz="2400" dirty="0" err="1" smtClean="0">
                <a:solidFill>
                  <a:schemeClr val="accent2"/>
                </a:solidFill>
              </a:rPr>
              <a:t>NuMI</a:t>
            </a:r>
            <a:r>
              <a:rPr lang="en-US" altLang="en-US" sz="2400" dirty="0" smtClean="0">
                <a:solidFill>
                  <a:schemeClr val="accent2"/>
                </a:solidFill>
              </a:rPr>
              <a:t> beam intensity from 400kW to </a:t>
            </a:r>
            <a:r>
              <a:rPr lang="en-US" altLang="en-US" sz="2400" b="1" dirty="0" smtClean="0">
                <a:solidFill>
                  <a:schemeClr val="accent2"/>
                </a:solidFill>
              </a:rPr>
              <a:t>700kW</a:t>
            </a:r>
            <a:r>
              <a:rPr lang="en-US" altLang="en-US" sz="2400" dirty="0" smtClean="0">
                <a:solidFill>
                  <a:schemeClr val="accent2"/>
                </a:solidFill>
              </a:rPr>
              <a:t> – change to Medium Energy configuration</a:t>
            </a:r>
          </a:p>
          <a:p>
            <a:pPr lvl="1" eaLnBrk="1" hangingPunct="1"/>
            <a:r>
              <a:rPr lang="en-US" altLang="en-US" sz="2400" dirty="0" smtClean="0">
                <a:solidFill>
                  <a:schemeClr val="accent2"/>
                </a:solidFill>
              </a:rPr>
              <a:t>A 15kt “totally active” tracking liquid scintillator calorimeter far detector sited 14 </a:t>
            </a:r>
            <a:r>
              <a:rPr lang="en-US" altLang="en-US" sz="2400" dirty="0" err="1" smtClean="0">
                <a:solidFill>
                  <a:schemeClr val="accent2"/>
                </a:solidFill>
              </a:rPr>
              <a:t>mrad</a:t>
            </a:r>
            <a:r>
              <a:rPr lang="en-US" altLang="en-US" sz="2400" dirty="0" smtClean="0">
                <a:solidFill>
                  <a:schemeClr val="accent2"/>
                </a:solidFill>
              </a:rPr>
              <a:t> off the </a:t>
            </a:r>
            <a:r>
              <a:rPr lang="en-US" altLang="en-US" sz="2400" dirty="0" err="1" smtClean="0">
                <a:solidFill>
                  <a:schemeClr val="accent2"/>
                </a:solidFill>
              </a:rPr>
              <a:t>NuMI</a:t>
            </a:r>
            <a:r>
              <a:rPr lang="en-US" altLang="en-US" sz="2400" dirty="0" smtClean="0">
                <a:solidFill>
                  <a:schemeClr val="accent2"/>
                </a:solidFill>
              </a:rPr>
              <a:t> beam axis at a distance of 810 km in northern Minnesota</a:t>
            </a:r>
            <a:endParaRPr lang="en-US" altLang="en-US" sz="2400" dirty="0">
              <a:solidFill>
                <a:schemeClr val="accent2"/>
              </a:solidFill>
            </a:endParaRPr>
          </a:p>
          <a:p>
            <a:pPr lvl="1" eaLnBrk="1" hangingPunct="1"/>
            <a:r>
              <a:rPr lang="en-US" altLang="en-US" sz="2400" dirty="0" smtClean="0">
                <a:solidFill>
                  <a:schemeClr val="accent2"/>
                </a:solidFill>
              </a:rPr>
              <a:t>A 220 ton near detector identical to the far detector sited 14 </a:t>
            </a:r>
            <a:r>
              <a:rPr lang="en-US" altLang="en-US" sz="2400" dirty="0" err="1" smtClean="0">
                <a:solidFill>
                  <a:schemeClr val="accent2"/>
                </a:solidFill>
              </a:rPr>
              <a:t>mrad</a:t>
            </a:r>
            <a:r>
              <a:rPr lang="en-US" altLang="en-US" sz="2400" dirty="0" smtClean="0">
                <a:solidFill>
                  <a:schemeClr val="accent2"/>
                </a:solidFill>
              </a:rPr>
              <a:t> off the </a:t>
            </a:r>
            <a:r>
              <a:rPr lang="en-US" altLang="en-US" sz="2400" dirty="0" err="1" smtClean="0">
                <a:solidFill>
                  <a:schemeClr val="accent2"/>
                </a:solidFill>
              </a:rPr>
              <a:t>NuMI</a:t>
            </a:r>
            <a:r>
              <a:rPr lang="en-US" altLang="en-US" sz="2400" dirty="0" smtClean="0">
                <a:solidFill>
                  <a:schemeClr val="accent2"/>
                </a:solidFill>
              </a:rPr>
              <a:t> beam axis at a distance of 1 km</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2" name="Oval 1"/>
          <p:cNvSpPr/>
          <p:nvPr/>
        </p:nvSpPr>
        <p:spPr>
          <a:xfrm>
            <a:off x="656431" y="3019425"/>
            <a:ext cx="7735094" cy="10572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40</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Air dam installed over the LE T-blocks</a:t>
            </a:r>
            <a:endParaRPr lang="en-US" altLang="en-US" sz="1800" b="1" dirty="0"/>
          </a:p>
        </p:txBody>
      </p:sp>
      <p:pic>
        <p:nvPicPr>
          <p:cNvPr id="21506" name="Picture 2" descr="C:\Users\tariq\Desktop\HPT-LOCAL\Pictures\14.1 LE Air dam instal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311" y="1730208"/>
            <a:ext cx="4681728" cy="3511296"/>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tariq\Desktop\HPT-LOCAL\Pictures\14.2 LE Air dam install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4039" y="1343025"/>
            <a:ext cx="4093464" cy="307009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tariq\Desktop\HPT-LOCAL\Pictures\14.3 LE Air dam install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5238" y="4069508"/>
            <a:ext cx="3126105" cy="23439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190500" y="5336282"/>
            <a:ext cx="46817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altLang="en-US" sz="1600" b="1" dirty="0" smtClean="0">
                <a:solidFill>
                  <a:srgbClr val="0033CC"/>
                </a:solidFill>
              </a:rPr>
              <a:t>This required significant custom field work trying to seal up at the ends (i.e. below the </a:t>
            </a:r>
            <a:r>
              <a:rPr lang="en-US" altLang="en-US" sz="1600" b="1" dirty="0">
                <a:solidFill>
                  <a:srgbClr val="0033CC"/>
                </a:solidFill>
              </a:rPr>
              <a:t>C</a:t>
            </a:r>
            <a:r>
              <a:rPr lang="en-US" altLang="en-US" sz="1600" b="1" dirty="0" smtClean="0">
                <a:solidFill>
                  <a:srgbClr val="0033CC"/>
                </a:solidFill>
              </a:rPr>
              <a:t>arriage I-beams) and resulted in the highest accumulated dose of 370 </a:t>
            </a:r>
            <a:r>
              <a:rPr lang="en-US" altLang="en-US" sz="1600" b="1" dirty="0" err="1" smtClean="0">
                <a:solidFill>
                  <a:srgbClr val="0033CC"/>
                </a:solidFill>
              </a:rPr>
              <a:t>mrem</a:t>
            </a:r>
            <a:endParaRPr lang="en-US" altLang="en-US" sz="1600" b="1" dirty="0">
              <a:solidFill>
                <a:srgbClr val="0033CC"/>
              </a:solidFill>
            </a:endParaRPr>
          </a:p>
        </p:txBody>
      </p:sp>
    </p:spTree>
    <p:extLst>
      <p:ext uri="{BB962C8B-B14F-4D97-AF65-F5344CB8AC3E}">
        <p14:creationId xmlns:p14="http://schemas.microsoft.com/office/powerpoint/2010/main" val="11624929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41</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Horn 2 </a:t>
            </a:r>
            <a:r>
              <a:rPr lang="en-US" altLang="en-US" sz="1800" b="1" dirty="0" err="1" smtClean="0"/>
              <a:t>Stripline</a:t>
            </a:r>
            <a:r>
              <a:rPr lang="en-US" altLang="en-US" sz="1800" b="1" dirty="0" smtClean="0"/>
              <a:t> Extension Installation Complete</a:t>
            </a:r>
            <a:endParaRPr lang="en-US" altLang="en-US" sz="1800" b="1" dirty="0"/>
          </a:p>
        </p:txBody>
      </p:sp>
      <p:pic>
        <p:nvPicPr>
          <p:cNvPr id="22530" name="Picture 2" descr="C:\Users\tariq\Desktop\HPT-LOCAL\Pictures\15 Stripline extension instal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01875"/>
            <a:ext cx="6646164" cy="498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4551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42</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Horn 2 </a:t>
            </a:r>
            <a:r>
              <a:rPr lang="en-US" altLang="en-US" sz="1800" b="1" dirty="0" err="1" smtClean="0"/>
              <a:t>Stripline</a:t>
            </a:r>
            <a:r>
              <a:rPr lang="en-US" altLang="en-US" sz="1800" b="1" dirty="0" smtClean="0"/>
              <a:t> Penetration &amp; Air Seal Through the Battlement</a:t>
            </a:r>
            <a:endParaRPr lang="en-US" altLang="en-US" sz="1800" b="1" dirty="0"/>
          </a:p>
        </p:txBody>
      </p:sp>
      <p:pic>
        <p:nvPicPr>
          <p:cNvPr id="23554" name="Picture 2" descr="C:\Users\tariq\Desktop\HPT-LOCAL\Pictures\16.1 Stripline penetration bloc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58" r="27010" b="6326"/>
          <a:stretch/>
        </p:blipFill>
        <p:spPr bwMode="auto">
          <a:xfrm>
            <a:off x="107822" y="1469644"/>
            <a:ext cx="2571751" cy="3289173"/>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tariq\Desktop\HPT-LOCAL\Pictures\16.2 Stripline penetration insi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2923" y="2356612"/>
            <a:ext cx="3041904" cy="4056888"/>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C:\Users\tariq\Desktop\HPT-LOCAL\Pictures\16.3 Stripline penetration outsid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983" y="1469644"/>
            <a:ext cx="2820877" cy="376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2557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43</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Utility Penetrations</a:t>
            </a:r>
            <a:endParaRPr lang="en-US" altLang="en-US" sz="1800" b="1" dirty="0"/>
          </a:p>
        </p:txBody>
      </p:sp>
      <p:pic>
        <p:nvPicPr>
          <p:cNvPr id="24578" name="Picture 2" descr="C:\Users\tariq\Desktop\HPT-LOCAL\Pictures\17.1 RAW penetration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03"/>
          <a:stretch/>
        </p:blipFill>
        <p:spPr bwMode="auto">
          <a:xfrm>
            <a:off x="188913" y="1322904"/>
            <a:ext cx="4218083" cy="3511296"/>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Users\tariq\Desktop\HPT-LOCAL\Pictures\17.2 RAW penetratio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7649" y="2724149"/>
            <a:ext cx="4738287" cy="35528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5037509" y="2385595"/>
            <a:ext cx="32397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altLang="en-US" sz="1600" b="1" dirty="0" smtClean="0">
                <a:solidFill>
                  <a:srgbClr val="0033CC"/>
                </a:solidFill>
              </a:rPr>
              <a:t>Forms ready to pour concrete</a:t>
            </a:r>
            <a:endParaRPr lang="en-US" altLang="en-US" sz="1600" b="1" dirty="0">
              <a:solidFill>
                <a:srgbClr val="0033CC"/>
              </a:solidFill>
            </a:endParaRPr>
          </a:p>
        </p:txBody>
      </p:sp>
    </p:spTree>
    <p:extLst>
      <p:ext uri="{BB962C8B-B14F-4D97-AF65-F5344CB8AC3E}">
        <p14:creationId xmlns:p14="http://schemas.microsoft.com/office/powerpoint/2010/main" val="25772557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44</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East and West Battlements Complete</a:t>
            </a:r>
            <a:endParaRPr lang="en-US" altLang="en-US" sz="1800" b="1" dirty="0"/>
          </a:p>
        </p:txBody>
      </p:sp>
      <p:pic>
        <p:nvPicPr>
          <p:cNvPr id="25602" name="Picture 2" descr="C:\Users\tariq\Desktop\HPT-LOCAL\Pictures\18.1 West battlement comple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1119"/>
            <a:ext cx="4283074" cy="321230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tariq\Desktop\HPT-LOCAL\Pictures\18.3 East battlement comple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4877" y="3048910"/>
            <a:ext cx="4342186" cy="325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5930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45</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err="1" smtClean="0"/>
              <a:t>NuMI</a:t>
            </a:r>
            <a:r>
              <a:rPr lang="en-US" altLang="en-US" sz="1800" b="1" dirty="0" smtClean="0"/>
              <a:t> Target Hall Reconfigured for ME Operation for </a:t>
            </a:r>
            <a:r>
              <a:rPr lang="en-US" altLang="en-US" sz="1800" b="1" dirty="0" err="1" smtClean="0"/>
              <a:t>NOvA</a:t>
            </a:r>
            <a:endParaRPr lang="en-US" altLang="en-US" sz="1800" b="1" dirty="0"/>
          </a:p>
        </p:txBody>
      </p:sp>
      <p:pic>
        <p:nvPicPr>
          <p:cNvPr id="26626" name="Picture 2" descr="C:\Users\tariq\Desktop\HPT-LOCAL\Pictures\19.1 NuMI TH ready for NO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6" y="1238692"/>
            <a:ext cx="7010400" cy="52361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603621" y="2295965"/>
            <a:ext cx="4108210" cy="2944925"/>
            <a:chOff x="2603621" y="2295965"/>
            <a:chExt cx="4108210" cy="2944925"/>
          </a:xfrm>
        </p:grpSpPr>
        <p:pic>
          <p:nvPicPr>
            <p:cNvPr id="1026" name="Picture 2" descr="C:\Users\tariq\Desktop\crop_over_-_celebrationtime_logo_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621" y="2295965"/>
              <a:ext cx="4108210" cy="29332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92933" y="5087002"/>
              <a:ext cx="1529586" cy="153888"/>
            </a:xfrm>
            <a:prstGeom prst="rect">
              <a:avLst/>
            </a:prstGeom>
            <a:noFill/>
          </p:spPr>
          <p:txBody>
            <a:bodyPr wrap="none" rtlCol="0">
              <a:spAutoFit/>
            </a:bodyPr>
            <a:lstStyle/>
            <a:p>
              <a:pPr algn="ctr"/>
              <a:r>
                <a:rPr lang="en-US" sz="400" dirty="0">
                  <a:solidFill>
                    <a:srgbClr val="7030A0"/>
                  </a:solidFill>
                </a:rPr>
                <a:t>http://cropoverbarbados.com/calypsotents/celebration-time</a:t>
              </a:r>
            </a:p>
          </p:txBody>
        </p:sp>
      </p:grpSp>
    </p:spTree>
    <p:extLst>
      <p:ext uri="{BB962C8B-B14F-4D97-AF65-F5344CB8AC3E}">
        <p14:creationId xmlns:p14="http://schemas.microsoft.com/office/powerpoint/2010/main" val="287559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46</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Horn 2 Relocation – </a:t>
            </a:r>
            <a:r>
              <a:rPr lang="en-US" altLang="en-US" sz="3200" dirty="0"/>
              <a:t>Pictures</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err="1" smtClean="0"/>
              <a:t>NuMI</a:t>
            </a:r>
            <a:r>
              <a:rPr lang="en-US" altLang="en-US" sz="1800" b="1" dirty="0" smtClean="0"/>
              <a:t> Target Hall ME versus LE</a:t>
            </a:r>
            <a:endParaRPr lang="en-US" altLang="en-US" sz="1800" b="1" dirty="0"/>
          </a:p>
        </p:txBody>
      </p:sp>
      <p:pic>
        <p:nvPicPr>
          <p:cNvPr id="27650" name="Picture 2" descr="C:\Users\tariq\Desktop\HPT-LOCAL\Pictures\0.0 NuMI Target H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724149"/>
            <a:ext cx="4711700" cy="3533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tariq\Desktop\HPT-LOCAL\Pictures\19.1 NuMI TH ready for NOv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88" y="1349022"/>
            <a:ext cx="4621121" cy="34515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925146" y="3397447"/>
            <a:ext cx="792205" cy="523220"/>
          </a:xfrm>
          <a:prstGeom prst="rect">
            <a:avLst/>
          </a:prstGeom>
          <a:noFill/>
        </p:spPr>
        <p:txBody>
          <a:bodyPr wrap="none" rtlCol="0">
            <a:spAutoFit/>
          </a:bodyPr>
          <a:lstStyle/>
          <a:p>
            <a:r>
              <a:rPr lang="en-US" sz="1400" b="1" dirty="0" smtClean="0">
                <a:solidFill>
                  <a:schemeClr val="bg1"/>
                </a:solidFill>
              </a:rPr>
              <a:t>Low</a:t>
            </a:r>
          </a:p>
          <a:p>
            <a:r>
              <a:rPr lang="en-US" sz="1400" b="1" dirty="0" smtClean="0">
                <a:solidFill>
                  <a:schemeClr val="bg1"/>
                </a:solidFill>
              </a:rPr>
              <a:t>Energy</a:t>
            </a:r>
          </a:p>
        </p:txBody>
      </p:sp>
      <p:sp>
        <p:nvSpPr>
          <p:cNvPr id="14" name="TextBox 13"/>
          <p:cNvSpPr txBox="1"/>
          <p:nvPr/>
        </p:nvSpPr>
        <p:spPr>
          <a:xfrm>
            <a:off x="3692964" y="2883751"/>
            <a:ext cx="861133" cy="523220"/>
          </a:xfrm>
          <a:prstGeom prst="rect">
            <a:avLst/>
          </a:prstGeom>
          <a:noFill/>
        </p:spPr>
        <p:txBody>
          <a:bodyPr wrap="none" rtlCol="0">
            <a:spAutoFit/>
          </a:bodyPr>
          <a:lstStyle/>
          <a:p>
            <a:r>
              <a:rPr lang="en-US" sz="1400" b="1" dirty="0" smtClean="0">
                <a:solidFill>
                  <a:schemeClr val="bg1"/>
                </a:solidFill>
              </a:rPr>
              <a:t>Medium</a:t>
            </a:r>
          </a:p>
          <a:p>
            <a:r>
              <a:rPr lang="en-US" sz="1400" b="1" dirty="0" smtClean="0">
                <a:solidFill>
                  <a:schemeClr val="bg1"/>
                </a:solidFill>
              </a:rPr>
              <a:t>Energy</a:t>
            </a:r>
          </a:p>
        </p:txBody>
      </p:sp>
    </p:spTree>
    <p:extLst>
      <p:ext uri="{BB962C8B-B14F-4D97-AF65-F5344CB8AC3E}">
        <p14:creationId xmlns:p14="http://schemas.microsoft.com/office/powerpoint/2010/main" val="19350126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47</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algn="l" eaLnBrk="1" hangingPunct="1"/>
            <a:r>
              <a:rPr lang="en-US" altLang="en-US" sz="4000" dirty="0" smtClean="0"/>
              <a:t>Results &amp; Lessons Learned</a:t>
            </a:r>
          </a:p>
        </p:txBody>
      </p:sp>
      <p:sp>
        <p:nvSpPr>
          <p:cNvPr id="7173" name="Rectangle 3"/>
          <p:cNvSpPr>
            <a:spLocks noGrp="1" noChangeArrowheads="1"/>
          </p:cNvSpPr>
          <p:nvPr>
            <p:ph type="body" idx="1"/>
          </p:nvPr>
        </p:nvSpPr>
        <p:spPr>
          <a:xfrm>
            <a:off x="400050" y="1255713"/>
            <a:ext cx="8229600" cy="5040312"/>
          </a:xfrm>
        </p:spPr>
        <p:txBody>
          <a:bodyPr/>
          <a:lstStyle/>
          <a:p>
            <a:pPr eaLnBrk="1" hangingPunct="1"/>
            <a:r>
              <a:rPr lang="en-US" altLang="en-US" sz="2400" dirty="0" smtClean="0"/>
              <a:t>Result: </a:t>
            </a:r>
            <a:r>
              <a:rPr lang="en-US" altLang="en-US" sz="2400" b="1" dirty="0" smtClean="0">
                <a:solidFill>
                  <a:srgbClr val="C00000"/>
                </a:solidFill>
              </a:rPr>
              <a:t>2,432</a:t>
            </a:r>
            <a:r>
              <a:rPr lang="en-US" altLang="en-US" sz="2400" dirty="0" smtClean="0"/>
              <a:t> </a:t>
            </a:r>
            <a:r>
              <a:rPr lang="en-US" altLang="en-US" sz="2000" dirty="0" smtClean="0">
                <a:solidFill>
                  <a:srgbClr val="C00000"/>
                </a:solidFill>
              </a:rPr>
              <a:t>person-</a:t>
            </a:r>
            <a:r>
              <a:rPr lang="en-US" altLang="en-US" sz="2000" dirty="0" err="1" smtClean="0">
                <a:solidFill>
                  <a:srgbClr val="C00000"/>
                </a:solidFill>
              </a:rPr>
              <a:t>mrem</a:t>
            </a:r>
            <a:r>
              <a:rPr lang="en-US" altLang="en-US" sz="2400" dirty="0" smtClean="0"/>
              <a:t> estimated; </a:t>
            </a:r>
            <a:r>
              <a:rPr lang="en-US" altLang="en-US" sz="2400" b="1" dirty="0" smtClean="0">
                <a:solidFill>
                  <a:srgbClr val="008000"/>
                </a:solidFill>
              </a:rPr>
              <a:t>1,538 </a:t>
            </a:r>
            <a:r>
              <a:rPr lang="en-US" altLang="en-US" sz="2000" b="1" dirty="0" smtClean="0">
                <a:solidFill>
                  <a:srgbClr val="008000"/>
                </a:solidFill>
              </a:rPr>
              <a:t>person-</a:t>
            </a:r>
            <a:r>
              <a:rPr lang="en-US" altLang="en-US" sz="2000" b="1" dirty="0" err="1" smtClean="0">
                <a:solidFill>
                  <a:srgbClr val="008000"/>
                </a:solidFill>
              </a:rPr>
              <a:t>mrem</a:t>
            </a:r>
            <a:r>
              <a:rPr lang="en-US" altLang="en-US" sz="2400" b="1" dirty="0" smtClean="0">
                <a:solidFill>
                  <a:srgbClr val="008000"/>
                </a:solidFill>
              </a:rPr>
              <a:t> </a:t>
            </a:r>
            <a:r>
              <a:rPr lang="en-US" altLang="en-US" sz="2400" dirty="0" smtClean="0"/>
              <a:t>actual</a:t>
            </a:r>
          </a:p>
          <a:p>
            <a:pPr eaLnBrk="1" hangingPunct="1"/>
            <a:r>
              <a:rPr lang="en-US" altLang="en-US" sz="2400" dirty="0" smtClean="0"/>
              <a:t>All work completed safely, on schedule, and on budget</a:t>
            </a:r>
          </a:p>
          <a:p>
            <a:pPr eaLnBrk="1" hangingPunct="1"/>
            <a:endParaRPr lang="en-US" altLang="en-US" sz="2400" dirty="0" smtClean="0"/>
          </a:p>
          <a:p>
            <a:pPr eaLnBrk="1" hangingPunct="1"/>
            <a:r>
              <a:rPr lang="en-US" altLang="en-US" sz="2400" dirty="0" smtClean="0"/>
              <a:t>Detailed upfront planning – detailed step-by-step Horn 2 Move Procedure and ALARA plan (with associated drawings for each step). </a:t>
            </a:r>
            <a:r>
              <a:rPr lang="en-US" altLang="en-US" sz="2400" b="1" dirty="0" smtClean="0">
                <a:solidFill>
                  <a:srgbClr val="008000"/>
                </a:solidFill>
              </a:rPr>
              <a:t>Attention to detail - mistakes can be costly!</a:t>
            </a:r>
          </a:p>
          <a:p>
            <a:pPr lvl="1" eaLnBrk="1" hangingPunct="1"/>
            <a:r>
              <a:rPr lang="en-US" altLang="en-US" sz="2000" dirty="0" smtClean="0">
                <a:solidFill>
                  <a:schemeClr val="accent2"/>
                </a:solidFill>
              </a:rPr>
              <a:t>~70 steps</a:t>
            </a:r>
            <a:r>
              <a:rPr lang="en-US" altLang="en-US" sz="2000" dirty="0">
                <a:solidFill>
                  <a:schemeClr val="accent2"/>
                </a:solidFill>
              </a:rPr>
              <a:t>, over </a:t>
            </a:r>
            <a:r>
              <a:rPr lang="en-US" altLang="en-US" sz="2000" dirty="0" smtClean="0">
                <a:solidFill>
                  <a:schemeClr val="accent2"/>
                </a:solidFill>
              </a:rPr>
              <a:t>225 lines of procedure!</a:t>
            </a:r>
            <a:endParaRPr lang="en-US" altLang="en-US" sz="2000" dirty="0">
              <a:solidFill>
                <a:schemeClr val="accent2"/>
              </a:solidFill>
            </a:endParaRPr>
          </a:p>
          <a:p>
            <a:pPr lvl="1" eaLnBrk="1" hangingPunct="1"/>
            <a:r>
              <a:rPr lang="en-US" altLang="en-US" sz="2000" dirty="0" smtClean="0">
                <a:solidFill>
                  <a:schemeClr val="accent2"/>
                </a:solidFill>
              </a:rPr>
              <a:t>Every items movement was tracked for every step</a:t>
            </a:r>
          </a:p>
          <a:p>
            <a:pPr lvl="1" eaLnBrk="1" hangingPunct="1"/>
            <a:r>
              <a:rPr lang="en-US" altLang="en-US" sz="2000" dirty="0">
                <a:solidFill>
                  <a:schemeClr val="accent2"/>
                </a:solidFill>
              </a:rPr>
              <a:t>O</a:t>
            </a:r>
            <a:r>
              <a:rPr lang="en-US" altLang="en-US" sz="2000" dirty="0" smtClean="0">
                <a:solidFill>
                  <a:schemeClr val="accent2"/>
                </a:solidFill>
              </a:rPr>
              <a:t>perations planning was included (e.g. target change-out </a:t>
            </a:r>
            <a:r>
              <a:rPr lang="en-US" altLang="en-US" sz="2000" dirty="0">
                <a:solidFill>
                  <a:schemeClr val="accent2"/>
                </a:solidFill>
              </a:rPr>
              <a:t>s</a:t>
            </a:r>
            <a:r>
              <a:rPr lang="en-US" altLang="en-US" sz="2000" dirty="0" smtClean="0">
                <a:solidFill>
                  <a:schemeClr val="accent2"/>
                </a:solidFill>
              </a:rPr>
              <a:t>cenario)</a:t>
            </a:r>
          </a:p>
          <a:p>
            <a:pPr lvl="1" eaLnBrk="1" hangingPunct="1"/>
            <a:r>
              <a:rPr lang="en-US" altLang="en-US" sz="2000" dirty="0" smtClean="0">
                <a:solidFill>
                  <a:schemeClr val="accent2"/>
                </a:solidFill>
              </a:rPr>
              <a:t>Regularly consulted with </a:t>
            </a:r>
            <a:r>
              <a:rPr lang="en-US" altLang="en-US" sz="2000" dirty="0" err="1" smtClean="0">
                <a:solidFill>
                  <a:schemeClr val="accent2"/>
                </a:solidFill>
              </a:rPr>
              <a:t>NuMI</a:t>
            </a:r>
            <a:r>
              <a:rPr lang="en-US" altLang="en-US" sz="2000" dirty="0" smtClean="0">
                <a:solidFill>
                  <a:schemeClr val="accent2"/>
                </a:solidFill>
              </a:rPr>
              <a:t> operations &amp; Rad safety personnel</a:t>
            </a:r>
          </a:p>
          <a:p>
            <a:pPr eaLnBrk="1" hangingPunct="1"/>
            <a:r>
              <a:rPr lang="en-US" altLang="en-US" sz="2400" dirty="0" smtClean="0"/>
              <a:t>Use of temporary steel shielding inside the ME opening proved </a:t>
            </a:r>
            <a:r>
              <a:rPr lang="en-US" altLang="en-US" sz="2400" u="sng" dirty="0" smtClean="0"/>
              <a:t>very</a:t>
            </a:r>
            <a:r>
              <a:rPr lang="en-US" altLang="en-US" sz="2400" dirty="0" smtClean="0"/>
              <a:t> effective – </a:t>
            </a:r>
            <a:r>
              <a:rPr lang="en-US" altLang="en-US" sz="2400" b="1" dirty="0" smtClean="0">
                <a:solidFill>
                  <a:srgbClr val="008000"/>
                </a:solidFill>
              </a:rPr>
              <a:t>reduced dose rates to  ≤ 2 </a:t>
            </a:r>
            <a:r>
              <a:rPr lang="en-US" altLang="en-US" sz="2400" b="1" dirty="0" err="1" smtClean="0">
                <a:solidFill>
                  <a:srgbClr val="008000"/>
                </a:solidFill>
              </a:rPr>
              <a:t>mrem</a:t>
            </a:r>
            <a:r>
              <a:rPr lang="en-US" altLang="en-US" sz="2400" b="1" dirty="0" smtClean="0">
                <a:solidFill>
                  <a:srgbClr val="008000"/>
                </a:solidFill>
              </a:rPr>
              <a:t>/</a:t>
            </a:r>
            <a:r>
              <a:rPr lang="en-US" altLang="en-US" sz="2400" b="1" dirty="0" err="1" smtClean="0">
                <a:solidFill>
                  <a:srgbClr val="008000"/>
                </a:solidFill>
              </a:rPr>
              <a:t>hr</a:t>
            </a:r>
            <a:r>
              <a:rPr lang="en-US" altLang="en-US" sz="2400" b="1" dirty="0" smtClean="0">
                <a:solidFill>
                  <a:srgbClr val="008000"/>
                </a:solidFill>
              </a:rPr>
              <a:t>  </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7" name="TextBox 14"/>
          <p:cNvSpPr txBox="1">
            <a:spLocks noChangeArrowheads="1"/>
          </p:cNvSpPr>
          <p:nvPr/>
        </p:nvSpPr>
        <p:spPr bwMode="auto">
          <a:xfrm>
            <a:off x="428625" y="2242067"/>
            <a:ext cx="7058025" cy="40011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2000" b="1" dirty="0" smtClean="0"/>
              <a:t>What worked </a:t>
            </a:r>
            <a:r>
              <a:rPr lang="en-US" altLang="en-US" sz="2000" b="1" dirty="0"/>
              <a:t>r</a:t>
            </a:r>
            <a:r>
              <a:rPr lang="en-US" altLang="en-US" sz="2000" b="1" dirty="0" smtClean="0"/>
              <a:t>eally </a:t>
            </a:r>
            <a:r>
              <a:rPr lang="en-US" altLang="en-US" sz="2000" b="1" dirty="0"/>
              <a:t>w</a:t>
            </a:r>
            <a:r>
              <a:rPr lang="en-US" altLang="en-US" sz="2000" b="1" dirty="0" smtClean="0"/>
              <a:t>ell:</a:t>
            </a:r>
            <a:endParaRPr lang="en-US" altLang="en-US" sz="2000" b="1" dirty="0"/>
          </a:p>
        </p:txBody>
      </p:sp>
    </p:spTree>
    <p:extLst>
      <p:ext uri="{BB962C8B-B14F-4D97-AF65-F5344CB8AC3E}">
        <p14:creationId xmlns:p14="http://schemas.microsoft.com/office/powerpoint/2010/main" val="3592942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48</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Snapshot of Detailed Horn 2</a:t>
            </a:r>
            <a:br>
              <a:rPr lang="en-US" altLang="en-US" sz="3200" dirty="0" smtClean="0"/>
            </a:br>
            <a:r>
              <a:rPr lang="en-US" altLang="en-US" sz="3200" dirty="0" smtClean="0"/>
              <a:t> ALARA Plan/Move Procedure</a:t>
            </a:r>
            <a:endParaRPr lang="en-US" altLang="en-US" sz="3200" dirty="0"/>
          </a:p>
        </p:txBody>
      </p:sp>
      <p:sp>
        <p:nvSpPr>
          <p:cNvPr id="7173" name="Rectangle 3"/>
          <p:cNvSpPr>
            <a:spLocks noGrp="1" noChangeArrowheads="1"/>
          </p:cNvSpPr>
          <p:nvPr>
            <p:ph type="body" idx="1"/>
          </p:nvPr>
        </p:nvSpPr>
        <p:spPr>
          <a:xfrm>
            <a:off x="400050" y="1255713"/>
            <a:ext cx="8229600" cy="5040312"/>
          </a:xfrm>
        </p:spPr>
        <p:txBody>
          <a:bodyPr/>
          <a:lstStyle/>
          <a:p>
            <a:pPr eaLnBrk="1" hangingPunct="1"/>
            <a:endParaRPr lang="en-US" altLang="en-US" sz="2800" dirty="0" smtClean="0"/>
          </a:p>
          <a:p>
            <a:pPr eaLnBrk="1" hangingPunct="1"/>
            <a:endParaRPr lang="en-US" altLang="en-US" sz="2800" dirty="0" smtClean="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10527361"/>
              </p:ext>
            </p:extLst>
          </p:nvPr>
        </p:nvGraphicFramePr>
        <p:xfrm>
          <a:off x="1422058" y="1149348"/>
          <a:ext cx="6064592" cy="5187949"/>
        </p:xfrm>
        <a:graphic>
          <a:graphicData uri="http://schemas.openxmlformats.org/drawingml/2006/table">
            <a:tbl>
              <a:tblPr>
                <a:tableStyleId>{5C22544A-7EE6-4342-B048-85BDC9FD1C3A}</a:tableStyleId>
              </a:tblPr>
              <a:tblGrid>
                <a:gridCol w="277312"/>
                <a:gridCol w="971495"/>
                <a:gridCol w="268248"/>
                <a:gridCol w="753996"/>
                <a:gridCol w="601746"/>
                <a:gridCol w="413248"/>
                <a:gridCol w="451309"/>
                <a:gridCol w="560060"/>
                <a:gridCol w="407811"/>
                <a:gridCol w="386060"/>
                <a:gridCol w="973307"/>
              </a:tblGrid>
              <a:tr h="392201">
                <a:tc>
                  <a:txBody>
                    <a:bodyPr/>
                    <a:lstStyle/>
                    <a:p>
                      <a:pPr algn="l" fontAlgn="b"/>
                      <a:r>
                        <a:rPr lang="en-US" sz="600" u="none" strike="noStrike" dirty="0">
                          <a:effectLst/>
                        </a:rPr>
                        <a:t>Step</a:t>
                      </a:r>
                      <a:endParaRPr lang="en-US" sz="600" b="1" i="0" u="none" strike="noStrike" dirty="0">
                        <a:effectLst/>
                        <a:latin typeface="Arial"/>
                      </a:endParaRPr>
                    </a:p>
                  </a:txBody>
                  <a:tcPr marL="5447" marR="5447" marT="5447" marB="0" anchor="b"/>
                </a:tc>
                <a:tc>
                  <a:txBody>
                    <a:bodyPr/>
                    <a:lstStyle/>
                    <a:p>
                      <a:pPr algn="ctr" fontAlgn="b"/>
                      <a:r>
                        <a:rPr lang="en-US" sz="500" u="none" strike="noStrike">
                          <a:effectLst/>
                        </a:rPr>
                        <a:t>Description</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Week</a:t>
                      </a:r>
                      <a:endParaRPr lang="en-US" sz="500" b="1" i="0" u="none" strike="noStrike">
                        <a:solidFill>
                          <a:srgbClr val="C00000"/>
                        </a:solidFill>
                        <a:effectLst/>
                        <a:latin typeface="Arial"/>
                      </a:endParaRPr>
                    </a:p>
                  </a:txBody>
                  <a:tcPr marL="5447" marR="5447" marT="5447" marB="0" anchor="b"/>
                </a:tc>
                <a:tc>
                  <a:txBody>
                    <a:bodyPr/>
                    <a:lstStyle/>
                    <a:p>
                      <a:pPr algn="ctr" fontAlgn="b"/>
                      <a:r>
                        <a:rPr lang="en-US" sz="500" u="none" strike="noStrike">
                          <a:effectLst/>
                        </a:rPr>
                        <a:t>Location/Remote Operation</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Total Task Duration Time days</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 Workers</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Worker Description</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Time - minutes (actual worker time)</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Estimated Dose Rate mrem/hr</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Estimated Dose person-mrem</a:t>
                      </a:r>
                      <a:endParaRPr lang="en-US" sz="500" b="1" i="0" u="none" strike="noStrike">
                        <a:effectLst/>
                        <a:latin typeface="Arial"/>
                      </a:endParaRPr>
                    </a:p>
                  </a:txBody>
                  <a:tcPr marL="5447" marR="5447" marT="5447" marB="0" anchor="b"/>
                </a:tc>
                <a:tc>
                  <a:txBody>
                    <a:bodyPr/>
                    <a:lstStyle/>
                    <a:p>
                      <a:pPr algn="l" fontAlgn="b"/>
                      <a:r>
                        <a:rPr lang="en-US" sz="500" u="none" strike="noStrike">
                          <a:effectLst/>
                        </a:rPr>
                        <a:t>Comment</a:t>
                      </a:r>
                      <a:endParaRPr lang="en-US" sz="500" b="1" i="0" u="none" strike="noStrike">
                        <a:solidFill>
                          <a:srgbClr val="0000FF"/>
                        </a:solidFill>
                        <a:effectLst/>
                        <a:latin typeface="Arial"/>
                      </a:endParaRPr>
                    </a:p>
                  </a:txBody>
                  <a:tcPr marL="5447" marR="5447" marT="5447" marB="0" anchor="b"/>
                </a:tc>
              </a:tr>
              <a:tr h="343176">
                <a:tc>
                  <a:txBody>
                    <a:bodyPr/>
                    <a:lstStyle/>
                    <a:p>
                      <a:pPr algn="r" fontAlgn="t"/>
                      <a:r>
                        <a:rPr lang="en-US" sz="700" u="none" strike="noStrike">
                          <a:effectLst/>
                        </a:rPr>
                        <a:t>1.0</a:t>
                      </a:r>
                      <a:endParaRPr lang="en-US" sz="700" b="1" i="0" u="none" strike="noStrike">
                        <a:effectLst/>
                        <a:latin typeface="Arial"/>
                      </a:endParaRPr>
                    </a:p>
                  </a:txBody>
                  <a:tcPr marL="5447" marR="5447" marT="5447" marB="0"/>
                </a:tc>
                <a:tc>
                  <a:txBody>
                    <a:bodyPr/>
                    <a:lstStyle/>
                    <a:p>
                      <a:pPr algn="l" fontAlgn="t"/>
                      <a:r>
                        <a:rPr lang="en-US" sz="600" u="none" strike="noStrike">
                          <a:effectLst/>
                        </a:rPr>
                        <a:t>BEGINNING OF SHUTDOWN - 4 week cooldown time</a:t>
                      </a:r>
                      <a:endParaRPr lang="en-US" sz="600" b="1" i="0" u="none" strike="noStrike">
                        <a:effectLst/>
                        <a:latin typeface="Times New Roman"/>
                      </a:endParaRPr>
                    </a:p>
                  </a:txBody>
                  <a:tcPr marL="5447" marR="5447" marT="5447" marB="0"/>
                </a:tc>
                <a:tc>
                  <a:txBody>
                    <a:bodyPr/>
                    <a:lstStyle/>
                    <a:p>
                      <a:pPr algn="ctr" fontAlgn="t"/>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500" b="0" i="0" u="none" strike="noStrike">
                        <a:effectLst/>
                        <a:latin typeface="Arial"/>
                      </a:endParaRPr>
                    </a:p>
                  </a:txBody>
                  <a:tcPr marL="5447" marR="5447" marT="5447" marB="0" anchor="b"/>
                </a:tc>
                <a:tc>
                  <a:txBody>
                    <a:bodyPr/>
                    <a:lstStyle/>
                    <a:p>
                      <a:pPr algn="ctr" fontAlgn="b"/>
                      <a:r>
                        <a:rPr lang="en-US" sz="500" u="none" strike="noStrike">
                          <a:effectLst/>
                        </a:rPr>
                        <a:t>(20)</a:t>
                      </a:r>
                      <a:endParaRPr lang="en-US" sz="500" b="1" i="0" u="none" strike="noStrike">
                        <a:effectLst/>
                        <a:latin typeface="Arial"/>
                      </a:endParaRPr>
                    </a:p>
                  </a:txBody>
                  <a:tcPr marL="5447" marR="5447" marT="5447" marB="0" anchor="b"/>
                </a:tc>
                <a:tc>
                  <a:txBody>
                    <a:bodyPr/>
                    <a:lstStyle/>
                    <a:p>
                      <a:pPr algn="l" fontAlgn="b"/>
                      <a:endParaRPr lang="en-US" sz="500" b="0" i="0" u="none" strike="noStrike">
                        <a:effectLst/>
                        <a:latin typeface="Arial"/>
                      </a:endParaRPr>
                    </a:p>
                  </a:txBody>
                  <a:tcPr marL="5447" marR="5447" marT="5447" marB="0" anchor="b"/>
                </a:tc>
                <a:tc>
                  <a:txBody>
                    <a:bodyPr/>
                    <a:lstStyle/>
                    <a:p>
                      <a:pPr algn="l"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l" fontAlgn="b"/>
                      <a:r>
                        <a:rPr lang="en-US" sz="500" u="none" strike="noStrike">
                          <a:effectLst/>
                        </a:rPr>
                        <a:t>Ensure Chase ventilation system air flow turned down to minimal flow</a:t>
                      </a:r>
                      <a:endParaRPr lang="en-US" sz="500" b="0" i="0" u="none" strike="noStrike">
                        <a:solidFill>
                          <a:srgbClr val="0000FF"/>
                        </a:solidFill>
                        <a:effectLst/>
                        <a:latin typeface="Arial"/>
                      </a:endParaRPr>
                    </a:p>
                  </a:txBody>
                  <a:tcPr marL="5447" marR="5447" marT="5447" marB="0" anchor="b"/>
                </a:tc>
              </a:tr>
              <a:tr h="130734">
                <a:tc>
                  <a:txBody>
                    <a:bodyPr/>
                    <a:lstStyle/>
                    <a:p>
                      <a:pPr algn="l" fontAlgn="t"/>
                      <a:endParaRPr lang="en-US" sz="700" b="1" i="0" u="none" strike="noStrike">
                        <a:effectLst/>
                        <a:latin typeface="Arial"/>
                      </a:endParaRPr>
                    </a:p>
                  </a:txBody>
                  <a:tcPr marL="5447" marR="5447" marT="5447" marB="0"/>
                </a:tc>
                <a:tc>
                  <a:txBody>
                    <a:bodyPr/>
                    <a:lstStyle/>
                    <a:p>
                      <a:pPr algn="l" fontAlgn="t"/>
                      <a:endParaRPr lang="en-US" sz="500" b="0" i="0" u="none" strike="noStrike">
                        <a:effectLst/>
                        <a:latin typeface="Arial"/>
                      </a:endParaRPr>
                    </a:p>
                  </a:txBody>
                  <a:tcPr marL="5447" marR="5447" marT="5447" marB="0"/>
                </a:tc>
                <a:tc>
                  <a:txBody>
                    <a:bodyPr/>
                    <a:lstStyle/>
                    <a:p>
                      <a:pPr algn="ctr" fontAlgn="t"/>
                      <a:endParaRPr lang="en-US" sz="500" b="1" i="0" u="none" strike="noStrike">
                        <a:solidFill>
                          <a:srgbClr val="C00000"/>
                        </a:solidFill>
                        <a:effectLst/>
                        <a:latin typeface="Arial"/>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endParaRPr lang="en-US" sz="500" b="1"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l"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l" fontAlgn="b"/>
                      <a:endParaRPr lang="en-US" sz="500" b="0" i="0" u="none" strike="noStrike">
                        <a:solidFill>
                          <a:srgbClr val="0000FF"/>
                        </a:solidFill>
                        <a:effectLst/>
                        <a:latin typeface="Arial"/>
                      </a:endParaRPr>
                    </a:p>
                  </a:txBody>
                  <a:tcPr marL="5447" marR="5447" marT="5447" marB="0" anchor="b"/>
                </a:tc>
              </a:tr>
              <a:tr h="343176">
                <a:tc>
                  <a:txBody>
                    <a:bodyPr/>
                    <a:lstStyle/>
                    <a:p>
                      <a:pPr algn="r" fontAlgn="t"/>
                      <a:r>
                        <a:rPr lang="en-US" sz="600" u="none" strike="noStrike">
                          <a:effectLst/>
                        </a:rPr>
                        <a:t>1.1</a:t>
                      </a:r>
                      <a:endParaRPr lang="en-US" sz="600" b="1" i="0" u="none" strike="noStrike">
                        <a:effectLst/>
                        <a:latin typeface="Arial"/>
                      </a:endParaRPr>
                    </a:p>
                  </a:txBody>
                  <a:tcPr marL="5447" marR="5447" marT="5447" marB="0"/>
                </a:tc>
                <a:tc>
                  <a:txBody>
                    <a:bodyPr/>
                    <a:lstStyle/>
                    <a:p>
                      <a:pPr algn="l" fontAlgn="t"/>
                      <a:r>
                        <a:rPr lang="en-US" sz="600" u="none" strike="noStrike">
                          <a:effectLst/>
                        </a:rPr>
                        <a:t>Deliver/stage all T-blocks, T-Block support tubes, and BB coffins at MI-65.</a:t>
                      </a:r>
                      <a:endParaRPr lang="en-US" sz="600" b="0" i="0" u="none" strike="noStrike">
                        <a:effectLst/>
                        <a:latin typeface="Times New Roman"/>
                      </a:endParaRPr>
                    </a:p>
                  </a:txBody>
                  <a:tcPr marL="5447" marR="5447" marT="5447" marB="0"/>
                </a:tc>
                <a:tc>
                  <a:txBody>
                    <a:bodyPr/>
                    <a:lstStyle/>
                    <a:p>
                      <a:pPr algn="ctr" fontAlgn="t"/>
                      <a:r>
                        <a:rPr lang="en-US" sz="600" u="none" strike="noStrike">
                          <a:effectLst/>
                        </a:rPr>
                        <a:t>1</a:t>
                      </a:r>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endParaRPr lang="en-US" sz="500" b="1"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l"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l" fontAlgn="b"/>
                      <a:endParaRPr lang="en-US" sz="500" b="0" i="0" u="none" strike="noStrike">
                        <a:solidFill>
                          <a:srgbClr val="0000FF"/>
                        </a:solidFill>
                        <a:effectLst/>
                        <a:latin typeface="Arial"/>
                      </a:endParaRPr>
                    </a:p>
                  </a:txBody>
                  <a:tcPr marL="5447" marR="5447" marT="5447" marB="0" anchor="b"/>
                </a:tc>
              </a:tr>
              <a:tr h="343176">
                <a:tc>
                  <a:txBody>
                    <a:bodyPr/>
                    <a:lstStyle/>
                    <a:p>
                      <a:pPr algn="r" fontAlgn="t"/>
                      <a:r>
                        <a:rPr lang="en-US" sz="600" u="none" strike="noStrike">
                          <a:effectLst/>
                        </a:rPr>
                        <a:t>1.2</a:t>
                      </a:r>
                      <a:endParaRPr lang="en-US" sz="600" b="1" i="0" u="none" strike="noStrike">
                        <a:effectLst/>
                        <a:latin typeface="Arial"/>
                      </a:endParaRPr>
                    </a:p>
                  </a:txBody>
                  <a:tcPr marL="5447" marR="5447" marT="5447" marB="0"/>
                </a:tc>
                <a:tc>
                  <a:txBody>
                    <a:bodyPr/>
                    <a:lstStyle/>
                    <a:p>
                      <a:pPr algn="l" fontAlgn="t"/>
                      <a:r>
                        <a:rPr lang="en-US" sz="600" u="none" strike="noStrike">
                          <a:effectLst/>
                        </a:rPr>
                        <a:t>Check alignment of T-block support tube assembly</a:t>
                      </a:r>
                      <a:endParaRPr lang="en-US" sz="600" b="0" i="0" u="none" strike="noStrike">
                        <a:effectLst/>
                        <a:latin typeface="Times New Roman"/>
                      </a:endParaRPr>
                    </a:p>
                  </a:txBody>
                  <a:tcPr marL="5447" marR="5447" marT="5447" marB="0"/>
                </a:tc>
                <a:tc>
                  <a:txBody>
                    <a:bodyPr/>
                    <a:lstStyle/>
                    <a:p>
                      <a:pPr algn="ctr" fontAlgn="t"/>
                      <a:r>
                        <a:rPr lang="en-US" sz="600" u="none" strike="noStrike">
                          <a:effectLst/>
                        </a:rPr>
                        <a:t>2</a:t>
                      </a:r>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endParaRPr lang="en-US" sz="500" b="1" i="0" u="none" strike="noStrike">
                        <a:effectLst/>
                        <a:latin typeface="Arial"/>
                      </a:endParaRPr>
                    </a:p>
                  </a:txBody>
                  <a:tcPr marL="5447" marR="5447" marT="5447" marB="0" anchor="b"/>
                </a:tc>
                <a:tc>
                  <a:txBody>
                    <a:bodyPr/>
                    <a:lstStyle/>
                    <a:p>
                      <a:pPr algn="ctr" fontAlgn="b"/>
                      <a:r>
                        <a:rPr lang="en-US" sz="500" u="none" strike="noStrike">
                          <a:effectLst/>
                        </a:rPr>
                        <a:t>3</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alignment</a:t>
                      </a:r>
                      <a:endParaRPr lang="en-US" sz="500" b="0" i="0" u="none" strike="noStrike">
                        <a:effectLst/>
                        <a:latin typeface="Arial"/>
                      </a:endParaRPr>
                    </a:p>
                  </a:txBody>
                  <a:tcPr marL="5447" marR="5447" marT="5447" marB="0" anchor="b"/>
                </a:tc>
                <a:tc>
                  <a:txBody>
                    <a:bodyPr/>
                    <a:lstStyle/>
                    <a:p>
                      <a:pPr algn="ctr" fontAlgn="b"/>
                      <a:r>
                        <a:rPr lang="en-US" sz="500" u="none" strike="noStrike" dirty="0">
                          <a:effectLst/>
                        </a:rPr>
                        <a:t>240</a:t>
                      </a:r>
                      <a:endParaRPr lang="en-US" sz="500" b="0" i="0" u="none" strike="noStrike" dirty="0">
                        <a:effectLst/>
                        <a:latin typeface="Arial"/>
                      </a:endParaRPr>
                    </a:p>
                  </a:txBody>
                  <a:tcPr marL="5447" marR="5447" marT="5447" marB="0" anchor="b"/>
                </a:tc>
                <a:tc>
                  <a:txBody>
                    <a:bodyPr/>
                    <a:lstStyle/>
                    <a:p>
                      <a:pPr algn="ctr" fontAlgn="b"/>
                      <a:r>
                        <a:rPr lang="en-US" sz="500" u="none" strike="noStrike">
                          <a:effectLst/>
                        </a:rPr>
                        <a:t>0.1</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1.2</a:t>
                      </a:r>
                      <a:endParaRPr lang="en-US" sz="500" b="0" i="0" u="none" strike="noStrike">
                        <a:effectLst/>
                        <a:latin typeface="Arial"/>
                      </a:endParaRPr>
                    </a:p>
                  </a:txBody>
                  <a:tcPr marL="5447" marR="5447" marT="5447" marB="0" anchor="b"/>
                </a:tc>
                <a:tc>
                  <a:txBody>
                    <a:bodyPr/>
                    <a:lstStyle/>
                    <a:p>
                      <a:pPr algn="l" fontAlgn="b"/>
                      <a:endParaRPr lang="en-US" sz="500" b="0" i="0" u="none" strike="noStrike" dirty="0">
                        <a:solidFill>
                          <a:srgbClr val="0000FF"/>
                        </a:solidFill>
                        <a:effectLst/>
                        <a:latin typeface="Arial"/>
                      </a:endParaRPr>
                    </a:p>
                  </a:txBody>
                  <a:tcPr marL="5447" marR="5447" marT="5447" marB="0" anchor="b"/>
                </a:tc>
              </a:tr>
              <a:tr h="228784">
                <a:tc>
                  <a:txBody>
                    <a:bodyPr/>
                    <a:lstStyle/>
                    <a:p>
                      <a:pPr algn="r" fontAlgn="t"/>
                      <a:r>
                        <a:rPr lang="en-US" sz="600" u="none" strike="noStrike">
                          <a:effectLst/>
                        </a:rPr>
                        <a:t>1.3</a:t>
                      </a:r>
                      <a:endParaRPr lang="en-US" sz="600" b="1" i="0" u="none" strike="noStrike">
                        <a:effectLst/>
                        <a:latin typeface="Arial"/>
                      </a:endParaRPr>
                    </a:p>
                  </a:txBody>
                  <a:tcPr marL="5447" marR="5447" marT="5447" marB="0"/>
                </a:tc>
                <a:tc>
                  <a:txBody>
                    <a:bodyPr/>
                    <a:lstStyle/>
                    <a:p>
                      <a:pPr algn="l" fontAlgn="t"/>
                      <a:r>
                        <a:rPr lang="en-US" sz="600" u="none" strike="noStrike">
                          <a:effectLst/>
                        </a:rPr>
                        <a:t>Begin RAW pipe extension work.</a:t>
                      </a:r>
                      <a:endParaRPr lang="en-US" sz="600" b="0" i="0" u="none" strike="noStrike">
                        <a:effectLst/>
                        <a:latin typeface="Times New Roman"/>
                      </a:endParaRPr>
                    </a:p>
                  </a:txBody>
                  <a:tcPr marL="5447" marR="5447" marT="5447" marB="0"/>
                </a:tc>
                <a:tc>
                  <a:txBody>
                    <a:bodyPr/>
                    <a:lstStyle/>
                    <a:p>
                      <a:pPr algn="ctr" fontAlgn="t"/>
                      <a:r>
                        <a:rPr lang="en-US" sz="600" u="none" strike="noStrike">
                          <a:effectLst/>
                        </a:rPr>
                        <a:t>3,4</a:t>
                      </a:r>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r>
                        <a:rPr lang="en-US" sz="500" u="none" strike="noStrike">
                          <a:effectLst/>
                        </a:rPr>
                        <a:t>10</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2</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pipe-fitters</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4800</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0.1</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16</a:t>
                      </a:r>
                      <a:endParaRPr lang="en-US" sz="500" b="0" i="0" u="none" strike="noStrike">
                        <a:effectLst/>
                        <a:latin typeface="Arial"/>
                      </a:endParaRPr>
                    </a:p>
                  </a:txBody>
                  <a:tcPr marL="5447" marR="5447" marT="5447" marB="0" anchor="b"/>
                </a:tc>
                <a:tc>
                  <a:txBody>
                    <a:bodyPr/>
                    <a:lstStyle/>
                    <a:p>
                      <a:pPr algn="l" fontAlgn="b"/>
                      <a:endParaRPr lang="en-US" sz="500" b="0" i="0" u="none" strike="noStrike">
                        <a:solidFill>
                          <a:srgbClr val="0000FF"/>
                        </a:solidFill>
                        <a:effectLst/>
                        <a:latin typeface="Arial"/>
                      </a:endParaRPr>
                    </a:p>
                  </a:txBody>
                  <a:tcPr marL="5447" marR="5447" marT="5447" marB="0" anchor="b"/>
                </a:tc>
              </a:tr>
              <a:tr h="283256">
                <a:tc>
                  <a:txBody>
                    <a:bodyPr/>
                    <a:lstStyle/>
                    <a:p>
                      <a:pPr algn="r" fontAlgn="t"/>
                      <a:r>
                        <a:rPr lang="en-US" sz="600" u="none" strike="noStrike">
                          <a:effectLst/>
                        </a:rPr>
                        <a:t>1.4</a:t>
                      </a:r>
                      <a:endParaRPr lang="en-US" sz="600" b="1" i="0" u="none" strike="noStrike">
                        <a:effectLst/>
                        <a:latin typeface="Arial"/>
                      </a:endParaRPr>
                    </a:p>
                  </a:txBody>
                  <a:tcPr marL="5447" marR="5447" marT="5447" marB="0"/>
                </a:tc>
                <a:tc>
                  <a:txBody>
                    <a:bodyPr/>
                    <a:lstStyle/>
                    <a:p>
                      <a:pPr algn="l" fontAlgn="t"/>
                      <a:r>
                        <a:rPr lang="en-US" sz="600" u="none" strike="noStrike">
                          <a:effectLst/>
                        </a:rPr>
                        <a:t>Begin preliminary stripline extension work</a:t>
                      </a:r>
                      <a:endParaRPr lang="en-US" sz="600" b="0" i="0" u="none" strike="noStrike">
                        <a:effectLst/>
                        <a:latin typeface="Times New Roman"/>
                      </a:endParaRPr>
                    </a:p>
                  </a:txBody>
                  <a:tcPr marL="5447" marR="5447" marT="5447" marB="0"/>
                </a:tc>
                <a:tc>
                  <a:txBody>
                    <a:bodyPr/>
                    <a:lstStyle/>
                    <a:p>
                      <a:pPr algn="ctr" fontAlgn="t"/>
                      <a:r>
                        <a:rPr lang="en-US" sz="600" u="none" strike="noStrike">
                          <a:effectLst/>
                        </a:rPr>
                        <a:t>3,4</a:t>
                      </a:r>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r>
                        <a:rPr lang="en-US" sz="500" u="none" strike="noStrike">
                          <a:effectLst/>
                        </a:rPr>
                        <a:t>10</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2</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technicians</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4800</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0.1</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16</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Possible to install chase stripline extension (which will require more manpower)</a:t>
                      </a:r>
                      <a:endParaRPr lang="en-US" sz="500" b="0" i="0" u="none" strike="noStrike">
                        <a:solidFill>
                          <a:srgbClr val="0000FF"/>
                        </a:solidFill>
                        <a:effectLst/>
                        <a:latin typeface="Arial"/>
                      </a:endParaRPr>
                    </a:p>
                  </a:txBody>
                  <a:tcPr marL="5447" marR="5447" marT="5447" marB="0" anchor="b"/>
                </a:tc>
              </a:tr>
              <a:tr h="127465">
                <a:tc>
                  <a:txBody>
                    <a:bodyPr/>
                    <a:lstStyle/>
                    <a:p>
                      <a:pPr algn="l" fontAlgn="t"/>
                      <a:r>
                        <a:rPr lang="en-US" sz="700" u="none" strike="noStrike">
                          <a:effectLst/>
                        </a:rPr>
                        <a:t> </a:t>
                      </a:r>
                      <a:endParaRPr lang="en-US" sz="700" b="1" i="0" u="none" strike="noStrike">
                        <a:effectLst/>
                        <a:latin typeface="Arial"/>
                      </a:endParaRPr>
                    </a:p>
                  </a:txBody>
                  <a:tcPr marL="5447" marR="5447" marT="5447" marB="0"/>
                </a:tc>
                <a:tc>
                  <a:txBody>
                    <a:bodyPr/>
                    <a:lstStyle/>
                    <a:p>
                      <a:pPr algn="l" fontAlgn="t"/>
                      <a:r>
                        <a:rPr lang="en-US" sz="600" u="none" strike="noStrike">
                          <a:effectLst/>
                        </a:rPr>
                        <a:t> </a:t>
                      </a:r>
                      <a:endParaRPr lang="en-US" sz="600" b="0" i="0" u="none" strike="noStrike">
                        <a:solidFill>
                          <a:srgbClr val="FF0000"/>
                        </a:solidFill>
                        <a:effectLst/>
                        <a:latin typeface="Times New Roman"/>
                      </a:endParaRPr>
                    </a:p>
                  </a:txBody>
                  <a:tcPr marL="5447" marR="5447" marT="5447" marB="0"/>
                </a:tc>
                <a:tc>
                  <a:txBody>
                    <a:bodyPr/>
                    <a:lstStyle/>
                    <a:p>
                      <a:pPr algn="ctr" fontAlgn="t"/>
                      <a:r>
                        <a:rPr lang="en-US" sz="600" u="none" strike="noStrike">
                          <a:effectLst/>
                        </a:rPr>
                        <a:t> </a:t>
                      </a:r>
                      <a:endParaRPr lang="en-US" sz="600" b="1" i="0" u="none" strike="noStrike">
                        <a:solidFill>
                          <a:srgbClr val="C00000"/>
                        </a:solidFill>
                        <a:effectLst/>
                        <a:latin typeface="Times New Roman"/>
                      </a:endParaRPr>
                    </a:p>
                  </a:txBody>
                  <a:tcPr marL="5447" marR="5447" marT="5447" marB="0"/>
                </a:tc>
                <a:tc>
                  <a:txBody>
                    <a:bodyPr/>
                    <a:lstStyle/>
                    <a:p>
                      <a:pPr algn="ctr" fontAlgn="b"/>
                      <a:r>
                        <a:rPr lang="en-US" sz="600" u="none" strike="noStrike">
                          <a:effectLst/>
                        </a:rPr>
                        <a:t> </a:t>
                      </a:r>
                      <a:endParaRPr lang="en-US" sz="600" b="0" i="0" u="none" strike="noStrike">
                        <a:effectLst/>
                        <a:latin typeface="Times New Roman"/>
                      </a:endParaRPr>
                    </a:p>
                  </a:txBody>
                  <a:tcPr marL="5447" marR="5447" marT="5447" marB="0" anchor="b"/>
                </a:tc>
                <a:tc>
                  <a:txBody>
                    <a:bodyPr/>
                    <a:lstStyle/>
                    <a:p>
                      <a:pPr algn="ctr" fontAlgn="b"/>
                      <a:r>
                        <a:rPr lang="en-US" sz="500" u="none" strike="noStrike">
                          <a:effectLst/>
                        </a:rPr>
                        <a:t> </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 </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 </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 </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 </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 </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 </a:t>
                      </a:r>
                      <a:endParaRPr lang="en-US" sz="500" b="0" i="0" u="none" strike="noStrike">
                        <a:solidFill>
                          <a:srgbClr val="0000FF"/>
                        </a:solidFill>
                        <a:effectLst/>
                        <a:latin typeface="Arial"/>
                      </a:endParaRPr>
                    </a:p>
                  </a:txBody>
                  <a:tcPr marL="5447" marR="5447" marT="5447" marB="0" anchor="b"/>
                </a:tc>
              </a:tr>
              <a:tr h="130734">
                <a:tc>
                  <a:txBody>
                    <a:bodyPr/>
                    <a:lstStyle/>
                    <a:p>
                      <a:pPr algn="r" fontAlgn="t"/>
                      <a:r>
                        <a:rPr lang="en-US" sz="700" u="none" strike="noStrike">
                          <a:effectLst/>
                        </a:rPr>
                        <a:t>2.0</a:t>
                      </a:r>
                      <a:endParaRPr lang="en-US" sz="700" b="1" i="0" u="none" strike="noStrike">
                        <a:effectLst/>
                        <a:latin typeface="Arial"/>
                      </a:endParaRPr>
                    </a:p>
                  </a:txBody>
                  <a:tcPr marL="5447" marR="5447" marT="5447" marB="0"/>
                </a:tc>
                <a:tc>
                  <a:txBody>
                    <a:bodyPr/>
                    <a:lstStyle/>
                    <a:p>
                      <a:pPr algn="l" fontAlgn="t"/>
                      <a:r>
                        <a:rPr lang="en-US" sz="600" u="none" strike="noStrike">
                          <a:effectLst/>
                        </a:rPr>
                        <a:t>Open the door plug </a:t>
                      </a:r>
                      <a:endParaRPr lang="en-US" sz="600" b="0" i="0" u="none" strike="noStrike">
                        <a:effectLst/>
                        <a:latin typeface="Times New Roman"/>
                      </a:endParaRPr>
                    </a:p>
                  </a:txBody>
                  <a:tcPr marL="5447" marR="5447" marT="5447" marB="0"/>
                </a:tc>
                <a:tc>
                  <a:txBody>
                    <a:bodyPr/>
                    <a:lstStyle/>
                    <a:p>
                      <a:pPr algn="ctr" fontAlgn="t"/>
                      <a:r>
                        <a:rPr lang="en-US" sz="600" u="none" strike="noStrike">
                          <a:effectLst/>
                        </a:rPr>
                        <a:t>5</a:t>
                      </a:r>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r>
                        <a:rPr lang="en-US" sz="500" u="none" strike="noStrike">
                          <a:effectLst/>
                        </a:rPr>
                        <a:t>0.5</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4</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technicians</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240</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0.1</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1.6</a:t>
                      </a:r>
                      <a:endParaRPr lang="en-US" sz="500" b="0" i="0" u="none" strike="noStrike">
                        <a:effectLst/>
                        <a:latin typeface="Arial"/>
                      </a:endParaRPr>
                    </a:p>
                  </a:txBody>
                  <a:tcPr marL="5447" marR="5447" marT="5447" marB="0" anchor="b"/>
                </a:tc>
                <a:tc>
                  <a:txBody>
                    <a:bodyPr/>
                    <a:lstStyle/>
                    <a:p>
                      <a:pPr algn="l" fontAlgn="b"/>
                      <a:endParaRPr lang="en-US" sz="500" b="0" i="0" u="none" strike="noStrike">
                        <a:solidFill>
                          <a:srgbClr val="0000FF"/>
                        </a:solidFill>
                        <a:effectLst/>
                        <a:latin typeface="Arial"/>
                      </a:endParaRPr>
                    </a:p>
                  </a:txBody>
                  <a:tcPr marL="5447" marR="5447" marT="5447" marB="0" anchor="b"/>
                </a:tc>
              </a:tr>
              <a:tr h="130734">
                <a:tc>
                  <a:txBody>
                    <a:bodyPr/>
                    <a:lstStyle/>
                    <a:p>
                      <a:pPr algn="l" fontAlgn="t"/>
                      <a:endParaRPr lang="en-US" sz="700" b="1" i="0" u="none" strike="noStrike">
                        <a:effectLst/>
                        <a:latin typeface="Arial"/>
                      </a:endParaRPr>
                    </a:p>
                  </a:txBody>
                  <a:tcPr marL="5447" marR="5447" marT="5447" marB="0"/>
                </a:tc>
                <a:tc>
                  <a:txBody>
                    <a:bodyPr/>
                    <a:lstStyle/>
                    <a:p>
                      <a:pPr algn="l" fontAlgn="t"/>
                      <a:endParaRPr lang="en-US" sz="600" b="0" i="0" u="none" strike="noStrike">
                        <a:effectLst/>
                        <a:latin typeface="Times New Roman"/>
                      </a:endParaRPr>
                    </a:p>
                  </a:txBody>
                  <a:tcPr marL="5447" marR="5447" marT="5447" marB="0"/>
                </a:tc>
                <a:tc>
                  <a:txBody>
                    <a:bodyPr/>
                    <a:lstStyle/>
                    <a:p>
                      <a:pPr algn="ctr" fontAlgn="t"/>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endParaRPr lang="en-US" sz="500" b="1"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l"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l" fontAlgn="b"/>
                      <a:endParaRPr lang="en-US" sz="500" b="0" i="0" u="none" strike="noStrike">
                        <a:solidFill>
                          <a:srgbClr val="0000FF"/>
                        </a:solidFill>
                        <a:effectLst/>
                        <a:latin typeface="Arial"/>
                      </a:endParaRPr>
                    </a:p>
                  </a:txBody>
                  <a:tcPr marL="5447" marR="5447" marT="5447" marB="0" anchor="b"/>
                </a:tc>
              </a:tr>
              <a:tr h="130734">
                <a:tc>
                  <a:txBody>
                    <a:bodyPr/>
                    <a:lstStyle/>
                    <a:p>
                      <a:pPr algn="r" fontAlgn="t"/>
                      <a:r>
                        <a:rPr lang="en-US" sz="700" u="none" strike="noStrike">
                          <a:effectLst/>
                        </a:rPr>
                        <a:t>2.1</a:t>
                      </a:r>
                      <a:endParaRPr lang="en-US" sz="700" b="1" i="0" u="none" strike="noStrike">
                        <a:effectLst/>
                        <a:latin typeface="Arial"/>
                      </a:endParaRPr>
                    </a:p>
                  </a:txBody>
                  <a:tcPr marL="5447" marR="5447" marT="5447" marB="0"/>
                </a:tc>
                <a:tc>
                  <a:txBody>
                    <a:bodyPr/>
                    <a:lstStyle/>
                    <a:p>
                      <a:pPr algn="l" fontAlgn="t"/>
                      <a:r>
                        <a:rPr lang="en-US" sz="600" u="none" strike="noStrike">
                          <a:effectLst/>
                        </a:rPr>
                        <a:t>Install the rail system.</a:t>
                      </a:r>
                      <a:endParaRPr lang="en-US" sz="600" b="0" i="0" u="none" strike="noStrike">
                        <a:effectLst/>
                        <a:latin typeface="Times New Roman"/>
                      </a:endParaRPr>
                    </a:p>
                  </a:txBody>
                  <a:tcPr marL="5447" marR="5447" marT="5447" marB="0"/>
                </a:tc>
                <a:tc>
                  <a:txBody>
                    <a:bodyPr/>
                    <a:lstStyle/>
                    <a:p>
                      <a:pPr algn="ctr" fontAlgn="t"/>
                      <a:r>
                        <a:rPr lang="en-US" sz="600" u="none" strike="noStrike">
                          <a:effectLst/>
                        </a:rPr>
                        <a:t>5</a:t>
                      </a:r>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r>
                        <a:rPr lang="en-US" sz="500" u="none" strike="noStrike">
                          <a:effectLst/>
                        </a:rPr>
                        <a:t>0.5</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3</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technicians</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240</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0.1</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1.2</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Three operators downstairs.</a:t>
                      </a:r>
                      <a:endParaRPr lang="en-US" sz="500" b="0" i="0" u="none" strike="noStrike">
                        <a:solidFill>
                          <a:srgbClr val="0000FF"/>
                        </a:solidFill>
                        <a:effectLst/>
                        <a:latin typeface="Arial"/>
                      </a:endParaRPr>
                    </a:p>
                  </a:txBody>
                  <a:tcPr marL="5447" marR="5447" marT="5447" marB="0" anchor="b"/>
                </a:tc>
              </a:tr>
              <a:tr h="190653">
                <a:tc>
                  <a:txBody>
                    <a:bodyPr/>
                    <a:lstStyle/>
                    <a:p>
                      <a:pPr algn="l" fontAlgn="t"/>
                      <a:endParaRPr lang="en-US" sz="700" b="1" i="0" u="none" strike="noStrike">
                        <a:effectLst/>
                        <a:latin typeface="Arial"/>
                      </a:endParaRPr>
                    </a:p>
                  </a:txBody>
                  <a:tcPr marL="5447" marR="5447" marT="5447" marB="0"/>
                </a:tc>
                <a:tc>
                  <a:txBody>
                    <a:bodyPr/>
                    <a:lstStyle/>
                    <a:p>
                      <a:pPr algn="l" fontAlgn="t"/>
                      <a:endParaRPr lang="en-US" sz="600" b="0" i="0" u="none" strike="noStrike">
                        <a:effectLst/>
                        <a:latin typeface="Times New Roman"/>
                      </a:endParaRPr>
                    </a:p>
                  </a:txBody>
                  <a:tcPr marL="5447" marR="5447" marT="5447" marB="0"/>
                </a:tc>
                <a:tc>
                  <a:txBody>
                    <a:bodyPr/>
                    <a:lstStyle/>
                    <a:p>
                      <a:pPr algn="ctr" fontAlgn="t"/>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endParaRPr lang="en-US" sz="500" b="1" i="0" u="none" strike="noStrike">
                        <a:effectLst/>
                        <a:latin typeface="Arial"/>
                      </a:endParaRPr>
                    </a:p>
                  </a:txBody>
                  <a:tcPr marL="5447" marR="5447" marT="5447" marB="0" anchor="b"/>
                </a:tc>
                <a:tc>
                  <a:txBody>
                    <a:bodyPr/>
                    <a:lstStyle/>
                    <a:p>
                      <a:pPr algn="ctr" fontAlgn="b"/>
                      <a:r>
                        <a:rPr lang="en-US" sz="500" u="none" strike="noStrike">
                          <a:effectLst/>
                        </a:rPr>
                        <a:t>2</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technician upstairs</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240</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0</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0.00</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Two operators upstairs.</a:t>
                      </a:r>
                      <a:endParaRPr lang="en-US" sz="500" b="0" i="0" u="none" strike="noStrike">
                        <a:solidFill>
                          <a:srgbClr val="0000FF"/>
                        </a:solidFill>
                        <a:effectLst/>
                        <a:latin typeface="Arial"/>
                      </a:endParaRPr>
                    </a:p>
                  </a:txBody>
                  <a:tcPr marL="5447" marR="5447" marT="5447" marB="0" anchor="b"/>
                </a:tc>
              </a:tr>
              <a:tr h="114392">
                <a:tc>
                  <a:txBody>
                    <a:bodyPr/>
                    <a:lstStyle/>
                    <a:p>
                      <a:pPr algn="l" fontAlgn="t"/>
                      <a:r>
                        <a:rPr lang="en-US" sz="600" u="none" strike="noStrike">
                          <a:effectLst/>
                        </a:rPr>
                        <a:t> </a:t>
                      </a:r>
                      <a:endParaRPr lang="en-US" sz="600" b="0" i="0" u="none" strike="noStrike">
                        <a:effectLst/>
                        <a:latin typeface="Arial"/>
                      </a:endParaRPr>
                    </a:p>
                  </a:txBody>
                  <a:tcPr marL="5447" marR="5447" marT="5447" marB="0"/>
                </a:tc>
                <a:tc>
                  <a:txBody>
                    <a:bodyPr/>
                    <a:lstStyle/>
                    <a:p>
                      <a:pPr algn="l" fontAlgn="t"/>
                      <a:r>
                        <a:rPr lang="en-US" sz="600" u="none" strike="noStrike">
                          <a:effectLst/>
                        </a:rPr>
                        <a:t> </a:t>
                      </a:r>
                      <a:endParaRPr lang="en-US" sz="600" b="0" i="0" u="none" strike="noStrike">
                        <a:effectLst/>
                        <a:latin typeface="Times New Roman"/>
                      </a:endParaRPr>
                    </a:p>
                  </a:txBody>
                  <a:tcPr marL="5447" marR="5447" marT="5447" marB="0"/>
                </a:tc>
                <a:tc>
                  <a:txBody>
                    <a:bodyPr/>
                    <a:lstStyle/>
                    <a:p>
                      <a:pPr algn="ctr" fontAlgn="t"/>
                      <a:r>
                        <a:rPr lang="en-US" sz="600" u="none" strike="noStrike">
                          <a:effectLst/>
                        </a:rPr>
                        <a:t> </a:t>
                      </a:r>
                      <a:endParaRPr lang="en-US" sz="600" b="1" i="0" u="none" strike="noStrike">
                        <a:solidFill>
                          <a:srgbClr val="C00000"/>
                        </a:solidFill>
                        <a:effectLst/>
                        <a:latin typeface="Times New Roman"/>
                      </a:endParaRPr>
                    </a:p>
                  </a:txBody>
                  <a:tcPr marL="5447" marR="5447" marT="5447" marB="0"/>
                </a:tc>
                <a:tc>
                  <a:txBody>
                    <a:bodyPr/>
                    <a:lstStyle/>
                    <a:p>
                      <a:pPr algn="ctr" fontAlgn="b"/>
                      <a:r>
                        <a:rPr lang="en-US" sz="600" u="none" strike="noStrike">
                          <a:effectLst/>
                        </a:rPr>
                        <a:t> </a:t>
                      </a:r>
                      <a:endParaRPr lang="en-US" sz="600" b="0" i="0" u="none" strike="noStrike">
                        <a:effectLst/>
                        <a:latin typeface="Times New Roman"/>
                      </a:endParaRPr>
                    </a:p>
                  </a:txBody>
                  <a:tcPr marL="5447" marR="5447" marT="5447" marB="0" anchor="b"/>
                </a:tc>
                <a:tc>
                  <a:txBody>
                    <a:bodyPr/>
                    <a:lstStyle/>
                    <a:p>
                      <a:pPr algn="ctr" fontAlgn="b"/>
                      <a:r>
                        <a:rPr lang="en-US" sz="500" u="none" strike="noStrike">
                          <a:effectLst/>
                        </a:rPr>
                        <a:t> </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 </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 </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 </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 </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 </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 </a:t>
                      </a:r>
                      <a:endParaRPr lang="en-US" sz="500" b="0" i="0" u="none" strike="noStrike">
                        <a:solidFill>
                          <a:srgbClr val="0000FF"/>
                        </a:solidFill>
                        <a:effectLst/>
                        <a:latin typeface="Arial"/>
                      </a:endParaRPr>
                    </a:p>
                  </a:txBody>
                  <a:tcPr marL="5447" marR="5447" marT="5447" marB="0" anchor="b"/>
                </a:tc>
              </a:tr>
              <a:tr h="958714">
                <a:tc>
                  <a:txBody>
                    <a:bodyPr/>
                    <a:lstStyle/>
                    <a:p>
                      <a:pPr algn="r" fontAlgn="t"/>
                      <a:r>
                        <a:rPr lang="en-US" sz="700" u="none" strike="noStrike">
                          <a:effectLst/>
                        </a:rPr>
                        <a:t>3.0</a:t>
                      </a:r>
                      <a:endParaRPr lang="en-US" sz="700" b="1" i="0" u="none" strike="noStrike">
                        <a:effectLst/>
                        <a:latin typeface="Arial"/>
                      </a:endParaRPr>
                    </a:p>
                  </a:txBody>
                  <a:tcPr marL="5447" marR="5447" marT="5447" marB="0"/>
                </a:tc>
                <a:tc>
                  <a:txBody>
                    <a:bodyPr/>
                    <a:lstStyle/>
                    <a:p>
                      <a:pPr algn="l" fontAlgn="t"/>
                      <a:r>
                        <a:rPr lang="en-US" sz="600" u="none" strike="noStrike">
                          <a:effectLst/>
                        </a:rPr>
                        <a:t>Move existing T-Block staging area downstream. Upstream end of staging area (R-blocks) is to be placed directly above the joint between the 8</a:t>
                      </a:r>
                      <a:r>
                        <a:rPr lang="en-US" sz="600" u="none" strike="noStrike" baseline="30000">
                          <a:effectLst/>
                        </a:rPr>
                        <a:t>th</a:t>
                      </a:r>
                      <a:r>
                        <a:rPr lang="en-US" sz="600" u="none" strike="noStrike">
                          <a:effectLst/>
                        </a:rPr>
                        <a:t> and 9</a:t>
                      </a:r>
                      <a:r>
                        <a:rPr lang="en-US" sz="600" u="none" strike="noStrike" baseline="30000">
                          <a:effectLst/>
                        </a:rPr>
                        <a:t>th</a:t>
                      </a:r>
                      <a:r>
                        <a:rPr lang="en-US" sz="600" u="none" strike="noStrike">
                          <a:effectLst/>
                        </a:rPr>
                        <a:t> horizontal R-blocks as counted from the work-cell.  </a:t>
                      </a:r>
                      <a:endParaRPr lang="en-US" sz="600" b="0" i="0" u="none" strike="noStrike">
                        <a:effectLst/>
                        <a:latin typeface="Times New Roman"/>
                      </a:endParaRPr>
                    </a:p>
                  </a:txBody>
                  <a:tcPr marL="5447" marR="5447" marT="5447" marB="0"/>
                </a:tc>
                <a:tc>
                  <a:txBody>
                    <a:bodyPr/>
                    <a:lstStyle/>
                    <a:p>
                      <a:pPr algn="ctr" fontAlgn="t"/>
                      <a:r>
                        <a:rPr lang="en-US" sz="600" u="none" strike="noStrike">
                          <a:effectLst/>
                        </a:rPr>
                        <a:t>5</a:t>
                      </a:r>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r>
                        <a:rPr lang="en-US" sz="500" u="none" strike="noStrike">
                          <a:effectLst/>
                        </a:rPr>
                        <a:t>1</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2</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technician</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480</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2</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32.00</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Moving the T-Block Hangar may block access to future horn ceramic repairs at the work cell because there won't be enough room to install the extra rifle slit shielding. Very good possibility of contamination on floor of former storage area</a:t>
                      </a:r>
                      <a:endParaRPr lang="en-US" sz="500" b="0" i="0" u="none" strike="noStrike">
                        <a:solidFill>
                          <a:srgbClr val="0000FF"/>
                        </a:solidFill>
                        <a:effectLst/>
                        <a:latin typeface="Arial"/>
                      </a:endParaRPr>
                    </a:p>
                  </a:txBody>
                  <a:tcPr marL="5447" marR="5447" marT="5447" marB="0" anchor="b"/>
                </a:tc>
              </a:tr>
              <a:tr h="190653">
                <a:tc>
                  <a:txBody>
                    <a:bodyPr/>
                    <a:lstStyle/>
                    <a:p>
                      <a:pPr algn="l" fontAlgn="t"/>
                      <a:endParaRPr lang="en-US" sz="600" b="0" i="0" u="none" strike="noStrike">
                        <a:effectLst/>
                        <a:latin typeface="Arial"/>
                      </a:endParaRPr>
                    </a:p>
                  </a:txBody>
                  <a:tcPr marL="5447" marR="5447" marT="5447" marB="0"/>
                </a:tc>
                <a:tc>
                  <a:txBody>
                    <a:bodyPr/>
                    <a:lstStyle/>
                    <a:p>
                      <a:pPr algn="l" fontAlgn="t"/>
                      <a:endParaRPr lang="en-US" sz="600" b="0" i="0" u="none" strike="noStrike">
                        <a:effectLst/>
                        <a:latin typeface="Times New Roman"/>
                      </a:endParaRPr>
                    </a:p>
                  </a:txBody>
                  <a:tcPr marL="5447" marR="5447" marT="5447" marB="0"/>
                </a:tc>
                <a:tc>
                  <a:txBody>
                    <a:bodyPr/>
                    <a:lstStyle/>
                    <a:p>
                      <a:pPr algn="ctr" fontAlgn="t"/>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endParaRPr lang="en-US" sz="500" b="1" i="0" u="none" strike="noStrike">
                        <a:effectLst/>
                        <a:latin typeface="Arial"/>
                      </a:endParaRPr>
                    </a:p>
                  </a:txBody>
                  <a:tcPr marL="5447" marR="5447" marT="5447" marB="0" anchor="b"/>
                </a:tc>
                <a:tc>
                  <a:txBody>
                    <a:bodyPr/>
                    <a:lstStyle/>
                    <a:p>
                      <a:pPr algn="ctr" fontAlgn="b"/>
                      <a:r>
                        <a:rPr lang="en-US" sz="500" u="none" strike="noStrike">
                          <a:effectLst/>
                        </a:rPr>
                        <a:t>1</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crane operator</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480</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0.1</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0.80</a:t>
                      </a:r>
                      <a:endParaRPr lang="en-US" sz="500" b="0" i="0" u="none" strike="noStrike">
                        <a:effectLst/>
                        <a:latin typeface="Arial"/>
                      </a:endParaRPr>
                    </a:p>
                  </a:txBody>
                  <a:tcPr marL="5447" marR="5447" marT="5447" marB="0" anchor="b"/>
                </a:tc>
                <a:tc>
                  <a:txBody>
                    <a:bodyPr/>
                    <a:lstStyle/>
                    <a:p>
                      <a:pPr algn="l" fontAlgn="b"/>
                      <a:endParaRPr lang="en-US" sz="500" b="0" i="0" u="none" strike="noStrike">
                        <a:solidFill>
                          <a:srgbClr val="0000FF"/>
                        </a:solidFill>
                        <a:effectLst/>
                        <a:latin typeface="Arial"/>
                      </a:endParaRPr>
                    </a:p>
                  </a:txBody>
                  <a:tcPr marL="5447" marR="5447" marT="5447" marB="0" anchor="b"/>
                </a:tc>
              </a:tr>
              <a:tr h="114392">
                <a:tc>
                  <a:txBody>
                    <a:bodyPr/>
                    <a:lstStyle/>
                    <a:p>
                      <a:pPr algn="l" fontAlgn="t"/>
                      <a:endParaRPr lang="en-US" sz="600" b="0" i="0" u="none" strike="noStrike">
                        <a:effectLst/>
                        <a:latin typeface="Arial"/>
                      </a:endParaRPr>
                    </a:p>
                  </a:txBody>
                  <a:tcPr marL="5447" marR="5447" marT="5447" marB="0"/>
                </a:tc>
                <a:tc>
                  <a:txBody>
                    <a:bodyPr/>
                    <a:lstStyle/>
                    <a:p>
                      <a:pPr algn="l" fontAlgn="t"/>
                      <a:endParaRPr lang="en-US" sz="600" b="0" i="0" u="none" strike="noStrike">
                        <a:effectLst/>
                        <a:latin typeface="Times New Roman"/>
                      </a:endParaRPr>
                    </a:p>
                  </a:txBody>
                  <a:tcPr marL="5447" marR="5447" marT="5447" marB="0"/>
                </a:tc>
                <a:tc>
                  <a:txBody>
                    <a:bodyPr/>
                    <a:lstStyle/>
                    <a:p>
                      <a:pPr algn="ctr" fontAlgn="t"/>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endParaRPr lang="en-US" sz="500" b="1"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l"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ctr" fontAlgn="b"/>
                      <a:endParaRPr lang="en-US" sz="500" b="0" i="0" u="none" strike="noStrike">
                        <a:effectLst/>
                        <a:latin typeface="Arial"/>
                      </a:endParaRPr>
                    </a:p>
                  </a:txBody>
                  <a:tcPr marL="5447" marR="5447" marT="5447" marB="0" anchor="b"/>
                </a:tc>
                <a:tc>
                  <a:txBody>
                    <a:bodyPr/>
                    <a:lstStyle/>
                    <a:p>
                      <a:pPr algn="l" fontAlgn="b"/>
                      <a:endParaRPr lang="en-US" sz="500" b="0" i="0" u="none" strike="noStrike">
                        <a:solidFill>
                          <a:srgbClr val="0000FF"/>
                        </a:solidFill>
                        <a:effectLst/>
                        <a:latin typeface="Arial"/>
                      </a:endParaRPr>
                    </a:p>
                  </a:txBody>
                  <a:tcPr marL="5447" marR="5447" marT="5447" marB="0" anchor="b"/>
                </a:tc>
              </a:tr>
              <a:tr h="697246">
                <a:tc>
                  <a:txBody>
                    <a:bodyPr/>
                    <a:lstStyle/>
                    <a:p>
                      <a:pPr algn="r" fontAlgn="t"/>
                      <a:r>
                        <a:rPr lang="en-US" sz="700" u="none" strike="noStrike">
                          <a:effectLst/>
                        </a:rPr>
                        <a:t>3.1</a:t>
                      </a:r>
                      <a:endParaRPr lang="en-US" sz="700" b="1" i="0" u="none" strike="noStrike">
                        <a:effectLst/>
                        <a:latin typeface="Arial"/>
                      </a:endParaRPr>
                    </a:p>
                  </a:txBody>
                  <a:tcPr marL="5447" marR="5447" marT="5447" marB="0"/>
                </a:tc>
                <a:tc>
                  <a:txBody>
                    <a:bodyPr/>
                    <a:lstStyle/>
                    <a:p>
                      <a:pPr algn="l" fontAlgn="t"/>
                      <a:r>
                        <a:rPr lang="en-US" sz="600" u="none" strike="noStrike">
                          <a:effectLst/>
                        </a:rPr>
                        <a:t>Remove upstream C-blocks plus stripline “doghouse” and stage temporarily away from work area. ~11 blocks total.</a:t>
                      </a:r>
                      <a:endParaRPr lang="en-US" sz="600" b="0" i="0" u="none" strike="noStrike">
                        <a:effectLst/>
                        <a:latin typeface="Times New Roman"/>
                      </a:endParaRPr>
                    </a:p>
                  </a:txBody>
                  <a:tcPr marL="5447" marR="5447" marT="5447" marB="0"/>
                </a:tc>
                <a:tc>
                  <a:txBody>
                    <a:bodyPr/>
                    <a:lstStyle/>
                    <a:p>
                      <a:pPr algn="ctr" fontAlgn="t"/>
                      <a:r>
                        <a:rPr lang="en-US" sz="600" u="none" strike="noStrike">
                          <a:effectLst/>
                        </a:rPr>
                        <a:t>5</a:t>
                      </a:r>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r>
                        <a:rPr lang="en-US" sz="500" u="none" strike="noStrike">
                          <a:effectLst/>
                        </a:rPr>
                        <a:t>1</a:t>
                      </a:r>
                      <a:endParaRPr lang="en-US" sz="500" b="1" i="0" u="none" strike="noStrike">
                        <a:effectLst/>
                        <a:latin typeface="Arial"/>
                      </a:endParaRPr>
                    </a:p>
                  </a:txBody>
                  <a:tcPr marL="5447" marR="5447" marT="5447" marB="0" anchor="b"/>
                </a:tc>
                <a:tc>
                  <a:txBody>
                    <a:bodyPr/>
                    <a:lstStyle/>
                    <a:p>
                      <a:pPr algn="ctr" fontAlgn="b"/>
                      <a:r>
                        <a:rPr lang="en-US" sz="500" u="none" strike="noStrike">
                          <a:effectLst/>
                        </a:rPr>
                        <a:t>2</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technician</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480</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0.1</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1.60</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Need to determine where to temporarily store these items, need to check residual dose rates (any control measures?).  Two additional people upstairs if moving blocks upshaft.</a:t>
                      </a:r>
                      <a:endParaRPr lang="en-US" sz="500" b="0" i="0" u="none" strike="noStrike">
                        <a:solidFill>
                          <a:srgbClr val="0000FF"/>
                        </a:solidFill>
                        <a:effectLst/>
                        <a:latin typeface="Arial"/>
                      </a:endParaRPr>
                    </a:p>
                  </a:txBody>
                  <a:tcPr marL="5447" marR="5447" marT="5447" marB="0" anchor="b"/>
                </a:tc>
              </a:tr>
              <a:tr h="337729">
                <a:tc>
                  <a:txBody>
                    <a:bodyPr/>
                    <a:lstStyle/>
                    <a:p>
                      <a:pPr algn="l" fontAlgn="t"/>
                      <a:r>
                        <a:rPr lang="en-US" sz="600" u="none" strike="noStrike">
                          <a:effectLst/>
                        </a:rPr>
                        <a:t>Note 3.1</a:t>
                      </a:r>
                      <a:endParaRPr lang="en-US" sz="600" b="0" i="0" u="none" strike="noStrike">
                        <a:effectLst/>
                        <a:latin typeface="Arial"/>
                      </a:endParaRPr>
                    </a:p>
                  </a:txBody>
                  <a:tcPr marL="5447" marR="5447" marT="5447" marB="0"/>
                </a:tc>
                <a:tc>
                  <a:txBody>
                    <a:bodyPr/>
                    <a:lstStyle/>
                    <a:p>
                      <a:pPr algn="l" fontAlgn="t"/>
                      <a:r>
                        <a:rPr lang="en-US" sz="600" u="none" strike="noStrike">
                          <a:effectLst/>
                        </a:rPr>
                        <a:t>Possibly store these items on the side of the T-block staging area</a:t>
                      </a:r>
                      <a:endParaRPr lang="en-US" sz="600" b="0" i="0" u="none" strike="noStrike">
                        <a:effectLst/>
                        <a:latin typeface="Times New Roman"/>
                      </a:endParaRPr>
                    </a:p>
                  </a:txBody>
                  <a:tcPr marL="5447" marR="5447" marT="5447" marB="0"/>
                </a:tc>
                <a:tc>
                  <a:txBody>
                    <a:bodyPr/>
                    <a:lstStyle/>
                    <a:p>
                      <a:pPr algn="ctr" fontAlgn="t"/>
                      <a:endParaRPr lang="en-US" sz="600" b="1" i="0" u="none" strike="noStrike">
                        <a:solidFill>
                          <a:srgbClr val="C00000"/>
                        </a:solidFill>
                        <a:effectLst/>
                        <a:latin typeface="Times New Roman"/>
                      </a:endParaRPr>
                    </a:p>
                  </a:txBody>
                  <a:tcPr marL="5447" marR="5447" marT="5447" marB="0"/>
                </a:tc>
                <a:tc>
                  <a:txBody>
                    <a:bodyPr/>
                    <a:lstStyle/>
                    <a:p>
                      <a:pPr algn="ctr" fontAlgn="b"/>
                      <a:endParaRPr lang="en-US" sz="600" b="0" i="0" u="none" strike="noStrike">
                        <a:effectLst/>
                        <a:latin typeface="Times New Roman"/>
                      </a:endParaRPr>
                    </a:p>
                  </a:txBody>
                  <a:tcPr marL="5447" marR="5447" marT="5447" marB="0" anchor="b"/>
                </a:tc>
                <a:tc>
                  <a:txBody>
                    <a:bodyPr/>
                    <a:lstStyle/>
                    <a:p>
                      <a:pPr algn="ctr" fontAlgn="b"/>
                      <a:endParaRPr lang="en-US" sz="500" b="1" i="0" u="none" strike="noStrike">
                        <a:effectLst/>
                        <a:latin typeface="Arial"/>
                      </a:endParaRPr>
                    </a:p>
                  </a:txBody>
                  <a:tcPr marL="5447" marR="5447" marT="5447" marB="0" anchor="b"/>
                </a:tc>
                <a:tc>
                  <a:txBody>
                    <a:bodyPr/>
                    <a:lstStyle/>
                    <a:p>
                      <a:pPr algn="ctr" fontAlgn="b"/>
                      <a:r>
                        <a:rPr lang="en-US" sz="500" u="none" strike="noStrike">
                          <a:effectLst/>
                        </a:rPr>
                        <a:t>1</a:t>
                      </a:r>
                      <a:endParaRPr lang="en-US" sz="500" b="0" i="0" u="none" strike="noStrike">
                        <a:effectLst/>
                        <a:latin typeface="Arial"/>
                      </a:endParaRPr>
                    </a:p>
                  </a:txBody>
                  <a:tcPr marL="5447" marR="5447" marT="5447" marB="0" anchor="b"/>
                </a:tc>
                <a:tc>
                  <a:txBody>
                    <a:bodyPr/>
                    <a:lstStyle/>
                    <a:p>
                      <a:pPr algn="l" fontAlgn="b"/>
                      <a:r>
                        <a:rPr lang="en-US" sz="500" u="none" strike="noStrike">
                          <a:effectLst/>
                        </a:rPr>
                        <a:t>crane operator</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480</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0.1</a:t>
                      </a:r>
                      <a:endParaRPr lang="en-US" sz="500" b="0" i="0" u="none" strike="noStrike">
                        <a:effectLst/>
                        <a:latin typeface="Arial"/>
                      </a:endParaRPr>
                    </a:p>
                  </a:txBody>
                  <a:tcPr marL="5447" marR="5447" marT="5447" marB="0" anchor="b"/>
                </a:tc>
                <a:tc>
                  <a:txBody>
                    <a:bodyPr/>
                    <a:lstStyle/>
                    <a:p>
                      <a:pPr algn="ctr" fontAlgn="b"/>
                      <a:r>
                        <a:rPr lang="en-US" sz="500" u="none" strike="noStrike">
                          <a:effectLst/>
                        </a:rPr>
                        <a:t>0.80</a:t>
                      </a:r>
                      <a:endParaRPr lang="en-US" sz="500" b="0" i="0" u="none" strike="noStrike">
                        <a:effectLst/>
                        <a:latin typeface="Arial"/>
                      </a:endParaRPr>
                    </a:p>
                  </a:txBody>
                  <a:tcPr marL="5447" marR="5447" marT="5447" marB="0" anchor="b"/>
                </a:tc>
                <a:tc>
                  <a:txBody>
                    <a:bodyPr/>
                    <a:lstStyle/>
                    <a:p>
                      <a:pPr algn="l" fontAlgn="b"/>
                      <a:endParaRPr lang="en-US" sz="500" b="0" i="0" u="none" strike="noStrike" dirty="0">
                        <a:solidFill>
                          <a:srgbClr val="0000FF"/>
                        </a:solidFill>
                        <a:effectLst/>
                        <a:latin typeface="Arial"/>
                      </a:endParaRPr>
                    </a:p>
                  </a:txBody>
                  <a:tcPr marL="5447" marR="5447" marT="5447" marB="0" anchor="b"/>
                </a:tc>
              </a:tr>
            </a:tbl>
          </a:graphicData>
        </a:graphic>
      </p:graphicFrame>
    </p:spTree>
    <p:extLst>
      <p:ext uri="{BB962C8B-B14F-4D97-AF65-F5344CB8AC3E}">
        <p14:creationId xmlns:p14="http://schemas.microsoft.com/office/powerpoint/2010/main" val="13474094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49</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algn="l" eaLnBrk="1" hangingPunct="1"/>
            <a:r>
              <a:rPr lang="en-US" altLang="en-US" sz="4000" dirty="0"/>
              <a:t>R</a:t>
            </a:r>
            <a:r>
              <a:rPr lang="en-US" altLang="en-US" sz="4000" dirty="0" smtClean="0"/>
              <a:t>esults &amp; Lessons Learned</a:t>
            </a:r>
          </a:p>
        </p:txBody>
      </p:sp>
      <p:sp>
        <p:nvSpPr>
          <p:cNvPr id="7173" name="Rectangle 3"/>
          <p:cNvSpPr>
            <a:spLocks noGrp="1" noChangeArrowheads="1"/>
          </p:cNvSpPr>
          <p:nvPr>
            <p:ph type="body" idx="1"/>
          </p:nvPr>
        </p:nvSpPr>
        <p:spPr>
          <a:xfrm>
            <a:off x="400050" y="1255713"/>
            <a:ext cx="8229600" cy="5040312"/>
          </a:xfrm>
        </p:spPr>
        <p:txBody>
          <a:bodyPr/>
          <a:lstStyle/>
          <a:p>
            <a:pPr eaLnBrk="1" hangingPunct="1"/>
            <a:endParaRPr lang="en-US" altLang="en-US" sz="2800" dirty="0" smtClean="0"/>
          </a:p>
          <a:p>
            <a:pPr eaLnBrk="1" hangingPunct="1"/>
            <a:r>
              <a:rPr lang="en-US" altLang="en-US" sz="2000" dirty="0" smtClean="0"/>
              <a:t>Using the same (T-block) lifting fixture for all the rigging operations</a:t>
            </a:r>
          </a:p>
          <a:p>
            <a:pPr lvl="1" eaLnBrk="1" hangingPunct="1"/>
            <a:r>
              <a:rPr lang="en-US" altLang="en-US" sz="1600" dirty="0" smtClean="0">
                <a:solidFill>
                  <a:schemeClr val="accent2"/>
                </a:solidFill>
              </a:rPr>
              <a:t>Made the rigging operations smooth and efficient </a:t>
            </a:r>
          </a:p>
          <a:p>
            <a:pPr eaLnBrk="1" hangingPunct="1"/>
            <a:r>
              <a:rPr lang="en-US" altLang="en-US" sz="2000" dirty="0" smtClean="0"/>
              <a:t>Using the </a:t>
            </a:r>
            <a:r>
              <a:rPr lang="en-US" altLang="en-US" sz="2000" dirty="0" err="1" smtClean="0"/>
              <a:t>NuMI</a:t>
            </a:r>
            <a:r>
              <a:rPr lang="en-US" altLang="en-US" sz="2000" dirty="0" smtClean="0"/>
              <a:t> Operations group to do all the heavy rigging operations – since they had the most skills &amp; experience</a:t>
            </a:r>
          </a:p>
          <a:p>
            <a:pPr eaLnBrk="1" hangingPunct="1"/>
            <a:r>
              <a:rPr lang="en-US" altLang="en-US" sz="2000" dirty="0" smtClean="0"/>
              <a:t>Conducting Practice runs:</a:t>
            </a:r>
          </a:p>
          <a:p>
            <a:pPr lvl="1" eaLnBrk="1" hangingPunct="1"/>
            <a:r>
              <a:rPr lang="en-US" altLang="en-US" sz="1600" dirty="0" smtClean="0">
                <a:solidFill>
                  <a:schemeClr val="accent2"/>
                </a:solidFill>
              </a:rPr>
              <a:t>Remote handling of </a:t>
            </a:r>
            <a:r>
              <a:rPr lang="en-US" altLang="en-US" sz="1600" dirty="0">
                <a:solidFill>
                  <a:schemeClr val="accent2"/>
                </a:solidFill>
              </a:rPr>
              <a:t>Blue Blocks and remote placement in </a:t>
            </a:r>
            <a:r>
              <a:rPr lang="en-US" altLang="en-US" sz="1600" dirty="0" smtClean="0">
                <a:solidFill>
                  <a:schemeClr val="accent2"/>
                </a:solidFill>
              </a:rPr>
              <a:t>coffins</a:t>
            </a:r>
          </a:p>
          <a:p>
            <a:pPr lvl="1" eaLnBrk="1" hangingPunct="1"/>
            <a:r>
              <a:rPr lang="en-US" altLang="en-US" sz="1600" dirty="0" smtClean="0">
                <a:solidFill>
                  <a:schemeClr val="accent2"/>
                </a:solidFill>
              </a:rPr>
              <a:t>Dry setting the new LE T-Block shielding plug assembly – replicated the full set-up</a:t>
            </a:r>
            <a:endParaRPr lang="en-US" altLang="en-US" sz="1600" dirty="0">
              <a:solidFill>
                <a:schemeClr val="accent2"/>
              </a:solidFill>
            </a:endParaRPr>
          </a:p>
          <a:p>
            <a:pPr lvl="1" eaLnBrk="1" hangingPunct="1"/>
            <a:r>
              <a:rPr lang="en-US" altLang="en-US" sz="1600" dirty="0" smtClean="0">
                <a:solidFill>
                  <a:schemeClr val="accent2"/>
                </a:solidFill>
              </a:rPr>
              <a:t>Testing and alignment of the T-Block </a:t>
            </a:r>
            <a:r>
              <a:rPr lang="en-US" altLang="en-US" sz="1600" dirty="0">
                <a:solidFill>
                  <a:schemeClr val="accent2"/>
                </a:solidFill>
              </a:rPr>
              <a:t>support tube </a:t>
            </a:r>
            <a:r>
              <a:rPr lang="en-US" altLang="en-US" sz="1600" dirty="0" smtClean="0">
                <a:solidFill>
                  <a:schemeClr val="accent2"/>
                </a:solidFill>
              </a:rPr>
              <a:t>alignment &amp; installation </a:t>
            </a:r>
            <a:r>
              <a:rPr lang="en-US" altLang="en-US" sz="1600" dirty="0">
                <a:solidFill>
                  <a:schemeClr val="accent2"/>
                </a:solidFill>
              </a:rPr>
              <a:t>fixture</a:t>
            </a:r>
          </a:p>
          <a:p>
            <a:pPr eaLnBrk="1" hangingPunct="1"/>
            <a:r>
              <a:rPr lang="en-US" altLang="en-US" sz="2000" dirty="0" smtClean="0"/>
              <a:t>Installation oversight: Direct oversight by lead engineer and designer throughout the relocation work</a:t>
            </a:r>
          </a:p>
          <a:p>
            <a:pPr eaLnBrk="1" hangingPunct="1"/>
            <a:r>
              <a:rPr lang="en-US" altLang="en-US" sz="2000" dirty="0" smtClean="0"/>
              <a:t>Re-use of low level radioactive steel from on-site for constructing all the T-blocks, custom shielding blocks,  and the temporary shielding</a:t>
            </a:r>
          </a:p>
          <a:p>
            <a:pPr lvl="1" eaLnBrk="1" hangingPunct="1"/>
            <a:r>
              <a:rPr lang="en-US" altLang="en-US" sz="1600" dirty="0">
                <a:solidFill>
                  <a:schemeClr val="accent2"/>
                </a:solidFill>
              </a:rPr>
              <a:t>S</a:t>
            </a:r>
            <a:r>
              <a:rPr lang="en-US" altLang="en-US" sz="1600" dirty="0" smtClean="0">
                <a:solidFill>
                  <a:schemeClr val="accent2"/>
                </a:solidFill>
              </a:rPr>
              <a:t>ignificant cost savings to the project </a:t>
            </a:r>
            <a:r>
              <a:rPr lang="en-US" altLang="en-US" sz="1600" b="1" dirty="0" smtClean="0">
                <a:solidFill>
                  <a:schemeClr val="accent2"/>
                </a:solidFill>
              </a:rPr>
              <a:t>+</a:t>
            </a:r>
            <a:r>
              <a:rPr lang="en-US" altLang="en-US" sz="1600" dirty="0" smtClean="0">
                <a:solidFill>
                  <a:schemeClr val="accent2"/>
                </a:solidFill>
              </a:rPr>
              <a:t> less radioactive waste creation</a:t>
            </a:r>
          </a:p>
          <a:p>
            <a:pPr eaLnBrk="1" hangingPunct="1"/>
            <a:r>
              <a:rPr lang="en-US" altLang="en-US" sz="2000" dirty="0" smtClean="0"/>
              <a:t>In-house construction of all shielding – especially useful during installation</a:t>
            </a:r>
            <a:endParaRPr lang="en-US" altLang="en-US" sz="20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7" name="TextBox 14"/>
          <p:cNvSpPr txBox="1">
            <a:spLocks noChangeArrowheads="1"/>
          </p:cNvSpPr>
          <p:nvPr/>
        </p:nvSpPr>
        <p:spPr bwMode="auto">
          <a:xfrm>
            <a:off x="533400" y="1302441"/>
            <a:ext cx="7058025" cy="40011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2000" b="1" dirty="0" smtClean="0"/>
              <a:t>What worked </a:t>
            </a:r>
            <a:r>
              <a:rPr lang="en-US" altLang="en-US" sz="2000" b="1" dirty="0"/>
              <a:t>r</a:t>
            </a:r>
            <a:r>
              <a:rPr lang="en-US" altLang="en-US" sz="2000" b="1" dirty="0" smtClean="0"/>
              <a:t>eally </a:t>
            </a:r>
            <a:r>
              <a:rPr lang="en-US" altLang="en-US" sz="2000" b="1" dirty="0"/>
              <a:t>w</a:t>
            </a:r>
            <a:r>
              <a:rPr lang="en-US" altLang="en-US" sz="2000" b="1" dirty="0" smtClean="0"/>
              <a:t>ell (Contd.):</a:t>
            </a:r>
            <a:endParaRPr lang="en-US" altLang="en-US" sz="2000" b="1" dirty="0"/>
          </a:p>
        </p:txBody>
      </p:sp>
      <p:pic>
        <p:nvPicPr>
          <p:cNvPr id="8" name="Picture 2" descr="C:\Users\tariq\Desktop\HPT-LOCAL\Pictures\Pat_NBI\24-DSCN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4525" y="2800169"/>
            <a:ext cx="1257300" cy="942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tariq\Desktop\HPT-LOCAL\Pictures\T-Block fixt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224" y="1538202"/>
            <a:ext cx="1191203" cy="893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033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447800" y="76200"/>
            <a:ext cx="6942138" cy="1143000"/>
          </a:xfrm>
        </p:spPr>
        <p:txBody>
          <a:bodyPr/>
          <a:lstStyle/>
          <a:p>
            <a:r>
              <a:rPr lang="en-US" altLang="en-US" sz="4000" smtClean="0"/>
              <a:t>NuMI Target Hall (Plan View)</a:t>
            </a:r>
          </a:p>
        </p:txBody>
      </p:sp>
      <p:grpSp>
        <p:nvGrpSpPr>
          <p:cNvPr id="8195" name="Group 61"/>
          <p:cNvGrpSpPr>
            <a:grpSpLocks/>
          </p:cNvGrpSpPr>
          <p:nvPr/>
        </p:nvGrpSpPr>
        <p:grpSpPr bwMode="auto">
          <a:xfrm>
            <a:off x="304800" y="1600200"/>
            <a:ext cx="8077200" cy="4262438"/>
            <a:chOff x="192" y="1008"/>
            <a:chExt cx="5088" cy="2685"/>
          </a:xfrm>
        </p:grpSpPr>
        <p:pic>
          <p:nvPicPr>
            <p:cNvPr id="8199" name="Picture 4" descr="thall-plan-view"/>
            <p:cNvPicPr>
              <a:picLocks noChangeAspect="1" noChangeArrowheads="1"/>
            </p:cNvPicPr>
            <p:nvPr/>
          </p:nvPicPr>
          <p:blipFill>
            <a:blip r:embed="rId3" cstate="print">
              <a:extLst>
                <a:ext uri="{28A0092B-C50C-407E-A947-70E740481C1C}">
                  <a14:useLocalDpi xmlns:a14="http://schemas.microsoft.com/office/drawing/2010/main" val="0"/>
                </a:ext>
              </a:extLst>
            </a:blip>
            <a:srcRect t="5992"/>
            <a:stretch>
              <a:fillRect/>
            </a:stretch>
          </p:blipFill>
          <p:spPr bwMode="auto">
            <a:xfrm>
              <a:off x="240" y="1008"/>
              <a:ext cx="5040" cy="209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00" name="Rectangle 46"/>
            <p:cNvSpPr>
              <a:spLocks noChangeArrowheads="1"/>
            </p:cNvSpPr>
            <p:nvPr/>
          </p:nvSpPr>
          <p:spPr bwMode="auto">
            <a:xfrm>
              <a:off x="1632" y="2448"/>
              <a:ext cx="2814" cy="312"/>
            </a:xfrm>
            <a:prstGeom prst="rect">
              <a:avLst/>
            </a:prstGeom>
            <a:solidFill>
              <a:schemeClr val="accent2">
                <a:alpha val="2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sp>
          <p:nvSpPr>
            <p:cNvPr id="8201" name="Text Box 6"/>
            <p:cNvSpPr txBox="1">
              <a:spLocks noChangeArrowheads="1"/>
            </p:cNvSpPr>
            <p:nvPr/>
          </p:nvSpPr>
          <p:spPr bwMode="auto">
            <a:xfrm>
              <a:off x="192" y="2784"/>
              <a:ext cx="64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solidFill>
                    <a:srgbClr val="008000"/>
                  </a:solidFill>
                  <a:latin typeface="Arial" charset="0"/>
                </a:rPr>
                <a:t>Primary </a:t>
              </a:r>
            </a:p>
            <a:p>
              <a:pPr>
                <a:spcBef>
                  <a:spcPct val="0"/>
                </a:spcBef>
                <a:buFontTx/>
                <a:buNone/>
              </a:pPr>
              <a:r>
                <a:rPr lang="en-US" altLang="en-US" sz="1600">
                  <a:solidFill>
                    <a:srgbClr val="008000"/>
                  </a:solidFill>
                  <a:latin typeface="Arial" charset="0"/>
                </a:rPr>
                <a:t>Beamline</a:t>
              </a:r>
            </a:p>
          </p:txBody>
        </p:sp>
        <p:sp>
          <p:nvSpPr>
            <p:cNvPr id="8202" name="Text Box 7"/>
            <p:cNvSpPr txBox="1">
              <a:spLocks noChangeArrowheads="1"/>
            </p:cNvSpPr>
            <p:nvPr/>
          </p:nvSpPr>
          <p:spPr bwMode="auto">
            <a:xfrm>
              <a:off x="624" y="1440"/>
              <a:ext cx="827" cy="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solidFill>
                    <a:srgbClr val="800000"/>
                  </a:solidFill>
                  <a:latin typeface="Arial" charset="0"/>
                </a:rPr>
                <a:t>Horn Power </a:t>
              </a:r>
            </a:p>
            <a:p>
              <a:pPr>
                <a:spcBef>
                  <a:spcPct val="0"/>
                </a:spcBef>
                <a:buFontTx/>
                <a:buNone/>
              </a:pPr>
              <a:r>
                <a:rPr lang="en-US" altLang="en-US" sz="1600">
                  <a:solidFill>
                    <a:srgbClr val="800000"/>
                  </a:solidFill>
                  <a:latin typeface="Arial" charset="0"/>
                </a:rPr>
                <a:t>Supply</a:t>
              </a:r>
            </a:p>
          </p:txBody>
        </p:sp>
        <p:sp>
          <p:nvSpPr>
            <p:cNvPr id="8203" name="Rectangle 8"/>
            <p:cNvSpPr>
              <a:spLocks noChangeArrowheads="1"/>
            </p:cNvSpPr>
            <p:nvPr/>
          </p:nvSpPr>
          <p:spPr bwMode="auto">
            <a:xfrm>
              <a:off x="5088" y="2400"/>
              <a:ext cx="96" cy="384"/>
            </a:xfrm>
            <a:prstGeom prst="rect">
              <a:avLst/>
            </a:prstGeom>
            <a:solidFill>
              <a:schemeClr val="accent2"/>
            </a:solidFill>
            <a:ln w="9525">
              <a:solidFill>
                <a:schemeClr val="accent2"/>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sp>
          <p:nvSpPr>
            <p:cNvPr id="8204" name="Text Box 9"/>
            <p:cNvSpPr txBox="1">
              <a:spLocks noChangeArrowheads="1"/>
            </p:cNvSpPr>
            <p:nvPr/>
          </p:nvSpPr>
          <p:spPr bwMode="auto">
            <a:xfrm>
              <a:off x="4080" y="1296"/>
              <a:ext cx="1125"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800">
                  <a:solidFill>
                    <a:schemeClr val="accent1"/>
                  </a:solidFill>
                </a:rPr>
                <a:t> </a:t>
              </a:r>
              <a:r>
                <a:rPr lang="en-US" altLang="en-US" sz="1600">
                  <a:solidFill>
                    <a:schemeClr val="accent2"/>
                  </a:solidFill>
                  <a:latin typeface="Arial" charset="0"/>
                </a:rPr>
                <a:t>Target Pile</a:t>
              </a:r>
            </a:p>
            <a:p>
              <a:pPr>
                <a:spcBef>
                  <a:spcPct val="0"/>
                </a:spcBef>
                <a:buFontTx/>
                <a:buNone/>
              </a:pPr>
              <a:r>
                <a:rPr lang="en-US" altLang="en-US" sz="1600">
                  <a:solidFill>
                    <a:schemeClr val="accent2"/>
                  </a:solidFill>
                  <a:latin typeface="Arial" charset="0"/>
                </a:rPr>
                <a:t> Re-circulating Air</a:t>
              </a:r>
            </a:p>
            <a:p>
              <a:pPr>
                <a:spcBef>
                  <a:spcPct val="0"/>
                </a:spcBef>
                <a:buFontTx/>
                <a:buNone/>
              </a:pPr>
              <a:r>
                <a:rPr lang="en-US" altLang="en-US" sz="1600">
                  <a:solidFill>
                    <a:schemeClr val="accent2"/>
                  </a:solidFill>
                  <a:latin typeface="Arial" charset="0"/>
                </a:rPr>
                <a:t> Cooling System</a:t>
              </a:r>
            </a:p>
          </p:txBody>
        </p:sp>
        <p:sp>
          <p:nvSpPr>
            <p:cNvPr id="8205" name="Line 11"/>
            <p:cNvSpPr>
              <a:spLocks noChangeShapeType="1"/>
            </p:cNvSpPr>
            <p:nvPr/>
          </p:nvSpPr>
          <p:spPr bwMode="auto">
            <a:xfrm flipV="1">
              <a:off x="1482" y="1560"/>
              <a:ext cx="576" cy="0"/>
            </a:xfrm>
            <a:prstGeom prst="line">
              <a:avLst/>
            </a:prstGeom>
            <a:noFill/>
            <a:ln w="254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6" name="Line 12"/>
            <p:cNvSpPr>
              <a:spLocks noChangeShapeType="1"/>
            </p:cNvSpPr>
            <p:nvPr/>
          </p:nvSpPr>
          <p:spPr bwMode="auto">
            <a:xfrm>
              <a:off x="4656" y="1824"/>
              <a:ext cx="432" cy="528"/>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7" name="Line 13"/>
            <p:cNvSpPr>
              <a:spLocks noChangeShapeType="1"/>
            </p:cNvSpPr>
            <p:nvPr/>
          </p:nvSpPr>
          <p:spPr bwMode="auto">
            <a:xfrm>
              <a:off x="4464" y="2208"/>
              <a:ext cx="192" cy="288"/>
            </a:xfrm>
            <a:prstGeom prst="line">
              <a:avLst/>
            </a:prstGeom>
            <a:noFill/>
            <a:ln w="254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8" name="Line 16"/>
            <p:cNvSpPr>
              <a:spLocks noChangeShapeType="1"/>
            </p:cNvSpPr>
            <p:nvPr/>
          </p:nvSpPr>
          <p:spPr bwMode="auto">
            <a:xfrm flipV="1">
              <a:off x="192" y="2592"/>
              <a:ext cx="576" cy="0"/>
            </a:xfrm>
            <a:prstGeom prst="line">
              <a:avLst/>
            </a:prstGeom>
            <a:noFill/>
            <a:ln w="635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9" name="Line 18"/>
            <p:cNvSpPr>
              <a:spLocks noChangeShapeType="1"/>
            </p:cNvSpPr>
            <p:nvPr/>
          </p:nvSpPr>
          <p:spPr bwMode="auto">
            <a:xfrm flipH="1" flipV="1">
              <a:off x="2064" y="2688"/>
              <a:ext cx="0" cy="432"/>
            </a:xfrm>
            <a:prstGeom prst="line">
              <a:avLst/>
            </a:prstGeom>
            <a:noFill/>
            <a:ln w="28575">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0" name="Text Box 24"/>
            <p:cNvSpPr txBox="1">
              <a:spLocks noChangeArrowheads="1"/>
            </p:cNvSpPr>
            <p:nvPr/>
          </p:nvSpPr>
          <p:spPr bwMode="auto">
            <a:xfrm>
              <a:off x="1392" y="3120"/>
              <a:ext cx="5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900"/>
                <a:t> </a:t>
              </a:r>
              <a:r>
                <a:rPr lang="en-US" altLang="en-US" sz="1600">
                  <a:solidFill>
                    <a:srgbClr val="990033"/>
                  </a:solidFill>
                  <a:latin typeface="Arial" charset="0"/>
                </a:rPr>
                <a:t>Target</a:t>
              </a:r>
            </a:p>
          </p:txBody>
        </p:sp>
        <p:sp>
          <p:nvSpPr>
            <p:cNvPr id="8211" name="Line 25"/>
            <p:cNvSpPr>
              <a:spLocks noChangeShapeType="1"/>
            </p:cNvSpPr>
            <p:nvPr/>
          </p:nvSpPr>
          <p:spPr bwMode="auto">
            <a:xfrm flipV="1">
              <a:off x="1776" y="2688"/>
              <a:ext cx="0" cy="432"/>
            </a:xfrm>
            <a:prstGeom prst="line">
              <a:avLst/>
            </a:prstGeom>
            <a:noFill/>
            <a:ln w="28575">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2" name="Text Box 28"/>
            <p:cNvSpPr txBox="1">
              <a:spLocks noChangeArrowheads="1"/>
            </p:cNvSpPr>
            <p:nvPr/>
          </p:nvSpPr>
          <p:spPr bwMode="auto">
            <a:xfrm>
              <a:off x="3936" y="2016"/>
              <a:ext cx="67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solidFill>
                    <a:srgbClr val="CC0000"/>
                  </a:solidFill>
                  <a:latin typeface="Arial" charset="0"/>
                </a:rPr>
                <a:t>Work Cell</a:t>
              </a:r>
            </a:p>
          </p:txBody>
        </p:sp>
        <p:sp>
          <p:nvSpPr>
            <p:cNvPr id="8213" name="Rectangle 29"/>
            <p:cNvSpPr>
              <a:spLocks noChangeArrowheads="1"/>
            </p:cNvSpPr>
            <p:nvPr/>
          </p:nvSpPr>
          <p:spPr bwMode="auto">
            <a:xfrm>
              <a:off x="3456" y="2544"/>
              <a:ext cx="240" cy="96"/>
            </a:xfrm>
            <a:prstGeom prst="rect">
              <a:avLst/>
            </a:prstGeom>
            <a:solidFill>
              <a:schemeClr val="bg2"/>
            </a:solidFill>
            <a:ln w="28575">
              <a:solidFill>
                <a:srgbClr val="800000"/>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spcBef>
                  <a:spcPct val="0"/>
                </a:spcBef>
                <a:buFontTx/>
                <a:buNone/>
              </a:pPr>
              <a:endParaRPr lang="en-US" altLang="en-US" sz="900"/>
            </a:p>
          </p:txBody>
        </p:sp>
        <p:sp>
          <p:nvSpPr>
            <p:cNvPr id="8214" name="Line 32"/>
            <p:cNvSpPr>
              <a:spLocks noChangeShapeType="1"/>
            </p:cNvSpPr>
            <p:nvPr/>
          </p:nvSpPr>
          <p:spPr bwMode="auto">
            <a:xfrm>
              <a:off x="2784" y="2352"/>
              <a:ext cx="768"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5" name="Line 33"/>
            <p:cNvSpPr>
              <a:spLocks noChangeShapeType="1"/>
            </p:cNvSpPr>
            <p:nvPr/>
          </p:nvSpPr>
          <p:spPr bwMode="auto">
            <a:xfrm>
              <a:off x="3552" y="2352"/>
              <a:ext cx="0" cy="192"/>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6" name="Rectangle 34"/>
            <p:cNvSpPr>
              <a:spLocks noChangeArrowheads="1"/>
            </p:cNvSpPr>
            <p:nvPr/>
          </p:nvSpPr>
          <p:spPr bwMode="auto">
            <a:xfrm>
              <a:off x="2016" y="1344"/>
              <a:ext cx="114" cy="360"/>
            </a:xfrm>
            <a:prstGeom prst="rect">
              <a:avLst/>
            </a:prstGeom>
            <a:solidFill>
              <a:srgbClr val="80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sp>
          <p:nvSpPr>
            <p:cNvPr id="8217" name="Text Box 35"/>
            <p:cNvSpPr txBox="1">
              <a:spLocks noChangeArrowheads="1"/>
            </p:cNvSpPr>
            <p:nvPr/>
          </p:nvSpPr>
          <p:spPr bwMode="auto">
            <a:xfrm>
              <a:off x="3264" y="1248"/>
              <a:ext cx="607" cy="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solidFill>
                    <a:srgbClr val="CC0000"/>
                  </a:solidFill>
                  <a:latin typeface="Arial" charset="0"/>
                </a:rPr>
                <a:t>RAW </a:t>
              </a:r>
            </a:p>
            <a:p>
              <a:pPr>
                <a:spcBef>
                  <a:spcPct val="0"/>
                </a:spcBef>
                <a:buFontTx/>
                <a:buNone/>
              </a:pPr>
              <a:r>
                <a:rPr lang="en-US" altLang="en-US" sz="1600">
                  <a:solidFill>
                    <a:srgbClr val="CC0000"/>
                  </a:solidFill>
                  <a:latin typeface="Arial" charset="0"/>
                </a:rPr>
                <a:t>Systems</a:t>
              </a:r>
            </a:p>
          </p:txBody>
        </p:sp>
        <p:sp>
          <p:nvSpPr>
            <p:cNvPr id="8218" name="Line 36"/>
            <p:cNvSpPr>
              <a:spLocks noChangeShapeType="1"/>
            </p:cNvSpPr>
            <p:nvPr/>
          </p:nvSpPr>
          <p:spPr bwMode="auto">
            <a:xfrm flipH="1">
              <a:off x="3072" y="1488"/>
              <a:ext cx="192" cy="144"/>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9" name="Rectangle 37"/>
            <p:cNvSpPr>
              <a:spLocks noChangeArrowheads="1"/>
            </p:cNvSpPr>
            <p:nvPr/>
          </p:nvSpPr>
          <p:spPr bwMode="auto">
            <a:xfrm>
              <a:off x="2748" y="1530"/>
              <a:ext cx="114" cy="168"/>
            </a:xfrm>
            <a:prstGeom prst="rect">
              <a:avLst/>
            </a:prstGeom>
            <a:solidFill>
              <a:srgbClr val="CC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sp>
          <p:nvSpPr>
            <p:cNvPr id="8220" name="Rectangle 38"/>
            <p:cNvSpPr>
              <a:spLocks noChangeArrowheads="1"/>
            </p:cNvSpPr>
            <p:nvPr/>
          </p:nvSpPr>
          <p:spPr bwMode="auto">
            <a:xfrm>
              <a:off x="2952" y="1524"/>
              <a:ext cx="114" cy="168"/>
            </a:xfrm>
            <a:prstGeom prst="rect">
              <a:avLst/>
            </a:prstGeom>
            <a:solidFill>
              <a:srgbClr val="CC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sp>
          <p:nvSpPr>
            <p:cNvPr id="8221" name="Text Box 39"/>
            <p:cNvSpPr txBox="1">
              <a:spLocks noChangeArrowheads="1"/>
            </p:cNvSpPr>
            <p:nvPr/>
          </p:nvSpPr>
          <p:spPr bwMode="auto">
            <a:xfrm>
              <a:off x="1872" y="3120"/>
              <a:ext cx="5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900"/>
                <a:t> </a:t>
              </a:r>
              <a:r>
                <a:rPr lang="en-US" altLang="en-US" sz="1600">
                  <a:solidFill>
                    <a:srgbClr val="990033"/>
                  </a:solidFill>
                  <a:latin typeface="Arial" charset="0"/>
                </a:rPr>
                <a:t>Horn 1</a:t>
              </a:r>
            </a:p>
          </p:txBody>
        </p:sp>
        <p:sp>
          <p:nvSpPr>
            <p:cNvPr id="8222" name="Text Box 40"/>
            <p:cNvSpPr txBox="1">
              <a:spLocks noChangeArrowheads="1"/>
            </p:cNvSpPr>
            <p:nvPr/>
          </p:nvSpPr>
          <p:spPr bwMode="auto">
            <a:xfrm>
              <a:off x="2448" y="3173"/>
              <a:ext cx="876"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dirty="0">
                  <a:solidFill>
                    <a:srgbClr val="990033"/>
                  </a:solidFill>
                  <a:latin typeface="Arial" charset="0"/>
                </a:rPr>
                <a:t>Horn 2</a:t>
              </a:r>
            </a:p>
            <a:p>
              <a:pPr>
                <a:spcBef>
                  <a:spcPct val="0"/>
                </a:spcBef>
                <a:buFontTx/>
                <a:buNone/>
              </a:pPr>
              <a:r>
                <a:rPr lang="en-US" altLang="en-US" sz="1600" dirty="0">
                  <a:solidFill>
                    <a:srgbClr val="990033"/>
                  </a:solidFill>
                  <a:latin typeface="Arial" charset="0"/>
                </a:rPr>
                <a:t>Low Energy</a:t>
              </a:r>
            </a:p>
            <a:p>
              <a:pPr>
                <a:spcBef>
                  <a:spcPct val="0"/>
                </a:spcBef>
                <a:buFontTx/>
                <a:buNone/>
              </a:pPr>
              <a:r>
                <a:rPr lang="en-US" altLang="en-US" sz="1600" dirty="0">
                  <a:solidFill>
                    <a:srgbClr val="990033"/>
                  </a:solidFill>
                  <a:latin typeface="Arial" charset="0"/>
                </a:rPr>
                <a:t>Configuration</a:t>
              </a:r>
            </a:p>
          </p:txBody>
        </p:sp>
        <p:sp>
          <p:nvSpPr>
            <p:cNvPr id="8223" name="Line 41"/>
            <p:cNvSpPr>
              <a:spLocks noChangeShapeType="1"/>
            </p:cNvSpPr>
            <p:nvPr/>
          </p:nvSpPr>
          <p:spPr bwMode="auto">
            <a:xfrm flipH="1" flipV="1">
              <a:off x="2688" y="2688"/>
              <a:ext cx="0" cy="479"/>
            </a:xfrm>
            <a:prstGeom prst="line">
              <a:avLst/>
            </a:prstGeom>
            <a:noFill/>
            <a:ln w="28575">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24" name="Text Box 42"/>
            <p:cNvSpPr txBox="1">
              <a:spLocks noChangeArrowheads="1"/>
            </p:cNvSpPr>
            <p:nvPr/>
          </p:nvSpPr>
          <p:spPr bwMode="auto">
            <a:xfrm>
              <a:off x="2256" y="1920"/>
              <a:ext cx="577"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latin typeface="Arial" charset="0"/>
                </a:rPr>
                <a:t>Stripline</a:t>
              </a:r>
            </a:p>
          </p:txBody>
        </p:sp>
        <p:sp>
          <p:nvSpPr>
            <p:cNvPr id="8225" name="Line 43"/>
            <p:cNvSpPr>
              <a:spLocks noChangeShapeType="1"/>
            </p:cNvSpPr>
            <p:nvPr/>
          </p:nvSpPr>
          <p:spPr bwMode="auto">
            <a:xfrm flipH="1" flipV="1">
              <a:off x="2112" y="2016"/>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26" name="Line 44"/>
            <p:cNvSpPr>
              <a:spLocks noChangeShapeType="1"/>
            </p:cNvSpPr>
            <p:nvPr/>
          </p:nvSpPr>
          <p:spPr bwMode="auto">
            <a:xfrm flipH="1">
              <a:off x="2496" y="2112"/>
              <a:ext cx="0" cy="19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27" name="Rectangle 45"/>
            <p:cNvSpPr>
              <a:spLocks noChangeArrowheads="1"/>
            </p:cNvSpPr>
            <p:nvPr/>
          </p:nvSpPr>
          <p:spPr bwMode="auto">
            <a:xfrm>
              <a:off x="4596" y="2508"/>
              <a:ext cx="366" cy="192"/>
            </a:xfrm>
            <a:prstGeom prst="rect">
              <a:avLst/>
            </a:prstGeom>
            <a:solidFill>
              <a:srgbClr val="CC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a:latin typeface="Arial" charset="0"/>
              </a:endParaRPr>
            </a:p>
          </p:txBody>
        </p:sp>
        <p:sp>
          <p:nvSpPr>
            <p:cNvPr id="8228" name="Text Box 47"/>
            <p:cNvSpPr txBox="1">
              <a:spLocks noChangeArrowheads="1"/>
            </p:cNvSpPr>
            <p:nvPr/>
          </p:nvSpPr>
          <p:spPr bwMode="auto">
            <a:xfrm>
              <a:off x="3120" y="1872"/>
              <a:ext cx="77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solidFill>
                    <a:schemeClr val="accent2"/>
                  </a:solidFill>
                  <a:latin typeface="Arial" charset="0"/>
                </a:rPr>
                <a:t>Target Pile </a:t>
              </a:r>
            </a:p>
            <a:p>
              <a:pPr>
                <a:spcBef>
                  <a:spcPct val="0"/>
                </a:spcBef>
                <a:buFontTx/>
                <a:buNone/>
              </a:pPr>
              <a:r>
                <a:rPr lang="en-US" altLang="en-US" sz="1600">
                  <a:solidFill>
                    <a:schemeClr val="accent2"/>
                  </a:solidFill>
                  <a:latin typeface="Arial" charset="0"/>
                </a:rPr>
                <a:t>Shielding</a:t>
              </a:r>
            </a:p>
          </p:txBody>
        </p:sp>
        <p:sp>
          <p:nvSpPr>
            <p:cNvPr id="8229" name="Line 48"/>
            <p:cNvSpPr>
              <a:spLocks noChangeShapeType="1"/>
            </p:cNvSpPr>
            <p:nvPr/>
          </p:nvSpPr>
          <p:spPr bwMode="auto">
            <a:xfrm>
              <a:off x="3744" y="2256"/>
              <a:ext cx="144" cy="288"/>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31" name="Text Box 51"/>
            <p:cNvSpPr txBox="1">
              <a:spLocks noChangeArrowheads="1"/>
            </p:cNvSpPr>
            <p:nvPr/>
          </p:nvSpPr>
          <p:spPr bwMode="auto">
            <a:xfrm>
              <a:off x="3312" y="3173"/>
              <a:ext cx="1012"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dirty="0">
                  <a:solidFill>
                    <a:srgbClr val="990033"/>
                  </a:solidFill>
                  <a:latin typeface="Arial" charset="0"/>
                </a:rPr>
                <a:t>Horn 2</a:t>
              </a:r>
            </a:p>
            <a:p>
              <a:pPr>
                <a:spcBef>
                  <a:spcPct val="0"/>
                </a:spcBef>
                <a:buFontTx/>
                <a:buNone/>
              </a:pPr>
              <a:r>
                <a:rPr lang="en-US" altLang="en-US" sz="1600" dirty="0">
                  <a:solidFill>
                    <a:srgbClr val="990033"/>
                  </a:solidFill>
                  <a:latin typeface="Arial" charset="0"/>
                </a:rPr>
                <a:t>Medium Energy</a:t>
              </a:r>
            </a:p>
            <a:p>
              <a:pPr>
                <a:spcBef>
                  <a:spcPct val="0"/>
                </a:spcBef>
                <a:buFontTx/>
                <a:buNone/>
              </a:pPr>
              <a:r>
                <a:rPr lang="en-US" altLang="en-US" sz="1600" dirty="0">
                  <a:solidFill>
                    <a:srgbClr val="990033"/>
                  </a:solidFill>
                  <a:latin typeface="Arial" charset="0"/>
                </a:rPr>
                <a:t>Configuration</a:t>
              </a:r>
            </a:p>
          </p:txBody>
        </p:sp>
        <p:sp>
          <p:nvSpPr>
            <p:cNvPr id="8232" name="Line 52"/>
            <p:cNvSpPr>
              <a:spLocks noChangeShapeType="1"/>
            </p:cNvSpPr>
            <p:nvPr/>
          </p:nvSpPr>
          <p:spPr bwMode="auto">
            <a:xfrm flipH="1" flipV="1">
              <a:off x="3600" y="2688"/>
              <a:ext cx="0" cy="484"/>
            </a:xfrm>
            <a:prstGeom prst="line">
              <a:avLst/>
            </a:prstGeom>
            <a:noFill/>
            <a:ln w="28575">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8233" name="Group 59"/>
            <p:cNvGrpSpPr>
              <a:grpSpLocks/>
            </p:cNvGrpSpPr>
            <p:nvPr/>
          </p:nvGrpSpPr>
          <p:grpSpPr bwMode="auto">
            <a:xfrm>
              <a:off x="2692" y="2991"/>
              <a:ext cx="917" cy="202"/>
              <a:chOff x="2692" y="2991"/>
              <a:chExt cx="917" cy="202"/>
            </a:xfrm>
          </p:grpSpPr>
          <p:sp>
            <p:nvSpPr>
              <p:cNvPr id="8235" name="Line 54"/>
              <p:cNvSpPr>
                <a:spLocks noChangeShapeType="1"/>
              </p:cNvSpPr>
              <p:nvPr/>
            </p:nvSpPr>
            <p:spPr bwMode="auto">
              <a:xfrm>
                <a:off x="2692" y="3099"/>
                <a:ext cx="257"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36" name="Line 55"/>
              <p:cNvSpPr>
                <a:spLocks noChangeShapeType="1"/>
              </p:cNvSpPr>
              <p:nvPr/>
            </p:nvSpPr>
            <p:spPr bwMode="auto">
              <a:xfrm flipH="1">
                <a:off x="3326" y="3096"/>
                <a:ext cx="283"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37" name="Text Box 56"/>
              <p:cNvSpPr txBox="1">
                <a:spLocks noChangeArrowheads="1"/>
              </p:cNvSpPr>
              <p:nvPr/>
            </p:nvSpPr>
            <p:spPr bwMode="auto">
              <a:xfrm>
                <a:off x="2937" y="2991"/>
                <a:ext cx="35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500" dirty="0">
                    <a:latin typeface="Arial" charset="0"/>
                  </a:rPr>
                  <a:t>~9m</a:t>
                </a:r>
              </a:p>
            </p:txBody>
          </p:sp>
        </p:grpSp>
      </p:grpSp>
      <p:sp>
        <p:nvSpPr>
          <p:cNvPr id="8196" name="Slide Number Placeholder 5"/>
          <p:cNvSpPr txBox="1">
            <a:spLocks noGrp="1"/>
          </p:cNvSpPr>
          <p:nvPr/>
        </p:nvSpPr>
        <p:spPr bwMode="auto">
          <a:xfrm>
            <a:off x="7010400" y="6421438"/>
            <a:ext cx="2133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fld id="{B2C91852-1BDC-4936-8B86-CF441D27E9A7}" type="slidenum">
              <a:rPr lang="en-US" altLang="en-US" sz="1200">
                <a:latin typeface="Arial" charset="0"/>
              </a:rPr>
              <a:pPr algn="r" eaLnBrk="1" hangingPunct="1">
                <a:spcBef>
                  <a:spcPct val="0"/>
                </a:spcBef>
                <a:buFontTx/>
                <a:buNone/>
              </a:pPr>
              <a:t>5</a:t>
            </a:fld>
            <a:endParaRPr lang="en-US" altLang="en-US" sz="1200">
              <a:latin typeface="Arial" charset="0"/>
            </a:endParaRPr>
          </a:p>
        </p:txBody>
      </p:sp>
      <p:sp>
        <p:nvSpPr>
          <p:cNvPr id="46"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47"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48" name="Text Box 40"/>
          <p:cNvSpPr txBox="1">
            <a:spLocks noChangeArrowheads="1"/>
          </p:cNvSpPr>
          <p:nvPr/>
        </p:nvSpPr>
        <p:spPr bwMode="auto">
          <a:xfrm>
            <a:off x="3431989" y="5764630"/>
            <a:ext cx="19752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b="1" dirty="0" smtClean="0">
                <a:solidFill>
                  <a:srgbClr val="660066"/>
                </a:solidFill>
                <a:latin typeface="Arial" charset="0"/>
              </a:rPr>
              <a:t>(MINOS/</a:t>
            </a:r>
            <a:r>
              <a:rPr lang="en-US" altLang="en-US" sz="1600" b="1" dirty="0" err="1" smtClean="0">
                <a:solidFill>
                  <a:srgbClr val="660066"/>
                </a:solidFill>
                <a:latin typeface="Arial" charset="0"/>
              </a:rPr>
              <a:t>MINERvA</a:t>
            </a:r>
            <a:r>
              <a:rPr lang="en-US" altLang="en-US" sz="1600" b="1" dirty="0" smtClean="0">
                <a:solidFill>
                  <a:srgbClr val="660066"/>
                </a:solidFill>
                <a:latin typeface="Arial" charset="0"/>
              </a:rPr>
              <a:t>)</a:t>
            </a:r>
            <a:endParaRPr lang="en-US" altLang="en-US" sz="1600" b="1" dirty="0">
              <a:solidFill>
                <a:srgbClr val="660066"/>
              </a:solidFill>
              <a:latin typeface="Arial" charset="0"/>
            </a:endParaRPr>
          </a:p>
        </p:txBody>
      </p:sp>
      <p:sp>
        <p:nvSpPr>
          <p:cNvPr id="49" name="Text Box 40"/>
          <p:cNvSpPr txBox="1">
            <a:spLocks noChangeArrowheads="1"/>
          </p:cNvSpPr>
          <p:nvPr/>
        </p:nvSpPr>
        <p:spPr bwMode="auto">
          <a:xfrm>
            <a:off x="5421604" y="5767052"/>
            <a:ext cx="8915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b="1" dirty="0" smtClean="0">
                <a:solidFill>
                  <a:srgbClr val="660066"/>
                </a:solidFill>
                <a:latin typeface="Arial" charset="0"/>
              </a:rPr>
              <a:t>(</a:t>
            </a:r>
            <a:r>
              <a:rPr lang="en-US" altLang="en-US" sz="1600" b="1" dirty="0" err="1" smtClean="0">
                <a:solidFill>
                  <a:srgbClr val="660066"/>
                </a:solidFill>
                <a:latin typeface="Arial" charset="0"/>
              </a:rPr>
              <a:t>NOvA</a:t>
            </a:r>
            <a:r>
              <a:rPr lang="en-US" altLang="en-US" sz="1600" b="1" dirty="0" smtClean="0">
                <a:solidFill>
                  <a:srgbClr val="660066"/>
                </a:solidFill>
                <a:latin typeface="Arial" charset="0"/>
              </a:rPr>
              <a:t>)</a:t>
            </a:r>
            <a:endParaRPr lang="en-US" altLang="en-US" sz="1600" b="1" dirty="0">
              <a:solidFill>
                <a:srgbClr val="660066"/>
              </a:solidFill>
              <a:latin typeface="Arial" charset="0"/>
            </a:endParaRPr>
          </a:p>
        </p:txBody>
      </p:sp>
    </p:spTree>
    <p:extLst>
      <p:ext uri="{BB962C8B-B14F-4D97-AF65-F5344CB8AC3E}">
        <p14:creationId xmlns:p14="http://schemas.microsoft.com/office/powerpoint/2010/main" val="349111558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50</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algn="l" eaLnBrk="1" hangingPunct="1"/>
            <a:r>
              <a:rPr lang="en-US" altLang="en-US" sz="4000" dirty="0"/>
              <a:t>R</a:t>
            </a:r>
            <a:r>
              <a:rPr lang="en-US" altLang="en-US" sz="4000" dirty="0" smtClean="0"/>
              <a:t>esults &amp; Lessons Learned</a:t>
            </a:r>
          </a:p>
        </p:txBody>
      </p:sp>
      <p:sp>
        <p:nvSpPr>
          <p:cNvPr id="7173" name="Rectangle 3"/>
          <p:cNvSpPr>
            <a:spLocks noGrp="1" noChangeArrowheads="1"/>
          </p:cNvSpPr>
          <p:nvPr>
            <p:ph type="body" idx="1"/>
          </p:nvPr>
        </p:nvSpPr>
        <p:spPr>
          <a:xfrm>
            <a:off x="400050" y="1255713"/>
            <a:ext cx="5848350" cy="5040312"/>
          </a:xfrm>
        </p:spPr>
        <p:txBody>
          <a:bodyPr/>
          <a:lstStyle/>
          <a:p>
            <a:pPr marL="0" indent="0" eaLnBrk="1" hangingPunct="1">
              <a:buNone/>
            </a:pPr>
            <a:r>
              <a:rPr lang="en-US" altLang="en-US" sz="2400" b="1" i="1" dirty="0">
                <a:solidFill>
                  <a:srgbClr val="008000"/>
                </a:solidFill>
              </a:rPr>
              <a:t>Overall things went better than expected</a:t>
            </a:r>
            <a:r>
              <a:rPr lang="en-US" altLang="en-US" sz="2400" b="1" i="1" dirty="0" smtClean="0">
                <a:solidFill>
                  <a:srgbClr val="008000"/>
                </a:solidFill>
              </a:rPr>
              <a:t>!</a:t>
            </a:r>
            <a:endParaRPr lang="en-US" altLang="en-US" sz="2400" b="1" i="1" dirty="0">
              <a:solidFill>
                <a:srgbClr val="008000"/>
              </a:solidFill>
            </a:endParaRPr>
          </a:p>
          <a:p>
            <a:pPr eaLnBrk="1" hangingPunct="1"/>
            <a:endParaRPr lang="en-US" altLang="en-US" sz="2400" dirty="0" smtClean="0"/>
          </a:p>
          <a:p>
            <a:pPr eaLnBrk="1" hangingPunct="1"/>
            <a:r>
              <a:rPr lang="en-US" altLang="en-US" sz="2400" dirty="0" smtClean="0"/>
              <a:t>Sheet-metal cover construction over LE</a:t>
            </a:r>
          </a:p>
          <a:p>
            <a:pPr lvl="1" eaLnBrk="1" hangingPunct="1"/>
            <a:r>
              <a:rPr lang="en-US" altLang="en-US" sz="2000" dirty="0" smtClean="0">
                <a:solidFill>
                  <a:schemeClr val="accent2"/>
                </a:solidFill>
              </a:rPr>
              <a:t>Took much longer </a:t>
            </a:r>
            <a:r>
              <a:rPr lang="en-US" altLang="en-US" sz="2000" dirty="0">
                <a:solidFill>
                  <a:schemeClr val="accent2"/>
                </a:solidFill>
              </a:rPr>
              <a:t>than </a:t>
            </a:r>
            <a:r>
              <a:rPr lang="en-US" altLang="en-US" sz="2000" dirty="0" smtClean="0">
                <a:solidFill>
                  <a:schemeClr val="accent2"/>
                </a:solidFill>
              </a:rPr>
              <a:t>expected</a:t>
            </a:r>
          </a:p>
          <a:p>
            <a:pPr lvl="1" eaLnBrk="1" hangingPunct="1"/>
            <a:r>
              <a:rPr lang="en-US" altLang="en-US" sz="2000" dirty="0">
                <a:solidFill>
                  <a:schemeClr val="accent2"/>
                </a:solidFill>
              </a:rPr>
              <a:t>C</a:t>
            </a:r>
            <a:r>
              <a:rPr lang="en-US" altLang="en-US" sz="2000" dirty="0" smtClean="0">
                <a:solidFill>
                  <a:schemeClr val="accent2"/>
                </a:solidFill>
              </a:rPr>
              <a:t>ost </a:t>
            </a:r>
            <a:r>
              <a:rPr lang="en-US" altLang="en-US" sz="2000" dirty="0">
                <a:solidFill>
                  <a:schemeClr val="accent2"/>
                </a:solidFill>
              </a:rPr>
              <a:t>more than </a:t>
            </a:r>
            <a:r>
              <a:rPr lang="en-US" altLang="en-US" sz="2000" dirty="0" smtClean="0">
                <a:solidFill>
                  <a:schemeClr val="accent2"/>
                </a:solidFill>
              </a:rPr>
              <a:t>planned</a:t>
            </a:r>
          </a:p>
          <a:p>
            <a:pPr lvl="1" eaLnBrk="1" hangingPunct="1"/>
            <a:r>
              <a:rPr lang="en-US" altLang="en-US" sz="2000" dirty="0" smtClean="0">
                <a:solidFill>
                  <a:schemeClr val="accent2"/>
                </a:solidFill>
              </a:rPr>
              <a:t>Highest radiation dose (</a:t>
            </a:r>
            <a:r>
              <a:rPr lang="en-US" altLang="en-US" sz="2000" dirty="0">
                <a:solidFill>
                  <a:schemeClr val="accent2"/>
                </a:solidFill>
              </a:rPr>
              <a:t>370 person-</a:t>
            </a:r>
            <a:r>
              <a:rPr lang="en-US" altLang="en-US" sz="2000" dirty="0" err="1">
                <a:solidFill>
                  <a:schemeClr val="accent2"/>
                </a:solidFill>
              </a:rPr>
              <a:t>mrem</a:t>
            </a:r>
            <a:r>
              <a:rPr lang="en-US" altLang="en-US" sz="2000" dirty="0">
                <a:solidFill>
                  <a:schemeClr val="accent2"/>
                </a:solidFill>
              </a:rPr>
              <a:t>)</a:t>
            </a:r>
          </a:p>
          <a:p>
            <a:pPr eaLnBrk="1" hangingPunct="1"/>
            <a:r>
              <a:rPr lang="en-US" altLang="en-US" sz="2400" dirty="0" smtClean="0"/>
              <a:t>Some minor rigging challenges with the new (larger) T-Blocks</a:t>
            </a:r>
          </a:p>
          <a:p>
            <a:pPr lvl="1" eaLnBrk="1" hangingPunct="1"/>
            <a:r>
              <a:rPr lang="en-US" altLang="en-US" sz="2000" dirty="0" smtClean="0">
                <a:solidFill>
                  <a:schemeClr val="accent2"/>
                </a:solidFill>
              </a:rPr>
              <a:t>Ran out of headroom for lifting T-block out of basket</a:t>
            </a:r>
          </a:p>
          <a:p>
            <a:pPr lvl="1" eaLnBrk="1" hangingPunct="1"/>
            <a:r>
              <a:rPr lang="en-US" altLang="en-US" sz="2000" dirty="0" smtClean="0">
                <a:solidFill>
                  <a:schemeClr val="accent2"/>
                </a:solidFill>
              </a:rPr>
              <a:t>Required some creative rigging techniques to get basket and T-block off the rail cart</a:t>
            </a:r>
          </a:p>
          <a:p>
            <a:pPr lvl="1" eaLnBrk="1" hangingPunct="1"/>
            <a:r>
              <a:rPr lang="en-US" altLang="en-US" sz="2000" b="1" u="sng" dirty="0" smtClean="0">
                <a:solidFill>
                  <a:srgbClr val="C00000"/>
                </a:solidFill>
              </a:rPr>
              <a:t>Again, spaces are very tight in our facilities!</a:t>
            </a:r>
          </a:p>
          <a:p>
            <a:pPr lvl="1" eaLnBrk="1" hangingPunct="1"/>
            <a:endParaRPr lang="en-US" altLang="en-US" sz="2000" dirty="0">
              <a:solidFill>
                <a:schemeClr val="accent2"/>
              </a:solidFill>
            </a:endParaRP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7" name="TextBox 14"/>
          <p:cNvSpPr txBox="1">
            <a:spLocks noChangeArrowheads="1"/>
          </p:cNvSpPr>
          <p:nvPr/>
        </p:nvSpPr>
        <p:spPr bwMode="auto">
          <a:xfrm>
            <a:off x="428625" y="1687453"/>
            <a:ext cx="7058025" cy="40011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2000" b="1" dirty="0" smtClean="0"/>
              <a:t>What </a:t>
            </a:r>
            <a:r>
              <a:rPr lang="en-US" altLang="en-US" sz="2000" b="1" u="sng" dirty="0" smtClean="0"/>
              <a:t>didn’t</a:t>
            </a:r>
            <a:r>
              <a:rPr lang="en-US" altLang="en-US" sz="2000" b="1" dirty="0" smtClean="0"/>
              <a:t> </a:t>
            </a:r>
            <a:r>
              <a:rPr lang="en-US" altLang="en-US" sz="2000" b="1" dirty="0"/>
              <a:t>w</a:t>
            </a:r>
            <a:r>
              <a:rPr lang="en-US" altLang="en-US" sz="2000" b="1" dirty="0" smtClean="0"/>
              <a:t>ork as well:</a:t>
            </a:r>
            <a:endParaRPr lang="en-US" altLang="en-US" sz="2000" b="1" dirty="0"/>
          </a:p>
        </p:txBody>
      </p:sp>
      <p:pic>
        <p:nvPicPr>
          <p:cNvPr id="2050" name="Picture 2" descr="C:\Users\tariq\Desktop\HPT-LOCAL\Pictures\20 Rigging challeng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265" y="2413693"/>
            <a:ext cx="2780769" cy="3723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104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51</a:t>
            </a:fld>
            <a:endParaRPr lang="en-US" altLang="en-US" sz="1200" smtClean="0">
              <a:latin typeface="Arial" charset="0"/>
            </a:endParaRPr>
          </a:p>
        </p:txBody>
      </p:sp>
      <p:sp>
        <p:nvSpPr>
          <p:cNvPr id="7172" name="Rectangle 2"/>
          <p:cNvSpPr>
            <a:spLocks noGrp="1" noChangeArrowheads="1"/>
          </p:cNvSpPr>
          <p:nvPr>
            <p:ph type="title"/>
          </p:nvPr>
        </p:nvSpPr>
        <p:spPr>
          <a:xfrm>
            <a:off x="1699418" y="304920"/>
            <a:ext cx="6897687" cy="685800"/>
          </a:xfrm>
        </p:spPr>
        <p:txBody>
          <a:bodyPr/>
          <a:lstStyle/>
          <a:p>
            <a:pPr eaLnBrk="1" hangingPunct="1"/>
            <a:r>
              <a:rPr lang="en-US" altLang="en-US" sz="3200" dirty="0" smtClean="0"/>
              <a:t>Target Hall Thermal FEA </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9" name="TextBox 8"/>
          <p:cNvSpPr txBox="1">
            <a:spLocks noChangeArrowheads="1"/>
          </p:cNvSpPr>
          <p:nvPr/>
        </p:nvSpPr>
        <p:spPr bwMode="auto">
          <a:xfrm>
            <a:off x="528571" y="4416522"/>
            <a:ext cx="814870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marL="285750" indent="-285750" eaLnBrk="1" hangingPunct="1">
              <a:buFont typeface="Arial" panose="020B0604020202020204" pitchFamily="34" charset="0"/>
              <a:buChar char="•"/>
            </a:pPr>
            <a:r>
              <a:rPr lang="en-US" altLang="en-US" sz="1600" b="1" dirty="0">
                <a:solidFill>
                  <a:srgbClr val="0033CC"/>
                </a:solidFill>
              </a:rPr>
              <a:t>M</a:t>
            </a:r>
            <a:r>
              <a:rPr lang="en-US" altLang="en-US" sz="1600" b="1" dirty="0" smtClean="0">
                <a:solidFill>
                  <a:srgbClr val="0033CC"/>
                </a:solidFill>
              </a:rPr>
              <a:t>aximum steady state </a:t>
            </a:r>
            <a:r>
              <a:rPr lang="en-US" altLang="en-US" sz="1600" b="1" dirty="0">
                <a:solidFill>
                  <a:srgbClr val="0033CC"/>
                </a:solidFill>
              </a:rPr>
              <a:t>temperature </a:t>
            </a:r>
            <a:r>
              <a:rPr lang="en-US" altLang="en-US" sz="1600" b="1" dirty="0" smtClean="0">
                <a:solidFill>
                  <a:srgbClr val="0033CC"/>
                </a:solidFill>
              </a:rPr>
              <a:t>of </a:t>
            </a:r>
            <a:r>
              <a:rPr lang="en-US" altLang="en-US" sz="1600" b="1" dirty="0" smtClean="0">
                <a:solidFill>
                  <a:srgbClr val="C00000"/>
                </a:solidFill>
              </a:rPr>
              <a:t>153ºC</a:t>
            </a:r>
            <a:r>
              <a:rPr lang="en-US" altLang="en-US" sz="1600" b="1" dirty="0" smtClean="0">
                <a:solidFill>
                  <a:srgbClr val="0033CC"/>
                </a:solidFill>
              </a:rPr>
              <a:t> (on chase </a:t>
            </a:r>
            <a:r>
              <a:rPr lang="en-US" altLang="en-US" sz="1600" b="1" dirty="0">
                <a:solidFill>
                  <a:srgbClr val="0033CC"/>
                </a:solidFill>
              </a:rPr>
              <a:t>side </a:t>
            </a:r>
            <a:r>
              <a:rPr lang="en-US" altLang="en-US" sz="1600" b="1" dirty="0" smtClean="0">
                <a:solidFill>
                  <a:srgbClr val="0033CC"/>
                </a:solidFill>
              </a:rPr>
              <a:t>walls, downstream </a:t>
            </a:r>
            <a:r>
              <a:rPr lang="en-US" altLang="en-US" sz="1600" b="1" dirty="0">
                <a:solidFill>
                  <a:srgbClr val="0033CC"/>
                </a:solidFill>
              </a:rPr>
              <a:t>end of Horn </a:t>
            </a:r>
            <a:r>
              <a:rPr lang="en-US" altLang="en-US" sz="1600" b="1" dirty="0" smtClean="0">
                <a:solidFill>
                  <a:srgbClr val="0033CC"/>
                </a:solidFill>
              </a:rPr>
              <a:t>1) – </a:t>
            </a:r>
            <a:r>
              <a:rPr lang="en-US" altLang="en-US" sz="1600" b="1" dirty="0" smtClean="0">
                <a:solidFill>
                  <a:srgbClr val="008000"/>
                </a:solidFill>
              </a:rPr>
              <a:t>Acceptable for all materials/coatings used in target chase</a:t>
            </a:r>
          </a:p>
          <a:p>
            <a:pPr marL="285750" indent="-285750" eaLnBrk="1" hangingPunct="1">
              <a:buFont typeface="Arial" panose="020B0604020202020204" pitchFamily="34" charset="0"/>
              <a:buChar char="•"/>
            </a:pPr>
            <a:r>
              <a:rPr lang="en-US" altLang="en-US" sz="1600" b="1" dirty="0" smtClean="0">
                <a:solidFill>
                  <a:srgbClr val="0033CC"/>
                </a:solidFill>
              </a:rPr>
              <a:t>Thermal Radiation </a:t>
            </a:r>
            <a:r>
              <a:rPr lang="en-US" altLang="en-US" sz="1600" b="1" dirty="0">
                <a:solidFill>
                  <a:srgbClr val="0033CC"/>
                </a:solidFill>
              </a:rPr>
              <a:t>heat </a:t>
            </a:r>
            <a:r>
              <a:rPr lang="en-US" altLang="en-US" sz="1600" b="1" dirty="0" smtClean="0">
                <a:solidFill>
                  <a:srgbClr val="0033CC"/>
                </a:solidFill>
              </a:rPr>
              <a:t>load to </a:t>
            </a:r>
            <a:r>
              <a:rPr lang="en-US" altLang="en-US" sz="1600" b="1" dirty="0">
                <a:solidFill>
                  <a:srgbClr val="0033CC"/>
                </a:solidFill>
              </a:rPr>
              <a:t>H</a:t>
            </a:r>
            <a:r>
              <a:rPr lang="en-US" altLang="en-US" sz="1600" b="1" dirty="0" smtClean="0">
                <a:solidFill>
                  <a:srgbClr val="0033CC"/>
                </a:solidFill>
              </a:rPr>
              <a:t>orn 1 </a:t>
            </a:r>
            <a:r>
              <a:rPr lang="en-US" altLang="en-US" sz="1600" b="1" dirty="0">
                <a:solidFill>
                  <a:srgbClr val="0033CC"/>
                </a:solidFill>
              </a:rPr>
              <a:t>and water tank </a:t>
            </a:r>
            <a:r>
              <a:rPr lang="en-US" altLang="en-US" sz="1600" b="1" dirty="0" smtClean="0">
                <a:solidFill>
                  <a:srgbClr val="0033CC"/>
                </a:solidFill>
              </a:rPr>
              <a:t>of </a:t>
            </a:r>
            <a:r>
              <a:rPr lang="en-US" altLang="en-US" sz="1600" b="1" dirty="0" smtClean="0">
                <a:solidFill>
                  <a:srgbClr val="C00000"/>
                </a:solidFill>
              </a:rPr>
              <a:t>4.3kW</a:t>
            </a:r>
          </a:p>
          <a:p>
            <a:pPr marL="285750" indent="-285750" eaLnBrk="1" hangingPunct="1">
              <a:buFont typeface="Arial" panose="020B0604020202020204" pitchFamily="34" charset="0"/>
              <a:buChar char="•"/>
            </a:pPr>
            <a:r>
              <a:rPr lang="en-US" altLang="en-US" sz="1600" b="1" dirty="0" smtClean="0">
                <a:solidFill>
                  <a:srgbClr val="0033CC"/>
                </a:solidFill>
              </a:rPr>
              <a:t>After </a:t>
            </a:r>
            <a:r>
              <a:rPr lang="en-US" altLang="en-US" sz="1600" b="1" dirty="0">
                <a:solidFill>
                  <a:srgbClr val="0033CC"/>
                </a:solidFill>
              </a:rPr>
              <a:t>all active cooling and heat are shut off, the horn temperature </a:t>
            </a:r>
            <a:r>
              <a:rPr lang="en-US" altLang="en-US" sz="1600" b="1" dirty="0" smtClean="0">
                <a:solidFill>
                  <a:srgbClr val="0033CC"/>
                </a:solidFill>
              </a:rPr>
              <a:t>does </a:t>
            </a:r>
            <a:r>
              <a:rPr lang="en-US" altLang="en-US" sz="1600" b="1" dirty="0">
                <a:solidFill>
                  <a:srgbClr val="0033CC"/>
                </a:solidFill>
              </a:rPr>
              <a:t>not exceed </a:t>
            </a:r>
            <a:r>
              <a:rPr lang="en-US" altLang="en-US" sz="1600" b="1" dirty="0" smtClean="0">
                <a:solidFill>
                  <a:srgbClr val="0033CC"/>
                </a:solidFill>
              </a:rPr>
              <a:t>100ºC</a:t>
            </a:r>
          </a:p>
          <a:p>
            <a:pPr marL="285750" indent="-285750" eaLnBrk="1" hangingPunct="1">
              <a:buFont typeface="Arial" panose="020B0604020202020204" pitchFamily="34" charset="0"/>
              <a:buChar char="•"/>
            </a:pPr>
            <a:r>
              <a:rPr lang="en-US" altLang="en-US" sz="1600" b="1" dirty="0" smtClean="0">
                <a:solidFill>
                  <a:srgbClr val="0033CC"/>
                </a:solidFill>
              </a:rPr>
              <a:t>Air Cooling system capacity upgrade for 700kW – a </a:t>
            </a:r>
            <a:r>
              <a:rPr lang="en-US" altLang="en-US" sz="1600" b="1" dirty="0">
                <a:solidFill>
                  <a:srgbClr val="0033CC"/>
                </a:solidFill>
              </a:rPr>
              <a:t>third chilled water </a:t>
            </a:r>
            <a:r>
              <a:rPr lang="en-US" altLang="en-US" sz="1600" b="1" dirty="0" smtClean="0">
                <a:solidFill>
                  <a:srgbClr val="0033CC"/>
                </a:solidFill>
              </a:rPr>
              <a:t>cooling coil was added </a:t>
            </a:r>
            <a:r>
              <a:rPr lang="en-US" altLang="en-US" sz="1600" b="1" dirty="0">
                <a:solidFill>
                  <a:srgbClr val="0033CC"/>
                </a:solidFill>
              </a:rPr>
              <a:t>in the by-pass section of the air handling unit </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1204676"/>
            <a:ext cx="4572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3950" y="1215789"/>
            <a:ext cx="3787775"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17160" y="3288607"/>
            <a:ext cx="1678665" cy="584775"/>
          </a:xfrm>
          <a:prstGeom prst="rect">
            <a:avLst/>
          </a:prstGeom>
          <a:noFill/>
        </p:spPr>
        <p:txBody>
          <a:bodyPr wrap="none" rtlCol="0">
            <a:spAutoFit/>
          </a:bodyPr>
          <a:lstStyle/>
          <a:p>
            <a:r>
              <a:rPr lang="en-US" sz="1600" b="1" dirty="0" smtClean="0"/>
              <a:t>70kW heat load</a:t>
            </a:r>
          </a:p>
          <a:p>
            <a:r>
              <a:rPr lang="en-US" sz="1600" b="1" dirty="0" smtClean="0"/>
              <a:t> (half-model)</a:t>
            </a:r>
            <a:endParaRPr lang="en-US" sz="1600" b="1" dirty="0"/>
          </a:p>
        </p:txBody>
      </p:sp>
      <p:sp>
        <p:nvSpPr>
          <p:cNvPr id="11" name="TextBox 14"/>
          <p:cNvSpPr txBox="1">
            <a:spLocks noChangeArrowheads="1"/>
          </p:cNvSpPr>
          <p:nvPr/>
        </p:nvSpPr>
        <p:spPr bwMode="auto">
          <a:xfrm>
            <a:off x="1619250" y="0"/>
            <a:ext cx="7058025" cy="400110"/>
          </a:xfrm>
          <a:prstGeom prst="rect">
            <a:avLst/>
          </a:prstGeom>
          <a:noFill/>
          <a:ln>
            <a:noFill/>
          </a:ln>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altLang="en-US" sz="2000" b="1" dirty="0"/>
              <a:t>Other Target Hall Infrastructure Upgrade Work</a:t>
            </a:r>
          </a:p>
        </p:txBody>
      </p:sp>
    </p:spTree>
    <p:extLst>
      <p:ext uri="{BB962C8B-B14F-4D97-AF65-F5344CB8AC3E}">
        <p14:creationId xmlns:p14="http://schemas.microsoft.com/office/powerpoint/2010/main" val="42459389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52</a:t>
            </a:fld>
            <a:endParaRPr lang="en-US" altLang="en-US" sz="1200" smtClean="0">
              <a:latin typeface="Arial" charset="0"/>
            </a:endParaRPr>
          </a:p>
        </p:txBody>
      </p:sp>
      <p:sp>
        <p:nvSpPr>
          <p:cNvPr id="7172" name="Rectangle 2"/>
          <p:cNvSpPr>
            <a:spLocks noGrp="1" noChangeArrowheads="1"/>
          </p:cNvSpPr>
          <p:nvPr>
            <p:ph type="title"/>
          </p:nvPr>
        </p:nvSpPr>
        <p:spPr>
          <a:xfrm>
            <a:off x="1731963" y="292100"/>
            <a:ext cx="6897687" cy="685800"/>
          </a:xfrm>
        </p:spPr>
        <p:txBody>
          <a:bodyPr/>
          <a:lstStyle/>
          <a:p>
            <a:pPr eaLnBrk="1" hangingPunct="1"/>
            <a:r>
              <a:rPr lang="en-US" altLang="en-US" sz="3200" dirty="0" smtClean="0"/>
              <a:t>Horn 1 Thermal Offsets</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9" name="TextBox 8"/>
          <p:cNvSpPr txBox="1">
            <a:spLocks noChangeArrowheads="1"/>
          </p:cNvSpPr>
          <p:nvPr/>
        </p:nvSpPr>
        <p:spPr bwMode="auto">
          <a:xfrm>
            <a:off x="528571" y="4416522"/>
            <a:ext cx="8148704"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marL="285750" indent="-285750" eaLnBrk="1" hangingPunct="1">
              <a:buFont typeface="Arial" panose="020B0604020202020204" pitchFamily="34" charset="0"/>
              <a:buChar char="•"/>
            </a:pPr>
            <a:r>
              <a:rPr lang="en-US" altLang="en-US" sz="1800" b="1" dirty="0" smtClean="0">
                <a:solidFill>
                  <a:srgbClr val="0033CC"/>
                </a:solidFill>
              </a:rPr>
              <a:t>Horn </a:t>
            </a:r>
            <a:r>
              <a:rPr lang="en-US" altLang="en-US" sz="1800" b="1" dirty="0">
                <a:solidFill>
                  <a:srgbClr val="0033CC"/>
                </a:solidFill>
              </a:rPr>
              <a:t>1 </a:t>
            </a:r>
            <a:r>
              <a:rPr lang="en-US" altLang="en-US" sz="1800" b="1" dirty="0" smtClean="0">
                <a:solidFill>
                  <a:srgbClr val="0033CC"/>
                </a:solidFill>
              </a:rPr>
              <a:t>maximum predicted thermal </a:t>
            </a:r>
            <a:r>
              <a:rPr lang="en-US" altLang="en-US" sz="1800" b="1" dirty="0">
                <a:solidFill>
                  <a:srgbClr val="0033CC"/>
                </a:solidFill>
              </a:rPr>
              <a:t>offsets </a:t>
            </a:r>
            <a:r>
              <a:rPr lang="en-US" altLang="en-US" sz="1800" b="1" dirty="0" smtClean="0">
                <a:solidFill>
                  <a:srgbClr val="0033CC"/>
                </a:solidFill>
              </a:rPr>
              <a:t>for </a:t>
            </a:r>
            <a:r>
              <a:rPr lang="en-US" altLang="en-US" sz="1800" b="1" dirty="0">
                <a:solidFill>
                  <a:srgbClr val="0033CC"/>
                </a:solidFill>
              </a:rPr>
              <a:t>700kW beam:</a:t>
            </a:r>
          </a:p>
          <a:p>
            <a:pPr eaLnBrk="1" hangingPunct="1"/>
            <a:r>
              <a:rPr lang="en-US" altLang="en-US" sz="1800" b="1" dirty="0" smtClean="0">
                <a:solidFill>
                  <a:srgbClr val="0033CC"/>
                </a:solidFill>
              </a:rPr>
              <a:t>	</a:t>
            </a:r>
            <a:r>
              <a:rPr lang="en-US" altLang="en-US" sz="1800" b="1" dirty="0" smtClean="0">
                <a:solidFill>
                  <a:srgbClr val="008000"/>
                </a:solidFill>
              </a:rPr>
              <a:t>Horizontal:  0.40mm  </a:t>
            </a:r>
            <a:r>
              <a:rPr lang="en-US" altLang="en-US" sz="1800" b="1" dirty="0">
                <a:solidFill>
                  <a:srgbClr val="008000"/>
                </a:solidFill>
              </a:rPr>
              <a:t>(west–beam left)</a:t>
            </a:r>
          </a:p>
          <a:p>
            <a:pPr eaLnBrk="1" hangingPunct="1"/>
            <a:r>
              <a:rPr lang="en-US" altLang="en-US" sz="1800" b="1" dirty="0">
                <a:solidFill>
                  <a:srgbClr val="008000"/>
                </a:solidFill>
              </a:rPr>
              <a:t>	</a:t>
            </a:r>
            <a:r>
              <a:rPr lang="en-US" altLang="en-US" sz="1800" b="1" dirty="0" smtClean="0">
                <a:solidFill>
                  <a:srgbClr val="008000"/>
                </a:solidFill>
              </a:rPr>
              <a:t>Vertical:</a:t>
            </a:r>
            <a:r>
              <a:rPr lang="en-US" altLang="en-US" sz="1800" b="1" dirty="0">
                <a:solidFill>
                  <a:srgbClr val="008000"/>
                </a:solidFill>
              </a:rPr>
              <a:t>	</a:t>
            </a:r>
            <a:r>
              <a:rPr lang="en-US" altLang="en-US" sz="1800" b="1" dirty="0" smtClean="0">
                <a:solidFill>
                  <a:srgbClr val="008000"/>
                </a:solidFill>
              </a:rPr>
              <a:t>      0.80mm  </a:t>
            </a:r>
            <a:r>
              <a:rPr lang="en-US" altLang="en-US" sz="1800" b="1" dirty="0">
                <a:solidFill>
                  <a:srgbClr val="008000"/>
                </a:solidFill>
              </a:rPr>
              <a:t>(down)</a:t>
            </a:r>
          </a:p>
          <a:p>
            <a:pPr marL="285750" indent="-285750" eaLnBrk="1" hangingPunct="1">
              <a:buFont typeface="Arial" panose="020B0604020202020204" pitchFamily="34" charset="0"/>
              <a:buChar char="•"/>
            </a:pPr>
            <a:endParaRPr lang="en-US" altLang="en-US" sz="1800" b="1" dirty="0">
              <a:solidFill>
                <a:srgbClr val="0033CC"/>
              </a:solidFill>
            </a:endParaRPr>
          </a:p>
          <a:p>
            <a:pPr marL="285750" indent="-285750" eaLnBrk="1" hangingPunct="1">
              <a:buFont typeface="Arial" panose="020B0604020202020204" pitchFamily="34" charset="0"/>
              <a:buChar char="•"/>
            </a:pPr>
            <a:r>
              <a:rPr lang="en-US" altLang="en-US" sz="1800" b="1" dirty="0">
                <a:solidFill>
                  <a:srgbClr val="0033CC"/>
                </a:solidFill>
              </a:rPr>
              <a:t>These values are within the 1.50mm alignment tolerance specified by </a:t>
            </a:r>
            <a:r>
              <a:rPr lang="en-US" altLang="en-US" sz="1800" b="1" dirty="0" err="1" smtClean="0">
                <a:solidFill>
                  <a:srgbClr val="0033CC"/>
                </a:solidFill>
              </a:rPr>
              <a:t>NOvA</a:t>
            </a:r>
            <a:r>
              <a:rPr lang="en-US" altLang="en-US" sz="1800" b="1" dirty="0" smtClean="0">
                <a:solidFill>
                  <a:srgbClr val="0033CC"/>
                </a:solidFill>
              </a:rPr>
              <a:t> </a:t>
            </a:r>
            <a:r>
              <a:rPr lang="en-US" altLang="en-US" sz="1800" b="1" dirty="0">
                <a:solidFill>
                  <a:srgbClr val="0033CC"/>
                </a:solidFill>
              </a:rPr>
              <a:t>for the Medium Energy Configuration</a:t>
            </a:r>
          </a:p>
          <a:p>
            <a:pPr marL="285750" indent="-285750" eaLnBrk="1" hangingPunct="1">
              <a:buFont typeface="Arial" panose="020B0604020202020204" pitchFamily="34" charset="0"/>
              <a:buChar char="•"/>
            </a:pPr>
            <a:endParaRPr lang="en-US" altLang="en-US" sz="1600" b="1" dirty="0">
              <a:solidFill>
                <a:srgbClr val="0033CC"/>
              </a:solidFill>
            </a:endParaRPr>
          </a:p>
        </p:txBody>
      </p:sp>
      <p:grpSp>
        <p:nvGrpSpPr>
          <p:cNvPr id="2" name="Group 1"/>
          <p:cNvGrpSpPr/>
          <p:nvPr/>
        </p:nvGrpSpPr>
        <p:grpSpPr>
          <a:xfrm>
            <a:off x="202656" y="1112911"/>
            <a:ext cx="8818514" cy="3171581"/>
            <a:chOff x="202656" y="1112911"/>
            <a:chExt cx="8818514" cy="3171581"/>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544" y="1237193"/>
              <a:ext cx="3013943" cy="28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56" y="1237193"/>
              <a:ext cx="3850730" cy="304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771" y="1112911"/>
              <a:ext cx="2045399" cy="2948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4"/>
          <p:cNvSpPr txBox="1">
            <a:spLocks noChangeArrowheads="1"/>
          </p:cNvSpPr>
          <p:nvPr/>
        </p:nvSpPr>
        <p:spPr bwMode="auto">
          <a:xfrm>
            <a:off x="1619250" y="0"/>
            <a:ext cx="7058025" cy="400110"/>
          </a:xfrm>
          <a:prstGeom prst="rect">
            <a:avLst/>
          </a:prstGeom>
          <a:noFill/>
          <a:ln>
            <a:noFill/>
          </a:ln>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altLang="en-US" sz="2000" b="1" dirty="0"/>
              <a:t>Other Target Hall Infrastructure Upgrade Work</a:t>
            </a:r>
          </a:p>
        </p:txBody>
      </p:sp>
    </p:spTree>
    <p:extLst>
      <p:ext uri="{BB962C8B-B14F-4D97-AF65-F5344CB8AC3E}">
        <p14:creationId xmlns:p14="http://schemas.microsoft.com/office/powerpoint/2010/main" val="27111704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53</a:t>
            </a:fld>
            <a:endParaRPr lang="en-US" altLang="en-US" sz="1200" smtClean="0">
              <a:latin typeface="Arial" charset="0"/>
            </a:endParaRPr>
          </a:p>
        </p:txBody>
      </p:sp>
      <p:sp>
        <p:nvSpPr>
          <p:cNvPr id="7172" name="Rectangle 2"/>
          <p:cNvSpPr>
            <a:spLocks noGrp="1" noChangeArrowheads="1"/>
          </p:cNvSpPr>
          <p:nvPr>
            <p:ph type="title"/>
          </p:nvPr>
        </p:nvSpPr>
        <p:spPr>
          <a:xfrm>
            <a:off x="1731963" y="282575"/>
            <a:ext cx="6897687" cy="685800"/>
          </a:xfrm>
        </p:spPr>
        <p:txBody>
          <a:bodyPr/>
          <a:lstStyle/>
          <a:p>
            <a:pPr eaLnBrk="1" hangingPunct="1"/>
            <a:r>
              <a:rPr lang="en-US" altLang="en-US" sz="3200" dirty="0" smtClean="0"/>
              <a:t>Horn 1 </a:t>
            </a:r>
            <a:r>
              <a:rPr lang="en-US" altLang="en-US" sz="3200" dirty="0" err="1" smtClean="0"/>
              <a:t>Stripline</a:t>
            </a:r>
            <a:r>
              <a:rPr lang="en-US" altLang="en-US" sz="3200" dirty="0"/>
              <a:t> </a:t>
            </a:r>
            <a:r>
              <a:rPr lang="en-US" altLang="en-US" sz="3200" dirty="0" smtClean="0"/>
              <a:t>Thermal FEA </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9" name="TextBox 8"/>
          <p:cNvSpPr txBox="1">
            <a:spLocks noChangeArrowheads="1"/>
          </p:cNvSpPr>
          <p:nvPr/>
        </p:nvSpPr>
        <p:spPr bwMode="auto">
          <a:xfrm>
            <a:off x="349155" y="4225453"/>
            <a:ext cx="851222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marL="285750" indent="-285750" eaLnBrk="1" hangingPunct="1">
              <a:buFont typeface="Arial" panose="020B0604020202020204" pitchFamily="34" charset="0"/>
              <a:buChar char="•"/>
            </a:pPr>
            <a:r>
              <a:rPr lang="en-US" altLang="en-US" sz="1600" b="1" dirty="0" smtClean="0">
                <a:solidFill>
                  <a:srgbClr val="0033CC"/>
                </a:solidFill>
              </a:rPr>
              <a:t>Redesigned </a:t>
            </a:r>
            <a:r>
              <a:rPr lang="en-US" altLang="en-US" sz="1600" b="1" dirty="0" err="1" smtClean="0">
                <a:solidFill>
                  <a:srgbClr val="0033CC"/>
                </a:solidFill>
              </a:rPr>
              <a:t>stripline</a:t>
            </a:r>
            <a:r>
              <a:rPr lang="en-US" altLang="en-US" sz="1600" b="1" dirty="0" smtClean="0">
                <a:solidFill>
                  <a:srgbClr val="0033CC"/>
                </a:solidFill>
              </a:rPr>
              <a:t> geometry for enhanced cooling + improved cooling at Horn 1 </a:t>
            </a:r>
          </a:p>
          <a:p>
            <a:pPr eaLnBrk="1" hangingPunct="1"/>
            <a:r>
              <a:rPr lang="en-US" altLang="en-US" sz="1600" b="1" dirty="0" smtClean="0">
                <a:solidFill>
                  <a:srgbClr val="0033CC"/>
                </a:solidFill>
              </a:rPr>
              <a:t>	</a:t>
            </a:r>
            <a:r>
              <a:rPr lang="en-US" altLang="en-US" sz="1600" b="1" dirty="0" smtClean="0">
                <a:solidFill>
                  <a:srgbClr val="008000"/>
                </a:solidFill>
              </a:rPr>
              <a:t>Maximum </a:t>
            </a:r>
            <a:r>
              <a:rPr lang="en-US" altLang="en-US" sz="1600" b="1" dirty="0" err="1" smtClean="0">
                <a:solidFill>
                  <a:srgbClr val="008000"/>
                </a:solidFill>
              </a:rPr>
              <a:t>stripline</a:t>
            </a:r>
            <a:r>
              <a:rPr lang="en-US" altLang="en-US" sz="1600" b="1" dirty="0" smtClean="0">
                <a:solidFill>
                  <a:srgbClr val="008000"/>
                </a:solidFill>
              </a:rPr>
              <a:t> temperature of 82ºC</a:t>
            </a:r>
          </a:p>
          <a:p>
            <a:pPr eaLnBrk="1" hangingPunct="1"/>
            <a:endParaRPr lang="en-US" altLang="en-US" sz="1600" b="1" dirty="0" smtClean="0">
              <a:solidFill>
                <a:srgbClr val="0033CC"/>
              </a:solidFill>
            </a:endParaRPr>
          </a:p>
          <a:p>
            <a:pPr eaLnBrk="1" hangingPunct="1"/>
            <a:r>
              <a:rPr lang="en-US" altLang="en-US" sz="1600" b="1" u="sng" dirty="0" smtClean="0">
                <a:solidFill>
                  <a:srgbClr val="660066"/>
                </a:solidFill>
              </a:rPr>
              <a:t>Other Miscellaneous Target Hall Upgrades:</a:t>
            </a:r>
          </a:p>
          <a:p>
            <a:pPr marL="285750" indent="-285750" eaLnBrk="1" hangingPunct="1">
              <a:buFont typeface="Arial" panose="020B0604020202020204" pitchFamily="34" charset="0"/>
              <a:buChar char="•"/>
            </a:pPr>
            <a:r>
              <a:rPr lang="en-US" altLang="en-US" sz="1600" b="1" dirty="0" smtClean="0">
                <a:solidFill>
                  <a:srgbClr val="660066"/>
                </a:solidFill>
              </a:rPr>
              <a:t>High Strength Steel is bad for radiation + moisture </a:t>
            </a:r>
            <a:r>
              <a:rPr lang="en-US" altLang="en-US" sz="1600" b="1" dirty="0">
                <a:solidFill>
                  <a:srgbClr val="660066"/>
                </a:solidFill>
              </a:rPr>
              <a:t>+</a:t>
            </a:r>
            <a:r>
              <a:rPr lang="en-US" altLang="en-US" sz="1600" b="1" dirty="0" smtClean="0">
                <a:solidFill>
                  <a:srgbClr val="660066"/>
                </a:solidFill>
              </a:rPr>
              <a:t> air environment (</a:t>
            </a:r>
            <a:r>
              <a:rPr lang="en-US" altLang="en-US" sz="1600" b="1" dirty="0" err="1" smtClean="0">
                <a:solidFill>
                  <a:srgbClr val="660066"/>
                </a:solidFill>
              </a:rPr>
              <a:t>NOx</a:t>
            </a:r>
            <a:r>
              <a:rPr lang="en-US" altLang="en-US" sz="1600" b="1" dirty="0" smtClean="0">
                <a:solidFill>
                  <a:srgbClr val="660066"/>
                </a:solidFill>
              </a:rPr>
              <a:t>) – Changed all HSS spring washers </a:t>
            </a:r>
            <a:r>
              <a:rPr lang="en-US" altLang="en-US" sz="1600" b="1" dirty="0">
                <a:solidFill>
                  <a:srgbClr val="660066"/>
                </a:solidFill>
              </a:rPr>
              <a:t>to </a:t>
            </a:r>
            <a:r>
              <a:rPr lang="en-US" altLang="en-US" sz="1600" b="1" dirty="0" smtClean="0">
                <a:solidFill>
                  <a:srgbClr val="660066"/>
                </a:solidFill>
              </a:rPr>
              <a:t>Inconel in the </a:t>
            </a:r>
            <a:r>
              <a:rPr lang="en-US" altLang="en-US" sz="1600" b="1" dirty="0" err="1" smtClean="0">
                <a:solidFill>
                  <a:srgbClr val="660066"/>
                </a:solidFill>
              </a:rPr>
              <a:t>stripline</a:t>
            </a:r>
            <a:endParaRPr lang="en-US" altLang="en-US" sz="1600" b="1" dirty="0" smtClean="0">
              <a:solidFill>
                <a:srgbClr val="660066"/>
              </a:solidFill>
            </a:endParaRPr>
          </a:p>
          <a:p>
            <a:pPr marL="285750" indent="-285750" eaLnBrk="1" hangingPunct="1">
              <a:buFont typeface="Arial" panose="020B0604020202020204" pitchFamily="34" charset="0"/>
              <a:buChar char="•"/>
            </a:pPr>
            <a:r>
              <a:rPr lang="en-US" altLang="en-US" sz="1600" b="1" dirty="0" smtClean="0">
                <a:solidFill>
                  <a:srgbClr val="660066"/>
                </a:solidFill>
              </a:rPr>
              <a:t>Also used </a:t>
            </a:r>
            <a:r>
              <a:rPr lang="en-US" altLang="en-US" sz="1600" b="1" dirty="0">
                <a:solidFill>
                  <a:srgbClr val="660066"/>
                </a:solidFill>
              </a:rPr>
              <a:t>Titanium Grade 5 </a:t>
            </a:r>
            <a:r>
              <a:rPr lang="en-US" altLang="en-US" sz="1600" b="1" dirty="0" smtClean="0">
                <a:solidFill>
                  <a:srgbClr val="660066"/>
                </a:solidFill>
              </a:rPr>
              <a:t>fasteners </a:t>
            </a:r>
            <a:r>
              <a:rPr lang="en-US" altLang="en-US" sz="1600" b="1" dirty="0">
                <a:solidFill>
                  <a:srgbClr val="660066"/>
                </a:solidFill>
              </a:rPr>
              <a:t>together </a:t>
            </a:r>
            <a:r>
              <a:rPr lang="en-US" altLang="en-US" sz="1600" b="1" dirty="0" smtClean="0">
                <a:solidFill>
                  <a:srgbClr val="660066"/>
                </a:solidFill>
              </a:rPr>
              <a:t>with Inconel-718 spring washers for the new Horn 2 Carriage system</a:t>
            </a:r>
            <a:endParaRPr lang="en-US" altLang="en-US" sz="1600" b="1" dirty="0">
              <a:solidFill>
                <a:srgbClr val="660066"/>
              </a:solidFill>
            </a:endParaRPr>
          </a:p>
        </p:txBody>
      </p:sp>
      <p:pic>
        <p:nvPicPr>
          <p:cNvPr id="11" name="Picture 12" descr="Temperature lower por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155" y="1143000"/>
            <a:ext cx="3949890" cy="249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Temperature upper por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7724" y="1492489"/>
            <a:ext cx="40989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Temperature horn en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2752" y="1143000"/>
            <a:ext cx="3388625" cy="214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4"/>
          <p:cNvSpPr txBox="1">
            <a:spLocks noChangeArrowheads="1"/>
          </p:cNvSpPr>
          <p:nvPr/>
        </p:nvSpPr>
        <p:spPr bwMode="auto">
          <a:xfrm>
            <a:off x="1619250" y="0"/>
            <a:ext cx="7058025" cy="400110"/>
          </a:xfrm>
          <a:prstGeom prst="rect">
            <a:avLst/>
          </a:prstGeom>
          <a:noFill/>
          <a:ln>
            <a:noFill/>
          </a:ln>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lgn="ctr" eaLnBrk="1" hangingPunct="1"/>
            <a:r>
              <a:rPr lang="en-US" altLang="en-US" sz="2000" b="1" dirty="0"/>
              <a:t>Other Target Hall Infrastructure Upgrade Work</a:t>
            </a:r>
          </a:p>
        </p:txBody>
      </p:sp>
    </p:spTree>
    <p:extLst>
      <p:ext uri="{BB962C8B-B14F-4D97-AF65-F5344CB8AC3E}">
        <p14:creationId xmlns:p14="http://schemas.microsoft.com/office/powerpoint/2010/main" val="20062612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54</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algn="l" eaLnBrk="1" hangingPunct="1"/>
            <a:r>
              <a:rPr lang="en-US" altLang="en-US" sz="4000" dirty="0" smtClean="0"/>
              <a:t>Summary &amp; Discussion</a:t>
            </a:r>
          </a:p>
        </p:txBody>
      </p:sp>
      <p:sp>
        <p:nvSpPr>
          <p:cNvPr id="7173" name="Rectangle 3"/>
          <p:cNvSpPr>
            <a:spLocks noGrp="1" noChangeArrowheads="1"/>
          </p:cNvSpPr>
          <p:nvPr>
            <p:ph type="body" idx="1"/>
          </p:nvPr>
        </p:nvSpPr>
        <p:spPr>
          <a:xfrm>
            <a:off x="400050" y="1217613"/>
            <a:ext cx="8229600" cy="5040312"/>
          </a:xfrm>
        </p:spPr>
        <p:txBody>
          <a:bodyPr/>
          <a:lstStyle/>
          <a:p>
            <a:pPr eaLnBrk="1" hangingPunct="1"/>
            <a:r>
              <a:rPr lang="en-US" altLang="en-US" sz="2200" dirty="0" smtClean="0"/>
              <a:t>Horn 2 was successfully moved 9 meters downstream from the LE to the </a:t>
            </a:r>
            <a:r>
              <a:rPr lang="en-US" altLang="en-US" sz="2200" dirty="0"/>
              <a:t>ME </a:t>
            </a:r>
            <a:r>
              <a:rPr lang="en-US" altLang="en-US" sz="2200" dirty="0" smtClean="0"/>
              <a:t>configuration in the </a:t>
            </a:r>
            <a:r>
              <a:rPr lang="en-US" altLang="en-US" sz="2200" dirty="0" err="1" smtClean="0"/>
              <a:t>NuMI</a:t>
            </a:r>
            <a:r>
              <a:rPr lang="en-US" altLang="en-US" sz="2200" dirty="0" smtClean="0"/>
              <a:t> Target Hall – </a:t>
            </a:r>
            <a:r>
              <a:rPr lang="en-US" altLang="en-US" sz="2200" b="1" dirty="0" smtClean="0"/>
              <a:t>all </a:t>
            </a:r>
            <a:r>
              <a:rPr lang="en-US" altLang="en-US" sz="2200" b="1" dirty="0"/>
              <a:t>work was completed </a:t>
            </a:r>
            <a:r>
              <a:rPr lang="en-US" altLang="en-US" sz="2200" b="1" dirty="0" smtClean="0"/>
              <a:t>safely within </a:t>
            </a:r>
            <a:r>
              <a:rPr lang="en-US" altLang="en-US" sz="2200" b="1" dirty="0"/>
              <a:t>budget and on </a:t>
            </a:r>
            <a:r>
              <a:rPr lang="en-US" altLang="en-US" sz="2200" b="1" dirty="0" smtClean="0"/>
              <a:t>schedule</a:t>
            </a:r>
          </a:p>
          <a:p>
            <a:pPr eaLnBrk="1" hangingPunct="1"/>
            <a:r>
              <a:rPr lang="en-US" altLang="en-US" sz="2200" dirty="0" smtClean="0"/>
              <a:t>The total radiation exposure ended up being roughly just over half of what was predicted in the ALARA plan</a:t>
            </a:r>
          </a:p>
          <a:p>
            <a:pPr lvl="1" eaLnBrk="1" hangingPunct="1"/>
            <a:r>
              <a:rPr lang="en-US" altLang="en-US" sz="1800" dirty="0">
                <a:solidFill>
                  <a:schemeClr val="accent2"/>
                </a:solidFill>
              </a:rPr>
              <a:t>The temporary void shielding proved to be the single most </a:t>
            </a:r>
            <a:r>
              <a:rPr lang="en-US" altLang="en-US" sz="1800" dirty="0" smtClean="0">
                <a:solidFill>
                  <a:schemeClr val="accent2"/>
                </a:solidFill>
              </a:rPr>
              <a:t>effective measure</a:t>
            </a:r>
          </a:p>
          <a:p>
            <a:pPr lvl="1" eaLnBrk="1" hangingPunct="1"/>
            <a:r>
              <a:rPr lang="en-US" altLang="en-US" sz="1800" dirty="0">
                <a:solidFill>
                  <a:schemeClr val="accent2"/>
                </a:solidFill>
              </a:rPr>
              <a:t>Detailed upfront ALARA planning, practicing key </a:t>
            </a:r>
            <a:r>
              <a:rPr lang="en-US" altLang="en-US" sz="1800" dirty="0" smtClean="0">
                <a:solidFill>
                  <a:schemeClr val="accent2"/>
                </a:solidFill>
              </a:rPr>
              <a:t>steps/RH </a:t>
            </a:r>
            <a:r>
              <a:rPr lang="en-US" altLang="en-US" sz="1800" dirty="0">
                <a:solidFill>
                  <a:schemeClr val="accent2"/>
                </a:solidFill>
              </a:rPr>
              <a:t>dry </a:t>
            </a:r>
            <a:r>
              <a:rPr lang="en-US" altLang="en-US" sz="1800" dirty="0" smtClean="0">
                <a:solidFill>
                  <a:schemeClr val="accent2"/>
                </a:solidFill>
              </a:rPr>
              <a:t>runs, </a:t>
            </a:r>
            <a:r>
              <a:rPr lang="en-US" altLang="en-US" sz="1800" dirty="0">
                <a:solidFill>
                  <a:schemeClr val="accent2"/>
                </a:solidFill>
              </a:rPr>
              <a:t>and careful oversight </a:t>
            </a:r>
            <a:r>
              <a:rPr lang="en-US" altLang="en-US" sz="1800" dirty="0" smtClean="0">
                <a:solidFill>
                  <a:schemeClr val="accent2"/>
                </a:solidFill>
              </a:rPr>
              <a:t>during work also </a:t>
            </a:r>
            <a:r>
              <a:rPr lang="en-US" altLang="en-US" sz="1800" dirty="0">
                <a:solidFill>
                  <a:schemeClr val="accent2"/>
                </a:solidFill>
              </a:rPr>
              <a:t>proved </a:t>
            </a:r>
            <a:r>
              <a:rPr lang="en-US" altLang="en-US" sz="1800" dirty="0" smtClean="0">
                <a:solidFill>
                  <a:schemeClr val="accent2"/>
                </a:solidFill>
              </a:rPr>
              <a:t>vital </a:t>
            </a:r>
            <a:r>
              <a:rPr lang="en-US" altLang="en-US" sz="1800" dirty="0">
                <a:solidFill>
                  <a:schemeClr val="accent2"/>
                </a:solidFill>
              </a:rPr>
              <a:t>for the successful </a:t>
            </a:r>
            <a:r>
              <a:rPr lang="en-US" altLang="en-US" sz="1800" dirty="0" smtClean="0">
                <a:solidFill>
                  <a:schemeClr val="accent2"/>
                </a:solidFill>
              </a:rPr>
              <a:t>completion</a:t>
            </a:r>
            <a:endParaRPr lang="en-US" altLang="en-US" sz="1800" dirty="0">
              <a:solidFill>
                <a:schemeClr val="accent2"/>
              </a:solidFill>
            </a:endParaRPr>
          </a:p>
          <a:p>
            <a:pPr eaLnBrk="1" hangingPunct="1"/>
            <a:r>
              <a:rPr lang="en-US" altLang="en-US" sz="2200" dirty="0" smtClean="0">
                <a:solidFill>
                  <a:srgbClr val="C00000"/>
                </a:solidFill>
              </a:rPr>
              <a:t>Reconfiguration </a:t>
            </a:r>
            <a:r>
              <a:rPr lang="en-US" altLang="en-US" sz="2200" dirty="0">
                <a:solidFill>
                  <a:srgbClr val="C00000"/>
                </a:solidFill>
              </a:rPr>
              <a:t>work such as this </a:t>
            </a:r>
            <a:r>
              <a:rPr lang="en-US" altLang="en-US" sz="2200" dirty="0" smtClean="0">
                <a:solidFill>
                  <a:srgbClr val="C00000"/>
                </a:solidFill>
              </a:rPr>
              <a:t>is doable </a:t>
            </a:r>
            <a:r>
              <a:rPr lang="en-US" altLang="en-US" sz="2200" u="sng" dirty="0">
                <a:solidFill>
                  <a:srgbClr val="C00000"/>
                </a:solidFill>
              </a:rPr>
              <a:t>but</a:t>
            </a:r>
            <a:r>
              <a:rPr lang="en-US" altLang="en-US" sz="2200" dirty="0">
                <a:solidFill>
                  <a:srgbClr val="C00000"/>
                </a:solidFill>
              </a:rPr>
              <a:t> does not come cheap – </a:t>
            </a:r>
            <a:r>
              <a:rPr lang="en-US" altLang="en-US" sz="2200" dirty="0" smtClean="0">
                <a:solidFill>
                  <a:srgbClr val="C00000"/>
                </a:solidFill>
              </a:rPr>
              <a:t>the </a:t>
            </a:r>
            <a:r>
              <a:rPr lang="en-US" altLang="en-US" sz="2200" dirty="0">
                <a:solidFill>
                  <a:srgbClr val="C00000"/>
                </a:solidFill>
              </a:rPr>
              <a:t>Horn 2 </a:t>
            </a:r>
            <a:r>
              <a:rPr lang="en-US" altLang="en-US" sz="2200" dirty="0" smtClean="0">
                <a:solidFill>
                  <a:srgbClr val="C00000"/>
                </a:solidFill>
              </a:rPr>
              <a:t>reconfiguration cost the </a:t>
            </a:r>
            <a:r>
              <a:rPr lang="en-US" altLang="en-US" sz="2200" dirty="0" err="1" smtClean="0">
                <a:solidFill>
                  <a:srgbClr val="C00000"/>
                </a:solidFill>
              </a:rPr>
              <a:t>NOvA</a:t>
            </a:r>
            <a:r>
              <a:rPr lang="en-US" altLang="en-US" sz="2200" dirty="0" smtClean="0">
                <a:solidFill>
                  <a:srgbClr val="C00000"/>
                </a:solidFill>
              </a:rPr>
              <a:t> project </a:t>
            </a:r>
            <a:r>
              <a:rPr lang="en-US" altLang="en-US" sz="2200" b="1" dirty="0">
                <a:solidFill>
                  <a:srgbClr val="C00000"/>
                </a:solidFill>
              </a:rPr>
              <a:t>~$</a:t>
            </a:r>
            <a:r>
              <a:rPr lang="en-US" altLang="en-US" sz="2200" b="1" dirty="0" smtClean="0">
                <a:solidFill>
                  <a:srgbClr val="C00000"/>
                </a:solidFill>
              </a:rPr>
              <a:t>3.5M</a:t>
            </a:r>
            <a:endParaRPr lang="en-US" altLang="en-US" sz="2200" b="1" dirty="0">
              <a:solidFill>
                <a:srgbClr val="C00000"/>
              </a:solidFill>
            </a:endParaRPr>
          </a:p>
          <a:p>
            <a:pPr eaLnBrk="1" hangingPunct="1"/>
            <a:r>
              <a:rPr lang="en-US" altLang="en-US" sz="2200" dirty="0" smtClean="0"/>
              <a:t>High residual dose rates and limited space will continue to pose challenges in future facilities running at even higher beam powers</a:t>
            </a:r>
          </a:p>
          <a:p>
            <a:pPr lvl="1" eaLnBrk="1" hangingPunct="1"/>
            <a:r>
              <a:rPr lang="en-US" altLang="en-US" sz="1800" dirty="0" smtClean="0">
                <a:solidFill>
                  <a:schemeClr val="accent2"/>
                </a:solidFill>
              </a:rPr>
              <a:t>For </a:t>
            </a:r>
            <a:r>
              <a:rPr lang="en-US" altLang="en-US" sz="1800" dirty="0">
                <a:solidFill>
                  <a:schemeClr val="accent2"/>
                </a:solidFill>
              </a:rPr>
              <a:t>new </a:t>
            </a:r>
            <a:r>
              <a:rPr lang="en-US" altLang="en-US" sz="1800" dirty="0" smtClean="0">
                <a:solidFill>
                  <a:schemeClr val="accent2"/>
                </a:solidFill>
              </a:rPr>
              <a:t>facilities, </a:t>
            </a:r>
            <a:r>
              <a:rPr lang="en-US" altLang="en-US" sz="1800" dirty="0">
                <a:solidFill>
                  <a:schemeClr val="accent2"/>
                </a:solidFill>
              </a:rPr>
              <a:t>potential future upgrades should be thought through at the initial design </a:t>
            </a:r>
            <a:r>
              <a:rPr lang="en-US" altLang="en-US" sz="1800" dirty="0" smtClean="0">
                <a:solidFill>
                  <a:schemeClr val="accent2"/>
                </a:solidFill>
              </a:rPr>
              <a:t>stage – but not always possible given all the funding constraints!  </a:t>
            </a:r>
            <a:r>
              <a:rPr lang="en-US" altLang="en-US" sz="1800" b="1" dirty="0" smtClean="0">
                <a:solidFill>
                  <a:srgbClr val="008000"/>
                </a:solidFill>
              </a:rPr>
              <a:t>Will need more creative &amp; sophisticated Remote Handling capabilities</a:t>
            </a:r>
            <a:endParaRPr lang="en-US" altLang="en-US" sz="1800" b="1" dirty="0">
              <a:solidFill>
                <a:srgbClr val="008000"/>
              </a:solidFill>
            </a:endParaRPr>
          </a:p>
          <a:p>
            <a:pPr lvl="1" eaLnBrk="1" hangingPunct="1"/>
            <a:endParaRPr lang="en-US" altLang="en-US" sz="1800" dirty="0" smtClean="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Tree>
    <p:extLst>
      <p:ext uri="{BB962C8B-B14F-4D97-AF65-F5344CB8AC3E}">
        <p14:creationId xmlns:p14="http://schemas.microsoft.com/office/powerpoint/2010/main" val="15902578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55</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algn="l" eaLnBrk="1" hangingPunct="1"/>
            <a:r>
              <a:rPr lang="en-US" altLang="en-US" sz="4000" dirty="0" smtClean="0"/>
              <a:t>Acknowledgements</a:t>
            </a:r>
          </a:p>
        </p:txBody>
      </p:sp>
      <p:sp>
        <p:nvSpPr>
          <p:cNvPr id="7173" name="Rectangle 3"/>
          <p:cNvSpPr>
            <a:spLocks noGrp="1" noChangeArrowheads="1"/>
          </p:cNvSpPr>
          <p:nvPr>
            <p:ph type="body" idx="1"/>
          </p:nvPr>
        </p:nvSpPr>
        <p:spPr>
          <a:xfrm>
            <a:off x="400050" y="1255713"/>
            <a:ext cx="8229600" cy="5040312"/>
          </a:xfrm>
        </p:spPr>
        <p:txBody>
          <a:bodyPr/>
          <a:lstStyle/>
          <a:p>
            <a:pPr marL="0" indent="0" eaLnBrk="1" hangingPunct="1">
              <a:buNone/>
            </a:pPr>
            <a:r>
              <a:rPr lang="en-US" altLang="en-US" sz="2400" dirty="0" smtClean="0"/>
              <a:t>The success of this work was due to the excellent team effort of several individuals across the three </a:t>
            </a:r>
            <a:r>
              <a:rPr lang="en-US" altLang="en-US" sz="2400" dirty="0" err="1" smtClean="0"/>
              <a:t>Fermilab</a:t>
            </a:r>
            <a:r>
              <a:rPr lang="en-US" altLang="en-US" sz="2400" dirty="0" smtClean="0"/>
              <a:t> Divisions (AD/PPD/TD), plus several outside contractor personnel:</a:t>
            </a:r>
          </a:p>
          <a:p>
            <a:pPr marL="0" indent="0" eaLnBrk="1" hangingPunct="1">
              <a:buNone/>
            </a:pPr>
            <a:endParaRPr lang="en-US" altLang="en-US" sz="1000" dirty="0" smtClean="0"/>
          </a:p>
          <a:p>
            <a:pPr marL="0" indent="0" eaLnBrk="1" hangingPunct="1">
              <a:buNone/>
            </a:pPr>
            <a:r>
              <a:rPr lang="en-US" altLang="en-US" sz="2400" i="1" dirty="0" smtClean="0"/>
              <a:t>Bob </a:t>
            </a:r>
            <a:r>
              <a:rPr lang="en-US" altLang="en-US" sz="2400" i="1" dirty="0"/>
              <a:t>Albrecht, </a:t>
            </a:r>
            <a:r>
              <a:rPr lang="en-US" altLang="en-US" sz="2400" i="1" dirty="0" smtClean="0"/>
              <a:t>Keith </a:t>
            </a:r>
            <a:r>
              <a:rPr lang="en-US" altLang="en-US" sz="2400" i="1" dirty="0"/>
              <a:t>Anderson, </a:t>
            </a:r>
            <a:r>
              <a:rPr lang="en-US" altLang="en-US" sz="2400" i="1" dirty="0" smtClean="0"/>
              <a:t>Kris </a:t>
            </a:r>
            <a:r>
              <a:rPr lang="en-US" altLang="en-US" sz="2400" i="1" dirty="0"/>
              <a:t>Anderson, </a:t>
            </a:r>
            <a:r>
              <a:rPr lang="en-US" altLang="en-US" sz="2400" i="1" dirty="0" smtClean="0"/>
              <a:t>Mike </a:t>
            </a:r>
            <a:r>
              <a:rPr lang="en-US" altLang="en-US" sz="2400" i="1" dirty="0"/>
              <a:t>Andrews</a:t>
            </a:r>
            <a:r>
              <a:rPr lang="en-US" altLang="en-US" sz="2400" i="1" dirty="0" smtClean="0"/>
              <a:t>, </a:t>
            </a:r>
            <a:r>
              <a:rPr lang="en-US" altLang="en-US" sz="2400" i="1" dirty="0" err="1" smtClean="0"/>
              <a:t>Wojciech</a:t>
            </a:r>
            <a:r>
              <a:rPr lang="en-US" altLang="en-US" sz="2400" i="1" dirty="0" smtClean="0"/>
              <a:t> </a:t>
            </a:r>
            <a:r>
              <a:rPr lang="en-US" altLang="en-US" sz="2400" i="1" dirty="0" err="1" smtClean="0"/>
              <a:t>Blaszynski</a:t>
            </a:r>
            <a:r>
              <a:rPr lang="en-US" altLang="en-US" sz="2400" i="1" dirty="0" smtClean="0"/>
              <a:t>, </a:t>
            </a:r>
            <a:r>
              <a:rPr lang="en-US" altLang="en-US" sz="2400" i="1" dirty="0"/>
              <a:t>Tony Busch, </a:t>
            </a:r>
            <a:r>
              <a:rPr lang="en-US" altLang="en-US" sz="2400" i="1" dirty="0" err="1"/>
              <a:t>Cervando</a:t>
            </a:r>
            <a:r>
              <a:rPr lang="en-US" altLang="en-US" sz="2400" i="1" dirty="0"/>
              <a:t> Castro, </a:t>
            </a:r>
            <a:r>
              <a:rPr lang="en-US" altLang="en-US" sz="2400" i="1" dirty="0" smtClean="0"/>
              <a:t>Mike Cooper, Abhishek </a:t>
            </a:r>
            <a:r>
              <a:rPr lang="en-US" altLang="en-US" sz="2400" i="1" dirty="0"/>
              <a:t>Deshpande, </a:t>
            </a:r>
            <a:r>
              <a:rPr lang="en-US" altLang="en-US" sz="2400" i="1" dirty="0" smtClean="0"/>
              <a:t>Dave Erickson, Jack </a:t>
            </a:r>
            <a:r>
              <a:rPr lang="en-US" altLang="en-US" sz="2400" i="1" dirty="0"/>
              <a:t>Flynn, John Flynn, Ralph Ford, </a:t>
            </a:r>
            <a:r>
              <a:rPr lang="en-US" altLang="en-US" sz="2400" i="1" dirty="0" smtClean="0"/>
              <a:t>Bill </a:t>
            </a:r>
            <a:r>
              <a:rPr lang="en-US" altLang="en-US" sz="2400" i="1" dirty="0" err="1" smtClean="0"/>
              <a:t>Gatfield</a:t>
            </a:r>
            <a:r>
              <a:rPr lang="en-US" altLang="en-US" sz="2400" i="1" dirty="0" smtClean="0"/>
              <a:t>, Lee Hammond, Yun HE, Jim </a:t>
            </a:r>
            <a:r>
              <a:rPr lang="en-US" altLang="en-US" sz="2400" i="1" dirty="0" err="1"/>
              <a:t>Hylen</a:t>
            </a:r>
            <a:r>
              <a:rPr lang="en-US" altLang="en-US" sz="2400" i="1" dirty="0"/>
              <a:t>, Steve Johnson, Chris Kelly, </a:t>
            </a:r>
            <a:r>
              <a:rPr lang="en-US" altLang="en-US" sz="2400" i="1" dirty="0" smtClean="0"/>
              <a:t>Gary </a:t>
            </a:r>
            <a:r>
              <a:rPr lang="en-US" altLang="en-US" sz="2400" i="1" dirty="0" err="1" smtClean="0"/>
              <a:t>Lauten</a:t>
            </a:r>
            <a:r>
              <a:rPr lang="en-US" altLang="en-US" sz="2400" i="1" dirty="0" smtClean="0"/>
              <a:t>, </a:t>
            </a:r>
            <a:r>
              <a:rPr lang="en-US" altLang="en-US" sz="2400" i="1" dirty="0" err="1" smtClean="0"/>
              <a:t>Hiep</a:t>
            </a:r>
            <a:r>
              <a:rPr lang="en-US" altLang="en-US" sz="2400" i="1" dirty="0" smtClean="0"/>
              <a:t> Le, Ryan Mahoney, Eric </a:t>
            </a:r>
            <a:r>
              <a:rPr lang="en-US" altLang="en-US" sz="2400" i="1" dirty="0" err="1"/>
              <a:t>Pirtle</a:t>
            </a:r>
            <a:r>
              <a:rPr lang="en-US" altLang="en-US" sz="2400" i="1" dirty="0"/>
              <a:t>, Mike </a:t>
            </a:r>
            <a:r>
              <a:rPr lang="en-US" altLang="en-US" sz="2400" i="1" dirty="0" err="1" smtClean="0"/>
              <a:t>Stiemann</a:t>
            </a:r>
            <a:r>
              <a:rPr lang="en-US" altLang="en-US" sz="2400" i="1" dirty="0" smtClean="0"/>
              <a:t>, Frank </a:t>
            </a:r>
            <a:r>
              <a:rPr lang="en-US" altLang="en-US" sz="2400" i="1" dirty="0"/>
              <a:t>Schneider, </a:t>
            </a:r>
            <a:r>
              <a:rPr lang="en-US" altLang="en-US" sz="2400" i="1" dirty="0" smtClean="0"/>
              <a:t>Henry </a:t>
            </a:r>
            <a:r>
              <a:rPr lang="en-US" altLang="en-US" sz="2400" i="1" dirty="0" err="1" smtClean="0"/>
              <a:t>Schram</a:t>
            </a:r>
            <a:r>
              <a:rPr lang="en-US" altLang="en-US" sz="2400" i="1" dirty="0" smtClean="0"/>
              <a:t>, Paul </a:t>
            </a:r>
            <a:r>
              <a:rPr lang="en-US" altLang="en-US" sz="2400" i="1" dirty="0" err="1"/>
              <a:t>Sedory</a:t>
            </a:r>
            <a:r>
              <a:rPr lang="en-US" altLang="en-US" sz="2400" i="1" dirty="0"/>
              <a:t>, </a:t>
            </a:r>
            <a:r>
              <a:rPr lang="en-US" altLang="en-US" sz="2400" i="1" dirty="0" smtClean="0"/>
              <a:t>Vladimir </a:t>
            </a:r>
            <a:r>
              <a:rPr lang="en-US" altLang="en-US" sz="2400" i="1" dirty="0" err="1" smtClean="0"/>
              <a:t>Sidorov</a:t>
            </a:r>
            <a:r>
              <a:rPr lang="en-US" altLang="en-US" sz="2400" i="1" dirty="0" smtClean="0"/>
              <a:t>, Matt </a:t>
            </a:r>
            <a:r>
              <a:rPr lang="en-US" altLang="en-US" sz="2400" i="1" dirty="0" err="1" smtClean="0"/>
              <a:t>Slabaugh</a:t>
            </a:r>
            <a:r>
              <a:rPr lang="en-US" altLang="en-US" sz="2400" i="1" dirty="0" smtClean="0"/>
              <a:t>, </a:t>
            </a:r>
            <a:r>
              <a:rPr lang="en-US" altLang="en-US" sz="2400" i="1" dirty="0" err="1"/>
              <a:t>Z</a:t>
            </a:r>
            <a:r>
              <a:rPr lang="en-US" altLang="en-US" sz="2400" i="1" dirty="0" err="1" smtClean="0"/>
              <a:t>hijing</a:t>
            </a:r>
            <a:r>
              <a:rPr lang="en-US" altLang="en-US" sz="2400" i="1" dirty="0" smtClean="0"/>
              <a:t> Tang, David </a:t>
            </a:r>
            <a:r>
              <a:rPr lang="en-US" altLang="en-US" sz="2400" i="1" dirty="0"/>
              <a:t>Tinsley, </a:t>
            </a:r>
            <a:r>
              <a:rPr lang="en-US" altLang="en-US" sz="2400" i="1" dirty="0" smtClean="0"/>
              <a:t>Dan Watkins, Karl </a:t>
            </a:r>
            <a:r>
              <a:rPr lang="en-US" altLang="en-US" sz="2400" i="1" dirty="0"/>
              <a:t>Williams, Jim </a:t>
            </a:r>
            <a:r>
              <a:rPr lang="en-US" altLang="en-US" sz="2400" i="1" dirty="0" err="1"/>
              <a:t>Zahurones</a:t>
            </a:r>
            <a:r>
              <a:rPr lang="en-US" altLang="en-US" sz="2400" i="1" dirty="0" smtClean="0"/>
              <a:t>, (plus </a:t>
            </a:r>
            <a:r>
              <a:rPr lang="en-US" altLang="en-US" sz="2400" i="1" dirty="0"/>
              <a:t>others I might have </a:t>
            </a:r>
            <a:r>
              <a:rPr lang="en-US" altLang="en-US" sz="2400" i="1" dirty="0" smtClean="0"/>
              <a:t>missed)</a:t>
            </a:r>
            <a:r>
              <a:rPr lang="en-US" altLang="en-US" sz="2400" dirty="0" smtClean="0"/>
              <a:t>…</a:t>
            </a:r>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Tree>
    <p:extLst>
      <p:ext uri="{BB962C8B-B14F-4D97-AF65-F5344CB8AC3E}">
        <p14:creationId xmlns:p14="http://schemas.microsoft.com/office/powerpoint/2010/main" val="16471577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28700" y="2265528"/>
            <a:ext cx="6942138" cy="1842448"/>
          </a:xfrm>
        </p:spPr>
        <p:txBody>
          <a:bodyPr/>
          <a:lstStyle/>
          <a:p>
            <a:r>
              <a:rPr lang="en-US" altLang="en-US" b="1" dirty="0" smtClean="0">
                <a:solidFill>
                  <a:srgbClr val="008000"/>
                </a:solidFill>
                <a:latin typeface="Arial" panose="020B0604020202020204" pitchFamily="34" charset="0"/>
                <a:cs typeface="Arial" panose="020B0604020202020204" pitchFamily="34" charset="0"/>
              </a:rPr>
              <a:t>Thank you!</a:t>
            </a:r>
            <a:br>
              <a:rPr lang="en-US" altLang="en-US" b="1" dirty="0" smtClean="0">
                <a:solidFill>
                  <a:srgbClr val="008000"/>
                </a:solidFill>
                <a:latin typeface="Arial" panose="020B0604020202020204" pitchFamily="34" charset="0"/>
                <a:cs typeface="Arial" panose="020B0604020202020204" pitchFamily="34" charset="0"/>
              </a:rPr>
            </a:br>
            <a:r>
              <a:rPr lang="en-US" altLang="en-US" sz="4000" b="1" dirty="0" smtClean="0">
                <a:solidFill>
                  <a:srgbClr val="008000"/>
                </a:solidFill>
                <a:latin typeface="Arial" panose="020B0604020202020204" pitchFamily="34" charset="0"/>
                <a:cs typeface="Arial" panose="020B0604020202020204" pitchFamily="34" charset="0"/>
              </a:rPr>
              <a:t/>
            </a:r>
            <a:br>
              <a:rPr lang="en-US" altLang="en-US" sz="4000" b="1" dirty="0" smtClean="0">
                <a:solidFill>
                  <a:srgbClr val="008000"/>
                </a:solidFill>
                <a:latin typeface="Arial" panose="020B0604020202020204" pitchFamily="34" charset="0"/>
                <a:cs typeface="Arial" panose="020B0604020202020204" pitchFamily="34" charset="0"/>
              </a:rPr>
            </a:br>
            <a:r>
              <a:rPr lang="en-US" altLang="en-US" sz="4000" b="1" dirty="0" smtClean="0">
                <a:latin typeface="Arial" panose="020B0604020202020204" pitchFamily="34" charset="0"/>
                <a:cs typeface="Arial" panose="020B0604020202020204" pitchFamily="34" charset="0"/>
              </a:rPr>
              <a:t>Back-up Slides</a:t>
            </a:r>
          </a:p>
        </p:txBody>
      </p:sp>
      <p:sp>
        <p:nvSpPr>
          <p:cNvPr id="8196" name="Slide Number Placeholder 5"/>
          <p:cNvSpPr txBox="1">
            <a:spLocks noGrp="1"/>
          </p:cNvSpPr>
          <p:nvPr/>
        </p:nvSpPr>
        <p:spPr bwMode="auto">
          <a:xfrm>
            <a:off x="7010400" y="6421438"/>
            <a:ext cx="2133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fld id="{B2C91852-1BDC-4936-8B86-CF441D27E9A7}" type="slidenum">
              <a:rPr lang="en-US" altLang="en-US" sz="1200">
                <a:latin typeface="Arial" charset="0"/>
              </a:rPr>
              <a:pPr algn="r" eaLnBrk="1" hangingPunct="1">
                <a:spcBef>
                  <a:spcPct val="0"/>
                </a:spcBef>
                <a:buFontTx/>
                <a:buNone/>
              </a:pPr>
              <a:t>56</a:t>
            </a:fld>
            <a:endParaRPr lang="en-US" altLang="en-US" sz="1200">
              <a:latin typeface="Arial" charset="0"/>
            </a:endParaRPr>
          </a:p>
        </p:txBody>
      </p:sp>
      <p:sp>
        <p:nvSpPr>
          <p:cNvPr id="46"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47"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dirty="0" err="1" smtClean="0">
                <a:latin typeface="Arial" charset="0"/>
              </a:rPr>
              <a:t>NuMI</a:t>
            </a:r>
            <a:r>
              <a:rPr lang="en-US" altLang="en-US" sz="1200" dirty="0" smtClean="0">
                <a:latin typeface="Arial" charset="0"/>
              </a:rPr>
              <a:t> Target Hall Reconfiguration for </a:t>
            </a:r>
            <a:r>
              <a:rPr lang="en-US" altLang="en-US" sz="1200" dirty="0" err="1" smtClean="0">
                <a:latin typeface="Arial" charset="0"/>
              </a:rPr>
              <a:t>NOvA</a:t>
            </a:r>
            <a:r>
              <a:rPr lang="en-US" altLang="en-US" sz="1200" dirty="0" smtClean="0">
                <a:latin typeface="Arial" charset="0"/>
              </a:rPr>
              <a:t> – 5</a:t>
            </a:r>
            <a:r>
              <a:rPr lang="en-US" altLang="en-US" sz="1200" baseline="30000" dirty="0" smtClean="0">
                <a:latin typeface="Arial" charset="0"/>
              </a:rPr>
              <a:t>th</a:t>
            </a:r>
            <a:r>
              <a:rPr lang="en-US" altLang="en-US" sz="1200" dirty="0" smtClean="0">
                <a:latin typeface="Arial" charset="0"/>
              </a:rPr>
              <a:t> High Power </a:t>
            </a:r>
            <a:r>
              <a:rPr lang="en-US" altLang="en-US" sz="1200" dirty="0" err="1" smtClean="0">
                <a:latin typeface="Arial" charset="0"/>
              </a:rPr>
              <a:t>Targetry</a:t>
            </a:r>
            <a:r>
              <a:rPr lang="en-US" altLang="en-US" sz="1200" dirty="0" smtClean="0">
                <a:latin typeface="Arial" charset="0"/>
              </a:rPr>
              <a:t> Workshop</a:t>
            </a:r>
          </a:p>
        </p:txBody>
      </p:sp>
    </p:spTree>
    <p:extLst>
      <p:ext uri="{BB962C8B-B14F-4D97-AF65-F5344CB8AC3E}">
        <p14:creationId xmlns:p14="http://schemas.microsoft.com/office/powerpoint/2010/main" val="11753590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447800" y="76200"/>
            <a:ext cx="6942138" cy="1143000"/>
          </a:xfrm>
        </p:spPr>
        <p:txBody>
          <a:bodyPr/>
          <a:lstStyle/>
          <a:p>
            <a:r>
              <a:rPr lang="en-US" altLang="en-US" sz="4000" dirty="0" smtClean="0"/>
              <a:t>Beam Parameters</a:t>
            </a:r>
          </a:p>
        </p:txBody>
      </p:sp>
      <p:sp>
        <p:nvSpPr>
          <p:cNvPr id="8196" name="Slide Number Placeholder 5"/>
          <p:cNvSpPr txBox="1">
            <a:spLocks noGrp="1"/>
          </p:cNvSpPr>
          <p:nvPr/>
        </p:nvSpPr>
        <p:spPr bwMode="auto">
          <a:xfrm>
            <a:off x="7010400" y="6421438"/>
            <a:ext cx="2133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fld id="{B2C91852-1BDC-4936-8B86-CF441D27E9A7}" type="slidenum">
              <a:rPr lang="en-US" altLang="en-US" sz="1200">
                <a:latin typeface="Arial" charset="0"/>
              </a:rPr>
              <a:pPr algn="r" eaLnBrk="1" hangingPunct="1">
                <a:spcBef>
                  <a:spcPct val="0"/>
                </a:spcBef>
                <a:buFontTx/>
                <a:buNone/>
              </a:pPr>
              <a:t>57</a:t>
            </a:fld>
            <a:endParaRPr lang="en-US" altLang="en-US" sz="1200">
              <a:latin typeface="Arial" charset="0"/>
            </a:endParaRPr>
          </a:p>
        </p:txBody>
      </p:sp>
      <p:sp>
        <p:nvSpPr>
          <p:cNvPr id="46"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47"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dirty="0" err="1" smtClean="0">
                <a:latin typeface="Arial" charset="0"/>
              </a:rPr>
              <a:t>NuMI</a:t>
            </a:r>
            <a:r>
              <a:rPr lang="en-US" altLang="en-US" sz="1200" dirty="0" smtClean="0">
                <a:latin typeface="Arial" charset="0"/>
              </a:rPr>
              <a:t> Target Hall Reconfiguration for </a:t>
            </a:r>
            <a:r>
              <a:rPr lang="en-US" altLang="en-US" sz="1200" dirty="0" err="1" smtClean="0">
                <a:latin typeface="Arial" charset="0"/>
              </a:rPr>
              <a:t>NOvA</a:t>
            </a:r>
            <a:r>
              <a:rPr lang="en-US" altLang="en-US" sz="1200" dirty="0" smtClean="0">
                <a:latin typeface="Arial" charset="0"/>
              </a:rPr>
              <a:t> – 5</a:t>
            </a:r>
            <a:r>
              <a:rPr lang="en-US" altLang="en-US" sz="1200" baseline="30000" dirty="0" smtClean="0">
                <a:latin typeface="Arial" charset="0"/>
              </a:rPr>
              <a:t>th</a:t>
            </a:r>
            <a:r>
              <a:rPr lang="en-US" altLang="en-US" sz="1200" dirty="0" smtClean="0">
                <a:latin typeface="Arial" charset="0"/>
              </a:rPr>
              <a:t> High Power </a:t>
            </a:r>
            <a:r>
              <a:rPr lang="en-US" altLang="en-US" sz="1200" dirty="0" err="1" smtClean="0">
                <a:latin typeface="Arial" charset="0"/>
              </a:rPr>
              <a:t>Targetry</a:t>
            </a:r>
            <a:r>
              <a:rPr lang="en-US" altLang="en-US" sz="1200" dirty="0" smtClean="0">
                <a:latin typeface="Arial" charset="0"/>
              </a:rPr>
              <a:t> Workshop</a:t>
            </a:r>
          </a:p>
        </p:txBody>
      </p:sp>
      <p:graphicFrame>
        <p:nvGraphicFramePr>
          <p:cNvPr id="50" name="Group 44"/>
          <p:cNvGraphicFramePr>
            <a:graphicFrameLocks noGrp="1"/>
          </p:cNvGraphicFramePr>
          <p:nvPr>
            <p:ph idx="1"/>
          </p:nvPr>
        </p:nvGraphicFramePr>
        <p:xfrm>
          <a:off x="569913" y="1887538"/>
          <a:ext cx="7935912" cy="3891535"/>
        </p:xfrm>
        <a:graphic>
          <a:graphicData uri="http://schemas.openxmlformats.org/drawingml/2006/table">
            <a:tbl>
              <a:tblPr/>
              <a:tblGrid>
                <a:gridCol w="1847850"/>
                <a:gridCol w="1625600"/>
                <a:gridCol w="1627187"/>
                <a:gridCol w="2835275"/>
              </a:tblGrid>
              <a:tr h="749300">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800" b="0" i="0" u="none" strike="noStrike" cap="none" normalizeH="0" baseline="0" smtClean="0">
                        <a:ln>
                          <a:noFill/>
                        </a:ln>
                        <a:solidFill>
                          <a:schemeClr val="accent2"/>
                        </a:solidFill>
                        <a:effectLst/>
                        <a:latin typeface="Times New Roman" pitchFamily="18"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en-US" sz="2000" b="1" i="0" u="none" strike="noStrike" cap="none" normalizeH="0" baseline="0" smtClean="0">
                          <a:ln>
                            <a:noFill/>
                          </a:ln>
                          <a:solidFill>
                            <a:srgbClr val="008000"/>
                          </a:solidFill>
                          <a:effectLst/>
                          <a:latin typeface="Times New Roman" pitchFamily="18" charset="0"/>
                          <a:ea typeface="MS Mincho" pitchFamily="49" charset="-128"/>
                          <a:cs typeface="Times New Roman" pitchFamily="18" charset="0"/>
                        </a:rPr>
                        <a:t>NuMI</a:t>
                      </a:r>
                    </a:p>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en-US" sz="2000" b="1" i="0" u="none" strike="noStrike" cap="none" normalizeH="0" baseline="0" smtClean="0">
                          <a:ln>
                            <a:noFill/>
                          </a:ln>
                          <a:solidFill>
                            <a:srgbClr val="008000"/>
                          </a:solidFill>
                          <a:effectLst/>
                          <a:latin typeface="Times New Roman" pitchFamily="18" charset="0"/>
                          <a:ea typeface="MS Mincho" pitchFamily="49" charset="-128"/>
                          <a:cs typeface="Times New Roman" pitchFamily="18" charset="0"/>
                        </a:rPr>
                        <a:t>Design</a:t>
                      </a:r>
                      <a:endParaRPr kumimoji="0" lang="en-US" altLang="en-US" sz="2000" b="0" i="0" u="none" strike="noStrike" cap="none" normalizeH="0" baseline="0" smtClean="0">
                        <a:ln>
                          <a:noFill/>
                        </a:ln>
                        <a:solidFill>
                          <a:srgbClr val="008000"/>
                        </a:solidFill>
                        <a:effectLst/>
                        <a:latin typeface="Times New Roman" pitchFamily="18" charset="0"/>
                        <a:ea typeface="MS Mincho" pitchFamily="49" charset="-128"/>
                        <a:cs typeface="Times New Roman" pitchFamily="18"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en-US" sz="2000" b="1" i="0" u="none" strike="noStrike" cap="none" normalizeH="0" baseline="0" smtClean="0">
                          <a:ln>
                            <a:noFill/>
                          </a:ln>
                          <a:solidFill>
                            <a:srgbClr val="008000"/>
                          </a:solidFill>
                          <a:effectLst/>
                          <a:latin typeface="Times New Roman" pitchFamily="18" charset="0"/>
                          <a:ea typeface="MS Mincho" pitchFamily="49" charset="-128"/>
                          <a:cs typeface="Times New Roman" pitchFamily="18" charset="0"/>
                        </a:rPr>
                        <a:t>NO</a:t>
                      </a:r>
                      <a:r>
                        <a:rPr kumimoji="0" lang="en-US" altLang="en-US" sz="2000" b="1" i="0" u="none" strike="noStrike" cap="none" normalizeH="0" baseline="0" smtClean="0">
                          <a:ln>
                            <a:noFill/>
                          </a:ln>
                          <a:solidFill>
                            <a:srgbClr val="008000"/>
                          </a:solidFill>
                          <a:effectLst/>
                          <a:latin typeface="Symbol" pitchFamily="18" charset="2"/>
                          <a:ea typeface="MS Mincho" pitchFamily="49" charset="-128"/>
                          <a:cs typeface="Times New Roman" pitchFamily="18" charset="0"/>
                        </a:rPr>
                        <a:t>n</a:t>
                      </a:r>
                      <a:r>
                        <a:rPr kumimoji="0" lang="en-US" altLang="en-US" sz="2000" b="1" i="0" u="none" strike="noStrike" cap="none" normalizeH="0" baseline="0" smtClean="0">
                          <a:ln>
                            <a:noFill/>
                          </a:ln>
                          <a:solidFill>
                            <a:srgbClr val="008000"/>
                          </a:solidFill>
                          <a:effectLst/>
                          <a:latin typeface="Times New Roman" pitchFamily="18" charset="0"/>
                          <a:ea typeface="MS Mincho" pitchFamily="49" charset="-128"/>
                          <a:cs typeface="Times New Roman" pitchFamily="18" charset="0"/>
                        </a:rPr>
                        <a:t>A </a:t>
                      </a:r>
                      <a:endParaRPr kumimoji="0" lang="en-US" altLang="en-US" sz="2000" b="0" i="0" u="none" strike="noStrike" cap="none" normalizeH="0" baseline="0" smtClean="0">
                        <a:ln>
                          <a:noFill/>
                        </a:ln>
                        <a:solidFill>
                          <a:srgbClr val="008000"/>
                        </a:solidFill>
                        <a:effectLst/>
                        <a:latin typeface="Times New Roman" pitchFamily="18" charset="0"/>
                        <a:ea typeface="MS Mincho" pitchFamily="49" charset="-128"/>
                        <a:cs typeface="Times New Roman" pitchFamily="18"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en-US" sz="2000" b="1" i="0" u="none" strike="noStrike" cap="none" normalizeH="0" baseline="0" smtClean="0">
                          <a:ln>
                            <a:noFill/>
                          </a:ln>
                          <a:solidFill>
                            <a:srgbClr val="008000"/>
                          </a:solidFill>
                          <a:effectLst/>
                          <a:latin typeface="Times New Roman" pitchFamily="18" charset="0"/>
                          <a:ea typeface="MS Mincho" pitchFamily="49" charset="-128"/>
                          <a:cs typeface="Times New Roman" pitchFamily="18" charset="0"/>
                        </a:rPr>
                        <a:t>What it means for NuMI</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ea typeface="MS Mincho" pitchFamily="49" charset="-128"/>
                          <a:cs typeface="Times New Roman" pitchFamily="18" charset="0"/>
                        </a:rPr>
                        <a:t>Beam Power (kW)</a:t>
                      </a:r>
                      <a:endParaRPr kumimoji="0" lang="en-US" altLang="en-US" sz="1800" b="0" i="0" u="none" strike="noStrike" cap="none" normalizeH="0" baseline="0" smtClean="0">
                        <a:ln>
                          <a:noFill/>
                        </a:ln>
                        <a:solidFill>
                          <a:schemeClr val="accent2"/>
                        </a:solidFill>
                        <a:effectLst/>
                        <a:latin typeface="Times New Roman" pitchFamily="18" charset="0"/>
                        <a:ea typeface="MS Mincho" pitchFamily="49" charset="-128"/>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rPr>
                        <a:t>400 </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rPr>
                        <a:t>700 </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rgbClr val="008000"/>
                          </a:solidFill>
                          <a:effectLst/>
                          <a:latin typeface="Times New Roman" pitchFamily="18" charset="0"/>
                        </a:rPr>
                        <a:t>75% more DC beam power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rgbClr val="008000"/>
                          </a:solidFill>
                          <a:effectLst/>
                          <a:latin typeface="Times New Roman" pitchFamily="18" charset="0"/>
                        </a:rPr>
                        <a:t>(Cooling Issues)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ea typeface="MS Mincho" pitchFamily="49" charset="-128"/>
                          <a:cs typeface="Times New Roman" pitchFamily="18" charset="0"/>
                          <a:sym typeface="Symbol" pitchFamily="18" charset="2"/>
                        </a:rPr>
                        <a:t> Energy Spectrum</a:t>
                      </a:r>
                      <a:endParaRPr kumimoji="0" lang="en-US" altLang="en-US" sz="1800" b="0" i="0" u="none" strike="noStrike" cap="none" normalizeH="0" baseline="0" smtClean="0">
                        <a:ln>
                          <a:noFill/>
                        </a:ln>
                        <a:solidFill>
                          <a:schemeClr val="accent2"/>
                        </a:solidFill>
                        <a:effectLst/>
                        <a:latin typeface="Times New Roman" pitchFamily="18" charset="0"/>
                        <a:ea typeface="MS Mincho" pitchFamily="49" charset="-128"/>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rPr>
                        <a:t>Low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rPr>
                        <a:t>Energy</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rPr>
                        <a:t>Medium Energy</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8000"/>
                          </a:solidFill>
                          <a:effectLst/>
                          <a:latin typeface="Times New Roman" pitchFamily="18" charset="0"/>
                        </a:rPr>
                        <a:t>Reconfigure target chase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8325">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ea typeface="MS Mincho" pitchFamily="49" charset="-128"/>
                          <a:cs typeface="Times New Roman" pitchFamily="18" charset="0"/>
                        </a:rPr>
                        <a:t>Cycle time (s)</a:t>
                      </a:r>
                      <a:endParaRPr kumimoji="0" lang="en-US" altLang="en-US" sz="1800" b="0" i="0" u="none" strike="noStrike" cap="none" normalizeH="0" baseline="0" smtClean="0">
                        <a:ln>
                          <a:noFill/>
                        </a:ln>
                        <a:solidFill>
                          <a:schemeClr val="accent2"/>
                        </a:solidFill>
                        <a:effectLst/>
                        <a:latin typeface="Times New Roman" pitchFamily="18" charset="0"/>
                        <a:ea typeface="MS Mincho" pitchFamily="49" charset="-128"/>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rPr>
                        <a:t>1.87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rPr>
                        <a:t>1.33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8000"/>
                          </a:solidFill>
                          <a:effectLst/>
                          <a:latin typeface="Times New Roman" pitchFamily="18" charset="0"/>
                        </a:rPr>
                        <a:t>Faster cycle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ea typeface="MS Mincho" pitchFamily="49" charset="-128"/>
                          <a:cs typeface="Times New Roman" pitchFamily="18" charset="0"/>
                        </a:rPr>
                        <a:t>Intensity (ppp)</a:t>
                      </a:r>
                      <a:endParaRPr kumimoji="0" lang="en-US" altLang="en-US" sz="1800" b="0" i="0" u="none" strike="noStrike" cap="none" normalizeH="0" baseline="0" smtClean="0">
                        <a:ln>
                          <a:noFill/>
                        </a:ln>
                        <a:solidFill>
                          <a:schemeClr val="accent2"/>
                        </a:solidFill>
                        <a:effectLst/>
                        <a:latin typeface="Times New Roman" pitchFamily="18" charset="0"/>
                        <a:ea typeface="MS Mincho" pitchFamily="49" charset="-128"/>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rPr>
                        <a:t>4.0×10</a:t>
                      </a:r>
                      <a:r>
                        <a:rPr kumimoji="0" lang="en-US" altLang="en-US" sz="1800" b="1" i="0" u="none" strike="noStrike" cap="none" normalizeH="0" baseline="30000" smtClean="0">
                          <a:ln>
                            <a:noFill/>
                          </a:ln>
                          <a:solidFill>
                            <a:schemeClr val="accent2"/>
                          </a:solidFill>
                          <a:effectLst/>
                          <a:latin typeface="Times New Roman" pitchFamily="18" charset="0"/>
                        </a:rPr>
                        <a:t>13</a:t>
                      </a:r>
                      <a:endParaRPr kumimoji="0" lang="en-US" altLang="en-US" sz="1800" b="1" i="0" u="none" strike="noStrike" cap="none" normalizeH="0" baseline="0" smtClean="0">
                        <a:ln>
                          <a:noFill/>
                        </a:ln>
                        <a:solidFill>
                          <a:schemeClr val="accent2"/>
                        </a:solidFill>
                        <a:effectLst/>
                        <a:latin typeface="Times New Roman" pitchFamily="18"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rPr>
                        <a:t>4.9×10</a:t>
                      </a:r>
                      <a:r>
                        <a:rPr kumimoji="0" lang="en-US" altLang="en-US" sz="1800" b="1" i="0" u="none" strike="noStrike" cap="none" normalizeH="0" baseline="30000" smtClean="0">
                          <a:ln>
                            <a:noFill/>
                          </a:ln>
                          <a:solidFill>
                            <a:schemeClr val="accent2"/>
                          </a:solidFill>
                          <a:effectLst/>
                          <a:latin typeface="Times New Roman" pitchFamily="18" charset="0"/>
                        </a:rPr>
                        <a:t>13</a:t>
                      </a:r>
                      <a:endParaRPr kumimoji="0" lang="en-US" altLang="en-US" sz="1800" b="1" i="0" u="none" strike="noStrike" cap="none" normalizeH="0" baseline="0" smtClean="0">
                        <a:ln>
                          <a:noFill/>
                        </a:ln>
                        <a:solidFill>
                          <a:schemeClr val="accent2"/>
                        </a:solidFill>
                        <a:effectLst/>
                        <a:latin typeface="Times New Roman" pitchFamily="18"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rgbClr val="008000"/>
                          </a:solidFill>
                          <a:effectLst/>
                          <a:latin typeface="Times New Roman" pitchFamily="18" charset="0"/>
                        </a:rPr>
                        <a:t>20% higher protons/pulse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rPr>
                        <a:t>Spot Size (mm)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rPr>
                        <a:t>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smtClean="0">
                          <a:ln>
                            <a:noFill/>
                          </a:ln>
                          <a:solidFill>
                            <a:schemeClr val="accent2"/>
                          </a:solidFill>
                          <a:effectLst/>
                          <a:latin typeface="Times New Roman" pitchFamily="18" charset="0"/>
                        </a:rPr>
                        <a:t>1.3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accent2"/>
                          </a:solidFill>
                          <a:latin typeface="Times New Roman" pitchFamily="18" charset="0"/>
                        </a:defRPr>
                      </a:lvl1pPr>
                      <a:lvl2pPr marL="742950" indent="-285750" eaLnBrk="0" hangingPunct="0">
                        <a:spcBef>
                          <a:spcPct val="20000"/>
                        </a:spcBef>
                        <a:defRPr sz="2400">
                          <a:solidFill>
                            <a:srgbClr val="0066FF"/>
                          </a:solidFill>
                          <a:latin typeface="Times New Roman" pitchFamily="18" charset="0"/>
                        </a:defRPr>
                      </a:lvl2pPr>
                      <a:lvl3pPr marL="1143000" indent="-228600" eaLnBrk="0" hangingPunct="0">
                        <a:spcBef>
                          <a:spcPct val="20000"/>
                        </a:spcBef>
                        <a:defRPr sz="2000">
                          <a:solidFill>
                            <a:srgbClr val="008000"/>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rgbClr val="008000"/>
                          </a:solidFill>
                          <a:effectLst/>
                          <a:latin typeface="Times New Roman" pitchFamily="18" charset="0"/>
                        </a:rPr>
                        <a:t>Larger Spot size on Target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42347203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58</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err="1" smtClean="0"/>
              <a:t>NuMI</a:t>
            </a:r>
            <a:r>
              <a:rPr lang="en-US" altLang="en-US" sz="3200" dirty="0" smtClean="0"/>
              <a:t> TH- Section View at ME</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grpSp>
        <p:nvGrpSpPr>
          <p:cNvPr id="36" name="Group 40"/>
          <p:cNvGrpSpPr>
            <a:grpSpLocks/>
          </p:cNvGrpSpPr>
          <p:nvPr/>
        </p:nvGrpSpPr>
        <p:grpSpPr bwMode="auto">
          <a:xfrm>
            <a:off x="342900" y="1573213"/>
            <a:ext cx="5529263" cy="4595812"/>
            <a:chOff x="216" y="991"/>
            <a:chExt cx="3483" cy="2895"/>
          </a:xfrm>
        </p:grpSpPr>
        <p:grpSp>
          <p:nvGrpSpPr>
            <p:cNvPr id="37" name="Group 37"/>
            <p:cNvGrpSpPr>
              <a:grpSpLocks/>
            </p:cNvGrpSpPr>
            <p:nvPr/>
          </p:nvGrpSpPr>
          <p:grpSpPr bwMode="auto">
            <a:xfrm>
              <a:off x="216" y="991"/>
              <a:ext cx="3330" cy="2895"/>
              <a:chOff x="216" y="991"/>
              <a:chExt cx="3330" cy="2895"/>
            </a:xfrm>
          </p:grpSpPr>
          <p:grpSp>
            <p:nvGrpSpPr>
              <p:cNvPr id="72" name="Group 29"/>
              <p:cNvGrpSpPr>
                <a:grpSpLocks/>
              </p:cNvGrpSpPr>
              <p:nvPr/>
            </p:nvGrpSpPr>
            <p:grpSpPr bwMode="auto">
              <a:xfrm>
                <a:off x="216" y="991"/>
                <a:ext cx="3036" cy="2536"/>
                <a:chOff x="216" y="1081"/>
                <a:chExt cx="3036" cy="2536"/>
              </a:xfrm>
            </p:grpSpPr>
            <p:pic>
              <p:nvPicPr>
                <p:cNvPr id="8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 y="1081"/>
                  <a:ext cx="3036" cy="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 name="Group 11"/>
                <p:cNvGrpSpPr>
                  <a:grpSpLocks/>
                </p:cNvGrpSpPr>
                <p:nvPr/>
              </p:nvGrpSpPr>
              <p:grpSpPr bwMode="auto">
                <a:xfrm>
                  <a:off x="1610" y="1533"/>
                  <a:ext cx="144" cy="588"/>
                  <a:chOff x="2496" y="1248"/>
                  <a:chExt cx="144" cy="588"/>
                </a:xfrm>
              </p:grpSpPr>
              <p:sp>
                <p:nvSpPr>
                  <p:cNvPr id="85" name="Oval 12"/>
                  <p:cNvSpPr>
                    <a:spLocks noChangeArrowheads="1"/>
                  </p:cNvSpPr>
                  <p:nvPr/>
                </p:nvSpPr>
                <p:spPr bwMode="auto">
                  <a:xfrm>
                    <a:off x="2496" y="1728"/>
                    <a:ext cx="144" cy="108"/>
                  </a:xfrm>
                  <a:prstGeom prst="ellipse">
                    <a:avLst/>
                  </a:prstGeom>
                  <a:solidFill>
                    <a:schemeClr val="bg1"/>
                  </a:solidFill>
                  <a:ln w="9525">
                    <a:solidFill>
                      <a:schemeClr val="tx1"/>
                    </a:solidFill>
                    <a:round/>
                    <a:headEnd/>
                    <a:tailEnd/>
                  </a:ln>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r>
                      <a:rPr lang="en-US" altLang="en-US" sz="1200"/>
                      <a:t>1</a:t>
                    </a:r>
                  </a:p>
                </p:txBody>
              </p:sp>
              <p:sp>
                <p:nvSpPr>
                  <p:cNvPr id="86" name="Oval 13"/>
                  <p:cNvSpPr>
                    <a:spLocks noChangeArrowheads="1"/>
                  </p:cNvSpPr>
                  <p:nvPr/>
                </p:nvSpPr>
                <p:spPr bwMode="auto">
                  <a:xfrm>
                    <a:off x="2496" y="1248"/>
                    <a:ext cx="144" cy="108"/>
                  </a:xfrm>
                  <a:prstGeom prst="ellipse">
                    <a:avLst/>
                  </a:prstGeom>
                  <a:solidFill>
                    <a:schemeClr val="bg1"/>
                  </a:solidFill>
                  <a:ln w="9525">
                    <a:solidFill>
                      <a:schemeClr val="tx1"/>
                    </a:solidFill>
                    <a:round/>
                    <a:headEnd/>
                    <a:tailEnd/>
                  </a:ln>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r>
                      <a:rPr lang="en-US" altLang="en-US" sz="1200"/>
                      <a:t>3</a:t>
                    </a:r>
                  </a:p>
                </p:txBody>
              </p:sp>
              <p:sp>
                <p:nvSpPr>
                  <p:cNvPr id="87" name="Oval 14"/>
                  <p:cNvSpPr>
                    <a:spLocks noChangeArrowheads="1"/>
                  </p:cNvSpPr>
                  <p:nvPr/>
                </p:nvSpPr>
                <p:spPr bwMode="auto">
                  <a:xfrm>
                    <a:off x="2496" y="1488"/>
                    <a:ext cx="144" cy="108"/>
                  </a:xfrm>
                  <a:prstGeom prst="ellipse">
                    <a:avLst/>
                  </a:prstGeom>
                  <a:solidFill>
                    <a:schemeClr val="bg1"/>
                  </a:solidFill>
                  <a:ln w="9525">
                    <a:solidFill>
                      <a:schemeClr val="tx1"/>
                    </a:solidFill>
                    <a:round/>
                    <a:headEnd/>
                    <a:tailEnd/>
                  </a:ln>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r>
                      <a:rPr lang="en-US" altLang="en-US" sz="1200"/>
                      <a:t>2</a:t>
                    </a:r>
                  </a:p>
                </p:txBody>
              </p:sp>
            </p:grpSp>
          </p:grpSp>
          <p:grpSp>
            <p:nvGrpSpPr>
              <p:cNvPr id="73" name="Group 34"/>
              <p:cNvGrpSpPr>
                <a:grpSpLocks/>
              </p:cNvGrpSpPr>
              <p:nvPr/>
            </p:nvGrpSpPr>
            <p:grpSpPr bwMode="auto">
              <a:xfrm>
                <a:off x="1816" y="2257"/>
                <a:ext cx="1730" cy="178"/>
                <a:chOff x="1816" y="2289"/>
                <a:chExt cx="1730" cy="178"/>
              </a:xfrm>
            </p:grpSpPr>
            <p:sp>
              <p:nvSpPr>
                <p:cNvPr id="81" name="Line 9"/>
                <p:cNvSpPr>
                  <a:spLocks noChangeShapeType="1"/>
                </p:cNvSpPr>
                <p:nvPr/>
              </p:nvSpPr>
              <p:spPr bwMode="auto">
                <a:xfrm flipH="1">
                  <a:off x="1816" y="2378"/>
                  <a:ext cx="1106" cy="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 name="Text Box 16"/>
                <p:cNvSpPr txBox="1">
                  <a:spLocks noChangeArrowheads="1"/>
                </p:cNvSpPr>
                <p:nvPr/>
              </p:nvSpPr>
              <p:spPr bwMode="auto">
                <a:xfrm>
                  <a:off x="2872" y="2289"/>
                  <a:ext cx="67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100" b="1"/>
                    <a:t>Target Chase</a:t>
                  </a:r>
                </a:p>
              </p:txBody>
            </p:sp>
          </p:grpSp>
          <p:grpSp>
            <p:nvGrpSpPr>
              <p:cNvPr id="74" name="Group 27"/>
              <p:cNvGrpSpPr>
                <a:grpSpLocks/>
              </p:cNvGrpSpPr>
              <p:nvPr/>
            </p:nvGrpSpPr>
            <p:grpSpPr bwMode="auto">
              <a:xfrm>
                <a:off x="2712" y="2577"/>
                <a:ext cx="663" cy="164"/>
                <a:chOff x="2712" y="2759"/>
                <a:chExt cx="663" cy="164"/>
              </a:xfrm>
            </p:grpSpPr>
            <p:sp>
              <p:nvSpPr>
                <p:cNvPr id="79" name="Line 10"/>
                <p:cNvSpPr>
                  <a:spLocks noChangeShapeType="1"/>
                </p:cNvSpPr>
                <p:nvPr/>
              </p:nvSpPr>
              <p:spPr bwMode="auto">
                <a:xfrm flipH="1">
                  <a:off x="2712" y="2849"/>
                  <a:ext cx="196" cy="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 name="Text Box 17"/>
                <p:cNvSpPr txBox="1">
                  <a:spLocks noChangeArrowheads="1"/>
                </p:cNvSpPr>
                <p:nvPr/>
              </p:nvSpPr>
              <p:spPr bwMode="auto">
                <a:xfrm>
                  <a:off x="2877" y="2759"/>
                  <a:ext cx="49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100" b="1"/>
                    <a:t>Concrete</a:t>
                  </a:r>
                </a:p>
              </p:txBody>
            </p:sp>
          </p:grpSp>
          <p:sp>
            <p:nvSpPr>
              <p:cNvPr id="75" name="Text Box 19"/>
              <p:cNvSpPr txBox="1">
                <a:spLocks noChangeArrowheads="1"/>
              </p:cNvSpPr>
              <p:nvPr/>
            </p:nvSpPr>
            <p:spPr bwMode="auto">
              <a:xfrm>
                <a:off x="745" y="3520"/>
                <a:ext cx="202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altLang="en-US" sz="1600">
                    <a:solidFill>
                      <a:srgbClr val="000099"/>
                    </a:solidFill>
                  </a:rPr>
                  <a:t>Target Hall Shielding Section C-C</a:t>
                </a:r>
              </a:p>
              <a:p>
                <a:pPr algn="ctr"/>
                <a:r>
                  <a:rPr lang="en-US" altLang="en-US" sz="1600">
                    <a:solidFill>
                      <a:srgbClr val="000099"/>
                    </a:solidFill>
                  </a:rPr>
                  <a:t>at Medium Energy Location</a:t>
                </a:r>
              </a:p>
            </p:txBody>
          </p:sp>
          <p:grpSp>
            <p:nvGrpSpPr>
              <p:cNvPr id="76" name="Group 36"/>
              <p:cNvGrpSpPr>
                <a:grpSpLocks/>
              </p:cNvGrpSpPr>
              <p:nvPr/>
            </p:nvGrpSpPr>
            <p:grpSpPr bwMode="auto">
              <a:xfrm>
                <a:off x="2400" y="2057"/>
                <a:ext cx="1092" cy="164"/>
                <a:chOff x="2400" y="2057"/>
                <a:chExt cx="1092" cy="164"/>
              </a:xfrm>
            </p:grpSpPr>
            <p:sp>
              <p:nvSpPr>
                <p:cNvPr id="77" name="Line 31"/>
                <p:cNvSpPr>
                  <a:spLocks noChangeShapeType="1"/>
                </p:cNvSpPr>
                <p:nvPr/>
              </p:nvSpPr>
              <p:spPr bwMode="auto">
                <a:xfrm flipH="1">
                  <a:off x="2400" y="2135"/>
                  <a:ext cx="517" cy="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 name="Text Box 32"/>
                <p:cNvSpPr txBox="1">
                  <a:spLocks noChangeArrowheads="1"/>
                </p:cNvSpPr>
                <p:nvPr/>
              </p:nvSpPr>
              <p:spPr bwMode="auto">
                <a:xfrm>
                  <a:off x="2872" y="2057"/>
                  <a:ext cx="62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100" b="1"/>
                    <a:t>Blue Blocks</a:t>
                  </a:r>
                </a:p>
              </p:txBody>
            </p:sp>
          </p:grpSp>
        </p:grpSp>
        <p:grpSp>
          <p:nvGrpSpPr>
            <p:cNvPr id="67" name="Group 39"/>
            <p:cNvGrpSpPr>
              <a:grpSpLocks/>
            </p:cNvGrpSpPr>
            <p:nvPr/>
          </p:nvGrpSpPr>
          <p:grpSpPr bwMode="auto">
            <a:xfrm>
              <a:off x="1878" y="1618"/>
              <a:ext cx="1821" cy="396"/>
              <a:chOff x="1878" y="1618"/>
              <a:chExt cx="1821" cy="396"/>
            </a:xfrm>
          </p:grpSpPr>
          <p:sp>
            <p:nvSpPr>
              <p:cNvPr id="69" name="Line 8"/>
              <p:cNvSpPr>
                <a:spLocks noChangeShapeType="1"/>
              </p:cNvSpPr>
              <p:nvPr/>
            </p:nvSpPr>
            <p:spPr bwMode="auto">
              <a:xfrm flipH="1">
                <a:off x="1878" y="1694"/>
                <a:ext cx="1039" cy="3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 name="Text Box 15"/>
              <p:cNvSpPr txBox="1">
                <a:spLocks noChangeArrowheads="1"/>
              </p:cNvSpPr>
              <p:nvPr/>
            </p:nvSpPr>
            <p:spPr bwMode="auto">
              <a:xfrm>
                <a:off x="2894" y="1618"/>
                <a:ext cx="805"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100" b="1" dirty="0"/>
                  <a:t>Blue Blocks that</a:t>
                </a:r>
              </a:p>
              <a:p>
                <a:pPr eaLnBrk="1" hangingPunct="1"/>
                <a:r>
                  <a:rPr lang="en-US" altLang="en-US" sz="1100" b="1" dirty="0"/>
                  <a:t>need to be</a:t>
                </a:r>
              </a:p>
              <a:p>
                <a:pPr eaLnBrk="1" hangingPunct="1"/>
                <a:r>
                  <a:rPr lang="en-US" altLang="en-US" sz="1100" b="1" dirty="0"/>
                  <a:t>removed </a:t>
                </a:r>
              </a:p>
            </p:txBody>
          </p:sp>
          <p:sp>
            <p:nvSpPr>
              <p:cNvPr id="71" name="Line 22"/>
              <p:cNvSpPr>
                <a:spLocks noChangeShapeType="1"/>
              </p:cNvSpPr>
              <p:nvPr/>
            </p:nvSpPr>
            <p:spPr bwMode="auto">
              <a:xfrm flipH="1">
                <a:off x="1879" y="1695"/>
                <a:ext cx="1032" cy="5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8" name="Rectangle 38"/>
            <p:cNvSpPr>
              <a:spLocks noChangeArrowheads="1"/>
            </p:cNvSpPr>
            <p:nvPr/>
          </p:nvSpPr>
          <p:spPr bwMode="auto">
            <a:xfrm>
              <a:off x="1456" y="1373"/>
              <a:ext cx="530" cy="2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endParaRPr lang="en-US" altLang="en-US"/>
            </a:p>
          </p:txBody>
        </p:sp>
      </p:grpSp>
      <p:sp>
        <p:nvSpPr>
          <p:cNvPr id="88" name="Text Box 18"/>
          <p:cNvSpPr txBox="1">
            <a:spLocks noChangeArrowheads="1"/>
          </p:cNvSpPr>
          <p:nvPr/>
        </p:nvSpPr>
        <p:spPr bwMode="auto">
          <a:xfrm>
            <a:off x="239713" y="1235075"/>
            <a:ext cx="508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altLang="en-US" sz="1800" dirty="0">
                <a:solidFill>
                  <a:srgbClr val="000099"/>
                </a:solidFill>
              </a:rPr>
              <a:t>Section C-C Showing Blue Block Stacking Order</a:t>
            </a:r>
          </a:p>
        </p:txBody>
      </p:sp>
      <p:sp>
        <p:nvSpPr>
          <p:cNvPr id="89" name="Text Box 15"/>
          <p:cNvSpPr txBox="1">
            <a:spLocks noChangeArrowheads="1"/>
          </p:cNvSpPr>
          <p:nvPr/>
        </p:nvSpPr>
        <p:spPr bwMode="auto">
          <a:xfrm>
            <a:off x="4597028" y="2159958"/>
            <a:ext cx="102143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100" b="1" dirty="0" smtClean="0"/>
              <a:t>Sheet-metal </a:t>
            </a:r>
          </a:p>
          <a:p>
            <a:pPr eaLnBrk="1" hangingPunct="1"/>
            <a:r>
              <a:rPr lang="en-US" altLang="en-US" sz="1100" b="1" dirty="0" smtClean="0"/>
              <a:t>air dam</a:t>
            </a:r>
            <a:endParaRPr lang="en-US" altLang="en-US" sz="1100" b="1" dirty="0"/>
          </a:p>
        </p:txBody>
      </p:sp>
      <p:sp>
        <p:nvSpPr>
          <p:cNvPr id="90" name="Line 22"/>
          <p:cNvSpPr>
            <a:spLocks noChangeShapeType="1"/>
          </p:cNvSpPr>
          <p:nvPr/>
        </p:nvSpPr>
        <p:spPr bwMode="auto">
          <a:xfrm flipH="1">
            <a:off x="2835275" y="2290763"/>
            <a:ext cx="1795463" cy="2365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 name="Rectangle 21"/>
          <p:cNvSpPr txBox="1">
            <a:spLocks noChangeArrowheads="1"/>
          </p:cNvSpPr>
          <p:nvPr/>
        </p:nvSpPr>
        <p:spPr bwMode="auto">
          <a:xfrm>
            <a:off x="5754688" y="1700213"/>
            <a:ext cx="3154362" cy="417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None/>
            </a:pPr>
            <a:r>
              <a:rPr lang="en-US" altLang="en-US" sz="2000" dirty="0" smtClean="0">
                <a:solidFill>
                  <a:schemeClr val="accent2"/>
                </a:solidFill>
              </a:rPr>
              <a:t>    </a:t>
            </a:r>
            <a:r>
              <a:rPr lang="en-US" altLang="en-US" sz="2000" u="sng" dirty="0" smtClean="0">
                <a:solidFill>
                  <a:schemeClr val="accent2"/>
                </a:solidFill>
              </a:rPr>
              <a:t>Changes </a:t>
            </a:r>
            <a:r>
              <a:rPr lang="en-US" altLang="en-US" sz="2000" u="sng" dirty="0">
                <a:solidFill>
                  <a:schemeClr val="accent2"/>
                </a:solidFill>
              </a:rPr>
              <a:t>Required:</a:t>
            </a:r>
          </a:p>
          <a:p>
            <a:pPr eaLnBrk="1" hangingPunct="1">
              <a:lnSpc>
                <a:spcPct val="90000"/>
              </a:lnSpc>
            </a:pPr>
            <a:r>
              <a:rPr lang="en-US" altLang="en-US" sz="1600" dirty="0" smtClean="0">
                <a:solidFill>
                  <a:schemeClr val="accent2"/>
                </a:solidFill>
              </a:rPr>
              <a:t>Removal of the SS air dam</a:t>
            </a:r>
          </a:p>
          <a:p>
            <a:pPr eaLnBrk="1" hangingPunct="1">
              <a:lnSpc>
                <a:spcPct val="90000"/>
              </a:lnSpc>
            </a:pPr>
            <a:r>
              <a:rPr lang="en-US" altLang="en-US" sz="1600" dirty="0" smtClean="0">
                <a:solidFill>
                  <a:schemeClr val="accent2"/>
                </a:solidFill>
              </a:rPr>
              <a:t>Removal of the </a:t>
            </a:r>
            <a:r>
              <a:rPr lang="en-US" altLang="en-US" sz="1600" dirty="0">
                <a:solidFill>
                  <a:schemeClr val="accent2"/>
                </a:solidFill>
              </a:rPr>
              <a:t>center row of Blue-Blocks (marked 1 &amp; 2) </a:t>
            </a:r>
            <a:r>
              <a:rPr lang="en-US" altLang="en-US" sz="1600" dirty="0" smtClean="0">
                <a:solidFill>
                  <a:schemeClr val="accent2"/>
                </a:solidFill>
              </a:rPr>
              <a:t>to </a:t>
            </a:r>
            <a:r>
              <a:rPr lang="en-US" altLang="en-US" sz="1600" dirty="0">
                <a:solidFill>
                  <a:schemeClr val="accent2"/>
                </a:solidFill>
              </a:rPr>
              <a:t>make space for Horn 2</a:t>
            </a:r>
          </a:p>
          <a:p>
            <a:pPr eaLnBrk="1" hangingPunct="1">
              <a:lnSpc>
                <a:spcPct val="90000"/>
              </a:lnSpc>
            </a:pPr>
            <a:r>
              <a:rPr lang="en-US" altLang="en-US" sz="1600" dirty="0">
                <a:solidFill>
                  <a:schemeClr val="accent2"/>
                </a:solidFill>
              </a:rPr>
              <a:t>Total of </a:t>
            </a:r>
            <a:r>
              <a:rPr lang="en-US" altLang="en-US" sz="1600" dirty="0" smtClean="0">
                <a:solidFill>
                  <a:schemeClr val="accent2"/>
                </a:solidFill>
              </a:rPr>
              <a:t>12 </a:t>
            </a:r>
            <a:r>
              <a:rPr lang="en-US" altLang="en-US" sz="1600" dirty="0">
                <a:solidFill>
                  <a:schemeClr val="accent2"/>
                </a:solidFill>
              </a:rPr>
              <a:t>blue-blocks </a:t>
            </a:r>
            <a:r>
              <a:rPr lang="en-US" altLang="en-US" sz="1600" dirty="0" smtClean="0">
                <a:solidFill>
                  <a:schemeClr val="accent2"/>
                </a:solidFill>
              </a:rPr>
              <a:t>were extracted (8 </a:t>
            </a:r>
            <a:r>
              <a:rPr lang="en-US" altLang="en-US" sz="1600" dirty="0">
                <a:solidFill>
                  <a:schemeClr val="accent2"/>
                </a:solidFill>
              </a:rPr>
              <a:t>blue-blocks </a:t>
            </a:r>
            <a:r>
              <a:rPr lang="en-US" altLang="en-US" sz="1600" dirty="0" smtClean="0">
                <a:solidFill>
                  <a:schemeClr val="accent2"/>
                </a:solidFill>
              </a:rPr>
              <a:t>were completely removed </a:t>
            </a:r>
            <a:r>
              <a:rPr lang="en-US" altLang="en-US" sz="1600" dirty="0">
                <a:solidFill>
                  <a:schemeClr val="accent2"/>
                </a:solidFill>
              </a:rPr>
              <a:t>from </a:t>
            </a:r>
            <a:r>
              <a:rPr lang="en-US" altLang="en-US" sz="1600" dirty="0" smtClean="0">
                <a:solidFill>
                  <a:schemeClr val="accent2"/>
                </a:solidFill>
              </a:rPr>
              <a:t>TH in coffins)</a:t>
            </a:r>
            <a:endParaRPr lang="en-US" altLang="en-US" sz="1600" dirty="0">
              <a:solidFill>
                <a:schemeClr val="accent2"/>
              </a:solidFill>
            </a:endParaRPr>
          </a:p>
          <a:p>
            <a:pPr eaLnBrk="1" hangingPunct="1">
              <a:lnSpc>
                <a:spcPct val="90000"/>
              </a:lnSpc>
            </a:pPr>
            <a:r>
              <a:rPr lang="en-US" altLang="en-US" sz="1600" dirty="0" smtClean="0">
                <a:solidFill>
                  <a:schemeClr val="accent2"/>
                </a:solidFill>
              </a:rPr>
              <a:t>Custom </a:t>
            </a:r>
            <a:r>
              <a:rPr lang="en-US" altLang="en-US" sz="1600" dirty="0">
                <a:solidFill>
                  <a:schemeClr val="accent2"/>
                </a:solidFill>
              </a:rPr>
              <a:t>steel </a:t>
            </a:r>
            <a:r>
              <a:rPr lang="en-US" altLang="en-US" sz="1600" dirty="0" smtClean="0">
                <a:solidFill>
                  <a:schemeClr val="accent2"/>
                </a:solidFill>
              </a:rPr>
              <a:t>blocks fabricated to match the </a:t>
            </a:r>
          </a:p>
        </p:txBody>
      </p:sp>
    </p:spTree>
    <p:extLst>
      <p:ext uri="{BB962C8B-B14F-4D97-AF65-F5344CB8AC3E}">
        <p14:creationId xmlns:p14="http://schemas.microsoft.com/office/powerpoint/2010/main" val="23842970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59</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err="1" smtClean="0"/>
              <a:t>NuMI</a:t>
            </a:r>
            <a:r>
              <a:rPr lang="en-US" altLang="en-US" sz="3200" dirty="0" smtClean="0"/>
              <a:t> Horn #1 – Dose Rates</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1914525"/>
            <a:ext cx="793432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1499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447800" y="76200"/>
            <a:ext cx="6942138" cy="1143000"/>
          </a:xfrm>
        </p:spPr>
        <p:txBody>
          <a:bodyPr/>
          <a:lstStyle/>
          <a:p>
            <a:r>
              <a:rPr lang="en-US" altLang="en-US" sz="3200" dirty="0" err="1" smtClean="0"/>
              <a:t>NuMI</a:t>
            </a:r>
            <a:r>
              <a:rPr lang="en-US" altLang="en-US" sz="3200" dirty="0" smtClean="0"/>
              <a:t> Target Hall – Low Energy </a:t>
            </a:r>
          </a:p>
        </p:txBody>
      </p:sp>
      <p:sp>
        <p:nvSpPr>
          <p:cNvPr id="8196" name="Slide Number Placeholder 5"/>
          <p:cNvSpPr txBox="1">
            <a:spLocks noGrp="1"/>
          </p:cNvSpPr>
          <p:nvPr/>
        </p:nvSpPr>
        <p:spPr bwMode="auto">
          <a:xfrm>
            <a:off x="7010400" y="6421438"/>
            <a:ext cx="2133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fld id="{B2C91852-1BDC-4936-8B86-CF441D27E9A7}" type="slidenum">
              <a:rPr lang="en-US" altLang="en-US" sz="1200">
                <a:latin typeface="Arial" charset="0"/>
              </a:rPr>
              <a:pPr algn="r" eaLnBrk="1" hangingPunct="1">
                <a:spcBef>
                  <a:spcPct val="0"/>
                </a:spcBef>
                <a:buFontTx/>
                <a:buNone/>
              </a:pPr>
              <a:t>6</a:t>
            </a:fld>
            <a:endParaRPr lang="en-US" altLang="en-US" sz="1200">
              <a:latin typeface="Arial" charset="0"/>
            </a:endParaRPr>
          </a:p>
        </p:txBody>
      </p:sp>
      <p:sp>
        <p:nvSpPr>
          <p:cNvPr id="46"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47"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dirty="0" err="1" smtClean="0">
                <a:latin typeface="Arial" charset="0"/>
              </a:rPr>
              <a:t>NuMI</a:t>
            </a:r>
            <a:r>
              <a:rPr lang="en-US" altLang="en-US" sz="1200" dirty="0" smtClean="0">
                <a:latin typeface="Arial" charset="0"/>
              </a:rPr>
              <a:t> Target Hall Reconfiguration for </a:t>
            </a:r>
            <a:r>
              <a:rPr lang="en-US" altLang="en-US" sz="1200" dirty="0" err="1" smtClean="0">
                <a:latin typeface="Arial" charset="0"/>
              </a:rPr>
              <a:t>NOvA</a:t>
            </a:r>
            <a:r>
              <a:rPr lang="en-US" altLang="en-US" sz="1200" dirty="0" smtClean="0">
                <a:latin typeface="Arial" charset="0"/>
              </a:rPr>
              <a:t> – 5</a:t>
            </a:r>
            <a:r>
              <a:rPr lang="en-US" altLang="en-US" sz="1200" baseline="30000" dirty="0" smtClean="0">
                <a:latin typeface="Arial" charset="0"/>
              </a:rPr>
              <a:t>th</a:t>
            </a:r>
            <a:r>
              <a:rPr lang="en-US" altLang="en-US" sz="1200" dirty="0" smtClean="0">
                <a:latin typeface="Arial" charset="0"/>
              </a:rPr>
              <a:t> High Power </a:t>
            </a:r>
            <a:r>
              <a:rPr lang="en-US" altLang="en-US" sz="1200" dirty="0" err="1" smtClean="0">
                <a:latin typeface="Arial" charset="0"/>
              </a:rPr>
              <a:t>Targetry</a:t>
            </a:r>
            <a:r>
              <a:rPr lang="en-US" altLang="en-US" sz="1200" dirty="0" smtClean="0">
                <a:latin typeface="Arial" charset="0"/>
              </a:rPr>
              <a:t> Workshop</a:t>
            </a:r>
          </a:p>
        </p:txBody>
      </p:sp>
      <p:grpSp>
        <p:nvGrpSpPr>
          <p:cNvPr id="50" name="Group 67"/>
          <p:cNvGrpSpPr>
            <a:grpSpLocks/>
          </p:cNvGrpSpPr>
          <p:nvPr/>
        </p:nvGrpSpPr>
        <p:grpSpPr bwMode="auto">
          <a:xfrm>
            <a:off x="52388" y="1147763"/>
            <a:ext cx="9013825" cy="4770437"/>
            <a:chOff x="33" y="723"/>
            <a:chExt cx="5678" cy="3005"/>
          </a:xfrm>
        </p:grpSpPr>
        <p:pic>
          <p:nvPicPr>
            <p:cNvPr id="51" name="Picture 54" descr="view3b-numi-4332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 y="723"/>
              <a:ext cx="5678" cy="3005"/>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5"/>
            <p:cNvGrpSpPr>
              <a:grpSpLocks/>
            </p:cNvGrpSpPr>
            <p:nvPr/>
          </p:nvGrpSpPr>
          <p:grpSpPr bwMode="auto">
            <a:xfrm>
              <a:off x="2838" y="3413"/>
              <a:ext cx="809" cy="225"/>
              <a:chOff x="3016" y="3429"/>
              <a:chExt cx="809" cy="225"/>
            </a:xfrm>
          </p:grpSpPr>
          <p:sp>
            <p:nvSpPr>
              <p:cNvPr id="66" name="Text Box 45"/>
              <p:cNvSpPr txBox="1">
                <a:spLocks noChangeArrowheads="1"/>
              </p:cNvSpPr>
              <p:nvPr/>
            </p:nvSpPr>
            <p:spPr bwMode="auto">
              <a:xfrm rot="-444297">
                <a:off x="3016" y="3481"/>
                <a:ext cx="80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b="1">
                    <a:solidFill>
                      <a:srgbClr val="008000"/>
                    </a:solidFill>
                  </a:rPr>
                  <a:t>Beam direction</a:t>
                </a:r>
              </a:p>
            </p:txBody>
          </p:sp>
          <p:sp>
            <p:nvSpPr>
              <p:cNvPr id="67" name="Line 46"/>
              <p:cNvSpPr>
                <a:spLocks noChangeShapeType="1"/>
              </p:cNvSpPr>
              <p:nvPr/>
            </p:nvSpPr>
            <p:spPr bwMode="auto">
              <a:xfrm rot="-478395">
                <a:off x="3142" y="3429"/>
                <a:ext cx="395" cy="7"/>
              </a:xfrm>
              <a:prstGeom prst="line">
                <a:avLst/>
              </a:prstGeom>
              <a:noFill/>
              <a:ln w="635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 name="Group 65"/>
            <p:cNvGrpSpPr>
              <a:grpSpLocks/>
            </p:cNvGrpSpPr>
            <p:nvPr/>
          </p:nvGrpSpPr>
          <p:grpSpPr bwMode="auto">
            <a:xfrm>
              <a:off x="730" y="2676"/>
              <a:ext cx="3076" cy="600"/>
              <a:chOff x="730" y="2676"/>
              <a:chExt cx="3076" cy="600"/>
            </a:xfrm>
          </p:grpSpPr>
          <p:sp>
            <p:nvSpPr>
              <p:cNvPr id="62" name="Text Box 60"/>
              <p:cNvSpPr txBox="1">
                <a:spLocks noChangeArrowheads="1"/>
              </p:cNvSpPr>
              <p:nvPr/>
            </p:nvSpPr>
            <p:spPr bwMode="auto">
              <a:xfrm>
                <a:off x="730" y="3114"/>
                <a:ext cx="393" cy="1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200">
                    <a:solidFill>
                      <a:srgbClr val="FF0000"/>
                    </a:solidFill>
                  </a:rPr>
                  <a:t>Target</a:t>
                </a:r>
              </a:p>
            </p:txBody>
          </p:sp>
          <p:sp>
            <p:nvSpPr>
              <p:cNvPr id="63" name="Text Box 61"/>
              <p:cNvSpPr txBox="1">
                <a:spLocks noChangeArrowheads="1"/>
              </p:cNvSpPr>
              <p:nvPr/>
            </p:nvSpPr>
            <p:spPr bwMode="auto">
              <a:xfrm>
                <a:off x="1167" y="3058"/>
                <a:ext cx="403" cy="1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200">
                    <a:solidFill>
                      <a:srgbClr val="FF0000"/>
                    </a:solidFill>
                  </a:rPr>
                  <a:t>Horn 1</a:t>
                </a:r>
              </a:p>
            </p:txBody>
          </p:sp>
          <p:sp>
            <p:nvSpPr>
              <p:cNvPr id="64" name="Text Box 62"/>
              <p:cNvSpPr txBox="1">
                <a:spLocks noChangeArrowheads="1"/>
              </p:cNvSpPr>
              <p:nvPr/>
            </p:nvSpPr>
            <p:spPr bwMode="auto">
              <a:xfrm>
                <a:off x="2129" y="2852"/>
                <a:ext cx="403" cy="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70000"/>
                  </a:lnSpc>
                </a:pPr>
                <a:r>
                  <a:rPr lang="en-US" altLang="en-US" sz="1200">
                    <a:solidFill>
                      <a:srgbClr val="FF0000"/>
                    </a:solidFill>
                  </a:rPr>
                  <a:t>Horn 2</a:t>
                </a:r>
              </a:p>
              <a:p>
                <a:pPr algn="ctr" eaLnBrk="0" hangingPunct="0">
                  <a:lnSpc>
                    <a:spcPct val="70000"/>
                  </a:lnSpc>
                </a:pPr>
                <a:r>
                  <a:rPr lang="en-US" altLang="en-US" sz="1200">
                    <a:solidFill>
                      <a:srgbClr val="FF0000"/>
                    </a:solidFill>
                  </a:rPr>
                  <a:t>LE</a:t>
                </a:r>
              </a:p>
            </p:txBody>
          </p:sp>
          <p:sp>
            <p:nvSpPr>
              <p:cNvPr id="65" name="Text Box 63"/>
              <p:cNvSpPr txBox="1">
                <a:spLocks noChangeArrowheads="1"/>
              </p:cNvSpPr>
              <p:nvPr/>
            </p:nvSpPr>
            <p:spPr bwMode="auto">
              <a:xfrm>
                <a:off x="3403" y="2676"/>
                <a:ext cx="403" cy="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70000"/>
                  </a:lnSpc>
                </a:pPr>
                <a:r>
                  <a:rPr lang="en-US" altLang="en-US" sz="1200">
                    <a:solidFill>
                      <a:srgbClr val="FF0000"/>
                    </a:solidFill>
                  </a:rPr>
                  <a:t>Horn 2</a:t>
                </a:r>
              </a:p>
              <a:p>
                <a:pPr algn="ctr" eaLnBrk="0" hangingPunct="0">
                  <a:lnSpc>
                    <a:spcPct val="70000"/>
                  </a:lnSpc>
                </a:pPr>
                <a:r>
                  <a:rPr lang="en-US" altLang="en-US" sz="1200">
                    <a:solidFill>
                      <a:srgbClr val="FF0000"/>
                    </a:solidFill>
                  </a:rPr>
                  <a:t>ME</a:t>
                </a:r>
              </a:p>
            </p:txBody>
          </p:sp>
        </p:grpSp>
        <p:grpSp>
          <p:nvGrpSpPr>
            <p:cNvPr id="54" name="Group 66"/>
            <p:cNvGrpSpPr>
              <a:grpSpLocks/>
            </p:cNvGrpSpPr>
            <p:nvPr/>
          </p:nvGrpSpPr>
          <p:grpSpPr bwMode="auto">
            <a:xfrm>
              <a:off x="973" y="1081"/>
              <a:ext cx="4581" cy="1599"/>
              <a:chOff x="973" y="1081"/>
              <a:chExt cx="4581" cy="1599"/>
            </a:xfrm>
          </p:grpSpPr>
          <p:sp>
            <p:nvSpPr>
              <p:cNvPr id="55" name="Text Box 48"/>
              <p:cNvSpPr txBox="1">
                <a:spLocks noChangeArrowheads="1"/>
              </p:cNvSpPr>
              <p:nvPr/>
            </p:nvSpPr>
            <p:spPr bwMode="auto">
              <a:xfrm>
                <a:off x="3307" y="1700"/>
                <a:ext cx="495" cy="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400">
                    <a:solidFill>
                      <a:schemeClr val="bg1"/>
                    </a:solidFill>
                  </a:rPr>
                  <a:t>T-Block</a:t>
                </a:r>
              </a:p>
              <a:p>
                <a:pPr eaLnBrk="0" hangingPunct="0">
                  <a:lnSpc>
                    <a:spcPct val="90000"/>
                  </a:lnSpc>
                </a:pPr>
                <a:r>
                  <a:rPr lang="en-US" altLang="en-US" sz="1400">
                    <a:solidFill>
                      <a:schemeClr val="bg1"/>
                    </a:solidFill>
                  </a:rPr>
                  <a:t>Staging</a:t>
                </a:r>
              </a:p>
            </p:txBody>
          </p:sp>
          <p:sp>
            <p:nvSpPr>
              <p:cNvPr id="56" name="Text Box 49"/>
              <p:cNvSpPr txBox="1">
                <a:spLocks noChangeArrowheads="1"/>
              </p:cNvSpPr>
              <p:nvPr/>
            </p:nvSpPr>
            <p:spPr bwMode="auto">
              <a:xfrm>
                <a:off x="2622" y="1908"/>
                <a:ext cx="645" cy="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400">
                    <a:solidFill>
                      <a:schemeClr val="bg1"/>
                    </a:solidFill>
                  </a:rPr>
                  <a:t>Blue Block</a:t>
                </a:r>
              </a:p>
              <a:p>
                <a:pPr eaLnBrk="0" hangingPunct="0">
                  <a:lnSpc>
                    <a:spcPct val="90000"/>
                  </a:lnSpc>
                </a:pPr>
                <a:r>
                  <a:rPr lang="en-US" altLang="en-US" sz="1400">
                    <a:solidFill>
                      <a:schemeClr val="bg1"/>
                    </a:solidFill>
                  </a:rPr>
                  <a:t>Staging</a:t>
                </a:r>
              </a:p>
            </p:txBody>
          </p:sp>
          <p:sp>
            <p:nvSpPr>
              <p:cNvPr id="57" name="Text Box 50"/>
              <p:cNvSpPr txBox="1">
                <a:spLocks noChangeArrowheads="1"/>
              </p:cNvSpPr>
              <p:nvPr/>
            </p:nvSpPr>
            <p:spPr bwMode="auto">
              <a:xfrm>
                <a:off x="4156" y="1700"/>
                <a:ext cx="508" cy="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400">
                    <a:solidFill>
                      <a:schemeClr val="bg1"/>
                    </a:solidFill>
                  </a:rPr>
                  <a:t>R-Block</a:t>
                </a:r>
              </a:p>
              <a:p>
                <a:pPr eaLnBrk="0" hangingPunct="0">
                  <a:lnSpc>
                    <a:spcPct val="90000"/>
                  </a:lnSpc>
                </a:pPr>
                <a:r>
                  <a:rPr lang="en-US" altLang="en-US" sz="1400">
                    <a:solidFill>
                      <a:schemeClr val="bg1"/>
                    </a:solidFill>
                  </a:rPr>
                  <a:t>Staging</a:t>
                </a:r>
              </a:p>
            </p:txBody>
          </p:sp>
          <p:sp>
            <p:nvSpPr>
              <p:cNvPr id="58" name="Text Box 53"/>
              <p:cNvSpPr txBox="1">
                <a:spLocks noChangeArrowheads="1"/>
              </p:cNvSpPr>
              <p:nvPr/>
            </p:nvSpPr>
            <p:spPr bwMode="auto">
              <a:xfrm>
                <a:off x="4785" y="1641"/>
                <a:ext cx="769"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en-US" sz="1400" dirty="0">
                    <a:solidFill>
                      <a:schemeClr val="bg1"/>
                    </a:solidFill>
                  </a:rPr>
                  <a:t>Work</a:t>
                </a:r>
              </a:p>
              <a:p>
                <a:pPr algn="ctr" eaLnBrk="0" hangingPunct="0">
                  <a:lnSpc>
                    <a:spcPct val="90000"/>
                  </a:lnSpc>
                </a:pPr>
                <a:r>
                  <a:rPr lang="en-US" altLang="en-US" sz="1400" dirty="0" smtClean="0">
                    <a:solidFill>
                      <a:schemeClr val="bg1"/>
                    </a:solidFill>
                  </a:rPr>
                  <a:t>Cell Location</a:t>
                </a:r>
                <a:endParaRPr lang="en-US" altLang="en-US" sz="1400" dirty="0">
                  <a:solidFill>
                    <a:schemeClr val="bg1"/>
                  </a:solidFill>
                </a:endParaRPr>
              </a:p>
            </p:txBody>
          </p:sp>
          <p:sp>
            <p:nvSpPr>
              <p:cNvPr id="59" name="Freeform 57"/>
              <p:cNvSpPr>
                <a:spLocks/>
              </p:cNvSpPr>
              <p:nvPr/>
            </p:nvSpPr>
            <p:spPr bwMode="auto">
              <a:xfrm>
                <a:off x="1435" y="1081"/>
                <a:ext cx="2764" cy="1422"/>
              </a:xfrm>
              <a:custGeom>
                <a:avLst/>
                <a:gdLst>
                  <a:gd name="T0" fmla="*/ 0 w 2717"/>
                  <a:gd name="T1" fmla="*/ 1422 h 1422"/>
                  <a:gd name="T2" fmla="*/ 1105 w 2717"/>
                  <a:gd name="T3" fmla="*/ 123 h 1422"/>
                  <a:gd name="T4" fmla="*/ 2717 w 2717"/>
                  <a:gd name="T5" fmla="*/ 684 h 1422"/>
                </a:gdLst>
                <a:ahLst/>
                <a:cxnLst>
                  <a:cxn ang="0">
                    <a:pos x="T0" y="T1"/>
                  </a:cxn>
                  <a:cxn ang="0">
                    <a:pos x="T2" y="T3"/>
                  </a:cxn>
                  <a:cxn ang="0">
                    <a:pos x="T4" y="T5"/>
                  </a:cxn>
                </a:cxnLst>
                <a:rect l="0" t="0" r="r" b="b"/>
                <a:pathLst>
                  <a:path w="2717" h="1422">
                    <a:moveTo>
                      <a:pt x="0" y="1422"/>
                    </a:moveTo>
                    <a:cubicBezTo>
                      <a:pt x="326" y="834"/>
                      <a:pt x="652" y="246"/>
                      <a:pt x="1105" y="123"/>
                    </a:cubicBezTo>
                    <a:cubicBezTo>
                      <a:pt x="1558" y="0"/>
                      <a:pt x="2137" y="342"/>
                      <a:pt x="2717" y="684"/>
                    </a:cubicBezTo>
                  </a:path>
                </a:pathLst>
              </a:custGeom>
              <a:noFill/>
              <a:ln w="9525">
                <a:solidFill>
                  <a:srgbClr val="80000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Text Box 58"/>
              <p:cNvSpPr txBox="1">
                <a:spLocks noChangeArrowheads="1"/>
              </p:cNvSpPr>
              <p:nvPr/>
            </p:nvSpPr>
            <p:spPr bwMode="auto">
              <a:xfrm>
                <a:off x="973" y="2464"/>
                <a:ext cx="1057" cy="1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400" dirty="0" smtClean="0">
                    <a:solidFill>
                      <a:schemeClr val="bg1"/>
                    </a:solidFill>
                  </a:rPr>
                  <a:t>Concrete R-Blocks</a:t>
                </a:r>
                <a:endParaRPr lang="en-US" altLang="en-US" sz="1400" dirty="0">
                  <a:solidFill>
                    <a:schemeClr val="bg1"/>
                  </a:solidFill>
                </a:endParaRPr>
              </a:p>
            </p:txBody>
          </p:sp>
          <p:sp>
            <p:nvSpPr>
              <p:cNvPr id="61" name="Text Box 64"/>
              <p:cNvSpPr txBox="1">
                <a:spLocks noChangeArrowheads="1"/>
              </p:cNvSpPr>
              <p:nvPr/>
            </p:nvSpPr>
            <p:spPr bwMode="auto">
              <a:xfrm rot="21174744">
                <a:off x="4103" y="2517"/>
                <a:ext cx="869" cy="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200" dirty="0" smtClean="0">
                    <a:solidFill>
                      <a:schemeClr val="bg1"/>
                    </a:solidFill>
                  </a:rPr>
                  <a:t>Steel Blue </a:t>
                </a:r>
                <a:r>
                  <a:rPr lang="en-US" altLang="en-US" sz="1200" dirty="0">
                    <a:solidFill>
                      <a:schemeClr val="bg1"/>
                    </a:solidFill>
                  </a:rPr>
                  <a:t>Blocks</a:t>
                </a:r>
              </a:p>
            </p:txBody>
          </p:sp>
        </p:grpSp>
      </p:grpSp>
      <p:sp>
        <p:nvSpPr>
          <p:cNvPr id="48" name="Text Box 40"/>
          <p:cNvSpPr txBox="1">
            <a:spLocks noChangeArrowheads="1"/>
          </p:cNvSpPr>
          <p:nvPr/>
        </p:nvSpPr>
        <p:spPr bwMode="auto">
          <a:xfrm>
            <a:off x="3323551" y="4813885"/>
            <a:ext cx="857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b="1" dirty="0" smtClean="0">
                <a:solidFill>
                  <a:srgbClr val="FFFF00"/>
                </a:solidFill>
                <a:latin typeface="Arial" charset="0"/>
              </a:rPr>
              <a:t>MINOS</a:t>
            </a:r>
            <a:endParaRPr lang="en-US" altLang="en-US" sz="1600" b="1" dirty="0">
              <a:solidFill>
                <a:srgbClr val="FFFF00"/>
              </a:solidFill>
              <a:latin typeface="Arial" charset="0"/>
            </a:endParaRPr>
          </a:p>
        </p:txBody>
      </p:sp>
      <p:sp>
        <p:nvSpPr>
          <p:cNvPr id="49" name="Text Box 40"/>
          <p:cNvSpPr txBox="1">
            <a:spLocks noChangeArrowheads="1"/>
          </p:cNvSpPr>
          <p:nvPr/>
        </p:nvSpPr>
        <p:spPr bwMode="auto">
          <a:xfrm>
            <a:off x="5425091" y="4538246"/>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b="1" dirty="0" err="1" smtClean="0">
                <a:solidFill>
                  <a:srgbClr val="FFFF00"/>
                </a:solidFill>
                <a:latin typeface="Arial" charset="0"/>
              </a:rPr>
              <a:t>NOvA</a:t>
            </a:r>
            <a:endParaRPr lang="en-US" altLang="en-US" sz="1600" b="1" dirty="0">
              <a:solidFill>
                <a:srgbClr val="FFFF00"/>
              </a:solidFill>
              <a:latin typeface="Arial" charset="0"/>
            </a:endParaRPr>
          </a:p>
        </p:txBody>
      </p:sp>
      <p:sp>
        <p:nvSpPr>
          <p:cNvPr id="73" name="Text Box 64"/>
          <p:cNvSpPr txBox="1">
            <a:spLocks noChangeArrowheads="1"/>
          </p:cNvSpPr>
          <p:nvPr/>
        </p:nvSpPr>
        <p:spPr bwMode="auto">
          <a:xfrm>
            <a:off x="6178823" y="5374701"/>
            <a:ext cx="25218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400" u="sng" dirty="0"/>
              <a:t>‘Blue Block’ Specs.</a:t>
            </a:r>
          </a:p>
          <a:p>
            <a:pPr eaLnBrk="1" hangingPunct="1"/>
            <a:r>
              <a:rPr lang="en-US" altLang="en-US" sz="1400" dirty="0"/>
              <a:t>Material:	     </a:t>
            </a:r>
            <a:r>
              <a:rPr lang="en-US" altLang="en-US" sz="1400" dirty="0" smtClean="0"/>
              <a:t>Carbon Steel</a:t>
            </a:r>
            <a:endParaRPr lang="en-US" altLang="en-US" sz="1400" dirty="0"/>
          </a:p>
          <a:p>
            <a:pPr eaLnBrk="1" hangingPunct="1"/>
            <a:r>
              <a:rPr lang="en-US" altLang="en-US" sz="1400" dirty="0"/>
              <a:t>Dimensions:    52” x 52” x 26”</a:t>
            </a:r>
          </a:p>
          <a:p>
            <a:pPr eaLnBrk="1" hangingPunct="1"/>
            <a:r>
              <a:rPr lang="en-US" altLang="en-US" sz="1400" dirty="0"/>
              <a:t>Weight:	     10 Tons</a:t>
            </a:r>
          </a:p>
        </p:txBody>
      </p:sp>
      <p:sp>
        <p:nvSpPr>
          <p:cNvPr id="28" name="Text Box 64"/>
          <p:cNvSpPr txBox="1">
            <a:spLocks noChangeArrowheads="1"/>
          </p:cNvSpPr>
          <p:nvPr/>
        </p:nvSpPr>
        <p:spPr bwMode="auto">
          <a:xfrm rot="21174744">
            <a:off x="4320555" y="4530929"/>
            <a:ext cx="1146276" cy="2585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200" b="1" dirty="0" smtClean="0">
                <a:solidFill>
                  <a:schemeClr val="bg1"/>
                </a:solidFill>
              </a:rPr>
              <a:t>Target Chase</a:t>
            </a:r>
            <a:endParaRPr lang="en-US" altLang="en-US" sz="1200" b="1" dirty="0">
              <a:solidFill>
                <a:schemeClr val="bg1"/>
              </a:solidFill>
            </a:endParaRPr>
          </a:p>
        </p:txBody>
      </p:sp>
      <p:cxnSp>
        <p:nvCxnSpPr>
          <p:cNvPr id="3" name="Straight Arrow Connector 2"/>
          <p:cNvCxnSpPr/>
          <p:nvPr/>
        </p:nvCxnSpPr>
        <p:spPr>
          <a:xfrm flipH="1">
            <a:off x="6800851" y="4248150"/>
            <a:ext cx="256822" cy="11709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886075" y="4257675"/>
            <a:ext cx="304802" cy="15992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 Box 64"/>
          <p:cNvSpPr txBox="1">
            <a:spLocks noChangeArrowheads="1"/>
          </p:cNvSpPr>
          <p:nvPr/>
        </p:nvSpPr>
        <p:spPr bwMode="auto">
          <a:xfrm>
            <a:off x="2404710" y="5856941"/>
            <a:ext cx="918841" cy="2585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pPr>
            <a:r>
              <a:rPr lang="en-US" altLang="en-US" sz="1200" dirty="0" smtClean="0"/>
              <a:t>Battlement</a:t>
            </a:r>
            <a:endParaRPr lang="en-US" altLang="en-US" sz="1200" dirty="0"/>
          </a:p>
        </p:txBody>
      </p:sp>
      <p:sp>
        <p:nvSpPr>
          <p:cNvPr id="31" name="Text Box 53"/>
          <p:cNvSpPr txBox="1">
            <a:spLocks noChangeArrowheads="1"/>
          </p:cNvSpPr>
          <p:nvPr/>
        </p:nvSpPr>
        <p:spPr bwMode="auto">
          <a:xfrm>
            <a:off x="6921336" y="2070100"/>
            <a:ext cx="1239442"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en-US" sz="1400" dirty="0" smtClean="0">
                <a:solidFill>
                  <a:schemeClr val="bg1"/>
                </a:solidFill>
              </a:rPr>
              <a:t>30T</a:t>
            </a:r>
            <a:endParaRPr lang="en-US" altLang="en-US" sz="1400" dirty="0">
              <a:solidFill>
                <a:schemeClr val="bg1"/>
              </a:solidFill>
            </a:endParaRPr>
          </a:p>
          <a:p>
            <a:pPr algn="ctr" eaLnBrk="0" hangingPunct="0">
              <a:lnSpc>
                <a:spcPct val="90000"/>
              </a:lnSpc>
            </a:pPr>
            <a:r>
              <a:rPr lang="en-US" altLang="en-US" sz="1400" dirty="0" smtClean="0">
                <a:solidFill>
                  <a:schemeClr val="bg1"/>
                </a:solidFill>
              </a:rPr>
              <a:t>Bridge Crane</a:t>
            </a:r>
            <a:endParaRPr lang="en-US" altLang="en-US" sz="1400" dirty="0">
              <a:solidFill>
                <a:schemeClr val="bg1"/>
              </a:solidFill>
            </a:endParaRPr>
          </a:p>
        </p:txBody>
      </p:sp>
    </p:spTree>
    <p:extLst>
      <p:ext uri="{BB962C8B-B14F-4D97-AF65-F5344CB8AC3E}">
        <p14:creationId xmlns:p14="http://schemas.microsoft.com/office/powerpoint/2010/main" val="36722032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60</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Blue Block &amp; Coffin Remote Handling</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Practice Runs at the CO Remote Handling Facility</a:t>
            </a:r>
            <a:endParaRPr lang="en-US" altLang="en-US" sz="1800" b="1" dirty="0"/>
          </a:p>
        </p:txBody>
      </p:sp>
      <p:pic>
        <p:nvPicPr>
          <p:cNvPr id="3074" name="Picture 2" descr="C:\Users\tariq\Desktop\HPT-LOCAL\Pictures\3-1-11 pics -- BB RH\DSCN00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99" y="1208604"/>
            <a:ext cx="3121152" cy="234086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tariq\Desktop\HPT-LOCAL\Pictures\3-1-11 pics -- BB RH\DSCN00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8049" y="1725168"/>
            <a:ext cx="3121152" cy="23408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tariq\Desktop\HPT-LOCAL\Pictures\3-1-11 pics -- BB RH\DSCN00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6682" y="1326261"/>
            <a:ext cx="3121152" cy="234086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tariq\Desktop\HPT-LOCAL\Pictures\Pat_NBI\2a-DSCN18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499" y="4258469"/>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tariq\Desktop\HPT-LOCAL\Pictures\Pat_NBI\2b-DSCN182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1751" y="4198144"/>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tariq\Desktop\HPT-LOCAL\Pictures\Pat_NBI\2c-P627103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20703" y="4142814"/>
            <a:ext cx="3121773" cy="2341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0382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61</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smtClean="0"/>
              <a:t>LE &amp; ME T-Block ‘Plug’ Construction</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sp>
        <p:nvSpPr>
          <p:cNvPr id="11" name="TextBox 14"/>
          <p:cNvSpPr txBox="1">
            <a:spLocks noChangeArrowheads="1"/>
          </p:cNvSpPr>
          <p:nvPr/>
        </p:nvSpPr>
        <p:spPr bwMode="auto">
          <a:xfrm>
            <a:off x="1619250" y="839272"/>
            <a:ext cx="705802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r>
              <a:rPr lang="en-US" altLang="en-US" sz="1800" b="1" dirty="0" smtClean="0"/>
              <a:t>Manufactured in-house at </a:t>
            </a:r>
            <a:r>
              <a:rPr lang="en-US" altLang="en-US" sz="1800" b="1" dirty="0" err="1" smtClean="0"/>
              <a:t>Fermilab</a:t>
            </a:r>
            <a:r>
              <a:rPr lang="en-US" altLang="en-US" sz="1800" b="1" dirty="0" smtClean="0"/>
              <a:t> (PPD/MAB)</a:t>
            </a:r>
            <a:endParaRPr lang="en-US" altLang="en-US" sz="1800" b="1" dirty="0"/>
          </a:p>
        </p:txBody>
      </p:sp>
      <p:pic>
        <p:nvPicPr>
          <p:cNvPr id="1026" name="Picture 2" descr="C:\Users\tariq\Desktop\HPT-LOCAL\Pictures\Pat_NBI\24-DSCN0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1332429"/>
            <a:ext cx="5687219" cy="42654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924" y="1857331"/>
            <a:ext cx="3296801" cy="4394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64550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7</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err="1" smtClean="0"/>
              <a:t>NuMI</a:t>
            </a:r>
            <a:r>
              <a:rPr lang="en-US" altLang="en-US" sz="3200" dirty="0" smtClean="0"/>
              <a:t> Target Hall at LE – Looking US</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78853" name="Picture 5" descr="C:\Users\tariq\Desktop\TH Pre Horn 2 Mo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4" y="1230302"/>
            <a:ext cx="6385997" cy="478949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3"/>
          <p:cNvSpPr txBox="1">
            <a:spLocks noChangeArrowheads="1"/>
          </p:cNvSpPr>
          <p:nvPr/>
        </p:nvSpPr>
        <p:spPr bwMode="auto">
          <a:xfrm>
            <a:off x="5405949" y="1955800"/>
            <a:ext cx="2323072"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en-US" sz="1400" dirty="0" smtClean="0">
                <a:solidFill>
                  <a:schemeClr val="bg1"/>
                </a:solidFill>
              </a:rPr>
              <a:t>Space is very limited - </a:t>
            </a:r>
          </a:p>
          <a:p>
            <a:pPr algn="ctr" eaLnBrk="0" hangingPunct="0">
              <a:lnSpc>
                <a:spcPct val="90000"/>
              </a:lnSpc>
            </a:pPr>
            <a:r>
              <a:rPr lang="en-US" altLang="en-US" sz="1400" dirty="0" smtClean="0">
                <a:solidFill>
                  <a:schemeClr val="bg1"/>
                </a:solidFill>
              </a:rPr>
              <a:t>Not a lot of room to work in</a:t>
            </a:r>
            <a:endParaRPr lang="en-US" altLang="en-US" sz="1400" dirty="0">
              <a:solidFill>
                <a:schemeClr val="bg1"/>
              </a:solidFill>
            </a:endParaRPr>
          </a:p>
        </p:txBody>
      </p:sp>
    </p:spTree>
    <p:extLst>
      <p:ext uri="{BB962C8B-B14F-4D97-AF65-F5344CB8AC3E}">
        <p14:creationId xmlns:p14="http://schemas.microsoft.com/office/powerpoint/2010/main" val="22562389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8</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err="1" smtClean="0"/>
              <a:t>NuMI</a:t>
            </a:r>
            <a:r>
              <a:rPr lang="en-US" altLang="en-US" sz="3200" dirty="0" smtClean="0"/>
              <a:t> Target </a:t>
            </a:r>
            <a:r>
              <a:rPr lang="en-US" altLang="en-US" sz="3200" dirty="0"/>
              <a:t>Hall – </a:t>
            </a:r>
            <a:r>
              <a:rPr lang="en-US" altLang="en-US" sz="3200" dirty="0" smtClean="0"/>
              <a:t>Long. Section View</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dirty="0" err="1" smtClean="0">
                <a:latin typeface="Arial" charset="0"/>
              </a:rPr>
              <a:t>NuMI</a:t>
            </a:r>
            <a:r>
              <a:rPr lang="en-US" altLang="en-US" sz="1200" dirty="0" smtClean="0">
                <a:latin typeface="Arial" charset="0"/>
              </a:rPr>
              <a:t> Target Hall Reconfiguration for </a:t>
            </a:r>
            <a:r>
              <a:rPr lang="en-US" altLang="en-US" sz="1200" dirty="0" err="1" smtClean="0">
                <a:latin typeface="Arial" charset="0"/>
              </a:rPr>
              <a:t>NOvA</a:t>
            </a:r>
            <a:r>
              <a:rPr lang="en-US" altLang="en-US" sz="1200" dirty="0" smtClean="0">
                <a:latin typeface="Arial" charset="0"/>
              </a:rPr>
              <a:t> – 5</a:t>
            </a:r>
            <a:r>
              <a:rPr lang="en-US" altLang="en-US" sz="1200" baseline="30000" dirty="0" smtClean="0">
                <a:latin typeface="Arial" charset="0"/>
              </a:rPr>
              <a:t>th</a:t>
            </a:r>
            <a:r>
              <a:rPr lang="en-US" altLang="en-US" sz="1200" dirty="0" smtClean="0">
                <a:latin typeface="Arial" charset="0"/>
              </a:rPr>
              <a:t> High Power </a:t>
            </a:r>
            <a:r>
              <a:rPr lang="en-US" altLang="en-US" sz="1200" dirty="0" err="1" smtClean="0">
                <a:latin typeface="Arial" charset="0"/>
              </a:rPr>
              <a:t>Targetry</a:t>
            </a:r>
            <a:r>
              <a:rPr lang="en-US" altLang="en-US" sz="1200" dirty="0" smtClean="0">
                <a:latin typeface="Arial" charset="0"/>
              </a:rPr>
              <a:t> Workshop</a:t>
            </a:r>
          </a:p>
        </p:txBody>
      </p:sp>
      <p:sp>
        <p:nvSpPr>
          <p:cNvPr id="2" name="Content Placeholder 1"/>
          <p:cNvSpPr>
            <a:spLocks noGrp="1"/>
          </p:cNvSpPr>
          <p:nvPr>
            <p:ph idx="1"/>
          </p:nvPr>
        </p:nvSpPr>
        <p:spPr/>
        <p:txBody>
          <a:bodyPr/>
          <a:lstStyle/>
          <a:p>
            <a:pPr marL="0" indent="0">
              <a:buNone/>
            </a:pPr>
            <a:endParaRPr lang="en-US" dirty="0"/>
          </a:p>
        </p:txBody>
      </p:sp>
      <p:grpSp>
        <p:nvGrpSpPr>
          <p:cNvPr id="38" name="Group 77"/>
          <p:cNvGrpSpPr>
            <a:grpSpLocks/>
          </p:cNvGrpSpPr>
          <p:nvPr/>
        </p:nvGrpSpPr>
        <p:grpSpPr bwMode="auto">
          <a:xfrm>
            <a:off x="0" y="1292225"/>
            <a:ext cx="9018588" cy="4678363"/>
            <a:chOff x="0" y="814"/>
            <a:chExt cx="5681" cy="2947"/>
          </a:xfrm>
        </p:grpSpPr>
        <p:grpSp>
          <p:nvGrpSpPr>
            <p:cNvPr id="39" name="Group 74"/>
            <p:cNvGrpSpPr>
              <a:grpSpLocks/>
            </p:cNvGrpSpPr>
            <p:nvPr/>
          </p:nvGrpSpPr>
          <p:grpSpPr bwMode="auto">
            <a:xfrm>
              <a:off x="623" y="3395"/>
              <a:ext cx="1408" cy="366"/>
              <a:chOff x="634" y="3458"/>
              <a:chExt cx="1408" cy="366"/>
            </a:xfrm>
          </p:grpSpPr>
          <p:sp>
            <p:nvSpPr>
              <p:cNvPr id="64" name="Line 68"/>
              <p:cNvSpPr>
                <a:spLocks noChangeShapeType="1"/>
              </p:cNvSpPr>
              <p:nvPr/>
            </p:nvSpPr>
            <p:spPr bwMode="auto">
              <a:xfrm>
                <a:off x="634" y="3570"/>
                <a:ext cx="579" cy="0"/>
              </a:xfrm>
              <a:prstGeom prst="line">
                <a:avLst/>
              </a:prstGeom>
              <a:noFill/>
              <a:ln w="9525">
                <a:solidFill>
                  <a:srgbClr val="00008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5" name="Line 69"/>
              <p:cNvSpPr>
                <a:spLocks noChangeShapeType="1"/>
              </p:cNvSpPr>
              <p:nvPr/>
            </p:nvSpPr>
            <p:spPr bwMode="auto">
              <a:xfrm flipH="1">
                <a:off x="1546" y="3566"/>
                <a:ext cx="496" cy="0"/>
              </a:xfrm>
              <a:prstGeom prst="line">
                <a:avLst/>
              </a:prstGeom>
              <a:noFill/>
              <a:ln w="9525">
                <a:solidFill>
                  <a:srgbClr val="00008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6" name="Text Box 70"/>
              <p:cNvSpPr txBox="1">
                <a:spLocks noChangeArrowheads="1"/>
              </p:cNvSpPr>
              <p:nvPr/>
            </p:nvSpPr>
            <p:spPr bwMode="auto">
              <a:xfrm>
                <a:off x="1153" y="3458"/>
                <a:ext cx="479"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r>
                  <a:rPr lang="en-US" altLang="en-US" sz="1600">
                    <a:solidFill>
                      <a:srgbClr val="000099"/>
                    </a:solidFill>
                  </a:rPr>
                  <a:t>9m</a:t>
                </a:r>
              </a:p>
              <a:p>
                <a:pPr algn="ctr" eaLnBrk="1" hangingPunct="1"/>
                <a:r>
                  <a:rPr lang="en-US" altLang="en-US" sz="1600">
                    <a:solidFill>
                      <a:srgbClr val="000099"/>
                    </a:solidFill>
                  </a:rPr>
                  <a:t>(29.5’)</a:t>
                </a:r>
              </a:p>
            </p:txBody>
          </p:sp>
        </p:grpSp>
        <p:grpSp>
          <p:nvGrpSpPr>
            <p:cNvPr id="40" name="Group 76"/>
            <p:cNvGrpSpPr>
              <a:grpSpLocks/>
            </p:cNvGrpSpPr>
            <p:nvPr/>
          </p:nvGrpSpPr>
          <p:grpSpPr bwMode="auto">
            <a:xfrm>
              <a:off x="0" y="814"/>
              <a:ext cx="5681" cy="2640"/>
              <a:chOff x="0" y="814"/>
              <a:chExt cx="5681" cy="2640"/>
            </a:xfrm>
          </p:grpSpPr>
          <p:grpSp>
            <p:nvGrpSpPr>
              <p:cNvPr id="41" name="Group 73"/>
              <p:cNvGrpSpPr>
                <a:grpSpLocks/>
              </p:cNvGrpSpPr>
              <p:nvPr/>
            </p:nvGrpSpPr>
            <p:grpSpPr bwMode="auto">
              <a:xfrm>
                <a:off x="140" y="814"/>
                <a:ext cx="5541" cy="2640"/>
                <a:chOff x="140" y="814"/>
                <a:chExt cx="5541" cy="2640"/>
              </a:xfrm>
            </p:grpSpPr>
            <p:pic>
              <p:nvPicPr>
                <p:cNvPr id="43" name="Picture 38"/>
                <p:cNvPicPr>
                  <a:picLocks noChangeAspect="1" noChangeArrowheads="1"/>
                </p:cNvPicPr>
                <p:nvPr/>
              </p:nvPicPr>
              <p:blipFill>
                <a:blip r:embed="rId3">
                  <a:extLst>
                    <a:ext uri="{28A0092B-C50C-407E-A947-70E740481C1C}">
                      <a14:useLocalDpi xmlns:a14="http://schemas.microsoft.com/office/drawing/2010/main" val="0"/>
                    </a:ext>
                  </a:extLst>
                </a:blip>
                <a:srcRect l="30307" t="35298" r="12123" b="31377"/>
                <a:stretch>
                  <a:fillRect/>
                </a:stretch>
              </p:blipFill>
              <p:spPr bwMode="auto">
                <a:xfrm>
                  <a:off x="155" y="837"/>
                  <a:ext cx="5459" cy="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Line 40"/>
                <p:cNvSpPr>
                  <a:spLocks noChangeShapeType="1"/>
                </p:cNvSpPr>
                <p:nvPr/>
              </p:nvSpPr>
              <p:spPr bwMode="auto">
                <a:xfrm>
                  <a:off x="140" y="2194"/>
                  <a:ext cx="385" cy="22"/>
                </a:xfrm>
                <a:prstGeom prst="line">
                  <a:avLst/>
                </a:prstGeom>
                <a:noFill/>
                <a:ln w="635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 name="Text Box 43"/>
                <p:cNvSpPr txBox="1">
                  <a:spLocks noChangeArrowheads="1"/>
                </p:cNvSpPr>
                <p:nvPr/>
              </p:nvSpPr>
              <p:spPr bwMode="auto">
                <a:xfrm>
                  <a:off x="2106" y="2994"/>
                  <a:ext cx="89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dirty="0">
                      <a:solidFill>
                        <a:srgbClr val="990033"/>
                      </a:solidFill>
                    </a:rPr>
                    <a:t>Horn 2 US End</a:t>
                  </a:r>
                </a:p>
                <a:p>
                  <a:r>
                    <a:rPr lang="en-US" altLang="en-US" sz="1400" dirty="0">
                      <a:solidFill>
                        <a:srgbClr val="990033"/>
                      </a:solidFill>
                    </a:rPr>
                    <a:t>Medium Energy</a:t>
                  </a:r>
                </a:p>
                <a:p>
                  <a:r>
                    <a:rPr lang="en-US" altLang="en-US" sz="1400" dirty="0">
                      <a:solidFill>
                        <a:srgbClr val="990033"/>
                      </a:solidFill>
                    </a:rPr>
                    <a:t>Configuration</a:t>
                  </a:r>
                </a:p>
              </p:txBody>
            </p:sp>
            <p:sp>
              <p:nvSpPr>
                <p:cNvPr id="46" name="Text Box 42"/>
                <p:cNvSpPr txBox="1">
                  <a:spLocks noChangeArrowheads="1"/>
                </p:cNvSpPr>
                <p:nvPr/>
              </p:nvSpPr>
              <p:spPr bwMode="auto">
                <a:xfrm>
                  <a:off x="311" y="2883"/>
                  <a:ext cx="86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a:solidFill>
                        <a:srgbClr val="990033"/>
                      </a:solidFill>
                    </a:rPr>
                    <a:t>Horn 2 US End</a:t>
                  </a:r>
                </a:p>
                <a:p>
                  <a:r>
                    <a:rPr lang="en-US" altLang="en-US" sz="1400">
                      <a:solidFill>
                        <a:srgbClr val="990033"/>
                      </a:solidFill>
                    </a:rPr>
                    <a:t>Low Energy</a:t>
                  </a:r>
                </a:p>
                <a:p>
                  <a:r>
                    <a:rPr lang="en-US" altLang="en-US" sz="1400">
                      <a:solidFill>
                        <a:srgbClr val="990033"/>
                      </a:solidFill>
                    </a:rPr>
                    <a:t>Configuration</a:t>
                  </a:r>
                </a:p>
              </p:txBody>
            </p:sp>
            <p:sp>
              <p:nvSpPr>
                <p:cNvPr id="47" name="Line 44"/>
                <p:cNvSpPr>
                  <a:spLocks noChangeShapeType="1"/>
                </p:cNvSpPr>
                <p:nvPr/>
              </p:nvSpPr>
              <p:spPr bwMode="auto">
                <a:xfrm flipH="1" flipV="1">
                  <a:off x="599" y="2229"/>
                  <a:ext cx="0" cy="601"/>
                </a:xfrm>
                <a:prstGeom prst="line">
                  <a:avLst/>
                </a:prstGeom>
                <a:noFill/>
                <a:ln w="28575">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 name="Line 45"/>
                <p:cNvSpPr>
                  <a:spLocks noChangeShapeType="1"/>
                </p:cNvSpPr>
                <p:nvPr/>
              </p:nvSpPr>
              <p:spPr bwMode="auto">
                <a:xfrm flipH="1" flipV="1">
                  <a:off x="2078" y="2341"/>
                  <a:ext cx="0" cy="615"/>
                </a:xfrm>
                <a:prstGeom prst="line">
                  <a:avLst/>
                </a:prstGeom>
                <a:noFill/>
                <a:ln w="28575">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 name="Text Box 46"/>
                <p:cNvSpPr txBox="1">
                  <a:spLocks noChangeArrowheads="1"/>
                </p:cNvSpPr>
                <p:nvPr/>
              </p:nvSpPr>
              <p:spPr bwMode="auto">
                <a:xfrm>
                  <a:off x="2856" y="1146"/>
                  <a:ext cx="905"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a:solidFill>
                        <a:srgbClr val="CC0000"/>
                      </a:solidFill>
                    </a:rPr>
                    <a:t>T-Block Staging</a:t>
                  </a:r>
                </a:p>
              </p:txBody>
            </p:sp>
            <p:sp>
              <p:nvSpPr>
                <p:cNvPr id="50" name="Text Box 47"/>
                <p:cNvSpPr txBox="1">
                  <a:spLocks noChangeArrowheads="1"/>
                </p:cNvSpPr>
                <p:nvPr/>
              </p:nvSpPr>
              <p:spPr bwMode="auto">
                <a:xfrm>
                  <a:off x="1883" y="1122"/>
                  <a:ext cx="645" cy="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altLang="en-US" sz="1400">
                      <a:solidFill>
                        <a:srgbClr val="CC0000"/>
                      </a:solidFill>
                    </a:rPr>
                    <a:t>Blue Block</a:t>
                  </a:r>
                </a:p>
                <a:p>
                  <a:pPr algn="ctr"/>
                  <a:r>
                    <a:rPr lang="en-US" altLang="en-US" sz="1400">
                      <a:solidFill>
                        <a:srgbClr val="CC0000"/>
                      </a:solidFill>
                    </a:rPr>
                    <a:t>Staging</a:t>
                  </a:r>
                </a:p>
              </p:txBody>
            </p:sp>
            <p:sp>
              <p:nvSpPr>
                <p:cNvPr id="51" name="Text Box 48"/>
                <p:cNvSpPr txBox="1">
                  <a:spLocks noChangeArrowheads="1"/>
                </p:cNvSpPr>
                <p:nvPr/>
              </p:nvSpPr>
              <p:spPr bwMode="auto">
                <a:xfrm>
                  <a:off x="4130" y="1233"/>
                  <a:ext cx="508" cy="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a:solidFill>
                        <a:srgbClr val="CC0000"/>
                      </a:solidFill>
                    </a:rPr>
                    <a:t>R-Block</a:t>
                  </a:r>
                </a:p>
                <a:p>
                  <a:r>
                    <a:rPr lang="en-US" altLang="en-US" sz="1400">
                      <a:solidFill>
                        <a:srgbClr val="CC0000"/>
                      </a:solidFill>
                    </a:rPr>
                    <a:t>Staging</a:t>
                  </a:r>
                </a:p>
              </p:txBody>
            </p:sp>
            <p:sp>
              <p:nvSpPr>
                <p:cNvPr id="52" name="Text Box 49"/>
                <p:cNvSpPr txBox="1">
                  <a:spLocks noChangeArrowheads="1"/>
                </p:cNvSpPr>
                <p:nvPr/>
              </p:nvSpPr>
              <p:spPr bwMode="auto">
                <a:xfrm>
                  <a:off x="5080" y="814"/>
                  <a:ext cx="6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a:solidFill>
                        <a:srgbClr val="CC0000"/>
                      </a:solidFill>
                    </a:rPr>
                    <a:t>Work Cell</a:t>
                  </a:r>
                </a:p>
              </p:txBody>
            </p:sp>
            <p:sp>
              <p:nvSpPr>
                <p:cNvPr id="53" name="Text Box 51"/>
                <p:cNvSpPr txBox="1">
                  <a:spLocks noChangeArrowheads="1"/>
                </p:cNvSpPr>
                <p:nvPr/>
              </p:nvSpPr>
              <p:spPr bwMode="auto">
                <a:xfrm>
                  <a:off x="3585" y="2370"/>
                  <a:ext cx="7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a:solidFill>
                        <a:srgbClr val="CC0000"/>
                      </a:solidFill>
                    </a:rPr>
                    <a:t>Blue Blocks</a:t>
                  </a:r>
                </a:p>
              </p:txBody>
            </p:sp>
            <p:sp>
              <p:nvSpPr>
                <p:cNvPr id="54" name="Arc 52"/>
                <p:cNvSpPr>
                  <a:spLocks/>
                </p:cNvSpPr>
                <p:nvPr/>
              </p:nvSpPr>
              <p:spPr bwMode="auto">
                <a:xfrm rot="79953" flipV="1">
                  <a:off x="1153" y="2881"/>
                  <a:ext cx="913" cy="340"/>
                </a:xfrm>
                <a:custGeom>
                  <a:avLst/>
                  <a:gdLst>
                    <a:gd name="T0" fmla="*/ 0 w 38845"/>
                    <a:gd name="T1" fmla="*/ 3 h 21600"/>
                    <a:gd name="T2" fmla="*/ 21 w 38845"/>
                    <a:gd name="T3" fmla="*/ 3 h 21600"/>
                    <a:gd name="T4" fmla="*/ 10 w 38845"/>
                    <a:gd name="T5" fmla="*/ 5 h 21600"/>
                    <a:gd name="T6" fmla="*/ 0 60000 65536"/>
                    <a:gd name="T7" fmla="*/ 0 60000 65536"/>
                    <a:gd name="T8" fmla="*/ 0 60000 65536"/>
                    <a:gd name="T9" fmla="*/ 0 w 38845"/>
                    <a:gd name="T10" fmla="*/ 0 h 21600"/>
                    <a:gd name="T11" fmla="*/ 38845 w 38845"/>
                    <a:gd name="T12" fmla="*/ 21600 h 21600"/>
                  </a:gdLst>
                  <a:ahLst/>
                  <a:cxnLst>
                    <a:cxn ang="T6">
                      <a:pos x="T0" y="T1"/>
                    </a:cxn>
                    <a:cxn ang="T7">
                      <a:pos x="T2" y="T3"/>
                    </a:cxn>
                    <a:cxn ang="T8">
                      <a:pos x="T4" y="T5"/>
                    </a:cxn>
                  </a:cxnLst>
                  <a:rect l="T9" t="T10" r="T11" b="T12"/>
                  <a:pathLst>
                    <a:path w="38845" h="21600" fill="none" extrusionOk="0">
                      <a:moveTo>
                        <a:pt x="0" y="11020"/>
                      </a:moveTo>
                      <a:cubicBezTo>
                        <a:pt x="3824" y="4213"/>
                        <a:pt x="11024" y="-1"/>
                        <a:pt x="18832" y="0"/>
                      </a:cubicBezTo>
                      <a:cubicBezTo>
                        <a:pt x="27623" y="0"/>
                        <a:pt x="35537" y="5327"/>
                        <a:pt x="38844" y="13473"/>
                      </a:cubicBezTo>
                    </a:path>
                    <a:path w="38845" h="21600" stroke="0" extrusionOk="0">
                      <a:moveTo>
                        <a:pt x="0" y="11020"/>
                      </a:moveTo>
                      <a:cubicBezTo>
                        <a:pt x="3824" y="4213"/>
                        <a:pt x="11024" y="-1"/>
                        <a:pt x="18832" y="0"/>
                      </a:cubicBezTo>
                      <a:cubicBezTo>
                        <a:pt x="27623" y="0"/>
                        <a:pt x="35537" y="5327"/>
                        <a:pt x="38844" y="13473"/>
                      </a:cubicBezTo>
                      <a:lnTo>
                        <a:pt x="18832" y="21600"/>
                      </a:lnTo>
                      <a:close/>
                    </a:path>
                  </a:pathLst>
                </a:custGeom>
                <a:noFill/>
                <a:ln w="31750">
                  <a:solidFill>
                    <a:srgbClr val="8000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endParaRPr lang="en-US" altLang="en-US"/>
                </a:p>
              </p:txBody>
            </p:sp>
            <p:sp>
              <p:nvSpPr>
                <p:cNvPr id="55" name="Text Box 59"/>
                <p:cNvSpPr txBox="1">
                  <a:spLocks noChangeArrowheads="1"/>
                </p:cNvSpPr>
                <p:nvPr/>
              </p:nvSpPr>
              <p:spPr bwMode="auto">
                <a:xfrm>
                  <a:off x="359" y="1053"/>
                  <a:ext cx="5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400">
                      <a:solidFill>
                        <a:srgbClr val="CC0000"/>
                      </a:solidFill>
                    </a:rPr>
                    <a:t>R-Blocks</a:t>
                  </a:r>
                </a:p>
              </p:txBody>
            </p:sp>
            <p:sp>
              <p:nvSpPr>
                <p:cNvPr id="56" name="Line 60"/>
                <p:cNvSpPr>
                  <a:spLocks noChangeShapeType="1"/>
                </p:cNvSpPr>
                <p:nvPr/>
              </p:nvSpPr>
              <p:spPr bwMode="auto">
                <a:xfrm flipH="1" flipV="1">
                  <a:off x="549" y="1209"/>
                  <a:ext cx="7" cy="295"/>
                </a:xfrm>
                <a:prstGeom prst="line">
                  <a:avLst/>
                </a:prstGeom>
                <a:noFill/>
                <a:ln w="9525">
                  <a:solidFill>
                    <a:srgbClr val="8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nvGrpSpPr>
                <p:cNvPr id="57" name="Group 72"/>
                <p:cNvGrpSpPr>
                  <a:grpSpLocks/>
                </p:cNvGrpSpPr>
                <p:nvPr/>
              </p:nvGrpSpPr>
              <p:grpSpPr bwMode="auto">
                <a:xfrm>
                  <a:off x="2103" y="1287"/>
                  <a:ext cx="628" cy="1738"/>
                  <a:chOff x="2657" y="1287"/>
                  <a:chExt cx="628" cy="1738"/>
                </a:xfrm>
              </p:grpSpPr>
              <p:grpSp>
                <p:nvGrpSpPr>
                  <p:cNvPr id="58" name="Group 58"/>
                  <p:cNvGrpSpPr>
                    <a:grpSpLocks/>
                  </p:cNvGrpSpPr>
                  <p:nvPr/>
                </p:nvGrpSpPr>
                <p:grpSpPr bwMode="auto">
                  <a:xfrm>
                    <a:off x="2846" y="1287"/>
                    <a:ext cx="276" cy="1738"/>
                    <a:chOff x="2846" y="1526"/>
                    <a:chExt cx="276" cy="1738"/>
                  </a:xfrm>
                </p:grpSpPr>
                <p:sp>
                  <p:nvSpPr>
                    <p:cNvPr id="60" name="Text Box 54"/>
                    <p:cNvSpPr txBox="1">
                      <a:spLocks noChangeArrowheads="1"/>
                    </p:cNvSpPr>
                    <p:nvPr/>
                  </p:nvSpPr>
                  <p:spPr bwMode="auto">
                    <a:xfrm>
                      <a:off x="2846" y="3091"/>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200" b="1">
                          <a:solidFill>
                            <a:srgbClr val="000099"/>
                          </a:solidFill>
                        </a:rPr>
                        <a:t>C</a:t>
                      </a:r>
                    </a:p>
                  </p:txBody>
                </p:sp>
                <p:sp>
                  <p:nvSpPr>
                    <p:cNvPr id="61" name="Text Box 55"/>
                    <p:cNvSpPr txBox="1">
                      <a:spLocks noChangeArrowheads="1"/>
                    </p:cNvSpPr>
                    <p:nvPr/>
                  </p:nvSpPr>
                  <p:spPr bwMode="auto">
                    <a:xfrm>
                      <a:off x="2937" y="1526"/>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200" b="1">
                          <a:solidFill>
                            <a:srgbClr val="000099"/>
                          </a:solidFill>
                        </a:rPr>
                        <a:t>C</a:t>
                      </a:r>
                    </a:p>
                  </p:txBody>
                </p:sp>
                <p:sp>
                  <p:nvSpPr>
                    <p:cNvPr id="62" name="Line 56"/>
                    <p:cNvSpPr>
                      <a:spLocks noChangeShapeType="1"/>
                    </p:cNvSpPr>
                    <p:nvPr/>
                  </p:nvSpPr>
                  <p:spPr bwMode="auto">
                    <a:xfrm flipV="1">
                      <a:off x="2870" y="1583"/>
                      <a:ext cx="95" cy="1663"/>
                    </a:xfrm>
                    <a:prstGeom prst="line">
                      <a:avLst/>
                    </a:prstGeom>
                    <a:noFill/>
                    <a:ln w="127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57"/>
                    <p:cNvSpPr>
                      <a:spLocks noChangeShapeType="1"/>
                    </p:cNvSpPr>
                    <p:nvPr/>
                  </p:nvSpPr>
                  <p:spPr bwMode="auto">
                    <a:xfrm>
                      <a:off x="2867" y="3242"/>
                      <a:ext cx="100" cy="6"/>
                    </a:xfrm>
                    <a:prstGeom prst="line">
                      <a:avLst/>
                    </a:prstGeom>
                    <a:noFill/>
                    <a:ln w="127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9" name="Rectangle 63"/>
                  <p:cNvSpPr>
                    <a:spLocks noChangeArrowheads="1"/>
                  </p:cNvSpPr>
                  <p:nvPr/>
                </p:nvSpPr>
                <p:spPr bwMode="auto">
                  <a:xfrm rot="210211">
                    <a:off x="2657" y="2346"/>
                    <a:ext cx="628" cy="120"/>
                  </a:xfrm>
                  <a:prstGeom prst="rect">
                    <a:avLst/>
                  </a:prstGeom>
                  <a:solidFill>
                    <a:schemeClr val="accent1"/>
                  </a:solidFill>
                  <a:ln w="19050">
                    <a:solidFill>
                      <a:srgbClr val="800000"/>
                    </a:solidFill>
                    <a:miter lim="800000"/>
                    <a:headEnd/>
                    <a:tailEnd/>
                  </a:ln>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endParaRPr lang="en-US" altLang="en-US"/>
                  </a:p>
                </p:txBody>
              </p:sp>
            </p:grpSp>
          </p:grpSp>
          <p:sp>
            <p:nvSpPr>
              <p:cNvPr id="42" name="Text Box 39"/>
              <p:cNvSpPr txBox="1">
                <a:spLocks noChangeArrowheads="1"/>
              </p:cNvSpPr>
              <p:nvPr/>
            </p:nvSpPr>
            <p:spPr bwMode="auto">
              <a:xfrm>
                <a:off x="0" y="2231"/>
                <a:ext cx="5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r>
                  <a:rPr lang="en-US" altLang="en-US" sz="1200" b="1">
                    <a:solidFill>
                      <a:srgbClr val="008000"/>
                    </a:solidFill>
                  </a:rPr>
                  <a:t>Beamline</a:t>
                </a:r>
              </a:p>
            </p:txBody>
          </p:sp>
        </p:grpSp>
      </p:grpSp>
      <p:sp>
        <p:nvSpPr>
          <p:cNvPr id="67" name="Text Box 64"/>
          <p:cNvSpPr txBox="1">
            <a:spLocks noChangeArrowheads="1"/>
          </p:cNvSpPr>
          <p:nvPr/>
        </p:nvSpPr>
        <p:spPr bwMode="auto">
          <a:xfrm>
            <a:off x="6129338" y="5064125"/>
            <a:ext cx="25218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400" u="sng" dirty="0"/>
              <a:t>‘Blue Block’ Specs.</a:t>
            </a:r>
          </a:p>
          <a:p>
            <a:pPr eaLnBrk="1" hangingPunct="1"/>
            <a:r>
              <a:rPr lang="en-US" altLang="en-US" sz="1400" dirty="0"/>
              <a:t>Material:	     </a:t>
            </a:r>
            <a:r>
              <a:rPr lang="en-US" altLang="en-US" sz="1400" dirty="0" smtClean="0"/>
              <a:t>Carbon Steel</a:t>
            </a:r>
            <a:endParaRPr lang="en-US" altLang="en-US" sz="1400" dirty="0"/>
          </a:p>
          <a:p>
            <a:pPr eaLnBrk="1" hangingPunct="1"/>
            <a:r>
              <a:rPr lang="en-US" altLang="en-US" sz="1400" dirty="0"/>
              <a:t>Dimensions:    52” x 52” x 26”</a:t>
            </a:r>
          </a:p>
          <a:p>
            <a:pPr eaLnBrk="1" hangingPunct="1"/>
            <a:r>
              <a:rPr lang="en-US" altLang="en-US" sz="1400" dirty="0"/>
              <a:t>Weight:	     10 Tons</a:t>
            </a:r>
          </a:p>
        </p:txBody>
      </p:sp>
      <p:sp>
        <p:nvSpPr>
          <p:cNvPr id="68" name="Text Box 40"/>
          <p:cNvSpPr txBox="1">
            <a:spLocks noChangeArrowheads="1"/>
          </p:cNvSpPr>
          <p:nvPr/>
        </p:nvSpPr>
        <p:spPr bwMode="auto">
          <a:xfrm>
            <a:off x="656431" y="5632034"/>
            <a:ext cx="857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b="1" dirty="0" smtClean="0">
                <a:solidFill>
                  <a:srgbClr val="660066"/>
                </a:solidFill>
                <a:latin typeface="Arial" charset="0"/>
              </a:rPr>
              <a:t>MINOS</a:t>
            </a:r>
            <a:endParaRPr lang="en-US" altLang="en-US" sz="1600" b="1" dirty="0">
              <a:solidFill>
                <a:srgbClr val="660066"/>
              </a:solidFill>
              <a:latin typeface="Arial" charset="0"/>
            </a:endParaRPr>
          </a:p>
        </p:txBody>
      </p:sp>
      <p:sp>
        <p:nvSpPr>
          <p:cNvPr id="69" name="Text Box 40"/>
          <p:cNvSpPr txBox="1">
            <a:spLocks noChangeArrowheads="1"/>
          </p:cNvSpPr>
          <p:nvPr/>
        </p:nvSpPr>
        <p:spPr bwMode="auto">
          <a:xfrm>
            <a:off x="2956256" y="5632204"/>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b="1" dirty="0" err="1" smtClean="0">
                <a:solidFill>
                  <a:srgbClr val="660066"/>
                </a:solidFill>
                <a:latin typeface="Arial" charset="0"/>
              </a:rPr>
              <a:t>NOvA</a:t>
            </a:r>
            <a:endParaRPr lang="en-US" altLang="en-US" sz="1600" b="1" dirty="0">
              <a:solidFill>
                <a:srgbClr val="660066"/>
              </a:solidFill>
              <a:latin typeface="Arial" charset="0"/>
            </a:endParaRPr>
          </a:p>
        </p:txBody>
      </p:sp>
      <p:sp>
        <p:nvSpPr>
          <p:cNvPr id="71" name="Rectangle 63"/>
          <p:cNvSpPr>
            <a:spLocks noChangeArrowheads="1"/>
          </p:cNvSpPr>
          <p:nvPr/>
        </p:nvSpPr>
        <p:spPr bwMode="auto">
          <a:xfrm rot="210211">
            <a:off x="993715" y="3567453"/>
            <a:ext cx="1011057" cy="194654"/>
          </a:xfrm>
          <a:prstGeom prst="rect">
            <a:avLst/>
          </a:prstGeom>
          <a:solidFill>
            <a:schemeClr val="accent1"/>
          </a:solidFill>
          <a:ln w="19050">
            <a:solidFill>
              <a:srgbClr val="800000"/>
            </a:solidFill>
            <a:miter lim="800000"/>
            <a:headEnd/>
            <a:tailEnd/>
          </a:ln>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endParaRPr lang="en-US" altLang="en-US"/>
          </a:p>
        </p:txBody>
      </p:sp>
    </p:spTree>
    <p:extLst>
      <p:ext uri="{BB962C8B-B14F-4D97-AF65-F5344CB8AC3E}">
        <p14:creationId xmlns:p14="http://schemas.microsoft.com/office/powerpoint/2010/main" val="2644807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7010400" y="6413500"/>
            <a:ext cx="21336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E4E3692-0695-44C4-90B5-39499CDA51CC}" type="slidenum">
              <a:rPr lang="en-US" altLang="en-US" sz="1200" smtClean="0">
                <a:latin typeface="Arial" charset="0"/>
              </a:rPr>
              <a:pPr eaLnBrk="1" hangingPunct="1">
                <a:spcBef>
                  <a:spcPct val="0"/>
                </a:spcBef>
                <a:buFontTx/>
                <a:buNone/>
              </a:pPr>
              <a:t>9</a:t>
            </a:fld>
            <a:endParaRPr lang="en-US" altLang="en-US" sz="1200" smtClean="0">
              <a:latin typeface="Arial" charset="0"/>
            </a:endParaRPr>
          </a:p>
        </p:txBody>
      </p:sp>
      <p:sp>
        <p:nvSpPr>
          <p:cNvPr id="7172" name="Rectangle 2"/>
          <p:cNvSpPr>
            <a:spLocks noGrp="1" noChangeArrowheads="1"/>
          </p:cNvSpPr>
          <p:nvPr>
            <p:ph type="title"/>
          </p:nvPr>
        </p:nvSpPr>
        <p:spPr/>
        <p:txBody>
          <a:bodyPr/>
          <a:lstStyle/>
          <a:p>
            <a:pPr eaLnBrk="1" hangingPunct="1"/>
            <a:r>
              <a:rPr lang="en-US" altLang="en-US" sz="3200" dirty="0" err="1" smtClean="0"/>
              <a:t>NuMI</a:t>
            </a:r>
            <a:r>
              <a:rPr lang="en-US" altLang="en-US" sz="3200" dirty="0" smtClean="0"/>
              <a:t> </a:t>
            </a:r>
            <a:r>
              <a:rPr lang="en-US" altLang="en-US" sz="3200" dirty="0"/>
              <a:t>TH – </a:t>
            </a:r>
            <a:r>
              <a:rPr lang="en-US" altLang="en-US" sz="3200" dirty="0" smtClean="0"/>
              <a:t>Section View at Horn 2</a:t>
            </a:r>
            <a:endParaRPr lang="en-US" altLang="en-US" sz="3200" dirty="0"/>
          </a:p>
        </p:txBody>
      </p:sp>
      <p:sp>
        <p:nvSpPr>
          <p:cNvPr id="12" name="Date Placeholder 3"/>
          <p:cNvSpPr txBox="1">
            <a:spLocks/>
          </p:cNvSpPr>
          <p:nvPr/>
        </p:nvSpPr>
        <p:spPr bwMode="auto">
          <a:xfrm>
            <a:off x="103188" y="6413500"/>
            <a:ext cx="1106487" cy="2365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May 23, 2014</a:t>
            </a:r>
            <a:endParaRPr lang="en-US" altLang="en-US" sz="1200" dirty="0" smtClean="0">
              <a:latin typeface="Arial" charset="0"/>
            </a:endParaRPr>
          </a:p>
        </p:txBody>
      </p:sp>
      <p:sp>
        <p:nvSpPr>
          <p:cNvPr id="13" name="Footer Placeholder 4"/>
          <p:cNvSpPr txBox="1">
            <a:spLocks/>
          </p:cNvSpPr>
          <p:nvPr/>
        </p:nvSpPr>
        <p:spPr bwMode="auto">
          <a:xfrm>
            <a:off x="1905000" y="6413500"/>
            <a:ext cx="5581650" cy="2619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20000"/>
              </a:spcBef>
              <a:spcAft>
                <a:spcPct val="0"/>
              </a:spcAft>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itchFamily="18" charset="0"/>
                <a:ea typeface="+mn-ea"/>
                <a:cs typeface="+mn-cs"/>
              </a:defRPr>
            </a:lvl9pPr>
          </a:lstStyle>
          <a:p>
            <a:pPr eaLnBrk="1" hangingPunct="1">
              <a:spcBef>
                <a:spcPct val="0"/>
              </a:spcBef>
              <a:buFontTx/>
              <a:buNone/>
            </a:pPr>
            <a:r>
              <a:rPr lang="en-US" altLang="en-US" sz="1200" smtClean="0">
                <a:latin typeface="Arial" charset="0"/>
              </a:rPr>
              <a:t>NuMI Target Hall Reconfiguration for NOvA – 5</a:t>
            </a:r>
            <a:r>
              <a:rPr lang="en-US" altLang="en-US" sz="1200" baseline="30000" smtClean="0">
                <a:latin typeface="Arial" charset="0"/>
              </a:rPr>
              <a:t>th</a:t>
            </a:r>
            <a:r>
              <a:rPr lang="en-US" altLang="en-US" sz="1200" smtClean="0">
                <a:latin typeface="Arial" charset="0"/>
              </a:rPr>
              <a:t> High Power Targetry Workshop</a:t>
            </a:r>
            <a:endParaRPr lang="en-US" altLang="en-US" sz="1200" dirty="0" smtClean="0">
              <a:latin typeface="Arial"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 y="1181100"/>
            <a:ext cx="8372475"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3" y="2990850"/>
            <a:ext cx="2512354" cy="1923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9"/>
          <p:cNvSpPr txBox="1">
            <a:spLocks noChangeArrowheads="1"/>
          </p:cNvSpPr>
          <p:nvPr/>
        </p:nvSpPr>
        <p:spPr bwMode="auto">
          <a:xfrm>
            <a:off x="2603199" y="6037428"/>
            <a:ext cx="30979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en-US" altLang="en-US" sz="1600" dirty="0" smtClean="0">
                <a:solidFill>
                  <a:srgbClr val="000099"/>
                </a:solidFill>
              </a:rPr>
              <a:t>Slide Credit: J. </a:t>
            </a:r>
            <a:r>
              <a:rPr lang="en-US" altLang="en-US" sz="1600" dirty="0" err="1" smtClean="0">
                <a:solidFill>
                  <a:srgbClr val="000099"/>
                </a:solidFill>
              </a:rPr>
              <a:t>Hylen</a:t>
            </a:r>
            <a:r>
              <a:rPr lang="en-US" altLang="en-US" sz="1600" dirty="0">
                <a:solidFill>
                  <a:srgbClr val="000099"/>
                </a:solidFill>
              </a:rPr>
              <a:t> </a:t>
            </a:r>
            <a:r>
              <a:rPr lang="en-US" altLang="en-US" sz="1600" dirty="0" smtClean="0">
                <a:solidFill>
                  <a:srgbClr val="000099"/>
                </a:solidFill>
              </a:rPr>
              <a:t>- </a:t>
            </a:r>
            <a:r>
              <a:rPr lang="en-US" altLang="en-US" sz="1600" dirty="0">
                <a:solidFill>
                  <a:srgbClr val="000099"/>
                </a:solidFill>
              </a:rPr>
              <a:t>AHIPA09</a:t>
            </a:r>
          </a:p>
        </p:txBody>
      </p:sp>
      <p:sp>
        <p:nvSpPr>
          <p:cNvPr id="2" name="TextBox 1"/>
          <p:cNvSpPr txBox="1"/>
          <p:nvPr/>
        </p:nvSpPr>
        <p:spPr>
          <a:xfrm>
            <a:off x="7620000" y="5190703"/>
            <a:ext cx="1401346" cy="353943"/>
          </a:xfrm>
          <a:prstGeom prst="rect">
            <a:avLst/>
          </a:prstGeom>
          <a:noFill/>
        </p:spPr>
        <p:txBody>
          <a:bodyPr wrap="none" rtlCol="0">
            <a:spAutoFit/>
          </a:bodyPr>
          <a:lstStyle/>
          <a:p>
            <a:r>
              <a:rPr lang="en-US" sz="1700" dirty="0" smtClean="0">
                <a:solidFill>
                  <a:srgbClr val="3333CC"/>
                </a:solidFill>
                <a:latin typeface="+mj-lt"/>
              </a:rPr>
              <a:t>(Blue Blocks)</a:t>
            </a:r>
            <a:endParaRPr lang="en-US" sz="1700" dirty="0">
              <a:solidFill>
                <a:srgbClr val="3333CC"/>
              </a:solidFill>
              <a:latin typeface="+mj-lt"/>
            </a:endParaRPr>
          </a:p>
        </p:txBody>
      </p:sp>
    </p:spTree>
    <p:extLst>
      <p:ext uri="{BB962C8B-B14F-4D97-AF65-F5344CB8AC3E}">
        <p14:creationId xmlns:p14="http://schemas.microsoft.com/office/powerpoint/2010/main" val="3833590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14706</TotalTime>
  <Words>4366</Words>
  <Application>Microsoft Office PowerPoint</Application>
  <PresentationFormat>On-screen Show (4:3)</PresentationFormat>
  <Paragraphs>869</Paragraphs>
  <Slides>61</Slides>
  <Notes>61</Notes>
  <HiddenSlides>0</HiddenSlides>
  <MMClips>0</MMClips>
  <ScaleCrop>false</ScaleCrop>
  <HeadingPairs>
    <vt:vector size="4" baseType="variant">
      <vt:variant>
        <vt:lpstr>Theme</vt:lpstr>
      </vt:variant>
      <vt:variant>
        <vt:i4>3</vt:i4>
      </vt:variant>
      <vt:variant>
        <vt:lpstr>Slide Titles</vt:lpstr>
      </vt:variant>
      <vt:variant>
        <vt:i4>61</vt:i4>
      </vt:variant>
    </vt:vector>
  </HeadingPairs>
  <TitlesOfParts>
    <vt:vector size="64" baseType="lpstr">
      <vt:lpstr>Default Design</vt:lpstr>
      <vt:lpstr>1_Custom Design</vt:lpstr>
      <vt:lpstr>Custom Design</vt:lpstr>
      <vt:lpstr>NuMI Target Hall Reconfiguration for NOnA</vt:lpstr>
      <vt:lpstr>Outline</vt:lpstr>
      <vt:lpstr>The NuMI Beamline</vt:lpstr>
      <vt:lpstr>The NOvA Experiment</vt:lpstr>
      <vt:lpstr>NuMI Target Hall (Plan View)</vt:lpstr>
      <vt:lpstr>NuMI Target Hall – Low Energy </vt:lpstr>
      <vt:lpstr>NuMI Target Hall at LE – Looking US</vt:lpstr>
      <vt:lpstr>NuMI Target Hall – Long. Section View</vt:lpstr>
      <vt:lpstr>NuMI TH – Section View at Horn 2</vt:lpstr>
      <vt:lpstr>NuMI TH – Section View at ME</vt:lpstr>
      <vt:lpstr>NuMI TH – Component Support</vt:lpstr>
      <vt:lpstr>NuMI Target Hall – Shielding Removed</vt:lpstr>
      <vt:lpstr>NuMI TH – Remote Handling</vt:lpstr>
      <vt:lpstr>Summary of NuMI Target Hall/Chase Design</vt:lpstr>
      <vt:lpstr>NuMI TH requirements for NOvA</vt:lpstr>
      <vt:lpstr>NuMI Target Hall – Medium Energy</vt:lpstr>
      <vt:lpstr>Horn 2 Relocation – 2 Main Challenges</vt:lpstr>
      <vt:lpstr>Fermilab Radiation Dose Limits</vt:lpstr>
      <vt:lpstr>Horn 2 Relocation – Approach</vt:lpstr>
      <vt:lpstr>Horn 2 Relocation - Basic Sequence </vt:lpstr>
      <vt:lpstr>NuMI Target Hall – Low Energy </vt:lpstr>
      <vt:lpstr>Horn 2 Relocation Pictorial Walk Through</vt:lpstr>
      <vt:lpstr>Horn 2 Relocation – Pictures</vt:lpstr>
      <vt:lpstr>Horn 2 Relocation – Pictures</vt:lpstr>
      <vt:lpstr>Horn 2 Relocation – Dose Rates</vt:lpstr>
      <vt:lpstr>Horn 2 Relocation – Coffins</vt:lpstr>
      <vt:lpstr>Horn 2 Relocation – Temporary Shielding</vt:lpstr>
      <vt:lpstr>Horn 2 Relocation – Temporary Shielding</vt:lpstr>
      <vt:lpstr>Horn 2 Relocation – Pictures</vt:lpstr>
      <vt:lpstr>Horn 2 Relocation – Pictures</vt:lpstr>
      <vt:lpstr>Horn 2 Relocation – Dose Rates</vt:lpstr>
      <vt:lpstr>Horn 2 Relocation – Pictures</vt:lpstr>
      <vt:lpstr>T-Block Support Tubes Installation</vt:lpstr>
      <vt:lpstr>Horn 2 Relocation – Pictures</vt:lpstr>
      <vt:lpstr>Horn 2 Relocation – Pictures</vt:lpstr>
      <vt:lpstr>NuMI Horn #2 – Dose Rates</vt:lpstr>
      <vt:lpstr>Horn 2 Relocation – Pictures</vt:lpstr>
      <vt:lpstr>Horn 2 Relocation – Pictures</vt:lpstr>
      <vt:lpstr>Horn 2 Relocation – Pictures</vt:lpstr>
      <vt:lpstr>Horn 2 Relocation – Pictures</vt:lpstr>
      <vt:lpstr>Horn 2 Relocation – Pictures</vt:lpstr>
      <vt:lpstr>Horn 2 Relocation – Pictures</vt:lpstr>
      <vt:lpstr>Horn 2 Relocation – Pictures</vt:lpstr>
      <vt:lpstr>Horn 2 Relocation – Pictures</vt:lpstr>
      <vt:lpstr>Horn 2 Relocation – Pictures</vt:lpstr>
      <vt:lpstr>Horn 2 Relocation – Pictures</vt:lpstr>
      <vt:lpstr>Results &amp; Lessons Learned</vt:lpstr>
      <vt:lpstr>Snapshot of Detailed Horn 2  ALARA Plan/Move Procedure</vt:lpstr>
      <vt:lpstr>Results &amp; Lessons Learned</vt:lpstr>
      <vt:lpstr>Results &amp; Lessons Learned</vt:lpstr>
      <vt:lpstr>Target Hall Thermal FEA </vt:lpstr>
      <vt:lpstr>Horn 1 Thermal Offsets</vt:lpstr>
      <vt:lpstr>Horn 1 Stripline Thermal FEA </vt:lpstr>
      <vt:lpstr>Summary &amp; Discussion</vt:lpstr>
      <vt:lpstr>Acknowledgements</vt:lpstr>
      <vt:lpstr>Thank you!  Back-up Slides</vt:lpstr>
      <vt:lpstr>Beam Parameters</vt:lpstr>
      <vt:lpstr>NuMI TH- Section View at ME</vt:lpstr>
      <vt:lpstr>NuMI Horn #1 – Dose Rates</vt:lpstr>
      <vt:lpstr>Blue Block &amp; Coffin Remote Handling</vt:lpstr>
      <vt:lpstr>LE &amp; ME T-Block ‘Plug’ Construction</vt:lpstr>
    </vt:vector>
  </TitlesOfParts>
  <Company>FNAL - PPD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NOvA – TASD Totally Active Scintillator Detector &amp;  Associated R&amp;D</dc:title>
  <dc:creator>jcooper</dc:creator>
  <cp:lastModifiedBy>Salman Tariq</cp:lastModifiedBy>
  <cp:revision>1335</cp:revision>
  <dcterms:created xsi:type="dcterms:W3CDTF">2004-05-26T18:26:02Z</dcterms:created>
  <dcterms:modified xsi:type="dcterms:W3CDTF">2014-05-22T16:22:15Z</dcterms:modified>
</cp:coreProperties>
</file>