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2" r:id="rId1"/>
  </p:sldMasterIdLst>
  <p:notesMasterIdLst>
    <p:notesMasterId r:id="rId14"/>
  </p:notesMasterIdLst>
  <p:handoutMasterIdLst>
    <p:handoutMasterId r:id="rId15"/>
  </p:handoutMasterIdLst>
  <p:sldIdLst>
    <p:sldId id="429" r:id="rId2"/>
    <p:sldId id="430" r:id="rId3"/>
    <p:sldId id="440" r:id="rId4"/>
    <p:sldId id="432" r:id="rId5"/>
    <p:sldId id="433" r:id="rId6"/>
    <p:sldId id="442" r:id="rId7"/>
    <p:sldId id="441" r:id="rId8"/>
    <p:sldId id="434" r:id="rId9"/>
    <p:sldId id="435" r:id="rId10"/>
    <p:sldId id="437" r:id="rId11"/>
    <p:sldId id="438" r:id="rId12"/>
    <p:sldId id="439" r:id="rId13"/>
  </p:sldIdLst>
  <p:sldSz cx="9144000" cy="6858000" type="screen4x3"/>
  <p:notesSz cx="6858000" cy="9144000"/>
  <p:defaultTextStyle>
    <a:defPPr>
      <a:defRPr lang="en-US"/>
    </a:defPPr>
    <a:lvl1pPr algn="r" rtl="0" fontAlgn="base">
      <a:spcBef>
        <a:spcPct val="20000"/>
      </a:spcBef>
      <a:spcAft>
        <a:spcPct val="0"/>
      </a:spcAft>
      <a:buClr>
        <a:srgbClr val="FFFF00"/>
      </a:buClr>
      <a:buSzPct val="80000"/>
      <a:buFont typeface="Wingdings" charset="2"/>
      <a:defRPr sz="2400" kern="1200">
        <a:solidFill>
          <a:schemeClr val="tx1"/>
        </a:solidFill>
        <a:latin typeface="Arial" charset="0"/>
        <a:ea typeface="+mn-ea"/>
        <a:cs typeface="+mn-cs"/>
      </a:defRPr>
    </a:lvl1pPr>
    <a:lvl2pPr marL="457200" algn="r" rtl="0" fontAlgn="base">
      <a:spcBef>
        <a:spcPct val="20000"/>
      </a:spcBef>
      <a:spcAft>
        <a:spcPct val="0"/>
      </a:spcAft>
      <a:buClr>
        <a:srgbClr val="FFFF00"/>
      </a:buClr>
      <a:buSzPct val="80000"/>
      <a:buFont typeface="Wingdings" charset="2"/>
      <a:defRPr sz="2400" kern="1200">
        <a:solidFill>
          <a:schemeClr val="tx1"/>
        </a:solidFill>
        <a:latin typeface="Arial" charset="0"/>
        <a:ea typeface="+mn-ea"/>
        <a:cs typeface="+mn-cs"/>
      </a:defRPr>
    </a:lvl2pPr>
    <a:lvl3pPr marL="914400" algn="r" rtl="0" fontAlgn="base">
      <a:spcBef>
        <a:spcPct val="20000"/>
      </a:spcBef>
      <a:spcAft>
        <a:spcPct val="0"/>
      </a:spcAft>
      <a:buClr>
        <a:srgbClr val="FFFF00"/>
      </a:buClr>
      <a:buSzPct val="80000"/>
      <a:buFont typeface="Wingdings" charset="2"/>
      <a:defRPr sz="2400" kern="1200">
        <a:solidFill>
          <a:schemeClr val="tx1"/>
        </a:solidFill>
        <a:latin typeface="Arial" charset="0"/>
        <a:ea typeface="+mn-ea"/>
        <a:cs typeface="+mn-cs"/>
      </a:defRPr>
    </a:lvl3pPr>
    <a:lvl4pPr marL="1371600" algn="r" rtl="0" fontAlgn="base">
      <a:spcBef>
        <a:spcPct val="20000"/>
      </a:spcBef>
      <a:spcAft>
        <a:spcPct val="0"/>
      </a:spcAft>
      <a:buClr>
        <a:srgbClr val="FFFF00"/>
      </a:buClr>
      <a:buSzPct val="80000"/>
      <a:buFont typeface="Wingdings" charset="2"/>
      <a:defRPr sz="2400" kern="1200">
        <a:solidFill>
          <a:schemeClr val="tx1"/>
        </a:solidFill>
        <a:latin typeface="Arial" charset="0"/>
        <a:ea typeface="+mn-ea"/>
        <a:cs typeface="+mn-cs"/>
      </a:defRPr>
    </a:lvl4pPr>
    <a:lvl5pPr marL="1828800" algn="r" rtl="0" fontAlgn="base">
      <a:spcBef>
        <a:spcPct val="20000"/>
      </a:spcBef>
      <a:spcAft>
        <a:spcPct val="0"/>
      </a:spcAft>
      <a:buClr>
        <a:srgbClr val="FFFF00"/>
      </a:buClr>
      <a:buSzPct val="80000"/>
      <a:buFont typeface="Wingdings" charset="2"/>
      <a:defRPr sz="2400" kern="1200">
        <a:solidFill>
          <a:schemeClr val="tx1"/>
        </a:solidFill>
        <a:latin typeface="Arial" charset="0"/>
        <a:ea typeface="+mn-ea"/>
        <a:cs typeface="+mn-cs"/>
      </a:defRPr>
    </a:lvl5pPr>
    <a:lvl6pPr marL="2286000" algn="l" defTabSz="457200" rtl="0" eaLnBrk="1" latinLnBrk="0" hangingPunct="1">
      <a:defRPr sz="2400" kern="1200">
        <a:solidFill>
          <a:schemeClr val="tx1"/>
        </a:solidFill>
        <a:latin typeface="Arial" charset="0"/>
        <a:ea typeface="+mn-ea"/>
        <a:cs typeface="+mn-cs"/>
      </a:defRPr>
    </a:lvl6pPr>
    <a:lvl7pPr marL="2743200" algn="l" defTabSz="457200" rtl="0" eaLnBrk="1" latinLnBrk="0" hangingPunct="1">
      <a:defRPr sz="2400" kern="1200">
        <a:solidFill>
          <a:schemeClr val="tx1"/>
        </a:solidFill>
        <a:latin typeface="Arial" charset="0"/>
        <a:ea typeface="+mn-ea"/>
        <a:cs typeface="+mn-cs"/>
      </a:defRPr>
    </a:lvl7pPr>
    <a:lvl8pPr marL="3200400" algn="l" defTabSz="457200" rtl="0" eaLnBrk="1" latinLnBrk="0" hangingPunct="1">
      <a:defRPr sz="2400" kern="1200">
        <a:solidFill>
          <a:schemeClr val="tx1"/>
        </a:solidFill>
        <a:latin typeface="Arial" charset="0"/>
        <a:ea typeface="+mn-ea"/>
        <a:cs typeface="+mn-cs"/>
      </a:defRPr>
    </a:lvl8pPr>
    <a:lvl9pPr marL="3657600" algn="l" defTabSz="4572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3399"/>
    <a:srgbClr val="009799"/>
    <a:srgbClr val="009900"/>
    <a:srgbClr val="CC0000"/>
    <a:srgbClr val="F0EFE0"/>
    <a:srgbClr val="CCFF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60"/>
  </p:normalViewPr>
  <p:slideViewPr>
    <p:cSldViewPr>
      <p:cViewPr varScale="1">
        <p:scale>
          <a:sx n="65" d="100"/>
          <a:sy n="65" d="100"/>
        </p:scale>
        <p:origin x="-113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8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5DAECB-605F-0A4C-9EEE-D1D753B18152}" type="datetimeFigureOut">
              <a:rPr lang="en-US" smtClean="0"/>
              <a:t>1/31/2014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65D545-76DD-984D-A219-A8F18C9F575C}" type="slidenum">
              <a:rPr lang="en-US" smtClean="0"/>
              <a:t>‹#›</a:t>
            </a:fld>
            <a:endParaRPr lang="en-US"/>
          </a:p>
        </p:txBody>
      </p:sp>
    </p:spTree>
    <p:extLst>
      <p:ext uri="{BB962C8B-B14F-4D97-AF65-F5344CB8AC3E}">
        <p14:creationId xmlns:p14="http://schemas.microsoft.com/office/powerpoint/2010/main" val="3634300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7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 typeface="Wingdings" pitchFamily="2" charset="2"/>
              <a:buNone/>
              <a:defRPr sz="1200">
                <a:latin typeface="Arial" charset="0"/>
              </a:defRPr>
            </a:lvl1pPr>
          </a:lstStyle>
          <a:p>
            <a:pPr>
              <a:defRPr/>
            </a:pPr>
            <a:endParaRPr lang="en-US"/>
          </a:p>
        </p:txBody>
      </p:sp>
      <p:sp>
        <p:nvSpPr>
          <p:cNvPr id="5672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Font typeface="Wingdings" pitchFamily="2" charset="2"/>
              <a:buNone/>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673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673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Font typeface="Wingdings" pitchFamily="2" charset="2"/>
              <a:buNone/>
              <a:defRPr sz="1200">
                <a:latin typeface="Arial" charset="0"/>
              </a:defRPr>
            </a:lvl1pPr>
          </a:lstStyle>
          <a:p>
            <a:pPr>
              <a:defRPr/>
            </a:pPr>
            <a:endParaRPr lang="en-US"/>
          </a:p>
        </p:txBody>
      </p:sp>
      <p:sp>
        <p:nvSpPr>
          <p:cNvPr id="5673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9E62104A-1B05-E546-9E0F-E987BBC3A313}" type="slidenum">
              <a:rPr lang="en-US"/>
              <a:pPr>
                <a:defRPr/>
              </a:pPr>
              <a:t>‹#›</a:t>
            </a:fld>
            <a:endParaRPr lang="en-US"/>
          </a:p>
        </p:txBody>
      </p:sp>
    </p:spTree>
    <p:extLst>
      <p:ext uri="{BB962C8B-B14F-4D97-AF65-F5344CB8AC3E}">
        <p14:creationId xmlns:p14="http://schemas.microsoft.com/office/powerpoint/2010/main" val="264653517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Narrow" pitchFamily="34"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Arial Narrow" pitchFamily="34"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Arial Narrow" pitchFamily="34"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Arial Narrow"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pic>
        <p:nvPicPr>
          <p:cNvPr id="3" name="Picture 25"/>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Text Box 23"/>
          <p:cNvSpPr txBox="1">
            <a:spLocks noChangeArrowheads="1"/>
          </p:cNvSpPr>
          <p:nvPr userDrawn="1"/>
        </p:nvSpPr>
        <p:spPr bwMode="auto">
          <a:xfrm>
            <a:off x="3505200" y="3048000"/>
            <a:ext cx="5410200" cy="457200"/>
          </a:xfrm>
          <a:prstGeom prst="rect">
            <a:avLst/>
          </a:prstGeom>
          <a:noFill/>
          <a:ln w="9525">
            <a:noFill/>
            <a:miter lim="800000"/>
            <a:headEnd/>
            <a:tailEnd/>
          </a:ln>
          <a:effectLst/>
        </p:spPr>
        <p:txBody>
          <a:bodyPr>
            <a:spAutoFit/>
          </a:bodyPr>
          <a:lstStyle/>
          <a:p>
            <a:pPr algn="l">
              <a:spcBef>
                <a:spcPct val="0"/>
              </a:spcBef>
              <a:buClrTx/>
              <a:buSzTx/>
              <a:buFontTx/>
              <a:buNone/>
              <a:defRPr/>
            </a:pPr>
            <a:endParaRPr lang="en-US">
              <a:latin typeface="Arial Narrow" pitchFamily="34" charset="0"/>
            </a:endParaRPr>
          </a:p>
        </p:txBody>
      </p:sp>
      <p:sp>
        <p:nvSpPr>
          <p:cNvPr id="537614" name="Rectangle 14"/>
          <p:cNvSpPr>
            <a:spLocks noGrp="1" noChangeArrowheads="1"/>
          </p:cNvSpPr>
          <p:nvPr>
            <p:ph type="ctrTitle"/>
          </p:nvPr>
        </p:nvSpPr>
        <p:spPr>
          <a:xfrm>
            <a:off x="1219200" y="1600200"/>
            <a:ext cx="7772400" cy="1143000"/>
          </a:xfrm>
        </p:spPr>
        <p:txBody>
          <a:bodyPr anchor="b"/>
          <a:lstStyle>
            <a:lvl1pPr algn="r">
              <a:defRPr sz="4000"/>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ftr" sz="quarter" idx="10"/>
          </p:nvPr>
        </p:nvSpPr>
        <p:spPr/>
        <p:txBody>
          <a:bodyPr/>
          <a:lstStyle>
            <a:lvl1pPr>
              <a:defRPr/>
            </a:lvl1pPr>
          </a:lstStyle>
          <a:p>
            <a:pPr>
              <a:defRPr/>
            </a:pPr>
            <a:r>
              <a:rPr lang="en-US" smtClean="0"/>
              <a:t>S. Fuess, LBNE Computing 1/31/2014</a:t>
            </a:r>
            <a:endParaRPr lang="en-US" dirty="0"/>
          </a:p>
        </p:txBody>
      </p:sp>
      <p:sp>
        <p:nvSpPr>
          <p:cNvPr id="5" name="Rectangle 17"/>
          <p:cNvSpPr>
            <a:spLocks noGrp="1" noChangeArrowheads="1"/>
          </p:cNvSpPr>
          <p:nvPr>
            <p:ph type="sldNum" sz="quarter" idx="11"/>
          </p:nvPr>
        </p:nvSpPr>
        <p:spPr/>
        <p:txBody>
          <a:bodyPr/>
          <a:lstStyle>
            <a:lvl1pPr>
              <a:defRPr/>
            </a:lvl1pPr>
          </a:lstStyle>
          <a:p>
            <a:pPr>
              <a:defRPr/>
            </a:pPr>
            <a:fld id="{B9C3D937-6CAB-A743-80D9-10D43E39ABA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17145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00200" y="609600"/>
            <a:ext cx="49911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ftr" sz="quarter" idx="10"/>
          </p:nvPr>
        </p:nvSpPr>
        <p:spPr/>
        <p:txBody>
          <a:bodyPr/>
          <a:lstStyle>
            <a:lvl1pPr>
              <a:defRPr/>
            </a:lvl1pPr>
          </a:lstStyle>
          <a:p>
            <a:pPr>
              <a:defRPr/>
            </a:pPr>
            <a:r>
              <a:rPr lang="en-US" smtClean="0"/>
              <a:t>S. Fuess, LBNE Computing 1/31/2014</a:t>
            </a:r>
            <a:endParaRPr lang="en-US" dirty="0"/>
          </a:p>
        </p:txBody>
      </p:sp>
      <p:sp>
        <p:nvSpPr>
          <p:cNvPr id="5" name="Rectangle 17"/>
          <p:cNvSpPr>
            <a:spLocks noGrp="1" noChangeArrowheads="1"/>
          </p:cNvSpPr>
          <p:nvPr>
            <p:ph type="sldNum" sz="quarter" idx="11"/>
          </p:nvPr>
        </p:nvSpPr>
        <p:spPr/>
        <p:txBody>
          <a:bodyPr/>
          <a:lstStyle>
            <a:lvl1pPr>
              <a:defRPr/>
            </a:lvl1pPr>
          </a:lstStyle>
          <a:p>
            <a:pPr>
              <a:defRPr/>
            </a:pPr>
            <a:fld id="{6198CC2E-8A2E-8743-B2E9-1AF7D490C07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lgn="ctr">
              <a:defRPr/>
            </a:pPr>
            <a:r>
              <a:rPr lang="en-US" smtClean="0"/>
              <a:t>S. Fuess, LBNE Computing 1/31/2014</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F594465A-E7CC-4346-AB06-95A7AF00D6A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Title 5"/>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 Fuess, LBNE Computing 1/31/2014</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6A78FF21-15E3-F74E-A0DC-6E13D1FD77D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1981200"/>
            <a:ext cx="3352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81200"/>
            <a:ext cx="3352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ftr" sz="quarter" idx="10"/>
          </p:nvPr>
        </p:nvSpPr>
        <p:spPr/>
        <p:txBody>
          <a:bodyPr/>
          <a:lstStyle>
            <a:lvl1pPr>
              <a:defRPr/>
            </a:lvl1pPr>
          </a:lstStyle>
          <a:p>
            <a:pPr algn="ctr">
              <a:defRPr/>
            </a:pPr>
            <a:r>
              <a:rPr lang="en-US" smtClean="0"/>
              <a:t>S. Fuess, LBNE Computing 1/31/2014</a:t>
            </a:r>
            <a:endParaRPr lang="en-US" dirty="0"/>
          </a:p>
        </p:txBody>
      </p:sp>
      <p:sp>
        <p:nvSpPr>
          <p:cNvPr id="6" name="Rectangle 17"/>
          <p:cNvSpPr>
            <a:spLocks noGrp="1" noChangeArrowheads="1"/>
          </p:cNvSpPr>
          <p:nvPr>
            <p:ph type="sldNum" sz="quarter" idx="11"/>
          </p:nvPr>
        </p:nvSpPr>
        <p:spPr/>
        <p:txBody>
          <a:bodyPr/>
          <a:lstStyle>
            <a:lvl1pPr>
              <a:defRPr/>
            </a:lvl1pPr>
          </a:lstStyle>
          <a:p>
            <a:pPr>
              <a:defRPr/>
            </a:pPr>
            <a:fld id="{1BD0EC68-8558-464B-B808-A8DA0DDE303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6"/>
          <p:cNvSpPr>
            <a:spLocks noGrp="1" noChangeArrowheads="1"/>
          </p:cNvSpPr>
          <p:nvPr>
            <p:ph type="ftr" sz="quarter" idx="10"/>
          </p:nvPr>
        </p:nvSpPr>
        <p:spPr/>
        <p:txBody>
          <a:bodyPr/>
          <a:lstStyle>
            <a:lvl1pPr>
              <a:defRPr/>
            </a:lvl1pPr>
          </a:lstStyle>
          <a:p>
            <a:pPr algn="ctr">
              <a:defRPr/>
            </a:pPr>
            <a:r>
              <a:rPr lang="en-US" smtClean="0"/>
              <a:t>S. Fuess, LBNE Computing 1/31/2014</a:t>
            </a:r>
            <a:endParaRPr lang="en-US" dirty="0"/>
          </a:p>
        </p:txBody>
      </p:sp>
      <p:sp>
        <p:nvSpPr>
          <p:cNvPr id="8" name="Rectangle 17"/>
          <p:cNvSpPr>
            <a:spLocks noGrp="1" noChangeArrowheads="1"/>
          </p:cNvSpPr>
          <p:nvPr>
            <p:ph type="sldNum" sz="quarter" idx="11"/>
          </p:nvPr>
        </p:nvSpPr>
        <p:spPr/>
        <p:txBody>
          <a:bodyPr/>
          <a:lstStyle>
            <a:lvl1pPr>
              <a:defRPr/>
            </a:lvl1pPr>
          </a:lstStyle>
          <a:p>
            <a:pPr>
              <a:defRPr/>
            </a:pPr>
            <a:fld id="{01E7322C-F950-0142-A306-9731E511276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6"/>
          <p:cNvSpPr>
            <a:spLocks noGrp="1" noChangeArrowheads="1"/>
          </p:cNvSpPr>
          <p:nvPr>
            <p:ph type="ftr" sz="quarter" idx="10"/>
          </p:nvPr>
        </p:nvSpPr>
        <p:spPr/>
        <p:txBody>
          <a:bodyPr/>
          <a:lstStyle>
            <a:lvl1pPr>
              <a:defRPr/>
            </a:lvl1pPr>
          </a:lstStyle>
          <a:p>
            <a:pPr>
              <a:defRPr/>
            </a:pPr>
            <a:r>
              <a:rPr lang="en-US" smtClean="0"/>
              <a:t>S. Fuess, LBNE Computing 1/31/2014</a:t>
            </a:r>
            <a:endParaRPr lang="en-US" dirty="0"/>
          </a:p>
        </p:txBody>
      </p:sp>
      <p:sp>
        <p:nvSpPr>
          <p:cNvPr id="4" name="Rectangle 17"/>
          <p:cNvSpPr>
            <a:spLocks noGrp="1" noChangeArrowheads="1"/>
          </p:cNvSpPr>
          <p:nvPr>
            <p:ph type="sldNum" sz="quarter" idx="11"/>
          </p:nvPr>
        </p:nvSpPr>
        <p:spPr/>
        <p:txBody>
          <a:bodyPr/>
          <a:lstStyle>
            <a:lvl1pPr>
              <a:defRPr/>
            </a:lvl1pPr>
          </a:lstStyle>
          <a:p>
            <a:pPr>
              <a:defRPr/>
            </a:pPr>
            <a:fld id="{6C198863-BA6B-8541-B01C-1940E56F921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ftr" sz="quarter" idx="10"/>
          </p:nvPr>
        </p:nvSpPr>
        <p:spPr/>
        <p:txBody>
          <a:bodyPr/>
          <a:lstStyle>
            <a:lvl1pPr>
              <a:defRPr/>
            </a:lvl1pPr>
          </a:lstStyle>
          <a:p>
            <a:pPr>
              <a:defRPr/>
            </a:pPr>
            <a:r>
              <a:rPr lang="en-US" smtClean="0"/>
              <a:t>S. Fuess, LBNE Computing 1/31/2014</a:t>
            </a:r>
            <a:endParaRPr lang="en-US" dirty="0"/>
          </a:p>
        </p:txBody>
      </p:sp>
      <p:sp>
        <p:nvSpPr>
          <p:cNvPr id="3" name="Rectangle 17"/>
          <p:cNvSpPr>
            <a:spLocks noGrp="1" noChangeArrowheads="1"/>
          </p:cNvSpPr>
          <p:nvPr>
            <p:ph type="sldNum" sz="quarter" idx="11"/>
          </p:nvPr>
        </p:nvSpPr>
        <p:spPr/>
        <p:txBody>
          <a:bodyPr/>
          <a:lstStyle>
            <a:lvl1pPr>
              <a:defRPr/>
            </a:lvl1pPr>
          </a:lstStyle>
          <a:p>
            <a:pPr>
              <a:defRPr/>
            </a:pPr>
            <a:fld id="{6ADD1F35-12EB-3D43-8CD1-02296964846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ftr" sz="quarter" idx="10"/>
          </p:nvPr>
        </p:nvSpPr>
        <p:spPr/>
        <p:txBody>
          <a:bodyPr/>
          <a:lstStyle>
            <a:lvl1pPr>
              <a:defRPr/>
            </a:lvl1pPr>
          </a:lstStyle>
          <a:p>
            <a:pPr>
              <a:defRPr/>
            </a:pPr>
            <a:r>
              <a:rPr lang="en-US" smtClean="0"/>
              <a:t>S. Fuess, LBNE Computing 1/31/2014</a:t>
            </a:r>
            <a:endParaRPr lang="en-US" dirty="0"/>
          </a:p>
        </p:txBody>
      </p:sp>
      <p:sp>
        <p:nvSpPr>
          <p:cNvPr id="6" name="Rectangle 17"/>
          <p:cNvSpPr>
            <a:spLocks noGrp="1" noChangeArrowheads="1"/>
          </p:cNvSpPr>
          <p:nvPr>
            <p:ph type="sldNum" sz="quarter" idx="11"/>
          </p:nvPr>
        </p:nvSpPr>
        <p:spPr/>
        <p:txBody>
          <a:bodyPr/>
          <a:lstStyle>
            <a:lvl1pPr>
              <a:defRPr/>
            </a:lvl1pPr>
          </a:lstStyle>
          <a:p>
            <a:pPr>
              <a:defRPr/>
            </a:pPr>
            <a:fld id="{87B990A7-3267-F649-B376-5C1F138DED5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ftr" sz="quarter" idx="10"/>
          </p:nvPr>
        </p:nvSpPr>
        <p:spPr/>
        <p:txBody>
          <a:bodyPr/>
          <a:lstStyle>
            <a:lvl1pPr>
              <a:defRPr/>
            </a:lvl1pPr>
          </a:lstStyle>
          <a:p>
            <a:pPr>
              <a:defRPr/>
            </a:pPr>
            <a:r>
              <a:rPr lang="en-US" smtClean="0"/>
              <a:t>S. Fuess, LBNE Computing 1/31/2014</a:t>
            </a:r>
            <a:endParaRPr lang="en-US" dirty="0"/>
          </a:p>
        </p:txBody>
      </p:sp>
      <p:sp>
        <p:nvSpPr>
          <p:cNvPr id="6" name="Rectangle 17"/>
          <p:cNvSpPr>
            <a:spLocks noGrp="1" noChangeArrowheads="1"/>
          </p:cNvSpPr>
          <p:nvPr>
            <p:ph type="sldNum" sz="quarter" idx="11"/>
          </p:nvPr>
        </p:nvSpPr>
        <p:spPr/>
        <p:txBody>
          <a:bodyPr/>
          <a:lstStyle>
            <a:lvl1pPr>
              <a:defRPr/>
            </a:lvl1pPr>
          </a:lstStyle>
          <a:p>
            <a:pPr>
              <a:defRPr/>
            </a:pPr>
            <a:fld id="{5B9403F6-D6E3-814A-AA02-C455987EB2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pic>
        <p:nvPicPr>
          <p:cNvPr id="1026" name="Picture 24" descr="Fermi_Blue_subpage"/>
          <p:cNvPicPr>
            <a:picLocks noChangeAspect="1" noChangeArrowheads="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536592" name="Rectangle 16"/>
          <p:cNvSpPr>
            <a:spLocks noGrp="1" noChangeArrowheads="1"/>
          </p:cNvSpPr>
          <p:nvPr>
            <p:ph type="ftr" sz="quarter" idx="3"/>
          </p:nvPr>
        </p:nvSpPr>
        <p:spPr bwMode="auto">
          <a:xfrm>
            <a:off x="3486150" y="62674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buFontTx/>
              <a:buNone/>
              <a:defRPr sz="1200" dirty="0" smtClean="0">
                <a:solidFill>
                  <a:srgbClr val="FFFFFF"/>
                </a:solidFill>
              </a:defRPr>
            </a:lvl1pPr>
          </a:lstStyle>
          <a:p>
            <a:pPr algn="ctr">
              <a:defRPr/>
            </a:pPr>
            <a:r>
              <a:rPr lang="en-US" smtClean="0"/>
              <a:t>S. Fuess, LBNE Computing 1/31/2014</a:t>
            </a:r>
            <a:endParaRPr lang="en-US" dirty="0"/>
          </a:p>
        </p:txBody>
      </p:sp>
      <p:sp>
        <p:nvSpPr>
          <p:cNvPr id="536593" name="Rectangle 17"/>
          <p:cNvSpPr>
            <a:spLocks noGrp="1" noChangeArrowheads="1"/>
          </p:cNvSpPr>
          <p:nvPr>
            <p:ph type="sldNum" sz="quarter" idx="4"/>
          </p:nvPr>
        </p:nvSpPr>
        <p:spPr bwMode="auto">
          <a:xfrm>
            <a:off x="381000" y="63055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buFontTx/>
              <a:buNone/>
              <a:defRPr sz="1200">
                <a:solidFill>
                  <a:srgbClr val="FFFFFF"/>
                </a:solidFill>
              </a:defRPr>
            </a:lvl1pPr>
          </a:lstStyle>
          <a:p>
            <a:pPr>
              <a:defRPr/>
            </a:pPr>
            <a:fld id="{B30BB7B0-AB31-0145-BF98-3CE8B51948AA}" type="slidenum">
              <a:rPr lang="en-US"/>
              <a:pPr>
                <a:defRPr/>
              </a:pPr>
              <a:t>‹#›</a:t>
            </a:fld>
            <a:endParaRPr lang="en-US"/>
          </a:p>
        </p:txBody>
      </p:sp>
      <p:sp>
        <p:nvSpPr>
          <p:cNvPr id="1029" name="Rectangle 25"/>
          <p:cNvSpPr>
            <a:spLocks noGrp="1" noChangeArrowheads="1"/>
          </p:cNvSpPr>
          <p:nvPr>
            <p:ph type="title"/>
          </p:nvPr>
        </p:nvSpPr>
        <p:spPr bwMode="auto">
          <a:xfrm>
            <a:off x="1600200" y="609600"/>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0" name="Rectangle 26"/>
          <p:cNvSpPr>
            <a:spLocks noGrp="1" noChangeArrowheads="1"/>
          </p:cNvSpPr>
          <p:nvPr>
            <p:ph type="body" idx="1"/>
          </p:nvPr>
        </p:nvSpPr>
        <p:spPr bwMode="auto">
          <a:xfrm>
            <a:off x="1600200" y="1981200"/>
            <a:ext cx="6858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Laksdjfalkjfds</a:t>
            </a:r>
          </a:p>
          <a:p>
            <a:pPr lvl="1"/>
            <a:r>
              <a:rPr lang="en-US"/>
              <a:t>;slkjfda;slkjfd</a:t>
            </a:r>
          </a:p>
          <a:p>
            <a:pPr lvl="3"/>
            <a:r>
              <a:rPr lang="en-US"/>
              <a:t>A;slkjfda;slkjfd</a:t>
            </a:r>
          </a:p>
          <a:p>
            <a:pPr lvl="3"/>
            <a:r>
              <a:rPr lang="en-US"/>
              <a:t>	a;lksdjf;lsakjfd</a:t>
            </a:r>
          </a:p>
          <a:p>
            <a:pPr lvl="4"/>
            <a:r>
              <a:rPr lang="en-US"/>
              <a:t>slkdflsdkjflsdkjflsdkjf</a:t>
            </a:r>
          </a:p>
        </p:txBody>
      </p:sp>
    </p:spTree>
  </p:cSld>
  <p:clrMap bg1="dk2" tx1="lt1" bg2="dk1" tx2="lt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hf hdr="0" dt="0"/>
  <p:txStyles>
    <p:titleStyle>
      <a:lvl1pPr algn="l" rtl="0" eaLnBrk="0" fontAlgn="base" hangingPunct="0">
        <a:spcBef>
          <a:spcPct val="0"/>
        </a:spcBef>
        <a:spcAft>
          <a:spcPct val="0"/>
        </a:spcAft>
        <a:defRPr sz="2800">
          <a:solidFill>
            <a:srgbClr val="FFFFFF"/>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rgbClr val="FFFFFF"/>
          </a:solidFill>
          <a:latin typeface="Arial" charset="0"/>
          <a:ea typeface="ＭＳ Ｐゴシック" charset="-128"/>
          <a:cs typeface="ＭＳ Ｐゴシック" charset="-128"/>
        </a:defRPr>
      </a:lvl2pPr>
      <a:lvl3pPr algn="l" rtl="0" eaLnBrk="0" fontAlgn="base" hangingPunct="0">
        <a:spcBef>
          <a:spcPct val="0"/>
        </a:spcBef>
        <a:spcAft>
          <a:spcPct val="0"/>
        </a:spcAft>
        <a:defRPr sz="2800">
          <a:solidFill>
            <a:srgbClr val="FFFFFF"/>
          </a:solidFill>
          <a:latin typeface="Arial" charset="0"/>
          <a:ea typeface="ＭＳ Ｐゴシック" charset="-128"/>
          <a:cs typeface="ＭＳ Ｐゴシック" charset="-128"/>
        </a:defRPr>
      </a:lvl3pPr>
      <a:lvl4pPr algn="l" rtl="0" eaLnBrk="0" fontAlgn="base" hangingPunct="0">
        <a:spcBef>
          <a:spcPct val="0"/>
        </a:spcBef>
        <a:spcAft>
          <a:spcPct val="0"/>
        </a:spcAft>
        <a:defRPr sz="2800">
          <a:solidFill>
            <a:srgbClr val="FFFFFF"/>
          </a:solidFill>
          <a:latin typeface="Arial" charset="0"/>
          <a:ea typeface="ＭＳ Ｐゴシック" charset="-128"/>
          <a:cs typeface="ＭＳ Ｐゴシック" charset="-128"/>
        </a:defRPr>
      </a:lvl4pPr>
      <a:lvl5pPr algn="l" rtl="0" eaLnBrk="0" fontAlgn="base" hangingPunct="0">
        <a:spcBef>
          <a:spcPct val="0"/>
        </a:spcBef>
        <a:spcAft>
          <a:spcPct val="0"/>
        </a:spcAft>
        <a:defRPr sz="2800">
          <a:solidFill>
            <a:srgbClr val="FFFFFF"/>
          </a:solidFill>
          <a:latin typeface="Arial" charset="0"/>
          <a:ea typeface="ＭＳ Ｐゴシック" charset="-128"/>
          <a:cs typeface="ＭＳ Ｐゴシック" charset="-128"/>
        </a:defRPr>
      </a:lvl5pPr>
      <a:lvl6pPr marL="457200" algn="l" rtl="0" fontAlgn="base">
        <a:spcBef>
          <a:spcPct val="0"/>
        </a:spcBef>
        <a:spcAft>
          <a:spcPct val="0"/>
        </a:spcAft>
        <a:defRPr sz="2800">
          <a:solidFill>
            <a:srgbClr val="FFFFFF"/>
          </a:solidFill>
          <a:latin typeface="Arial" charset="0"/>
        </a:defRPr>
      </a:lvl6pPr>
      <a:lvl7pPr marL="914400" algn="l" rtl="0" fontAlgn="base">
        <a:spcBef>
          <a:spcPct val="0"/>
        </a:spcBef>
        <a:spcAft>
          <a:spcPct val="0"/>
        </a:spcAft>
        <a:defRPr sz="2800">
          <a:solidFill>
            <a:srgbClr val="FFFFFF"/>
          </a:solidFill>
          <a:latin typeface="Arial" charset="0"/>
        </a:defRPr>
      </a:lvl7pPr>
      <a:lvl8pPr marL="1371600" algn="l" rtl="0" fontAlgn="base">
        <a:spcBef>
          <a:spcPct val="0"/>
        </a:spcBef>
        <a:spcAft>
          <a:spcPct val="0"/>
        </a:spcAft>
        <a:defRPr sz="2800">
          <a:solidFill>
            <a:srgbClr val="FFFFFF"/>
          </a:solidFill>
          <a:latin typeface="Arial" charset="0"/>
        </a:defRPr>
      </a:lvl8pPr>
      <a:lvl9pPr marL="1828800" algn="l" rtl="0" fontAlgn="base">
        <a:spcBef>
          <a:spcPct val="0"/>
        </a:spcBef>
        <a:spcAft>
          <a:spcPct val="0"/>
        </a:spcAft>
        <a:defRPr sz="2800">
          <a:solidFill>
            <a:srgbClr val="FFFFFF"/>
          </a:solidFill>
          <a:latin typeface="Arial" charset="0"/>
        </a:defRPr>
      </a:lvl9pPr>
    </p:titleStyle>
    <p:bodyStyle>
      <a:lvl1pPr marL="342900" indent="-342900" algn="l" rtl="0" eaLnBrk="0" fontAlgn="base" hangingPunct="0">
        <a:spcBef>
          <a:spcPct val="20000"/>
        </a:spcBef>
        <a:spcAft>
          <a:spcPct val="0"/>
        </a:spcAft>
        <a:buClr>
          <a:srgbClr val="CCFFFF"/>
        </a:buClr>
        <a:buSzPct val="80000"/>
        <a:buChar char="•"/>
        <a:defRPr sz="24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70000"/>
        <a:buFont typeface="Wingdings" charset="2"/>
        <a:buChar char="§"/>
        <a:defRPr sz="2000">
          <a:solidFill>
            <a:schemeClr val="tx1"/>
          </a:solidFill>
          <a:latin typeface="+mn-lt"/>
          <a:ea typeface="ＭＳ Ｐゴシック" charset="-128"/>
        </a:defRPr>
      </a:lvl2pPr>
      <a:lvl3pPr marL="1143000" indent="-228600" algn="l" rtl="0" eaLnBrk="0" fontAlgn="base" hangingPunct="0">
        <a:spcBef>
          <a:spcPct val="20000"/>
        </a:spcBef>
        <a:spcAft>
          <a:spcPct val="0"/>
        </a:spcAft>
        <a:buClr>
          <a:srgbClr val="009900"/>
        </a:buClr>
        <a:buSzPct val="60000"/>
        <a:buFont typeface="Wingdings" charset="2"/>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25000"/>
        <a:buFont typeface="Wingdings" charset="2"/>
        <a:buChar char="q"/>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accent2"/>
        </a:buClr>
        <a:buSzPct val="55000"/>
        <a:buFont typeface="Wingdings" charset="2"/>
        <a:buChar char="l"/>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wiki.opensciencegrid.org/bin/view/Documentation/Release3/InstallCvmfs" TargetMode="External"/><Relationship Id="rId2" Type="http://schemas.openxmlformats.org/officeDocument/2006/relationships/hyperlink" Target="http://cd-docdb.fnal.gov/cgi-bin/ShowDocument?docid=5150" TargetMode="External"/><Relationship Id="rId1" Type="http://schemas.openxmlformats.org/officeDocument/2006/relationships/slideLayout" Target="../slideLayouts/slideLayout2.xml"/><Relationship Id="rId5" Type="http://schemas.openxmlformats.org/officeDocument/2006/relationships/hyperlink" Target="http://cernvm.cern.ch/portal/filesystem" TargetMode="External"/><Relationship Id="rId4" Type="http://schemas.openxmlformats.org/officeDocument/2006/relationships/hyperlink" Target="https://twiki.grid.iu.edu/bin/view/Documentation/Release3/UpdateOasi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219200" y="1600200"/>
            <a:ext cx="7467600" cy="2971800"/>
          </a:xfrm>
        </p:spPr>
        <p:txBody>
          <a:bodyPr/>
          <a:lstStyle/>
          <a:p>
            <a:r>
              <a:rPr lang="en-US" dirty="0"/>
              <a:t>c</a:t>
            </a:r>
            <a:r>
              <a:rPr lang="en-US" dirty="0" smtClean="0"/>
              <a:t>vmfs for LBNE</a:t>
            </a:r>
            <a:br>
              <a:rPr lang="en-US" dirty="0" smtClean="0"/>
            </a:br>
            <a:r>
              <a:rPr lang="en-US" dirty="0"/>
              <a:t/>
            </a:r>
            <a:br>
              <a:rPr lang="en-US" dirty="0"/>
            </a:br>
            <a:r>
              <a:rPr lang="en-US" sz="2000" dirty="0" smtClean="0"/>
              <a:t>Stu Fuess</a:t>
            </a:r>
            <a:br>
              <a:rPr lang="en-US" sz="2000" dirty="0" smtClean="0"/>
            </a:br>
            <a:r>
              <a:rPr lang="en-US" sz="2000" dirty="0" smtClean="0"/>
              <a:t>Fermilab</a:t>
            </a:r>
            <a:br>
              <a:rPr lang="en-US" sz="2000" dirty="0" smtClean="0"/>
            </a:br>
            <a:r>
              <a:rPr lang="en-US" sz="2000" dirty="0" smtClean="0"/>
              <a:t>1/31/2014</a:t>
            </a:r>
            <a:endParaRPr lang="en-US" dirty="0"/>
          </a:p>
        </p:txBody>
      </p:sp>
    </p:spTree>
    <p:extLst>
      <p:ext uri="{BB962C8B-B14F-4D97-AF65-F5344CB8AC3E}">
        <p14:creationId xmlns:p14="http://schemas.microsoft.com/office/powerpoint/2010/main" val="3731884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858000" cy="685800"/>
          </a:xfrm>
        </p:spPr>
        <p:txBody>
          <a:bodyPr/>
          <a:lstStyle/>
          <a:p>
            <a:pPr algn="ctr"/>
            <a:r>
              <a:rPr lang="en-US" dirty="0">
                <a:solidFill>
                  <a:srgbClr val="FFFF00"/>
                </a:solidFill>
              </a:rPr>
              <a:t>FNAL and Oasis differences – reprise</a:t>
            </a:r>
          </a:p>
        </p:txBody>
      </p:sp>
      <p:sp>
        <p:nvSpPr>
          <p:cNvPr id="3" name="Content Placeholder 2"/>
          <p:cNvSpPr>
            <a:spLocks noGrp="1"/>
          </p:cNvSpPr>
          <p:nvPr>
            <p:ph idx="1"/>
          </p:nvPr>
        </p:nvSpPr>
        <p:spPr>
          <a:xfrm>
            <a:off x="1600200" y="1371600"/>
            <a:ext cx="6858000" cy="4724400"/>
          </a:xfrm>
        </p:spPr>
        <p:txBody>
          <a:bodyPr/>
          <a:lstStyle/>
          <a:p>
            <a:r>
              <a:rPr lang="en-US" dirty="0" smtClean="0"/>
              <a:t>In the long run, we don’t want to have multiple “definitive sources”</a:t>
            </a:r>
          </a:p>
          <a:p>
            <a:pPr lvl="1"/>
            <a:r>
              <a:rPr lang="en-US" dirty="0" smtClean="0"/>
              <a:t>OSG Oasis distribution is meant to be the solution for the Grid</a:t>
            </a:r>
          </a:p>
          <a:p>
            <a:r>
              <a:rPr lang="en-US" dirty="0" smtClean="0"/>
              <a:t>We (FNAL system managers) weren’t particularly impressed with the way Oasis was configured</a:t>
            </a:r>
          </a:p>
          <a:p>
            <a:pPr lvl="1"/>
            <a:r>
              <a:rPr lang="en-US" sz="1600" dirty="0" smtClean="0"/>
              <a:t>There have been operational problems, now addressed</a:t>
            </a:r>
          </a:p>
          <a:p>
            <a:pPr lvl="1"/>
            <a:r>
              <a:rPr lang="en-US" sz="1600" dirty="0" smtClean="0"/>
              <a:t>We hope there can be some convergence of the methods</a:t>
            </a:r>
          </a:p>
          <a:p>
            <a:r>
              <a:rPr lang="en-US" dirty="0" smtClean="0"/>
              <a:t>In the interim, direct access to the Repository along with an independent implementation allows for a better understanding of operation</a:t>
            </a:r>
            <a:endParaRPr lang="en-US" dirty="0"/>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10</a:t>
            </a:fld>
            <a:endParaRPr lang="en-US" dirty="0"/>
          </a:p>
        </p:txBody>
      </p:sp>
    </p:spTree>
    <p:extLst>
      <p:ext uri="{BB962C8B-B14F-4D97-AF65-F5344CB8AC3E}">
        <p14:creationId xmlns:p14="http://schemas.microsoft.com/office/powerpoint/2010/main" val="1726477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858000" cy="685800"/>
          </a:xfrm>
        </p:spPr>
        <p:txBody>
          <a:bodyPr/>
          <a:lstStyle/>
          <a:p>
            <a:pPr algn="ctr"/>
            <a:r>
              <a:rPr lang="en-US" dirty="0">
                <a:solidFill>
                  <a:srgbClr val="FFFF00"/>
                </a:solidFill>
              </a:rPr>
              <a:t>Some final details</a:t>
            </a:r>
          </a:p>
        </p:txBody>
      </p:sp>
      <p:sp>
        <p:nvSpPr>
          <p:cNvPr id="3" name="Content Placeholder 2"/>
          <p:cNvSpPr>
            <a:spLocks noGrp="1"/>
          </p:cNvSpPr>
          <p:nvPr>
            <p:ph idx="1"/>
          </p:nvPr>
        </p:nvSpPr>
        <p:spPr>
          <a:xfrm>
            <a:off x="1600200" y="1371600"/>
            <a:ext cx="6858000" cy="4724400"/>
          </a:xfrm>
        </p:spPr>
        <p:txBody>
          <a:bodyPr/>
          <a:lstStyle/>
          <a:p>
            <a:r>
              <a:rPr lang="en-US" sz="2000" dirty="0" smtClean="0"/>
              <a:t>Effective operation of </a:t>
            </a:r>
            <a:r>
              <a:rPr lang="en-US" sz="2000" dirty="0" err="1" smtClean="0"/>
              <a:t>cvmfs</a:t>
            </a:r>
            <a:r>
              <a:rPr lang="en-US" sz="2000" dirty="0" smtClean="0"/>
              <a:t> depends upon efficient use of the cache layers.</a:t>
            </a:r>
          </a:p>
          <a:p>
            <a:r>
              <a:rPr lang="en-US" sz="2000" dirty="0" err="1"/>
              <a:t>c</a:t>
            </a:r>
            <a:r>
              <a:rPr lang="en-US" sz="2000" dirty="0" err="1" smtClean="0"/>
              <a:t>vmfs</a:t>
            </a:r>
            <a:r>
              <a:rPr lang="en-US" sz="2000" dirty="0" smtClean="0"/>
              <a:t> is not meant to distribute large files, </a:t>
            </a:r>
            <a:r>
              <a:rPr lang="en-US" sz="2000" dirty="0" err="1" smtClean="0"/>
              <a:t>eg</a:t>
            </a:r>
            <a:r>
              <a:rPr lang="en-US" sz="2000" dirty="0" smtClean="0"/>
              <a:t> calibration sets, template background events, </a:t>
            </a:r>
            <a:r>
              <a:rPr lang="en-US" sz="2000" dirty="0" err="1" smtClean="0"/>
              <a:t>etc</a:t>
            </a:r>
            <a:r>
              <a:rPr lang="en-US" sz="2000" dirty="0" smtClean="0"/>
              <a:t> – there needs to be a separate method for that function. </a:t>
            </a:r>
          </a:p>
          <a:p>
            <a:r>
              <a:rPr lang="en-US" sz="2000" dirty="0" smtClean="0"/>
              <a:t>In the current </a:t>
            </a:r>
            <a:r>
              <a:rPr lang="en-US" sz="2000" dirty="0" err="1" smtClean="0"/>
              <a:t>cvmfs</a:t>
            </a:r>
            <a:r>
              <a:rPr lang="en-US" sz="2000" dirty="0" smtClean="0"/>
              <a:t> implementation, files are effectively never deleted.  Catalog entries may be cleaned up, but because of both compression (multiple source files may be compressed into single published files) and the use of single published files to represent multiple directory entries, the published area is persistent.</a:t>
            </a:r>
          </a:p>
          <a:p>
            <a:r>
              <a:rPr lang="en-US" sz="2000" dirty="0" smtClean="0"/>
              <a:t>All users on a Client share the local cache (either fenced or segregated – but still sharing the disk), and can potentially conflict. </a:t>
            </a:r>
            <a:endParaRPr lang="en-US" sz="2000" dirty="0"/>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11</a:t>
            </a:fld>
            <a:endParaRPr lang="en-US" dirty="0"/>
          </a:p>
        </p:txBody>
      </p:sp>
    </p:spTree>
    <p:extLst>
      <p:ext uri="{BB962C8B-B14F-4D97-AF65-F5344CB8AC3E}">
        <p14:creationId xmlns:p14="http://schemas.microsoft.com/office/powerpoint/2010/main" val="2552058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858000" cy="685800"/>
          </a:xfrm>
        </p:spPr>
        <p:txBody>
          <a:bodyPr/>
          <a:lstStyle/>
          <a:p>
            <a:pPr algn="ctr"/>
            <a:r>
              <a:rPr lang="en-US" dirty="0" smtClean="0">
                <a:solidFill>
                  <a:srgbClr val="FFFF00"/>
                </a:solidFill>
              </a:rPr>
              <a:t>References</a:t>
            </a:r>
            <a:endParaRPr lang="en-US" sz="2400" dirty="0">
              <a:solidFill>
                <a:srgbClr val="FFFF00"/>
              </a:solidFill>
            </a:endParaRPr>
          </a:p>
        </p:txBody>
      </p:sp>
      <p:sp>
        <p:nvSpPr>
          <p:cNvPr id="3" name="Content Placeholder 2"/>
          <p:cNvSpPr>
            <a:spLocks noGrp="1"/>
          </p:cNvSpPr>
          <p:nvPr>
            <p:ph idx="1"/>
          </p:nvPr>
        </p:nvSpPr>
        <p:spPr>
          <a:xfrm>
            <a:off x="1600200" y="1371600"/>
            <a:ext cx="6858000" cy="4724400"/>
          </a:xfrm>
        </p:spPr>
        <p:txBody>
          <a:bodyPr/>
          <a:lstStyle/>
          <a:p>
            <a:r>
              <a:rPr lang="fr-FR" dirty="0">
                <a:hlinkClick r:id="rId2"/>
              </a:rPr>
              <a:t>Document on FNAL cvmfs installation</a:t>
            </a:r>
            <a:endParaRPr lang="fr-FR" dirty="0"/>
          </a:p>
          <a:p>
            <a:pPr lvl="1"/>
            <a:r>
              <a:rPr lang="en-US" sz="1200" dirty="0"/>
              <a:t>http://cd-docdb.fnal.gov/cgi-bin/ShowDocument?docid=5150</a:t>
            </a:r>
          </a:p>
          <a:p>
            <a:endParaRPr lang="en-US" sz="2000" dirty="0">
              <a:hlinkClick r:id="rId3"/>
            </a:endParaRPr>
          </a:p>
          <a:p>
            <a:r>
              <a:rPr lang="en-US" dirty="0">
                <a:hlinkClick r:id="rId3"/>
              </a:rPr>
              <a:t>OSG Document on installing </a:t>
            </a:r>
            <a:r>
              <a:rPr lang="en-US" dirty="0" smtClean="0">
                <a:hlinkClick r:id="rId3"/>
              </a:rPr>
              <a:t>cvmfs clients</a:t>
            </a:r>
            <a:endParaRPr lang="en-US" dirty="0"/>
          </a:p>
          <a:p>
            <a:pPr lvl="1"/>
            <a:r>
              <a:rPr lang="en-US" sz="1200" dirty="0"/>
              <a:t>https://twiki.opensciencegrid.org/bin/view/Documentation/Release3/InstallCvmfs</a:t>
            </a:r>
          </a:p>
          <a:p>
            <a:endParaRPr lang="en-US" sz="2000" dirty="0">
              <a:hlinkClick r:id="rId4"/>
            </a:endParaRPr>
          </a:p>
          <a:p>
            <a:r>
              <a:rPr lang="en-US" dirty="0">
                <a:hlinkClick r:id="rId4"/>
              </a:rPr>
              <a:t>OSG Document on updating Oasis repository</a:t>
            </a:r>
            <a:endParaRPr lang="en-US" dirty="0"/>
          </a:p>
          <a:p>
            <a:pPr lvl="1"/>
            <a:r>
              <a:rPr lang="en-US" sz="1200" dirty="0"/>
              <a:t>https://</a:t>
            </a:r>
            <a:r>
              <a:rPr lang="en-US" sz="1200" dirty="0" smtClean="0"/>
              <a:t>twiki.grid.iu.edu/bin/view/Documentation/Release3/UpdateOasis</a:t>
            </a:r>
          </a:p>
          <a:p>
            <a:pPr lvl="1"/>
            <a:endParaRPr lang="en-US" sz="2000" dirty="0" smtClean="0">
              <a:hlinkClick r:id="rId5"/>
            </a:endParaRPr>
          </a:p>
          <a:p>
            <a:r>
              <a:rPr lang="en-US" dirty="0" smtClean="0">
                <a:hlinkClick r:id="rId5"/>
              </a:rPr>
              <a:t>CERN </a:t>
            </a:r>
            <a:r>
              <a:rPr lang="en-US" dirty="0">
                <a:hlinkClick r:id="rId5"/>
              </a:rPr>
              <a:t>cvmfs home page</a:t>
            </a:r>
            <a:endParaRPr lang="en-US" dirty="0"/>
          </a:p>
          <a:p>
            <a:pPr lvl="1"/>
            <a:r>
              <a:rPr lang="en-US" sz="1200" dirty="0"/>
              <a:t>http://cernvm.cern.ch/portal/filesystem</a:t>
            </a:r>
          </a:p>
          <a:p>
            <a:endParaRPr lang="en-US" sz="2000" dirty="0"/>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12</a:t>
            </a:fld>
            <a:endParaRPr lang="en-US" dirty="0"/>
          </a:p>
        </p:txBody>
      </p:sp>
    </p:spTree>
    <p:extLst>
      <p:ext uri="{BB962C8B-B14F-4D97-AF65-F5344CB8AC3E}">
        <p14:creationId xmlns:p14="http://schemas.microsoft.com/office/powerpoint/2010/main" val="328949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858000" cy="685800"/>
          </a:xfrm>
        </p:spPr>
        <p:txBody>
          <a:bodyPr/>
          <a:lstStyle/>
          <a:p>
            <a:pPr algn="ctr"/>
            <a:r>
              <a:rPr lang="en-US" dirty="0" smtClean="0">
                <a:solidFill>
                  <a:srgbClr val="FFFF00"/>
                </a:solidFill>
              </a:rPr>
              <a:t>Outline</a:t>
            </a:r>
            <a:endParaRPr lang="en-US" sz="2400" dirty="0">
              <a:solidFill>
                <a:srgbClr val="FFFF00"/>
              </a:solidFill>
            </a:endParaRPr>
          </a:p>
        </p:txBody>
      </p:sp>
      <p:sp>
        <p:nvSpPr>
          <p:cNvPr id="3" name="Content Placeholder 2"/>
          <p:cNvSpPr>
            <a:spLocks noGrp="1"/>
          </p:cNvSpPr>
          <p:nvPr>
            <p:ph idx="1"/>
          </p:nvPr>
        </p:nvSpPr>
        <p:spPr>
          <a:xfrm>
            <a:off x="1600200" y="1371600"/>
            <a:ext cx="6858000" cy="4724400"/>
          </a:xfrm>
        </p:spPr>
        <p:txBody>
          <a:bodyPr/>
          <a:lstStyle/>
          <a:p>
            <a:r>
              <a:rPr lang="en-US" dirty="0" smtClean="0"/>
              <a:t>Overview of cvmfs elements</a:t>
            </a:r>
          </a:p>
          <a:p>
            <a:r>
              <a:rPr lang="en-US" dirty="0" smtClean="0"/>
              <a:t>Intro to FNAL and OSG Oasis implementations</a:t>
            </a:r>
          </a:p>
          <a:p>
            <a:r>
              <a:rPr lang="en-US" dirty="0" smtClean="0"/>
              <a:t>High level view of “How it works”</a:t>
            </a:r>
          </a:p>
          <a:p>
            <a:r>
              <a:rPr lang="en-US" dirty="0" smtClean="0"/>
              <a:t>What’s been created (so far) for LBNE</a:t>
            </a:r>
          </a:p>
          <a:p>
            <a:r>
              <a:rPr lang="en-US" dirty="0" smtClean="0"/>
              <a:t>Configuring a client</a:t>
            </a:r>
          </a:p>
          <a:p>
            <a:r>
              <a:rPr lang="en-US" dirty="0" smtClean="0"/>
              <a:t>FNAL and Oasis differences – reprise</a:t>
            </a:r>
          </a:p>
          <a:p>
            <a:r>
              <a:rPr lang="en-US" dirty="0" smtClean="0"/>
              <a:t>Some final details</a:t>
            </a:r>
          </a:p>
          <a:p>
            <a:r>
              <a:rPr lang="en-US" dirty="0" smtClean="0"/>
              <a:t>References</a:t>
            </a:r>
          </a:p>
          <a:p>
            <a:endParaRPr lang="en-US" sz="2000" dirty="0"/>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2</a:t>
            </a:fld>
            <a:endParaRPr lang="en-US" dirty="0"/>
          </a:p>
        </p:txBody>
      </p:sp>
    </p:spTree>
    <p:extLst>
      <p:ext uri="{BB962C8B-B14F-4D97-AF65-F5344CB8AC3E}">
        <p14:creationId xmlns:p14="http://schemas.microsoft.com/office/powerpoint/2010/main" val="1621079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858000" cy="685800"/>
          </a:xfrm>
        </p:spPr>
        <p:txBody>
          <a:bodyPr/>
          <a:lstStyle/>
          <a:p>
            <a:pPr algn="ctr"/>
            <a:r>
              <a:rPr lang="en-US" dirty="0">
                <a:solidFill>
                  <a:srgbClr val="FFFF00"/>
                </a:solidFill>
              </a:rPr>
              <a:t>Overview of cvmfs </a:t>
            </a:r>
            <a:r>
              <a:rPr lang="en-US" dirty="0" smtClean="0">
                <a:solidFill>
                  <a:srgbClr val="FFFF00"/>
                </a:solidFill>
              </a:rPr>
              <a:t>elements</a:t>
            </a:r>
            <a:endParaRPr lang="en-US" dirty="0">
              <a:solidFill>
                <a:srgbClr val="FFFF00"/>
              </a:solidFill>
            </a:endParaRPr>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3</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371600"/>
            <a:ext cx="7225760" cy="320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bwMode="auto">
          <a:xfrm>
            <a:off x="2895600" y="1905000"/>
            <a:ext cx="914400" cy="6096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p:txBody>
      </p:sp>
      <p:sp>
        <p:nvSpPr>
          <p:cNvPr id="8" name="Oval 7"/>
          <p:cNvSpPr/>
          <p:nvPr/>
        </p:nvSpPr>
        <p:spPr bwMode="auto">
          <a:xfrm>
            <a:off x="7543800" y="1899138"/>
            <a:ext cx="914400" cy="6096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p:txBody>
      </p:sp>
      <p:sp>
        <p:nvSpPr>
          <p:cNvPr id="4" name="TextBox 3"/>
          <p:cNvSpPr txBox="1"/>
          <p:nvPr/>
        </p:nvSpPr>
        <p:spPr>
          <a:xfrm>
            <a:off x="1143000" y="4724400"/>
            <a:ext cx="7467600" cy="1077218"/>
          </a:xfrm>
          <a:prstGeom prst="rect">
            <a:avLst/>
          </a:prstGeom>
          <a:noFill/>
        </p:spPr>
        <p:txBody>
          <a:bodyPr wrap="square" rtlCol="0">
            <a:spAutoFit/>
          </a:bodyPr>
          <a:lstStyle/>
          <a:p>
            <a:pPr marL="342900" indent="-342900" algn="l">
              <a:buFont typeface="Arial" panose="020B0604020202020204" pitchFamily="34" charset="0"/>
              <a:buChar char="•"/>
            </a:pPr>
            <a:r>
              <a:rPr lang="en-US" sz="2000" dirty="0" smtClean="0"/>
              <a:t>Purpose is to “distribute” one definitive read-only  </a:t>
            </a:r>
            <a:r>
              <a:rPr lang="en-US" sz="2000" dirty="0">
                <a:solidFill>
                  <a:srgbClr val="FFC000"/>
                </a:solidFill>
              </a:rPr>
              <a:t>R</a:t>
            </a:r>
            <a:r>
              <a:rPr lang="en-US" sz="2000" dirty="0" smtClean="0">
                <a:solidFill>
                  <a:srgbClr val="FFC000"/>
                </a:solidFill>
              </a:rPr>
              <a:t>epository </a:t>
            </a:r>
            <a:r>
              <a:rPr lang="en-US" sz="2000" u="sng" dirty="0"/>
              <a:t>S</a:t>
            </a:r>
            <a:r>
              <a:rPr lang="en-US" sz="2000" u="sng" dirty="0" smtClean="0"/>
              <a:t>ource</a:t>
            </a:r>
            <a:r>
              <a:rPr lang="en-US" sz="2000" dirty="0" smtClean="0"/>
              <a:t> directory to copies on many </a:t>
            </a:r>
            <a:r>
              <a:rPr lang="en-US" sz="2000" dirty="0" smtClean="0">
                <a:solidFill>
                  <a:srgbClr val="FFC000"/>
                </a:solidFill>
              </a:rPr>
              <a:t>Clients</a:t>
            </a:r>
            <a:endParaRPr lang="en-US" sz="2000" dirty="0">
              <a:solidFill>
                <a:srgbClr val="FFC000"/>
              </a:solidFill>
            </a:endParaRPr>
          </a:p>
          <a:p>
            <a:pPr marL="342900" indent="-342900" algn="l">
              <a:buFont typeface="Arial" panose="020B0604020202020204" pitchFamily="34" charset="0"/>
              <a:buChar char="•"/>
            </a:pPr>
            <a:r>
              <a:rPr lang="en-US" sz="2000" dirty="0"/>
              <a:t>D</a:t>
            </a:r>
            <a:r>
              <a:rPr lang="en-US" sz="2000" dirty="0" smtClean="0"/>
              <a:t>istribution via http of compressed/encrypted/cached files</a:t>
            </a:r>
            <a:endParaRPr lang="en-US" sz="2000" dirty="0"/>
          </a:p>
        </p:txBody>
      </p:sp>
      <p:sp>
        <p:nvSpPr>
          <p:cNvPr id="27" name="Freeform 26"/>
          <p:cNvSpPr/>
          <p:nvPr/>
        </p:nvSpPr>
        <p:spPr bwMode="auto">
          <a:xfrm>
            <a:off x="3789485" y="1981200"/>
            <a:ext cx="3745523" cy="146538"/>
          </a:xfrm>
          <a:custGeom>
            <a:avLst/>
            <a:gdLst>
              <a:gd name="connsiteX0" fmla="*/ 0 w 3745523"/>
              <a:gd name="connsiteY0" fmla="*/ 501316 h 545277"/>
              <a:gd name="connsiteX1" fmla="*/ 1951892 w 3745523"/>
              <a:gd name="connsiteY1" fmla="*/ 154 h 545277"/>
              <a:gd name="connsiteX2" fmla="*/ 3745523 w 3745523"/>
              <a:gd name="connsiteY2" fmla="*/ 545277 h 545277"/>
            </a:gdLst>
            <a:ahLst/>
            <a:cxnLst>
              <a:cxn ang="0">
                <a:pos x="connsiteX0" y="connsiteY0"/>
              </a:cxn>
              <a:cxn ang="0">
                <a:pos x="connsiteX1" y="connsiteY1"/>
              </a:cxn>
              <a:cxn ang="0">
                <a:pos x="connsiteX2" y="connsiteY2"/>
              </a:cxn>
            </a:cxnLst>
            <a:rect l="l" t="t" r="r" b="b"/>
            <a:pathLst>
              <a:path w="3745523" h="545277">
                <a:moveTo>
                  <a:pt x="0" y="501316"/>
                </a:moveTo>
                <a:cubicBezTo>
                  <a:pt x="663819" y="247071"/>
                  <a:pt x="1327638" y="-7173"/>
                  <a:pt x="1951892" y="154"/>
                </a:cubicBezTo>
                <a:cubicBezTo>
                  <a:pt x="2576146" y="7481"/>
                  <a:pt x="3745523" y="545277"/>
                  <a:pt x="3745523" y="545277"/>
                </a:cubicBezTo>
              </a:path>
            </a:pathLst>
          </a:custGeom>
          <a:noFill/>
          <a:ln w="38100"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115931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Intro to FNAL and OSG Oasis </a:t>
            </a:r>
            <a:r>
              <a:rPr lang="en-US" dirty="0" smtClean="0">
                <a:solidFill>
                  <a:srgbClr val="FFFF00"/>
                </a:solidFill>
              </a:rPr>
              <a:t>implementations</a:t>
            </a:r>
            <a:endParaRPr lang="en-US" dirty="0">
              <a:solidFill>
                <a:srgbClr val="FFFF00"/>
              </a:solidFill>
            </a:endParaRPr>
          </a:p>
        </p:txBody>
      </p:sp>
      <p:sp>
        <p:nvSpPr>
          <p:cNvPr id="4" name="Text Placeholder 3"/>
          <p:cNvSpPr>
            <a:spLocks noGrp="1"/>
          </p:cNvSpPr>
          <p:nvPr>
            <p:ph type="body" idx="1"/>
          </p:nvPr>
        </p:nvSpPr>
        <p:spPr>
          <a:xfrm>
            <a:off x="1143000" y="3581400"/>
            <a:ext cx="3735388" cy="381001"/>
          </a:xfrm>
        </p:spPr>
        <p:txBody>
          <a:bodyPr/>
          <a:lstStyle/>
          <a:p>
            <a:r>
              <a:rPr lang="en-US" sz="1800" dirty="0" smtClean="0">
                <a:solidFill>
                  <a:srgbClr val="92D050"/>
                </a:solidFill>
              </a:rPr>
              <a:t>FNAL implementation</a:t>
            </a:r>
            <a:endParaRPr lang="en-US" sz="1800" dirty="0">
              <a:solidFill>
                <a:srgbClr val="92D050"/>
              </a:solidFill>
            </a:endParaRPr>
          </a:p>
        </p:txBody>
      </p:sp>
      <p:sp>
        <p:nvSpPr>
          <p:cNvPr id="5" name="Content Placeholder 4"/>
          <p:cNvSpPr>
            <a:spLocks noGrp="1"/>
          </p:cNvSpPr>
          <p:nvPr>
            <p:ph sz="half" idx="2"/>
          </p:nvPr>
        </p:nvSpPr>
        <p:spPr>
          <a:xfrm>
            <a:off x="1143000" y="3962401"/>
            <a:ext cx="3735388" cy="2163762"/>
          </a:xfrm>
        </p:spPr>
        <p:txBody>
          <a:bodyPr/>
          <a:lstStyle/>
          <a:p>
            <a:r>
              <a:rPr lang="en-US" sz="1600" dirty="0" smtClean="0"/>
              <a:t>Single </a:t>
            </a:r>
            <a:r>
              <a:rPr lang="en-US" sz="1600" dirty="0" smtClean="0">
                <a:solidFill>
                  <a:srgbClr val="FFC000"/>
                </a:solidFill>
              </a:rPr>
              <a:t>Master</a:t>
            </a:r>
            <a:r>
              <a:rPr lang="en-US" sz="1600" dirty="0" smtClean="0"/>
              <a:t>, then </a:t>
            </a:r>
            <a:r>
              <a:rPr lang="en-US" sz="1600" dirty="0" smtClean="0">
                <a:solidFill>
                  <a:srgbClr val="FFC000"/>
                </a:solidFill>
              </a:rPr>
              <a:t>Repository</a:t>
            </a:r>
            <a:r>
              <a:rPr lang="en-US" sz="1600" dirty="0" smtClean="0"/>
              <a:t> for each experiment (VO)</a:t>
            </a:r>
          </a:p>
          <a:p>
            <a:r>
              <a:rPr lang="en-US" sz="1600" dirty="0" smtClean="0"/>
              <a:t>Release manager(s) directly access Repositories</a:t>
            </a:r>
          </a:p>
          <a:p>
            <a:r>
              <a:rPr lang="en-US" sz="1600" dirty="0" smtClean="0"/>
              <a:t>“Publish” steps are independent</a:t>
            </a:r>
          </a:p>
          <a:p>
            <a:r>
              <a:rPr lang="en-US" sz="1600" dirty="0" smtClean="0"/>
              <a:t>Keys, </a:t>
            </a:r>
            <a:r>
              <a:rPr lang="en-US" sz="1600" dirty="0" err="1"/>
              <a:t>c</a:t>
            </a:r>
            <a:r>
              <a:rPr lang="en-US" sz="1600" dirty="0" err="1" smtClean="0"/>
              <a:t>onfigs</a:t>
            </a:r>
            <a:r>
              <a:rPr lang="en-US" sz="1600" dirty="0" smtClean="0"/>
              <a:t> manually distributed</a:t>
            </a:r>
          </a:p>
          <a:p>
            <a:r>
              <a:rPr lang="en-US" sz="1600" dirty="0" smtClean="0"/>
              <a:t>(Currently) only accessible within fnal.gov domain</a:t>
            </a:r>
            <a:endParaRPr lang="en-US" sz="1600" dirty="0"/>
          </a:p>
        </p:txBody>
      </p:sp>
      <p:sp>
        <p:nvSpPr>
          <p:cNvPr id="9" name="Text Placeholder 8"/>
          <p:cNvSpPr>
            <a:spLocks noGrp="1"/>
          </p:cNvSpPr>
          <p:nvPr>
            <p:ph type="body" sz="quarter" idx="3"/>
          </p:nvPr>
        </p:nvSpPr>
        <p:spPr>
          <a:xfrm>
            <a:off x="4953000" y="3581400"/>
            <a:ext cx="3733800" cy="381001"/>
          </a:xfrm>
        </p:spPr>
        <p:txBody>
          <a:bodyPr/>
          <a:lstStyle/>
          <a:p>
            <a:r>
              <a:rPr lang="en-US" sz="1800" dirty="0" smtClean="0">
                <a:solidFill>
                  <a:srgbClr val="92D050"/>
                </a:solidFill>
              </a:rPr>
              <a:t>OSG Oasis implementation</a:t>
            </a:r>
            <a:endParaRPr lang="en-US" sz="1800" dirty="0">
              <a:solidFill>
                <a:srgbClr val="92D050"/>
              </a:solidFill>
            </a:endParaRPr>
          </a:p>
        </p:txBody>
      </p:sp>
      <p:sp>
        <p:nvSpPr>
          <p:cNvPr id="10" name="Content Placeholder 9"/>
          <p:cNvSpPr>
            <a:spLocks noGrp="1"/>
          </p:cNvSpPr>
          <p:nvPr>
            <p:ph sz="quarter" idx="4"/>
          </p:nvPr>
        </p:nvSpPr>
        <p:spPr>
          <a:xfrm>
            <a:off x="4953000" y="3962400"/>
            <a:ext cx="3733800" cy="2163762"/>
          </a:xfrm>
        </p:spPr>
        <p:txBody>
          <a:bodyPr/>
          <a:lstStyle/>
          <a:p>
            <a:pPr marL="114300" indent="-114300"/>
            <a:r>
              <a:rPr lang="en-US" sz="1600" dirty="0" smtClean="0"/>
              <a:t>Master and VO Repositories all on single “</a:t>
            </a:r>
            <a:r>
              <a:rPr lang="en-US" sz="1600" dirty="0" smtClean="0">
                <a:solidFill>
                  <a:srgbClr val="FFC000"/>
                </a:solidFill>
              </a:rPr>
              <a:t>Stratum-0</a:t>
            </a:r>
            <a:r>
              <a:rPr lang="en-US" sz="1600" dirty="0" smtClean="0"/>
              <a:t>” node</a:t>
            </a:r>
          </a:p>
          <a:p>
            <a:pPr marL="114300" indent="-114300"/>
            <a:r>
              <a:rPr lang="en-US" sz="1600" dirty="0" smtClean="0"/>
              <a:t>All VO Release managers utilize single login node (not shown) which exports VO areas to Stratum-0</a:t>
            </a:r>
          </a:p>
          <a:p>
            <a:pPr marL="114300" indent="-114300"/>
            <a:r>
              <a:rPr lang="en-US" sz="1600" dirty="0" smtClean="0"/>
              <a:t>“Publish” steps are serialized among VOs</a:t>
            </a:r>
          </a:p>
          <a:p>
            <a:pPr marL="114300" indent="-114300"/>
            <a:r>
              <a:rPr lang="en-US" sz="1600" dirty="0" smtClean="0"/>
              <a:t>Keys, </a:t>
            </a:r>
            <a:r>
              <a:rPr lang="en-US" sz="1600" dirty="0" err="1"/>
              <a:t>c</a:t>
            </a:r>
            <a:r>
              <a:rPr lang="en-US" sz="1600" dirty="0" err="1" smtClean="0"/>
              <a:t>onfigs</a:t>
            </a:r>
            <a:r>
              <a:rPr lang="en-US" sz="1600" dirty="0" smtClean="0"/>
              <a:t> part of OSG distribution</a:t>
            </a:r>
            <a:endParaRPr lang="en-US" sz="1600" dirty="0"/>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4</a:t>
            </a:fld>
            <a:endParaRPr lang="en-US" dirty="0"/>
          </a:p>
        </p:txBody>
      </p:sp>
      <p:grpSp>
        <p:nvGrpSpPr>
          <p:cNvPr id="12" name="Group 11"/>
          <p:cNvGrpSpPr/>
          <p:nvPr/>
        </p:nvGrpSpPr>
        <p:grpSpPr>
          <a:xfrm>
            <a:off x="2362200" y="1143000"/>
            <a:ext cx="5334000" cy="2363683"/>
            <a:chOff x="2362200" y="1371598"/>
            <a:chExt cx="5334000" cy="2363683"/>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1371598"/>
              <a:ext cx="5334000" cy="2363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bwMode="auto">
            <a:xfrm>
              <a:off x="2438400" y="1397976"/>
              <a:ext cx="1981200" cy="2286001"/>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769661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2514600"/>
            <a:ext cx="3581400" cy="685800"/>
          </a:xfrm>
        </p:spPr>
        <p:txBody>
          <a:bodyPr/>
          <a:lstStyle/>
          <a:p>
            <a:pPr algn="ctr"/>
            <a:r>
              <a:rPr lang="en-US" dirty="0" smtClean="0">
                <a:solidFill>
                  <a:srgbClr val="FFFF00"/>
                </a:solidFill>
              </a:rPr>
              <a:t>“</a:t>
            </a:r>
            <a:r>
              <a:rPr lang="en-US" dirty="0">
                <a:solidFill>
                  <a:srgbClr val="FFFF00"/>
                </a:solidFill>
              </a:rPr>
              <a:t>H</a:t>
            </a:r>
            <a:r>
              <a:rPr lang="en-US" dirty="0" smtClean="0">
                <a:solidFill>
                  <a:srgbClr val="FFFF00"/>
                </a:solidFill>
              </a:rPr>
              <a:t>ow </a:t>
            </a:r>
            <a:r>
              <a:rPr lang="en-US" dirty="0">
                <a:solidFill>
                  <a:srgbClr val="FFFF00"/>
                </a:solidFill>
              </a:rPr>
              <a:t>it works</a:t>
            </a:r>
            <a:r>
              <a:rPr lang="en-US" dirty="0" smtClean="0">
                <a:solidFill>
                  <a:srgbClr val="FFFF00"/>
                </a:solidFill>
              </a:rPr>
              <a:t>” (1)</a:t>
            </a:r>
            <a:endParaRPr lang="en-US" dirty="0">
              <a:solidFill>
                <a:srgbClr val="FFFF00"/>
              </a:solidFill>
            </a:endParaRPr>
          </a:p>
        </p:txBody>
      </p:sp>
      <p:sp>
        <p:nvSpPr>
          <p:cNvPr id="3" name="Content Placeholder 2"/>
          <p:cNvSpPr>
            <a:spLocks noGrp="1"/>
          </p:cNvSpPr>
          <p:nvPr>
            <p:ph idx="1"/>
          </p:nvPr>
        </p:nvSpPr>
        <p:spPr>
          <a:xfrm>
            <a:off x="1600200" y="3200400"/>
            <a:ext cx="6858000" cy="3200400"/>
          </a:xfrm>
        </p:spPr>
        <p:txBody>
          <a:bodyPr/>
          <a:lstStyle/>
          <a:p>
            <a:pPr marL="457200" indent="-457200">
              <a:buFont typeface="+mj-lt"/>
              <a:buAutoNum type="arabicPeriod"/>
            </a:pPr>
            <a:r>
              <a:rPr lang="en-US" sz="2000" dirty="0" smtClean="0"/>
              <a:t>Release manager places distribution files (source, binaries, whatever) in </a:t>
            </a:r>
            <a:r>
              <a:rPr lang="en-US" sz="2000" u="sng" dirty="0" smtClean="0"/>
              <a:t>Source</a:t>
            </a:r>
            <a:r>
              <a:rPr lang="en-US" sz="2000" dirty="0" smtClean="0"/>
              <a:t> area of </a:t>
            </a:r>
            <a:r>
              <a:rPr lang="en-US" sz="2000" dirty="0" smtClean="0">
                <a:solidFill>
                  <a:srgbClr val="FFC000"/>
                </a:solidFill>
              </a:rPr>
              <a:t>Repository </a:t>
            </a:r>
            <a:r>
              <a:rPr lang="en-US" sz="2000" dirty="0"/>
              <a:t>node</a:t>
            </a:r>
          </a:p>
          <a:p>
            <a:pPr marL="457200" indent="-457200">
              <a:buFont typeface="+mj-lt"/>
              <a:buAutoNum type="arabicPeriod"/>
            </a:pPr>
            <a:r>
              <a:rPr lang="en-US" sz="2000" dirty="0" smtClean="0"/>
              <a:t>A daemon is watching and logging all changes</a:t>
            </a:r>
          </a:p>
          <a:p>
            <a:pPr marL="457200" indent="-457200">
              <a:buFont typeface="+mj-lt"/>
              <a:buAutoNum type="arabicPeriod"/>
            </a:pPr>
            <a:r>
              <a:rPr lang="en-US" sz="2000" dirty="0" smtClean="0"/>
              <a:t>Upon a “publish” command, the log is unwound and all changes are reflected in compressed, encrypted files in the </a:t>
            </a:r>
            <a:r>
              <a:rPr lang="en-US" sz="2000" u="sng" dirty="0" smtClean="0"/>
              <a:t>Publish</a:t>
            </a:r>
            <a:r>
              <a:rPr lang="en-US" sz="2000" dirty="0" smtClean="0"/>
              <a:t> directory</a:t>
            </a:r>
          </a:p>
          <a:p>
            <a:pPr marL="857250" lvl="1" indent="-457200"/>
            <a:r>
              <a:rPr lang="en-US" sz="1400" dirty="0" smtClean="0"/>
              <a:t>A catalog, part of this directory, maintains the relations between the </a:t>
            </a:r>
            <a:r>
              <a:rPr lang="en-US" sz="1400" u="sng" dirty="0" smtClean="0"/>
              <a:t>Source</a:t>
            </a:r>
            <a:r>
              <a:rPr lang="en-US" sz="1400" dirty="0" smtClean="0"/>
              <a:t> files and the created/modified </a:t>
            </a:r>
            <a:r>
              <a:rPr lang="en-US" sz="1400" u="sng" dirty="0" smtClean="0"/>
              <a:t>Published</a:t>
            </a:r>
            <a:r>
              <a:rPr lang="en-US" sz="1400" dirty="0" smtClean="0"/>
              <a:t> files</a:t>
            </a:r>
          </a:p>
          <a:p>
            <a:pPr marL="857250" lvl="1" indent="-457200"/>
            <a:r>
              <a:rPr lang="en-US" sz="1400" u="sng" dirty="0" smtClean="0"/>
              <a:t>Source</a:t>
            </a:r>
            <a:r>
              <a:rPr lang="en-US" sz="1400" dirty="0" smtClean="0"/>
              <a:t> files are identified by their SHA-1 hash.  Files with the same hash, independent of directory location, are stored only once in the </a:t>
            </a:r>
            <a:r>
              <a:rPr lang="en-US" sz="1400" u="sng" dirty="0" smtClean="0"/>
              <a:t>Publish</a:t>
            </a:r>
            <a:r>
              <a:rPr lang="en-US" sz="1400" dirty="0" smtClean="0"/>
              <a:t> directory (this is a principal advantage of </a:t>
            </a:r>
            <a:r>
              <a:rPr lang="en-US" sz="1400" dirty="0" err="1" smtClean="0"/>
              <a:t>cvmfs</a:t>
            </a:r>
            <a:r>
              <a:rPr lang="en-US" sz="1400" dirty="0" smtClean="0"/>
              <a:t>)</a:t>
            </a:r>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5</a:t>
            </a:fld>
            <a:endParaRPr lang="en-US" dirty="0"/>
          </a:p>
        </p:txBody>
      </p:sp>
      <p:grpSp>
        <p:nvGrpSpPr>
          <p:cNvPr id="5" name="Group 4"/>
          <p:cNvGrpSpPr/>
          <p:nvPr/>
        </p:nvGrpSpPr>
        <p:grpSpPr>
          <a:xfrm>
            <a:off x="2209800" y="76200"/>
            <a:ext cx="5502610" cy="2438400"/>
            <a:chOff x="914400" y="76200"/>
            <a:chExt cx="5502610" cy="2438400"/>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76200"/>
              <a:ext cx="550261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bwMode="auto">
            <a:xfrm>
              <a:off x="914400" y="76200"/>
              <a:ext cx="2133600" cy="2376714"/>
            </a:xfrm>
            <a:prstGeom prst="roundRect">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344370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2514600"/>
            <a:ext cx="3581400" cy="685800"/>
          </a:xfrm>
        </p:spPr>
        <p:txBody>
          <a:bodyPr/>
          <a:lstStyle/>
          <a:p>
            <a:pPr algn="ctr"/>
            <a:r>
              <a:rPr lang="en-US" dirty="0" smtClean="0">
                <a:solidFill>
                  <a:srgbClr val="FFFF00"/>
                </a:solidFill>
              </a:rPr>
              <a:t>“</a:t>
            </a:r>
            <a:r>
              <a:rPr lang="en-US" dirty="0">
                <a:solidFill>
                  <a:srgbClr val="FFFF00"/>
                </a:solidFill>
              </a:rPr>
              <a:t>H</a:t>
            </a:r>
            <a:r>
              <a:rPr lang="en-US" dirty="0" smtClean="0">
                <a:solidFill>
                  <a:srgbClr val="FFFF00"/>
                </a:solidFill>
              </a:rPr>
              <a:t>ow </a:t>
            </a:r>
            <a:r>
              <a:rPr lang="en-US" dirty="0">
                <a:solidFill>
                  <a:srgbClr val="FFFF00"/>
                </a:solidFill>
              </a:rPr>
              <a:t>it works</a:t>
            </a:r>
            <a:r>
              <a:rPr lang="en-US" dirty="0" smtClean="0">
                <a:solidFill>
                  <a:srgbClr val="FFFF00"/>
                </a:solidFill>
              </a:rPr>
              <a:t>” (2)</a:t>
            </a:r>
            <a:endParaRPr lang="en-US" dirty="0">
              <a:solidFill>
                <a:srgbClr val="FFFF00"/>
              </a:solidFill>
            </a:endParaRPr>
          </a:p>
        </p:txBody>
      </p:sp>
      <p:sp>
        <p:nvSpPr>
          <p:cNvPr id="3" name="Content Placeholder 2"/>
          <p:cNvSpPr>
            <a:spLocks noGrp="1"/>
          </p:cNvSpPr>
          <p:nvPr>
            <p:ph idx="1"/>
          </p:nvPr>
        </p:nvSpPr>
        <p:spPr>
          <a:xfrm>
            <a:off x="1600200" y="3200400"/>
            <a:ext cx="6858000" cy="3200400"/>
          </a:xfrm>
        </p:spPr>
        <p:txBody>
          <a:bodyPr/>
          <a:lstStyle/>
          <a:p>
            <a:pPr marL="457200" indent="-457200">
              <a:buFont typeface="+mj-lt"/>
              <a:buAutoNum type="arabicPeriod" startAt="4"/>
            </a:pPr>
            <a:r>
              <a:rPr lang="en-US" sz="2000" dirty="0" smtClean="0">
                <a:solidFill>
                  <a:srgbClr val="FFC000"/>
                </a:solidFill>
              </a:rPr>
              <a:t>Replica</a:t>
            </a:r>
            <a:r>
              <a:rPr lang="en-US" sz="2000" dirty="0" smtClean="0"/>
              <a:t> (aka Stratum-1) node(s) periodically (</a:t>
            </a:r>
            <a:r>
              <a:rPr lang="en-US" sz="2000" dirty="0" err="1" smtClean="0"/>
              <a:t>cron</a:t>
            </a:r>
            <a:r>
              <a:rPr lang="en-US" sz="2000" dirty="0" smtClean="0"/>
              <a:t> job) maintain full </a:t>
            </a:r>
            <a:r>
              <a:rPr lang="en-US" sz="2000" u="sng" dirty="0" smtClean="0"/>
              <a:t>Replicas</a:t>
            </a:r>
            <a:r>
              <a:rPr lang="en-US" sz="2000" dirty="0" smtClean="0"/>
              <a:t> of the </a:t>
            </a:r>
            <a:r>
              <a:rPr lang="en-US" sz="2000" u="sng" dirty="0" smtClean="0"/>
              <a:t>Publish</a:t>
            </a:r>
            <a:r>
              <a:rPr lang="en-US" sz="2000" dirty="0" smtClean="0"/>
              <a:t> directories</a:t>
            </a:r>
          </a:p>
          <a:p>
            <a:pPr marL="857250" lvl="1" indent="-457200"/>
            <a:r>
              <a:rPr lang="en-US" sz="1400" dirty="0" smtClean="0"/>
              <a:t>The intent is for a </a:t>
            </a:r>
            <a:r>
              <a:rPr lang="en-US" sz="1400" dirty="0" smtClean="0">
                <a:solidFill>
                  <a:srgbClr val="FFC000"/>
                </a:solidFill>
              </a:rPr>
              <a:t>Replica</a:t>
            </a:r>
            <a:r>
              <a:rPr lang="en-US" sz="1400" dirty="0" smtClean="0"/>
              <a:t> node to be located in each geographical / site / network / logical area</a:t>
            </a:r>
          </a:p>
          <a:p>
            <a:pPr marL="857250" lvl="1" indent="-457200"/>
            <a:r>
              <a:rPr lang="en-US" sz="1400" dirty="0" smtClean="0"/>
              <a:t>The Replica also maintains snapshots of prior catalogs</a:t>
            </a:r>
          </a:p>
          <a:p>
            <a:pPr marL="457200" indent="-457200">
              <a:buFont typeface="+mj-lt"/>
              <a:buAutoNum type="arabicPeriod" startAt="5"/>
            </a:pPr>
            <a:r>
              <a:rPr lang="en-US" sz="2000" dirty="0"/>
              <a:t>On a </a:t>
            </a:r>
            <a:r>
              <a:rPr lang="en-US" sz="2000" dirty="0">
                <a:solidFill>
                  <a:srgbClr val="FFC000"/>
                </a:solidFill>
              </a:rPr>
              <a:t>Client</a:t>
            </a:r>
            <a:r>
              <a:rPr lang="en-US" sz="2000" dirty="0"/>
              <a:t> node, a user accesses the </a:t>
            </a:r>
            <a:r>
              <a:rPr lang="en-US" sz="2000" u="sng" dirty="0"/>
              <a:t>Source</a:t>
            </a:r>
            <a:r>
              <a:rPr lang="en-US" sz="2000" dirty="0"/>
              <a:t> directory</a:t>
            </a:r>
          </a:p>
          <a:p>
            <a:pPr marL="857250" lvl="1" indent="-457200"/>
            <a:r>
              <a:rPr lang="en-US" sz="1400" dirty="0"/>
              <a:t>This initiates an </a:t>
            </a:r>
            <a:r>
              <a:rPr lang="en-US" sz="1400" dirty="0" err="1"/>
              <a:t>automount</a:t>
            </a:r>
            <a:r>
              <a:rPr lang="en-US" sz="1400" dirty="0"/>
              <a:t> of a FUSE file system</a:t>
            </a:r>
          </a:p>
          <a:p>
            <a:pPr marL="857250" lvl="1" indent="-457200"/>
            <a:r>
              <a:rPr lang="en-US" sz="1400" dirty="0"/>
              <a:t>A source file is located in the published catalog, then extracted from a compressed file in a cached copy of the </a:t>
            </a:r>
            <a:r>
              <a:rPr lang="en-US" sz="1400" u="sng" dirty="0"/>
              <a:t>Replica</a:t>
            </a:r>
            <a:r>
              <a:rPr lang="en-US" sz="1400" dirty="0"/>
              <a:t> directory</a:t>
            </a:r>
            <a:r>
              <a:rPr lang="en-US" sz="1400" dirty="0" smtClean="0"/>
              <a:t>.</a:t>
            </a:r>
            <a:endParaRPr lang="en-US" sz="1400" dirty="0"/>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6</a:t>
            </a:fld>
            <a:endParaRPr lang="en-US"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76200"/>
            <a:ext cx="550261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bwMode="auto">
          <a:xfrm>
            <a:off x="3124200" y="76199"/>
            <a:ext cx="2514600" cy="2391229"/>
          </a:xfrm>
          <a:prstGeom prst="roundRect">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p:txBody>
      </p:sp>
      <p:sp>
        <p:nvSpPr>
          <p:cNvPr id="9" name="Rounded Rectangle 8"/>
          <p:cNvSpPr/>
          <p:nvPr/>
        </p:nvSpPr>
        <p:spPr bwMode="auto">
          <a:xfrm>
            <a:off x="6934200" y="76198"/>
            <a:ext cx="773294" cy="2391229"/>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274848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3200400"/>
            <a:ext cx="6858000" cy="3200400"/>
          </a:xfrm>
        </p:spPr>
        <p:txBody>
          <a:bodyPr/>
          <a:lstStyle/>
          <a:p>
            <a:pPr marL="457200" indent="-457200">
              <a:buFont typeface="+mj-lt"/>
              <a:buAutoNum type="arabicPeriod" startAt="6"/>
            </a:pPr>
            <a:r>
              <a:rPr lang="en-US" sz="2000" dirty="0" smtClean="0"/>
              <a:t>If the required compressed file is not in the local cache, an http call to (optionally) a </a:t>
            </a:r>
            <a:r>
              <a:rPr lang="en-US" sz="2000" dirty="0" smtClean="0">
                <a:solidFill>
                  <a:srgbClr val="FFC000"/>
                </a:solidFill>
              </a:rPr>
              <a:t>Squid</a:t>
            </a:r>
            <a:r>
              <a:rPr lang="en-US" sz="2000" dirty="0" smtClean="0"/>
              <a:t> server or a </a:t>
            </a:r>
            <a:r>
              <a:rPr lang="en-US" sz="2000" dirty="0" smtClean="0">
                <a:solidFill>
                  <a:srgbClr val="FFC000"/>
                </a:solidFill>
              </a:rPr>
              <a:t>Replica</a:t>
            </a:r>
            <a:r>
              <a:rPr lang="en-US" sz="2000" dirty="0" smtClean="0"/>
              <a:t> server is made to fetch the file</a:t>
            </a:r>
          </a:p>
          <a:p>
            <a:pPr marL="457200" indent="-457200">
              <a:buFont typeface="+mj-lt"/>
              <a:buAutoNum type="arabicPeriod" startAt="6"/>
            </a:pPr>
            <a:r>
              <a:rPr lang="en-US" sz="2000" dirty="0" smtClean="0"/>
              <a:t>If a </a:t>
            </a:r>
            <a:r>
              <a:rPr lang="en-US" sz="2000" dirty="0" smtClean="0">
                <a:solidFill>
                  <a:srgbClr val="FFC000"/>
                </a:solidFill>
              </a:rPr>
              <a:t>Squid</a:t>
            </a:r>
            <a:r>
              <a:rPr lang="en-US" sz="2000" dirty="0" smtClean="0"/>
              <a:t> server is utilized, it will fetch, via http, and cache the contents of the </a:t>
            </a:r>
            <a:r>
              <a:rPr lang="en-US" sz="2000" dirty="0" smtClean="0">
                <a:solidFill>
                  <a:srgbClr val="FFC000"/>
                </a:solidFill>
              </a:rPr>
              <a:t>Replica</a:t>
            </a:r>
            <a:r>
              <a:rPr lang="en-US" sz="2000" dirty="0" smtClean="0"/>
              <a:t> server(s)</a:t>
            </a:r>
          </a:p>
          <a:p>
            <a:pPr marL="0" indent="0">
              <a:buNone/>
            </a:pPr>
            <a:endParaRPr lang="en-US" sz="500" dirty="0"/>
          </a:p>
          <a:p>
            <a:pPr marL="0" indent="0">
              <a:buNone/>
            </a:pPr>
            <a:r>
              <a:rPr lang="en-US" sz="2000" dirty="0" smtClean="0"/>
              <a:t>Aside: The </a:t>
            </a:r>
            <a:r>
              <a:rPr lang="en-US" sz="2000" dirty="0" smtClean="0">
                <a:solidFill>
                  <a:srgbClr val="FFC000"/>
                </a:solidFill>
              </a:rPr>
              <a:t>Replica</a:t>
            </a:r>
            <a:r>
              <a:rPr lang="en-US" sz="2000" dirty="0" smtClean="0"/>
              <a:t> server must have the full distribution.  The </a:t>
            </a:r>
            <a:r>
              <a:rPr lang="en-US" sz="2000" dirty="0" smtClean="0">
                <a:solidFill>
                  <a:srgbClr val="FFC000"/>
                </a:solidFill>
              </a:rPr>
              <a:t>Squid</a:t>
            </a:r>
            <a:r>
              <a:rPr lang="en-US" sz="2000" dirty="0" smtClean="0"/>
              <a:t> server should have as much as possible.  The </a:t>
            </a:r>
            <a:r>
              <a:rPr lang="en-US" sz="2000" dirty="0" smtClean="0">
                <a:solidFill>
                  <a:srgbClr val="FFC000"/>
                </a:solidFill>
              </a:rPr>
              <a:t>Client</a:t>
            </a:r>
            <a:r>
              <a:rPr lang="en-US" sz="2000" dirty="0" smtClean="0"/>
              <a:t> will likely have a much smaller local cache.</a:t>
            </a:r>
            <a:endParaRPr lang="en-US" sz="2000" dirty="0"/>
          </a:p>
          <a:p>
            <a:pPr marL="457200" indent="-457200">
              <a:buFont typeface="+mj-lt"/>
              <a:buAutoNum type="arabicPeriod" startAt="5"/>
            </a:pPr>
            <a:endParaRPr lang="en-US" sz="2000" dirty="0" smtClean="0"/>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7</a:t>
            </a:fld>
            <a:endParaRPr lang="en-US" dirty="0"/>
          </a:p>
        </p:txBody>
      </p:sp>
      <p:grpSp>
        <p:nvGrpSpPr>
          <p:cNvPr id="10" name="Group 9"/>
          <p:cNvGrpSpPr/>
          <p:nvPr/>
        </p:nvGrpSpPr>
        <p:grpSpPr>
          <a:xfrm>
            <a:off x="2188028" y="76200"/>
            <a:ext cx="5502610" cy="2438400"/>
            <a:chOff x="914400" y="76200"/>
            <a:chExt cx="5502610" cy="2438400"/>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76200"/>
              <a:ext cx="550261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bwMode="auto">
            <a:xfrm>
              <a:off x="3276600" y="76200"/>
              <a:ext cx="3115010" cy="2391229"/>
            </a:xfrm>
            <a:prstGeom prst="roundRect">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p:txBody>
        </p:sp>
      </p:grpSp>
      <p:sp>
        <p:nvSpPr>
          <p:cNvPr id="9" name="Title 1"/>
          <p:cNvSpPr txBox="1">
            <a:spLocks/>
          </p:cNvSpPr>
          <p:nvPr/>
        </p:nvSpPr>
        <p:spPr bwMode="auto">
          <a:xfrm>
            <a:off x="3200400" y="2514600"/>
            <a:ext cx="3581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rgbClr val="FFFFFF"/>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rgbClr val="FFFFFF"/>
                </a:solidFill>
                <a:latin typeface="Arial" charset="0"/>
                <a:ea typeface="ＭＳ Ｐゴシック" charset="-128"/>
                <a:cs typeface="ＭＳ Ｐゴシック" charset="-128"/>
              </a:defRPr>
            </a:lvl2pPr>
            <a:lvl3pPr algn="l" rtl="0" eaLnBrk="0" fontAlgn="base" hangingPunct="0">
              <a:spcBef>
                <a:spcPct val="0"/>
              </a:spcBef>
              <a:spcAft>
                <a:spcPct val="0"/>
              </a:spcAft>
              <a:defRPr sz="2800">
                <a:solidFill>
                  <a:srgbClr val="FFFFFF"/>
                </a:solidFill>
                <a:latin typeface="Arial" charset="0"/>
                <a:ea typeface="ＭＳ Ｐゴシック" charset="-128"/>
                <a:cs typeface="ＭＳ Ｐゴシック" charset="-128"/>
              </a:defRPr>
            </a:lvl3pPr>
            <a:lvl4pPr algn="l" rtl="0" eaLnBrk="0" fontAlgn="base" hangingPunct="0">
              <a:spcBef>
                <a:spcPct val="0"/>
              </a:spcBef>
              <a:spcAft>
                <a:spcPct val="0"/>
              </a:spcAft>
              <a:defRPr sz="2800">
                <a:solidFill>
                  <a:srgbClr val="FFFFFF"/>
                </a:solidFill>
                <a:latin typeface="Arial" charset="0"/>
                <a:ea typeface="ＭＳ Ｐゴシック" charset="-128"/>
                <a:cs typeface="ＭＳ Ｐゴシック" charset="-128"/>
              </a:defRPr>
            </a:lvl4pPr>
            <a:lvl5pPr algn="l" rtl="0" eaLnBrk="0" fontAlgn="base" hangingPunct="0">
              <a:spcBef>
                <a:spcPct val="0"/>
              </a:spcBef>
              <a:spcAft>
                <a:spcPct val="0"/>
              </a:spcAft>
              <a:defRPr sz="2800">
                <a:solidFill>
                  <a:srgbClr val="FFFFFF"/>
                </a:solidFill>
                <a:latin typeface="Arial" charset="0"/>
                <a:ea typeface="ＭＳ Ｐゴシック" charset="-128"/>
                <a:cs typeface="ＭＳ Ｐゴシック" charset="-128"/>
              </a:defRPr>
            </a:lvl5pPr>
            <a:lvl6pPr marL="457200" algn="l" rtl="0" fontAlgn="base">
              <a:spcBef>
                <a:spcPct val="0"/>
              </a:spcBef>
              <a:spcAft>
                <a:spcPct val="0"/>
              </a:spcAft>
              <a:defRPr sz="2800">
                <a:solidFill>
                  <a:srgbClr val="FFFFFF"/>
                </a:solidFill>
                <a:latin typeface="Arial" charset="0"/>
              </a:defRPr>
            </a:lvl6pPr>
            <a:lvl7pPr marL="914400" algn="l" rtl="0" fontAlgn="base">
              <a:spcBef>
                <a:spcPct val="0"/>
              </a:spcBef>
              <a:spcAft>
                <a:spcPct val="0"/>
              </a:spcAft>
              <a:defRPr sz="2800">
                <a:solidFill>
                  <a:srgbClr val="FFFFFF"/>
                </a:solidFill>
                <a:latin typeface="Arial" charset="0"/>
              </a:defRPr>
            </a:lvl7pPr>
            <a:lvl8pPr marL="1371600" algn="l" rtl="0" fontAlgn="base">
              <a:spcBef>
                <a:spcPct val="0"/>
              </a:spcBef>
              <a:spcAft>
                <a:spcPct val="0"/>
              </a:spcAft>
              <a:defRPr sz="2800">
                <a:solidFill>
                  <a:srgbClr val="FFFFFF"/>
                </a:solidFill>
                <a:latin typeface="Arial" charset="0"/>
              </a:defRPr>
            </a:lvl8pPr>
            <a:lvl9pPr marL="1828800" algn="l" rtl="0" fontAlgn="base">
              <a:spcBef>
                <a:spcPct val="0"/>
              </a:spcBef>
              <a:spcAft>
                <a:spcPct val="0"/>
              </a:spcAft>
              <a:defRPr sz="2800">
                <a:solidFill>
                  <a:srgbClr val="FFFFFF"/>
                </a:solidFill>
                <a:latin typeface="Arial" charset="0"/>
              </a:defRPr>
            </a:lvl9pPr>
          </a:lstStyle>
          <a:p>
            <a:pPr algn="ctr">
              <a:buClrTx/>
              <a:buSzTx/>
              <a:buFontTx/>
            </a:pPr>
            <a:r>
              <a:rPr lang="en-US" kern="0" dirty="0" smtClean="0">
                <a:solidFill>
                  <a:srgbClr val="FFFF00"/>
                </a:solidFill>
              </a:rPr>
              <a:t>“How it works” (3)</a:t>
            </a:r>
            <a:endParaRPr lang="en-US" kern="0" dirty="0">
              <a:solidFill>
                <a:srgbClr val="FFFF00"/>
              </a:solidFill>
            </a:endParaRPr>
          </a:p>
        </p:txBody>
      </p:sp>
    </p:spTree>
    <p:extLst>
      <p:ext uri="{BB962C8B-B14F-4D97-AF65-F5344CB8AC3E}">
        <p14:creationId xmlns:p14="http://schemas.microsoft.com/office/powerpoint/2010/main" val="19906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858000" cy="685800"/>
          </a:xfrm>
        </p:spPr>
        <p:txBody>
          <a:bodyPr/>
          <a:lstStyle/>
          <a:p>
            <a:pPr algn="ctr"/>
            <a:r>
              <a:rPr lang="en-US" dirty="0">
                <a:solidFill>
                  <a:srgbClr val="FFFF00"/>
                </a:solidFill>
              </a:rPr>
              <a:t>What’s been created (so far) for LBNE</a:t>
            </a:r>
          </a:p>
        </p:txBody>
      </p:sp>
      <p:sp>
        <p:nvSpPr>
          <p:cNvPr id="3" name="Content Placeholder 2"/>
          <p:cNvSpPr>
            <a:spLocks noGrp="1"/>
          </p:cNvSpPr>
          <p:nvPr>
            <p:ph idx="1"/>
          </p:nvPr>
        </p:nvSpPr>
        <p:spPr>
          <a:xfrm>
            <a:off x="1600200" y="1371600"/>
            <a:ext cx="6858000" cy="4724400"/>
          </a:xfrm>
        </p:spPr>
        <p:txBody>
          <a:bodyPr/>
          <a:lstStyle/>
          <a:p>
            <a:pPr marL="0" indent="0" algn="ctr">
              <a:buNone/>
            </a:pPr>
            <a:r>
              <a:rPr lang="en-US" sz="2000" i="1" dirty="0" smtClean="0"/>
              <a:t>All work to date has been done within the FNAL implementation.  LBNE is not yet in Oasis.</a:t>
            </a:r>
          </a:p>
          <a:p>
            <a:pPr marL="0" indent="0" algn="ctr">
              <a:buNone/>
            </a:pPr>
            <a:endParaRPr lang="en-US" sz="1200" i="1" dirty="0" smtClean="0"/>
          </a:p>
          <a:p>
            <a:r>
              <a:rPr lang="en-US" sz="2000" dirty="0" smtClean="0"/>
              <a:t>A </a:t>
            </a:r>
            <a:r>
              <a:rPr lang="en-US" sz="2000" dirty="0" smtClean="0">
                <a:solidFill>
                  <a:srgbClr val="FFC000"/>
                </a:solidFill>
              </a:rPr>
              <a:t>Repository</a:t>
            </a:r>
            <a:r>
              <a:rPr lang="en-US" sz="2000" dirty="0" smtClean="0"/>
              <a:t> node has been configured for LBNE</a:t>
            </a:r>
          </a:p>
          <a:p>
            <a:pPr lvl="1"/>
            <a:r>
              <a:rPr lang="en-US" sz="1600" dirty="0" smtClean="0"/>
              <a:t>Node: lbnecfs.fnal.gov</a:t>
            </a:r>
          </a:p>
          <a:p>
            <a:pPr lvl="1"/>
            <a:r>
              <a:rPr lang="en-US" sz="1600" dirty="0" smtClean="0"/>
              <a:t>Only a single “cvmfs” user exists; .k5login lists authorized people</a:t>
            </a:r>
          </a:p>
          <a:p>
            <a:pPr lvl="1"/>
            <a:r>
              <a:rPr lang="en-US" sz="1600" dirty="0" smtClean="0"/>
              <a:t>~200 GB working space to transfer files, </a:t>
            </a:r>
            <a:r>
              <a:rPr lang="en-US" sz="1600" dirty="0" err="1" smtClean="0"/>
              <a:t>etc</a:t>
            </a:r>
            <a:endParaRPr lang="en-US" sz="1600" dirty="0" smtClean="0"/>
          </a:p>
          <a:p>
            <a:pPr lvl="1"/>
            <a:r>
              <a:rPr lang="en-US" sz="1600" dirty="0" smtClean="0"/>
              <a:t>~2 TB disk to contain “source” and “publish” directories</a:t>
            </a:r>
          </a:p>
          <a:p>
            <a:pPr marL="457200" lvl="1" indent="0">
              <a:buNone/>
            </a:pPr>
            <a:endParaRPr lang="en-US" sz="1400" dirty="0" smtClean="0"/>
          </a:p>
          <a:p>
            <a:r>
              <a:rPr lang="en-US" sz="2000" dirty="0" smtClean="0"/>
              <a:t>References give </a:t>
            </a:r>
            <a:r>
              <a:rPr lang="en-US" sz="2000" dirty="0" smtClean="0">
                <a:solidFill>
                  <a:srgbClr val="FFC000"/>
                </a:solidFill>
              </a:rPr>
              <a:t>Client</a:t>
            </a:r>
            <a:r>
              <a:rPr lang="en-US" sz="2000" dirty="0" smtClean="0"/>
              <a:t> node configuration instructions</a:t>
            </a:r>
          </a:p>
          <a:p>
            <a:pPr lvl="1"/>
            <a:r>
              <a:rPr lang="en-US" sz="1600" dirty="0" smtClean="0"/>
              <a:t>SL/SLF centric</a:t>
            </a:r>
          </a:p>
          <a:p>
            <a:pPr lvl="1"/>
            <a:r>
              <a:rPr lang="en-US" sz="1600" dirty="0" smtClean="0"/>
              <a:t>Can easily do on laptop/VM</a:t>
            </a:r>
          </a:p>
          <a:p>
            <a:pPr lvl="1"/>
            <a:r>
              <a:rPr lang="en-US" sz="1600" dirty="0" smtClean="0"/>
              <a:t>But (currently) limited to fnal.gov (ref Oasis discussion…)</a:t>
            </a:r>
          </a:p>
          <a:p>
            <a:pPr marL="457200" lvl="1" indent="0">
              <a:buNone/>
            </a:pPr>
            <a:endParaRPr lang="en-US" sz="1400" dirty="0" smtClean="0"/>
          </a:p>
          <a:p>
            <a:r>
              <a:rPr lang="en-US" sz="2000" dirty="0"/>
              <a:t>LBNE VMs (</a:t>
            </a:r>
            <a:r>
              <a:rPr lang="en-US" sz="2000" dirty="0" err="1"/>
              <a:t>lbnegpvm</a:t>
            </a:r>
            <a:r>
              <a:rPr lang="en-US" sz="2000" dirty="0"/>
              <a:t>*.fnal.gov</a:t>
            </a:r>
            <a:r>
              <a:rPr lang="en-US" sz="2000" dirty="0" smtClean="0"/>
              <a:t>) are configured as </a:t>
            </a:r>
            <a:r>
              <a:rPr lang="en-US" sz="2000" dirty="0" smtClean="0">
                <a:solidFill>
                  <a:srgbClr val="FFC000"/>
                </a:solidFill>
              </a:rPr>
              <a:t>Client </a:t>
            </a:r>
            <a:r>
              <a:rPr lang="en-US" sz="2000" dirty="0" smtClean="0"/>
              <a:t>nodes, pointing to both FNAL and Oasis repos</a:t>
            </a:r>
            <a:endParaRPr lang="en-US" sz="2000" dirty="0"/>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8</a:t>
            </a:fld>
            <a:endParaRPr lang="en-US" dirty="0"/>
          </a:p>
        </p:txBody>
      </p:sp>
    </p:spTree>
    <p:extLst>
      <p:ext uri="{BB962C8B-B14F-4D97-AF65-F5344CB8AC3E}">
        <p14:creationId xmlns:p14="http://schemas.microsoft.com/office/powerpoint/2010/main" val="299235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858000" cy="685800"/>
          </a:xfrm>
        </p:spPr>
        <p:txBody>
          <a:bodyPr/>
          <a:lstStyle/>
          <a:p>
            <a:pPr algn="ctr"/>
            <a:r>
              <a:rPr lang="en-US" dirty="0">
                <a:solidFill>
                  <a:srgbClr val="FFFF00"/>
                </a:solidFill>
              </a:rPr>
              <a:t>Configuring a client</a:t>
            </a:r>
          </a:p>
        </p:txBody>
      </p:sp>
      <p:sp>
        <p:nvSpPr>
          <p:cNvPr id="3" name="Content Placeholder 2"/>
          <p:cNvSpPr>
            <a:spLocks noGrp="1"/>
          </p:cNvSpPr>
          <p:nvPr>
            <p:ph idx="1"/>
          </p:nvPr>
        </p:nvSpPr>
        <p:spPr>
          <a:xfrm>
            <a:off x="1600200" y="1371600"/>
            <a:ext cx="6858000" cy="4724400"/>
          </a:xfrm>
        </p:spPr>
        <p:txBody>
          <a:bodyPr/>
          <a:lstStyle/>
          <a:p>
            <a:r>
              <a:rPr lang="en-US" sz="2000" dirty="0" smtClean="0"/>
              <a:t>Get </a:t>
            </a:r>
            <a:r>
              <a:rPr lang="en-US" sz="2000" dirty="0" err="1" smtClean="0"/>
              <a:t>cvmfs</a:t>
            </a:r>
            <a:r>
              <a:rPr lang="en-US" sz="2000" dirty="0" smtClean="0"/>
              <a:t> client package (as RPM, whatever)</a:t>
            </a:r>
          </a:p>
          <a:p>
            <a:endParaRPr lang="en-US" sz="1400" dirty="0" smtClean="0"/>
          </a:p>
          <a:p>
            <a:r>
              <a:rPr lang="en-US" sz="2000" dirty="0" smtClean="0"/>
              <a:t>Get public key(s), either/both from FNAL Master or Oasis Stratrum-0</a:t>
            </a:r>
            <a:endParaRPr lang="en-US" sz="2000" dirty="0"/>
          </a:p>
          <a:p>
            <a:endParaRPr lang="en-US" sz="1400" dirty="0" smtClean="0"/>
          </a:p>
          <a:p>
            <a:r>
              <a:rPr lang="en-US" sz="2000" dirty="0" smtClean="0"/>
              <a:t>Configure cvmfs to define repositories (Names!  Nodes are not needed), </a:t>
            </a:r>
            <a:r>
              <a:rPr lang="en-US" sz="2000" dirty="0" smtClean="0">
                <a:solidFill>
                  <a:srgbClr val="FFC000"/>
                </a:solidFill>
              </a:rPr>
              <a:t>Squid</a:t>
            </a:r>
            <a:r>
              <a:rPr lang="en-US" sz="2000" dirty="0" smtClean="0"/>
              <a:t> servers, </a:t>
            </a:r>
            <a:r>
              <a:rPr lang="en-US" sz="2000" dirty="0" smtClean="0">
                <a:solidFill>
                  <a:srgbClr val="FFC000"/>
                </a:solidFill>
              </a:rPr>
              <a:t>Replica</a:t>
            </a:r>
            <a:r>
              <a:rPr lang="en-US" sz="2000" dirty="0" smtClean="0"/>
              <a:t> servers, </a:t>
            </a:r>
            <a:r>
              <a:rPr lang="en-US" sz="2000" dirty="0" err="1" smtClean="0"/>
              <a:t>etc</a:t>
            </a:r>
            <a:endParaRPr lang="en-US" sz="2000" dirty="0" smtClean="0"/>
          </a:p>
          <a:p>
            <a:pPr lvl="1"/>
            <a:r>
              <a:rPr lang="en-US" sz="1600" dirty="0" smtClean="0"/>
              <a:t>Can access multiple repositories, each with its own (set of) Replica servers</a:t>
            </a:r>
          </a:p>
          <a:p>
            <a:endParaRPr lang="en-US" sz="1400" dirty="0" smtClean="0"/>
          </a:p>
          <a:p>
            <a:r>
              <a:rPr lang="en-US" sz="2000" dirty="0" smtClean="0"/>
              <a:t>Configure fuse, </a:t>
            </a:r>
            <a:r>
              <a:rPr lang="en-US" sz="2000" dirty="0" err="1" smtClean="0"/>
              <a:t>autofs</a:t>
            </a:r>
            <a:r>
              <a:rPr lang="en-US" sz="2000" dirty="0" smtClean="0"/>
              <a:t>.  Need sizable (~10+ GB for local cache)</a:t>
            </a:r>
          </a:p>
          <a:p>
            <a:endParaRPr lang="en-US" sz="1400" dirty="0" smtClean="0"/>
          </a:p>
          <a:p>
            <a:r>
              <a:rPr lang="en-US" sz="2000" dirty="0" smtClean="0"/>
              <a:t>Access your files!  For example:</a:t>
            </a:r>
          </a:p>
          <a:p>
            <a:pPr marL="914400" lvl="1" indent="0">
              <a:buNone/>
            </a:pPr>
            <a:r>
              <a:rPr lang="en-US" sz="1600" dirty="0" err="1" smtClean="0"/>
              <a:t>ls</a:t>
            </a:r>
            <a:r>
              <a:rPr lang="en-US" sz="1600" dirty="0" smtClean="0"/>
              <a:t> /cvmfs/lbnecfs.fnal.gov/</a:t>
            </a:r>
          </a:p>
        </p:txBody>
      </p:sp>
      <p:sp>
        <p:nvSpPr>
          <p:cNvPr id="6" name="Footer Placeholder 5"/>
          <p:cNvSpPr>
            <a:spLocks noGrp="1"/>
          </p:cNvSpPr>
          <p:nvPr>
            <p:ph type="ftr" sz="quarter" idx="10"/>
          </p:nvPr>
        </p:nvSpPr>
        <p:spPr/>
        <p:txBody>
          <a:bodyPr/>
          <a:lstStyle/>
          <a:p>
            <a:pPr algn="ctr">
              <a:defRPr/>
            </a:pPr>
            <a:r>
              <a:rPr lang="en-US" smtClean="0"/>
              <a:t>S. Fuess, LBNE Computing 1/31/2014</a:t>
            </a:r>
            <a:endParaRPr lang="en-US" dirty="0"/>
          </a:p>
        </p:txBody>
      </p:sp>
      <p:sp>
        <p:nvSpPr>
          <p:cNvPr id="7" name="Slide Number Placeholder 6"/>
          <p:cNvSpPr>
            <a:spLocks noGrp="1"/>
          </p:cNvSpPr>
          <p:nvPr>
            <p:ph type="sldNum" sz="quarter" idx="11"/>
          </p:nvPr>
        </p:nvSpPr>
        <p:spPr/>
        <p:txBody>
          <a:bodyPr/>
          <a:lstStyle/>
          <a:p>
            <a:pPr>
              <a:defRPr/>
            </a:pPr>
            <a:fld id="{F594465A-E7CC-4346-AB06-95A7AF00D6AB}" type="slidenum">
              <a:rPr lang="en-US" smtClean="0"/>
              <a:pPr>
                <a:defRPr/>
              </a:pPr>
              <a:t>9</a:t>
            </a:fld>
            <a:endParaRPr lang="en-US" dirty="0"/>
          </a:p>
        </p:txBody>
      </p:sp>
    </p:spTree>
    <p:extLst>
      <p:ext uri="{BB962C8B-B14F-4D97-AF65-F5344CB8AC3E}">
        <p14:creationId xmlns:p14="http://schemas.microsoft.com/office/powerpoint/2010/main" val="2509835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tory">
  <a:themeElements>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Factor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20000"/>
          </a:spcBef>
          <a:spcAft>
            <a:spcPct val="0"/>
          </a:spcAft>
          <a:buClr>
            <a:srgbClr val="FFFF00"/>
          </a:buClr>
          <a:buSzPct val="80000"/>
          <a:buFont typeface="Wingdings" pitchFamily="2" charset="2"/>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Factory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Factory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Factory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Factory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Factory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Factory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Designs\Factory.pot</Template>
  <TotalTime>8371</TotalTime>
  <Words>1019</Words>
  <Application>Microsoft Office PowerPoint</Application>
  <PresentationFormat>On-screen Show (4:3)</PresentationFormat>
  <Paragraphs>116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Factory</vt:lpstr>
      <vt:lpstr>cvmfs for LBNE  Stu Fuess Fermilab 1/31/2014</vt:lpstr>
      <vt:lpstr>Outline</vt:lpstr>
      <vt:lpstr>Overview of cvmfs elements</vt:lpstr>
      <vt:lpstr>Intro to FNAL and OSG Oasis implementations</vt:lpstr>
      <vt:lpstr>“How it works” (1)</vt:lpstr>
      <vt:lpstr>“How it works” (2)</vt:lpstr>
      <vt:lpstr>PowerPoint Presentation</vt:lpstr>
      <vt:lpstr>What’s been created (so far) for LBNE</vt:lpstr>
      <vt:lpstr>Configuring a client</vt:lpstr>
      <vt:lpstr>FNAL and Oasis differences – reprise</vt:lpstr>
      <vt:lpstr>Some final details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communication talk</dc:title>
  <dc:creator>Stuart C. Fuess x2452 05311N</dc:creator>
  <cp:lastModifiedBy>Stuart C. Fuess x2452 05311N</cp:lastModifiedBy>
  <cp:revision>341</cp:revision>
  <cp:lastPrinted>2010-11-29T21:26:26Z</cp:lastPrinted>
  <dcterms:created xsi:type="dcterms:W3CDTF">2010-11-30T17:45:40Z</dcterms:created>
  <dcterms:modified xsi:type="dcterms:W3CDTF">2014-01-31T16:22:20Z</dcterms:modified>
</cp:coreProperties>
</file>