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63" r:id="rId4"/>
    <p:sldId id="264" r:id="rId5"/>
    <p:sldId id="271" r:id="rId6"/>
    <p:sldId id="259" r:id="rId7"/>
    <p:sldId id="261" r:id="rId8"/>
    <p:sldId id="262" r:id="rId9"/>
    <p:sldId id="260" r:id="rId10"/>
    <p:sldId id="270" r:id="rId11"/>
    <p:sldId id="266" r:id="rId12"/>
    <p:sldId id="267" r:id="rId13"/>
    <p:sldId id="265" r:id="rId14"/>
    <p:sldId id="268" r:id="rId15"/>
    <p:sldId id="269" r:id="rId16"/>
    <p:sldId id="272" r:id="rId17"/>
    <p:sldId id="277" r:id="rId18"/>
    <p:sldId id="276" r:id="rId19"/>
    <p:sldId id="273" r:id="rId20"/>
    <p:sldId id="274" r:id="rId21"/>
    <p:sldId id="275" r:id="rId22"/>
    <p:sldId id="258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7" autoAdjust="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8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496B8-E0B4-4944-8C73-3AD86DE8106B}" type="datetimeFigureOut">
              <a:rPr lang="en-US" smtClean="0"/>
              <a:t>1/30/14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A3B8B-6DC0-8340-8D60-25C2A9AB3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506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AF410-D66F-6A49-A266-6398DDF743D6}" type="datetimeFigureOut">
              <a:rPr lang="en-US" smtClean="0"/>
              <a:t>1/30/14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645E1-2CFD-4043-B1BC-6ABCB0580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642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Junk FD Deliverables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9C80-4C44-9444-93A7-D81B48556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03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Junk FD Deliverables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9C80-4C44-9444-93A7-D81B48556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53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Junk FD Deliverables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9C80-4C44-9444-93A7-D81B48556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02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Junk FD Deliverables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9C80-4C44-9444-93A7-D81B48556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92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Junk FD Deliverables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9C80-4C44-9444-93A7-D81B48556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99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Junk FD Deliverables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9C80-4C44-9444-93A7-D81B48556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63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Junk FD Deliverables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9C80-4C44-9444-93A7-D81B48556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78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Junk FD Deliverables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9C80-4C44-9444-93A7-D81B48556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25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Junk FD Deliverables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9C80-4C44-9444-93A7-D81B48556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29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Junk FD Deliverables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9C80-4C44-9444-93A7-D81B48556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68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Junk FD Deliverables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9C80-4C44-9444-93A7-D81B48556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07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1/31/14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T. Junk FD Deliverables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B9C80-4C44-9444-93A7-D81B48556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4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5707" y="0"/>
            <a:ext cx="68072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660066"/>
                </a:solidFill>
                <a:latin typeface="Trebuchet MS"/>
                <a:cs typeface="Trebuchet MS"/>
              </a:rPr>
              <a:t>Status and Plans Deliverables for FD</a:t>
            </a:r>
          </a:p>
          <a:p>
            <a:pPr algn="ctr"/>
            <a:r>
              <a:rPr lang="en-US" sz="3200" dirty="0" smtClean="0">
                <a:solidFill>
                  <a:srgbClr val="660066"/>
                </a:solidFill>
                <a:latin typeface="Trebuchet MS"/>
                <a:cs typeface="Trebuchet MS"/>
              </a:rPr>
              <a:t>Simulation and Reconstruction</a:t>
            </a:r>
            <a:endParaRPr lang="en-US" sz="3200" dirty="0">
              <a:solidFill>
                <a:srgbClr val="660066"/>
              </a:solidFill>
              <a:latin typeface="Trebuchet MS"/>
              <a:cs typeface="Trebuchet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3318" y="1992344"/>
            <a:ext cx="177023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Tom Junk</a:t>
            </a:r>
          </a:p>
          <a:p>
            <a:pPr algn="ctr"/>
            <a:r>
              <a:rPr lang="en-US" i="1" dirty="0" err="1" smtClean="0"/>
              <a:t>Fermilab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92344"/>
            <a:ext cx="2436985" cy="13649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894" y="2057400"/>
            <a:ext cx="914400" cy="91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51000" y="4064000"/>
            <a:ext cx="437812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Simulation Jobs Left To Do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Reconstruction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Documentation and Timescales</a:t>
            </a:r>
            <a:endParaRPr lang="en-US" sz="24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1/31/14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Junk FD Deliverables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9C80-4C44-9444-93A7-D81B48556ED5}" type="slidenum">
              <a:rPr lang="en-US" smtClean="0"/>
              <a:t>1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13329" y="4437287"/>
            <a:ext cx="1799929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Quite a lot</a:t>
            </a:r>
          </a:p>
          <a:p>
            <a:r>
              <a:rPr lang="en-US" dirty="0" smtClean="0"/>
              <a:t>of work has been</a:t>
            </a:r>
          </a:p>
          <a:p>
            <a:r>
              <a:rPr lang="en-US" dirty="0" smtClean="0"/>
              <a:t>done!  Thanks!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921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Junk FD Deliverables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9C80-4C44-9444-93A7-D81B48556ED5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5953" y="-55968"/>
            <a:ext cx="79845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660066"/>
                </a:solidFill>
                <a:latin typeface="Trebuchet MS"/>
                <a:cs typeface="Trebuchet MS"/>
              </a:rPr>
              <a:t>Deliverables for FD Reconstruction:</a:t>
            </a:r>
          </a:p>
          <a:p>
            <a:r>
              <a:rPr lang="en-US" sz="3600" dirty="0" smtClean="0">
                <a:solidFill>
                  <a:srgbClr val="660066"/>
                </a:solidFill>
                <a:latin typeface="Trebuchet MS"/>
                <a:cs typeface="Trebuchet MS"/>
              </a:rPr>
              <a:t>Physics </a:t>
            </a:r>
            <a:r>
              <a:rPr lang="en-US" sz="3600" dirty="0" smtClean="0">
                <a:solidFill>
                  <a:srgbClr val="660066"/>
                </a:solidFill>
                <a:latin typeface="Trebuchet MS"/>
                <a:cs typeface="Trebuchet MS"/>
              </a:rPr>
              <a:t>Performance: Neutrino Events</a:t>
            </a:r>
            <a:endParaRPr lang="en-US" sz="3600" dirty="0">
              <a:solidFill>
                <a:srgbClr val="660066"/>
              </a:solidFill>
              <a:latin typeface="Trebuchet MS"/>
              <a:cs typeface="Trebuchet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750" y="1430867"/>
            <a:ext cx="8879354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Event Detection Efficiency as a function of incident neutrino energy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err="1" smtClean="0"/>
              <a:t>CCv</a:t>
            </a:r>
            <a:r>
              <a:rPr lang="en-US" sz="2400" baseline="-25000" dirty="0" err="1" smtClean="0"/>
              <a:t>μ</a:t>
            </a:r>
            <a:r>
              <a:rPr lang="en-US" sz="2400" dirty="0" smtClean="0"/>
              <a:t>, </a:t>
            </a:r>
            <a:r>
              <a:rPr lang="en-US" sz="2400" dirty="0" err="1" smtClean="0"/>
              <a:t>CCv</a:t>
            </a:r>
            <a:r>
              <a:rPr lang="en-US" sz="2400" baseline="-25000" dirty="0" err="1" smtClean="0"/>
              <a:t>e</a:t>
            </a:r>
            <a:r>
              <a:rPr lang="en-US" sz="2400" dirty="0" smtClean="0"/>
              <a:t>, </a:t>
            </a:r>
            <a:r>
              <a:rPr lang="en-US" sz="2400" dirty="0" err="1" smtClean="0"/>
              <a:t>CCv</a:t>
            </a:r>
            <a:r>
              <a:rPr lang="en-US" sz="2400" baseline="-25000" dirty="0" err="1" smtClean="0"/>
              <a:t>τ</a:t>
            </a:r>
            <a:endParaRPr lang="en-US" sz="2400" baseline="-25000" dirty="0" smtClean="0"/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Separately for QE, Resonant, and DIS interactions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NC interactions</a:t>
            </a:r>
          </a:p>
          <a:p>
            <a:pPr marL="742950" lvl="1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Energy Resolution for 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err="1"/>
              <a:t>CCv</a:t>
            </a:r>
            <a:r>
              <a:rPr lang="en-US" sz="2400" baseline="-25000" dirty="0" err="1"/>
              <a:t>μ</a:t>
            </a:r>
            <a:r>
              <a:rPr lang="en-US" sz="2400" dirty="0"/>
              <a:t>, </a:t>
            </a:r>
            <a:r>
              <a:rPr lang="en-US" sz="2400" dirty="0" err="1"/>
              <a:t>CCv</a:t>
            </a:r>
            <a:r>
              <a:rPr lang="en-US" sz="2400" baseline="-25000" dirty="0" err="1"/>
              <a:t>e</a:t>
            </a:r>
            <a:r>
              <a:rPr lang="en-US" sz="2400" dirty="0"/>
              <a:t>, </a:t>
            </a:r>
            <a:r>
              <a:rPr lang="en-US" sz="2400" dirty="0" err="1"/>
              <a:t>CCv</a:t>
            </a:r>
            <a:r>
              <a:rPr lang="en-US" sz="2400" baseline="-25000" dirty="0" err="1"/>
              <a:t>τ</a:t>
            </a:r>
            <a:endParaRPr lang="en-US" sz="2400" baseline="-25000" dirty="0"/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Separately for QE, Resonant, and DIS </a:t>
            </a:r>
            <a:r>
              <a:rPr lang="en-US" sz="2400" dirty="0" smtClean="0"/>
              <a:t>interactions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    -- or better yet, parameterized as functions of observable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       quantities like reconstructed </a:t>
            </a:r>
            <a:r>
              <a:rPr lang="en-US" sz="2400" dirty="0" err="1" smtClean="0"/>
              <a:t>hadronic</a:t>
            </a:r>
            <a:r>
              <a:rPr lang="en-US" sz="2400" dirty="0" smtClean="0"/>
              <a:t> recoil particles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Separately for contained and non-contained events</a:t>
            </a:r>
          </a:p>
          <a:p>
            <a:pPr marL="742950" lvl="1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Energy transfer function for NC interactions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9341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Junk FD Deliverables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9C80-4C44-9444-93A7-D81B48556ED5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58" y="800100"/>
            <a:ext cx="8991441" cy="29940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488" y="0"/>
            <a:ext cx="87349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660066"/>
                </a:solidFill>
              </a:rPr>
              <a:t>Parameterized Photon Simulation – 10 </a:t>
            </a:r>
            <a:r>
              <a:rPr lang="en-US" sz="4000" dirty="0" err="1" smtClean="0">
                <a:solidFill>
                  <a:srgbClr val="660066"/>
                </a:solidFill>
              </a:rPr>
              <a:t>kt</a:t>
            </a:r>
            <a:endParaRPr lang="en-US" sz="4000" dirty="0">
              <a:solidFill>
                <a:srgbClr val="66006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4287824"/>
            <a:ext cx="3327400" cy="21220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92300" y="5156200"/>
            <a:ext cx="1080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 cm</a:t>
            </a:r>
          </a:p>
          <a:p>
            <a:r>
              <a:rPr lang="en-US" dirty="0" smtClean="0"/>
              <a:t>from APA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4229100"/>
            <a:ext cx="316249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Just visibilities to the bars, no</a:t>
            </a:r>
          </a:p>
          <a:p>
            <a:r>
              <a:rPr lang="en-US" dirty="0" smtClean="0"/>
              <a:t>attenuation function in the bars</a:t>
            </a:r>
          </a:p>
          <a:p>
            <a:r>
              <a:rPr lang="en-US" dirty="0" smtClean="0"/>
              <a:t> on this page.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13600" y="4318000"/>
            <a:ext cx="17688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Visibilities within</a:t>
            </a:r>
          </a:p>
          <a:p>
            <a:r>
              <a:rPr lang="en-US" dirty="0" smtClean="0"/>
              <a:t>an APA.  Pattern</a:t>
            </a:r>
          </a:p>
          <a:p>
            <a:r>
              <a:rPr lang="en-US" dirty="0" smtClean="0"/>
              <a:t>continues for</a:t>
            </a:r>
          </a:p>
          <a:p>
            <a:r>
              <a:rPr lang="en-US" dirty="0" smtClean="0"/>
              <a:t>many APA’s and</a:t>
            </a:r>
          </a:p>
          <a:p>
            <a:r>
              <a:rPr lang="en-US" dirty="0" smtClean="0"/>
              <a:t>fills in edges.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030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Junk FD Deliverables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9C80-4C44-9444-93A7-D81B48556ED5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1300" y="0"/>
            <a:ext cx="8560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660066"/>
                </a:solidFill>
                <a:latin typeface="Trebuchet MS"/>
                <a:cs typeface="Trebuchet MS"/>
              </a:rPr>
              <a:t>Parameterized Photon Simulation – 10 </a:t>
            </a:r>
            <a:r>
              <a:rPr lang="en-US" sz="3600" dirty="0" err="1" smtClean="0">
                <a:solidFill>
                  <a:srgbClr val="660066"/>
                </a:solidFill>
                <a:latin typeface="Trebuchet MS"/>
                <a:cs typeface="Trebuchet MS"/>
              </a:rPr>
              <a:t>kt</a:t>
            </a:r>
            <a:endParaRPr lang="en-US" sz="3600" dirty="0">
              <a:solidFill>
                <a:srgbClr val="660066"/>
              </a:solidFill>
              <a:latin typeface="Trebuchet MS"/>
              <a:cs typeface="Trebuchet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3100"/>
            <a:ext cx="9144000" cy="307666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298449" y="4423796"/>
            <a:ext cx="3403600" cy="2206636"/>
            <a:chOff x="3987800" y="4423796"/>
            <a:chExt cx="3403600" cy="220663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78300" y="4423796"/>
              <a:ext cx="3213100" cy="206590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987800" y="4622800"/>
              <a:ext cx="2758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69100" y="6261100"/>
              <a:ext cx="289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40993" y="4022184"/>
            <a:ext cx="3707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Including effects of attenuation in the</a:t>
            </a:r>
          </a:p>
          <a:p>
            <a:r>
              <a:rPr lang="en-US" dirty="0" smtClean="0"/>
              <a:t>acrylic bars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24700" y="4216400"/>
            <a:ext cx="180116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 measured</a:t>
            </a:r>
          </a:p>
          <a:p>
            <a:r>
              <a:rPr lang="en-US" dirty="0" smtClean="0"/>
              <a:t>efficiencies and</a:t>
            </a:r>
          </a:p>
          <a:p>
            <a:r>
              <a:rPr lang="en-US" dirty="0" smtClean="0"/>
              <a:t>attenuation</a:t>
            </a:r>
          </a:p>
          <a:p>
            <a:r>
              <a:rPr lang="en-US" dirty="0" smtClean="0"/>
              <a:t>functions.  These</a:t>
            </a:r>
          </a:p>
          <a:p>
            <a:r>
              <a:rPr lang="en-US" dirty="0" smtClean="0"/>
              <a:t>are placeholders.</a:t>
            </a:r>
          </a:p>
        </p:txBody>
      </p:sp>
    </p:spTree>
    <p:extLst>
      <p:ext uri="{BB962C8B-B14F-4D97-AF65-F5344CB8AC3E}">
        <p14:creationId xmlns:p14="http://schemas.microsoft.com/office/powerpoint/2010/main" val="1415369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Junk FD Deliverables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9C80-4C44-9444-93A7-D81B48556ED5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3111"/>
            <a:ext cx="82586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660066"/>
                </a:solidFill>
                <a:latin typeface="Trebuchet MS"/>
                <a:cs typeface="Trebuchet MS"/>
              </a:rPr>
              <a:t>Deliverables for FD Reconstruction:</a:t>
            </a:r>
          </a:p>
          <a:p>
            <a:r>
              <a:rPr lang="en-US" sz="3600" dirty="0" smtClean="0">
                <a:solidFill>
                  <a:srgbClr val="660066"/>
                </a:solidFill>
                <a:latin typeface="Trebuchet MS"/>
                <a:cs typeface="Trebuchet MS"/>
              </a:rPr>
              <a:t>Physics </a:t>
            </a:r>
            <a:r>
              <a:rPr lang="en-US" sz="3600" dirty="0" smtClean="0">
                <a:solidFill>
                  <a:srgbClr val="660066"/>
                </a:solidFill>
                <a:latin typeface="Trebuchet MS"/>
                <a:cs typeface="Trebuchet MS"/>
              </a:rPr>
              <a:t>Performance: Photon Detectors</a:t>
            </a:r>
            <a:endParaRPr lang="en-US" sz="3600" dirty="0">
              <a:solidFill>
                <a:srgbClr val="660066"/>
              </a:solidFill>
              <a:latin typeface="Trebuchet MS"/>
              <a:cs typeface="Trebuchet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5229" y="1200449"/>
            <a:ext cx="7096815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Efficiency for triggering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Beam Neutrino Events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Atmospherics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Supernova neutrino events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Proton Decay</a:t>
            </a:r>
          </a:p>
          <a:p>
            <a:pPr marL="742950" lvl="1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Timing Resolution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Does it depend on energy?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Performance in the presence of backgrounds</a:t>
            </a:r>
          </a:p>
          <a:p>
            <a:pPr marL="742950" lvl="1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Photon Detector Spatial Resolution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Energy Resolution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Association efficiency and purity </a:t>
            </a:r>
            <a:r>
              <a:rPr lang="en-US" sz="2000" dirty="0" smtClean="0"/>
              <a:t>between PD data and TPC data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Under what circumstances is the association ambiguous?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398394"/>
            <a:ext cx="3006502" cy="2031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Norm Buchanan</a:t>
            </a:r>
          </a:p>
          <a:p>
            <a:r>
              <a:rPr lang="en-US" dirty="0" smtClean="0"/>
              <a:t>has started up a</a:t>
            </a:r>
          </a:p>
          <a:p>
            <a:r>
              <a:rPr lang="en-US" dirty="0" smtClean="0"/>
              <a:t>PD Simulation/Reconstruction</a:t>
            </a:r>
          </a:p>
          <a:p>
            <a:r>
              <a:rPr lang="en-US" dirty="0" smtClean="0"/>
              <a:t>Group – Meets Tuesdays</a:t>
            </a:r>
          </a:p>
          <a:p>
            <a:r>
              <a:rPr lang="en-US" dirty="0" smtClean="0"/>
              <a:t>at 1:00 PM Central Time</a:t>
            </a:r>
          </a:p>
          <a:p>
            <a:r>
              <a:rPr lang="en-US" dirty="0" smtClean="0"/>
              <a:t>Mailing list:</a:t>
            </a:r>
          </a:p>
          <a:p>
            <a:r>
              <a:rPr lang="en-US" dirty="0" err="1" smtClean="0"/>
              <a:t>lbne-ephxportsim@fnal.gov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262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Junk FD Deliverables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9C80-4C44-9444-93A7-D81B48556ED5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7053" y="0"/>
            <a:ext cx="86823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660066"/>
                </a:solidFill>
                <a:latin typeface="Trebuchet MS"/>
                <a:cs typeface="Trebuchet MS"/>
              </a:rPr>
              <a:t>Analysis Strategy:  Using Data to</a:t>
            </a:r>
          </a:p>
          <a:p>
            <a:r>
              <a:rPr lang="en-US" sz="4000" dirty="0" smtClean="0">
                <a:solidFill>
                  <a:srgbClr val="660066"/>
                </a:solidFill>
                <a:latin typeface="Trebuchet MS"/>
                <a:cs typeface="Trebuchet MS"/>
              </a:rPr>
              <a:t>Control Backgrounds and Efficiencies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4105" y="1684421"/>
            <a:ext cx="7845392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We also need to develop tools for measuring, or at least </a:t>
            </a:r>
          </a:p>
          <a:p>
            <a:r>
              <a:rPr lang="en-US" sz="2000" dirty="0" smtClean="0"/>
              <a:t>constraining, using control samples,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reconstruction efficiency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PID fake rates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backgrounds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r>
              <a:rPr lang="en-US" sz="2000" dirty="0" smtClean="0"/>
              <a:t>for the different particle types as functions of energy, angle, and position,</a:t>
            </a:r>
            <a:endParaRPr lang="en-US" sz="2000" dirty="0"/>
          </a:p>
          <a:p>
            <a:r>
              <a:rPr lang="en-US" sz="2000" dirty="0"/>
              <a:t>u</a:t>
            </a:r>
            <a:r>
              <a:rPr lang="en-US" sz="2000" dirty="0" smtClean="0"/>
              <a:t>sing the FD data.</a:t>
            </a:r>
          </a:p>
          <a:p>
            <a:endParaRPr lang="en-US" sz="2000" dirty="0"/>
          </a:p>
          <a:p>
            <a:r>
              <a:rPr lang="en-US" sz="2000" dirty="0" smtClean="0"/>
              <a:t>Backgrounds:  Lots of beam-off data to </a:t>
            </a:r>
          </a:p>
          <a:p>
            <a:r>
              <a:rPr lang="en-US" sz="2000" dirty="0" smtClean="0"/>
              <a:t>constrain </a:t>
            </a:r>
            <a:r>
              <a:rPr lang="en-US" sz="2000" dirty="0" err="1" smtClean="0"/>
              <a:t>cosmics</a:t>
            </a:r>
            <a:r>
              <a:rPr lang="en-US" sz="2000" dirty="0" smtClean="0"/>
              <a:t>.  Non-</a:t>
            </a:r>
            <a:r>
              <a:rPr lang="en-US" sz="2000" dirty="0" err="1" smtClean="0"/>
              <a:t>fiducial</a:t>
            </a:r>
            <a:r>
              <a:rPr lang="en-US" sz="2000" dirty="0" smtClean="0"/>
              <a:t> events to help</a:t>
            </a:r>
          </a:p>
          <a:p>
            <a:r>
              <a:rPr lang="en-US" sz="2000" dirty="0" smtClean="0"/>
              <a:t>constrain rock events.  Instrument the volume </a:t>
            </a:r>
          </a:p>
          <a:p>
            <a:r>
              <a:rPr lang="en-US" sz="2000" dirty="0" smtClean="0"/>
              <a:t>outside the field cage with photon detectors?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94507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Junk FD Deliverables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9C80-4C44-9444-93A7-D81B48556ED5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42128" y="31920"/>
            <a:ext cx="62074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660066"/>
                </a:solidFill>
              </a:rPr>
              <a:t>FD MC Challenge Proposal</a:t>
            </a:r>
            <a:endParaRPr lang="en-US" sz="4400" dirty="0">
              <a:solidFill>
                <a:srgbClr val="66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187" y="1150468"/>
            <a:ext cx="8691978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MC Files produced for:</a:t>
            </a:r>
          </a:p>
          <a:p>
            <a:endParaRPr lang="en-US" sz="2000" dirty="0"/>
          </a:p>
          <a:p>
            <a:r>
              <a:rPr lang="en-US" sz="2000" dirty="0" smtClean="0"/>
              <a:t>(10 </a:t>
            </a:r>
            <a:r>
              <a:rPr lang="en-US" sz="2000" dirty="0" err="1" smtClean="0"/>
              <a:t>kt</a:t>
            </a:r>
            <a:r>
              <a:rPr lang="en-US" sz="2000" dirty="0" smtClean="0"/>
              <a:t> + 35t) x (With and Without MC Truth info) x (GENIE and GENIE+CRY)</a:t>
            </a:r>
          </a:p>
          <a:p>
            <a:endParaRPr lang="en-US" sz="2000" dirty="0"/>
          </a:p>
          <a:p>
            <a:r>
              <a:rPr lang="en-US" sz="2000" dirty="0" smtClean="0"/>
              <a:t>LBNE nominal spectrum for CC </a:t>
            </a:r>
            <a:r>
              <a:rPr lang="en-US" sz="2000" dirty="0" err="1" smtClean="0"/>
              <a:t>nue+nuebar+numu+numubar</a:t>
            </a:r>
            <a:r>
              <a:rPr lang="en-US" sz="2000" dirty="0"/>
              <a:t> </a:t>
            </a:r>
            <a:r>
              <a:rPr lang="en-US" sz="2000" dirty="0" err="1" smtClean="0"/>
              <a:t>unoscillated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(and fully oscillated for </a:t>
            </a:r>
            <a:r>
              <a:rPr lang="en-US" sz="2000" dirty="0" err="1" smtClean="0"/>
              <a:t>nue</a:t>
            </a:r>
            <a:r>
              <a:rPr lang="en-US" sz="2000" dirty="0" smtClean="0"/>
              <a:t>(bar)).   NC events from </a:t>
            </a:r>
            <a:r>
              <a:rPr lang="en-US" sz="2000" dirty="0" err="1" smtClean="0"/>
              <a:t>unoscillated</a:t>
            </a:r>
            <a:r>
              <a:rPr lang="en-US" sz="2000" dirty="0" smtClean="0"/>
              <a:t> </a:t>
            </a:r>
            <a:r>
              <a:rPr lang="en-US" sz="2000" dirty="0" err="1" smtClean="0"/>
              <a:t>numu</a:t>
            </a:r>
            <a:r>
              <a:rPr lang="en-US" sz="2000" dirty="0" smtClean="0"/>
              <a:t> spectrum.</a:t>
            </a:r>
          </a:p>
          <a:p>
            <a:endParaRPr lang="en-US" sz="2000" dirty="0"/>
          </a:p>
          <a:p>
            <a:r>
              <a:rPr lang="en-US" sz="2000" dirty="0" smtClean="0"/>
              <a:t>Without MC truth info – true input vectors hidden from users but kept around for</a:t>
            </a:r>
          </a:p>
          <a:p>
            <a:r>
              <a:rPr lang="en-US" sz="2000" dirty="0" smtClean="0"/>
              <a:t>scoring the results.</a:t>
            </a:r>
          </a:p>
          <a:p>
            <a:endParaRPr lang="en-US" sz="2000" dirty="0"/>
          </a:p>
          <a:p>
            <a:r>
              <a:rPr lang="en-US" sz="2000" b="1" dirty="0" smtClean="0">
                <a:solidFill>
                  <a:srgbClr val="0000FF"/>
                </a:solidFill>
              </a:rPr>
              <a:t>Tasks:</a:t>
            </a:r>
          </a:p>
          <a:p>
            <a:r>
              <a:rPr lang="en-US" sz="2000" dirty="0" smtClean="0"/>
              <a:t>1)  Identify primary neutrino vertex and give location</a:t>
            </a:r>
          </a:p>
          <a:p>
            <a:r>
              <a:rPr lang="en-US" sz="2000" dirty="0" smtClean="0"/>
              <a:t>2)  Identify type of neutrino event – CC </a:t>
            </a:r>
            <a:r>
              <a:rPr lang="en-US" sz="2000" dirty="0" err="1" smtClean="0"/>
              <a:t>nue</a:t>
            </a:r>
            <a:r>
              <a:rPr lang="en-US" sz="2000" dirty="0" smtClean="0"/>
              <a:t>, </a:t>
            </a:r>
            <a:r>
              <a:rPr lang="en-US" sz="2000" dirty="0" err="1" smtClean="0"/>
              <a:t>numu</a:t>
            </a:r>
            <a:r>
              <a:rPr lang="en-US" sz="2000" dirty="0" smtClean="0"/>
              <a:t>, or NC</a:t>
            </a:r>
          </a:p>
          <a:p>
            <a:r>
              <a:rPr lang="en-US" sz="2000" dirty="0" smtClean="0"/>
              <a:t>3)  Measure energy of primary lepton in CC event candidates</a:t>
            </a:r>
          </a:p>
          <a:p>
            <a:r>
              <a:rPr lang="en-US" sz="2000" dirty="0" smtClean="0"/>
              <a:t>4)  Count and identify additional particles produced at the primary vertex</a:t>
            </a:r>
          </a:p>
          <a:p>
            <a:r>
              <a:rPr lang="en-US" sz="2000" dirty="0" smtClean="0"/>
              <a:t>5)  Estimate neutrino energy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3200" y="801361"/>
            <a:ext cx="2457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Shown at</a:t>
            </a:r>
          </a:p>
          <a:p>
            <a:r>
              <a:rPr lang="en-US" dirty="0" smtClean="0"/>
              <a:t>September DOE Briefing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885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Junk FD Deliverables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9C80-4C44-9444-93A7-D81B48556ED5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2686" y="280423"/>
            <a:ext cx="8871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660066"/>
                </a:solidFill>
                <a:latin typeface="Trebuchet MS"/>
                <a:cs typeface="Trebuchet MS"/>
              </a:rPr>
              <a:t>Questions from the Project – They Need Our Guidance</a:t>
            </a:r>
            <a:endParaRPr lang="en-US" sz="2800" dirty="0">
              <a:solidFill>
                <a:srgbClr val="660066"/>
              </a:solidFill>
              <a:latin typeface="Trebuchet MS"/>
              <a:cs typeface="Trebuchet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686" y="1138189"/>
            <a:ext cx="8686993" cy="5262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45-degree or 36-degree induction-plane wires?</a:t>
            </a:r>
          </a:p>
          <a:p>
            <a:r>
              <a:rPr lang="en-US" sz="2800" dirty="0" smtClean="0"/>
              <a:t>Different impact on our physics groups: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U</a:t>
            </a:r>
            <a:r>
              <a:rPr lang="en-US" sz="2800" dirty="0" smtClean="0"/>
              <a:t>nderground beam physics – </a:t>
            </a:r>
            <a:r>
              <a:rPr lang="en-US" sz="2800" dirty="0" err="1" smtClean="0"/>
              <a:t>probalby</a:t>
            </a:r>
            <a:r>
              <a:rPr lang="en-US" sz="2800" dirty="0" smtClean="0"/>
              <a:t> small impact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Surface beam physics – will be easier with 36 degrees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Atmospheric neutrinos Nucleon decay – background 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rejection is easier with 36 degrees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Supernova physics – probably little to no impact</a:t>
            </a:r>
          </a:p>
          <a:p>
            <a:pPr marL="285750" indent="-285750">
              <a:buFont typeface="Arial"/>
              <a:buChar char="•"/>
            </a:pPr>
            <a:endParaRPr lang="en-US" sz="2800" dirty="0"/>
          </a:p>
          <a:p>
            <a:r>
              <a:rPr lang="en-US" sz="2800" dirty="0" smtClean="0"/>
              <a:t>Deeper question – do we need to eliminate wire wrapping</a:t>
            </a:r>
          </a:p>
          <a:p>
            <a:r>
              <a:rPr lang="en-US" sz="2800" dirty="0" smtClean="0"/>
              <a:t>entirely?</a:t>
            </a:r>
          </a:p>
          <a:p>
            <a:r>
              <a:rPr lang="en-US" sz="2800" dirty="0" smtClean="0"/>
              <a:t>What physics do we give up with wrapped wires?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(they cannot be good!)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7807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Junk FD Deliverables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9C80-4C44-9444-93A7-D81B48556ED5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239318" y="2484665"/>
            <a:ext cx="5767716" cy="2612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8661" y="30237"/>
            <a:ext cx="74917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660066"/>
                </a:solidFill>
              </a:rPr>
              <a:t>Induction-Plane Wire Wrapping Geometries</a:t>
            </a:r>
            <a:endParaRPr lang="en-US" sz="3200" dirty="0">
              <a:solidFill>
                <a:srgbClr val="66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082" y="1799067"/>
            <a:ext cx="133375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45</a:t>
            </a:r>
            <a:r>
              <a:rPr lang="en-US" sz="2800" baseline="30000" dirty="0" smtClean="0"/>
              <a:t>o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Bo Yu</a:t>
            </a:r>
          </a:p>
          <a:p>
            <a:r>
              <a:rPr lang="en-US" dirty="0" err="1" smtClean="0"/>
              <a:t>DocDB</a:t>
            </a:r>
            <a:r>
              <a:rPr lang="en-US" dirty="0" smtClean="0"/>
              <a:t> 6464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32653" y="1980486"/>
            <a:ext cx="674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36</a:t>
            </a:r>
            <a:r>
              <a:rPr lang="en-US" sz="2800" baseline="30000" dirty="0" smtClean="0"/>
              <a:t>o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220750" y="2570096"/>
            <a:ext cx="1782008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They still</a:t>
            </a:r>
          </a:p>
          <a:p>
            <a:r>
              <a:rPr lang="en-US" dirty="0" smtClean="0"/>
              <a:t>wrap,</a:t>
            </a:r>
          </a:p>
          <a:p>
            <a:r>
              <a:rPr lang="en-US" dirty="0" smtClean="0"/>
              <a:t>but they</a:t>
            </a:r>
          </a:p>
          <a:p>
            <a:r>
              <a:rPr lang="en-US" dirty="0" smtClean="0"/>
              <a:t>do not</a:t>
            </a:r>
          </a:p>
          <a:p>
            <a:r>
              <a:rPr lang="en-US" dirty="0" smtClean="0"/>
              <a:t>wrap twice</a:t>
            </a:r>
          </a:p>
          <a:p>
            <a:r>
              <a:rPr lang="en-US" dirty="0" smtClean="0"/>
              <a:t>on the same</a:t>
            </a:r>
          </a:p>
          <a:p>
            <a:r>
              <a:rPr lang="en-US" dirty="0" smtClean="0"/>
              <a:t>side, intersecting</a:t>
            </a:r>
          </a:p>
          <a:p>
            <a:r>
              <a:rPr lang="en-US" dirty="0" smtClean="0"/>
              <a:t>the same</a:t>
            </a:r>
          </a:p>
          <a:p>
            <a:r>
              <a:rPr lang="en-US" dirty="0" smtClean="0"/>
              <a:t>collection</a:t>
            </a:r>
          </a:p>
          <a:p>
            <a:r>
              <a:rPr lang="en-US" dirty="0" smtClean="0"/>
              <a:t>wire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200690" y="1125448"/>
            <a:ext cx="1905158" cy="5230902"/>
            <a:chOff x="6002758" y="1148984"/>
            <a:chExt cx="1905158" cy="5230902"/>
          </a:xfrm>
        </p:grpSpPr>
        <p:grpSp>
          <p:nvGrpSpPr>
            <p:cNvPr id="9" name="Group 8"/>
            <p:cNvGrpSpPr/>
            <p:nvPr/>
          </p:nvGrpSpPr>
          <p:grpSpPr>
            <a:xfrm>
              <a:off x="6002758" y="1148984"/>
              <a:ext cx="1905158" cy="5230902"/>
              <a:chOff x="6002758" y="1148984"/>
              <a:chExt cx="1905158" cy="5230902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6002758" y="1148984"/>
                <a:ext cx="1905158" cy="2630570"/>
              </a:xfrm>
              <a:prstGeom prst="line">
                <a:avLst/>
              </a:prstGeom>
              <a:ln w="57150" cmpd="sng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6002758" y="3779554"/>
                <a:ext cx="1905158" cy="2600332"/>
              </a:xfrm>
              <a:prstGeom prst="line">
                <a:avLst/>
              </a:prstGeom>
              <a:ln w="57150" cmpd="sng">
                <a:solidFill>
                  <a:srgbClr val="008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Rectangle 12"/>
            <p:cNvSpPr/>
            <p:nvPr/>
          </p:nvSpPr>
          <p:spPr>
            <a:xfrm>
              <a:off x="6002758" y="1148984"/>
              <a:ext cx="1905158" cy="523090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6955337" y="1148984"/>
              <a:ext cx="952579" cy="1378316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6002758" y="2527300"/>
              <a:ext cx="1905158" cy="3852586"/>
              <a:chOff x="6002758" y="2527300"/>
              <a:chExt cx="1905158" cy="3852586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flipH="1">
                <a:off x="6002758" y="2527300"/>
                <a:ext cx="1905158" cy="2600332"/>
              </a:xfrm>
              <a:prstGeom prst="line">
                <a:avLst/>
              </a:prstGeom>
              <a:ln w="57150" cmpd="sng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002758" y="5127632"/>
                <a:ext cx="952579" cy="1252254"/>
              </a:xfrm>
              <a:prstGeom prst="line">
                <a:avLst/>
              </a:prstGeom>
              <a:ln w="5715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3879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Junk FD Deliverables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9C80-4C44-9444-93A7-D81B48556ED5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3276" y="0"/>
            <a:ext cx="76636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660066"/>
                </a:solidFill>
                <a:latin typeface="Trebuchet MS"/>
                <a:cs typeface="Trebuchet MS"/>
              </a:rPr>
              <a:t>More Questions from the Project</a:t>
            </a:r>
            <a:endParaRPr lang="en-US" sz="4000" dirty="0">
              <a:solidFill>
                <a:srgbClr val="660066"/>
              </a:solidFill>
              <a:latin typeface="Trebuchet MS"/>
              <a:cs typeface="Trebuchet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62" y="907252"/>
            <a:ext cx="9084538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What are the requirements on calibration? 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This is also a question for the physics groups as it affects them differently</a:t>
            </a:r>
          </a:p>
          <a:p>
            <a:pPr marL="742950" lvl="1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What are the requirements on radiological purity?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What are the requirements on the detector orientation?  And its uncertainty?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What is the wire pitch uniformity tolerance?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What is the impact of &lt;100% transparency in the induction planes?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Impact of gaps between active TPC volumes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Horizontal, vertical, and dead space inside the APA frames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Impact of frame material interactions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Photon detector performance – is this better with transparent or opaque CPA’s?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Requirement on defective wire/channel count and grouping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Photon yield requirements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Physics analysis dependent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Impact of different zero suppression strategies and thresholds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expand windows in time – how about in wire number too?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Data compression studies.  Lossless: OK – how much loss are we willing to endure?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22104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Junk FD Deliverables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9C80-4C44-9444-93A7-D81B48556ED5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042432"/>
            <a:ext cx="3102194" cy="4893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FD Simulation</a:t>
            </a:r>
          </a:p>
          <a:p>
            <a:endParaRPr lang="en-US" dirty="0"/>
          </a:p>
          <a:p>
            <a:r>
              <a:rPr lang="en-US" b="1" dirty="0">
                <a:solidFill>
                  <a:srgbClr val="008000"/>
                </a:solidFill>
              </a:rPr>
              <a:t>  Geometry</a:t>
            </a:r>
          </a:p>
          <a:p>
            <a:r>
              <a:rPr lang="en-US" dirty="0"/>
              <a:t>    Tyler </a:t>
            </a:r>
            <a:r>
              <a:rPr lang="en-US" dirty="0" err="1"/>
              <a:t>Alion</a:t>
            </a:r>
            <a:r>
              <a:rPr lang="en-US" dirty="0"/>
              <a:t> (SC)</a:t>
            </a:r>
          </a:p>
          <a:p>
            <a:r>
              <a:rPr lang="en-US" dirty="0"/>
              <a:t>    </a:t>
            </a:r>
            <a:r>
              <a:rPr lang="en-US" dirty="0" err="1"/>
              <a:t>Xinchun</a:t>
            </a:r>
            <a:r>
              <a:rPr lang="en-US" dirty="0"/>
              <a:t> </a:t>
            </a:r>
            <a:r>
              <a:rPr lang="en-US" dirty="0" err="1"/>
              <a:t>Tian</a:t>
            </a:r>
            <a:r>
              <a:rPr lang="en-US" dirty="0"/>
              <a:t> (SC)</a:t>
            </a:r>
          </a:p>
          <a:p>
            <a:r>
              <a:rPr lang="en-US" dirty="0"/>
              <a:t>    </a:t>
            </a:r>
            <a:r>
              <a:rPr lang="en-US" dirty="0" err="1"/>
              <a:t>Sanjib</a:t>
            </a:r>
            <a:r>
              <a:rPr lang="en-US" dirty="0"/>
              <a:t> Mishra (SC)</a:t>
            </a:r>
          </a:p>
          <a:p>
            <a:r>
              <a:rPr lang="en-US" dirty="0"/>
              <a:t>    Mike Kirby (FNAL)</a:t>
            </a:r>
          </a:p>
          <a:p>
            <a:r>
              <a:rPr lang="en-US" dirty="0"/>
              <a:t>    Tom Junk (FNAL)</a:t>
            </a:r>
          </a:p>
          <a:p>
            <a:r>
              <a:rPr lang="en-US" dirty="0"/>
              <a:t>    Brian Rebel (FNAL)</a:t>
            </a:r>
          </a:p>
          <a:p>
            <a:r>
              <a:rPr lang="en-US" dirty="0"/>
              <a:t>    </a:t>
            </a:r>
            <a:r>
              <a:rPr lang="en-US" dirty="0" err="1"/>
              <a:t>Zepeng</a:t>
            </a:r>
            <a:r>
              <a:rPr lang="en-US" dirty="0"/>
              <a:t> Li (Duke)</a:t>
            </a:r>
          </a:p>
          <a:p>
            <a:endParaRPr lang="en-US" dirty="0"/>
          </a:p>
          <a:p>
            <a:r>
              <a:rPr lang="en-US" b="1" dirty="0">
                <a:solidFill>
                  <a:srgbClr val="008000"/>
                </a:solidFill>
              </a:rPr>
              <a:t>  Electron Drift</a:t>
            </a:r>
          </a:p>
          <a:p>
            <a:r>
              <a:rPr lang="en-US" dirty="0"/>
              <a:t>    Brian Rebel (FNAL)</a:t>
            </a:r>
          </a:p>
          <a:p>
            <a:r>
              <a:rPr lang="en-US" dirty="0"/>
              <a:t>    Eric Church (FNAL)</a:t>
            </a:r>
          </a:p>
          <a:p>
            <a:r>
              <a:rPr lang="en-US" dirty="0"/>
              <a:t>    </a:t>
            </a:r>
            <a:r>
              <a:rPr lang="en-US" dirty="0" smtClean="0"/>
              <a:t>Matthew </a:t>
            </a:r>
            <a:r>
              <a:rPr lang="en-US" dirty="0" err="1"/>
              <a:t>Szydagis</a:t>
            </a:r>
            <a:r>
              <a:rPr lang="en-US" dirty="0"/>
              <a:t> (UC Davis)</a:t>
            </a:r>
          </a:p>
          <a:p>
            <a:r>
              <a:rPr lang="en-US" dirty="0"/>
              <a:t>    Jonathan </a:t>
            </a:r>
            <a:r>
              <a:rPr lang="en-US" dirty="0" err="1"/>
              <a:t>Insler</a:t>
            </a:r>
            <a:r>
              <a:rPr lang="en-US" dirty="0"/>
              <a:t> (LSU)</a:t>
            </a:r>
          </a:p>
          <a:p>
            <a:r>
              <a:rPr lang="en-US" dirty="0"/>
              <a:t>    Tom Junk (FNAL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97856" y="1688763"/>
            <a:ext cx="324894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>
                <a:solidFill>
                  <a:srgbClr val="008000"/>
                </a:solidFill>
              </a:rPr>
              <a:t>Photon Production and </a:t>
            </a:r>
            <a:endParaRPr lang="en-US" b="1" dirty="0" smtClean="0">
              <a:solidFill>
                <a:srgbClr val="008000"/>
              </a:solidFill>
            </a:endParaRPr>
          </a:p>
          <a:p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smtClean="0">
                <a:solidFill>
                  <a:srgbClr val="008000"/>
                </a:solidFill>
              </a:rPr>
              <a:t>        Detector </a:t>
            </a:r>
            <a:r>
              <a:rPr lang="en-US" b="1" dirty="0">
                <a:solidFill>
                  <a:srgbClr val="008000"/>
                </a:solidFill>
              </a:rPr>
              <a:t>Simulation</a:t>
            </a:r>
          </a:p>
          <a:p>
            <a:r>
              <a:rPr lang="en-US" dirty="0"/>
              <a:t>    </a:t>
            </a:r>
            <a:r>
              <a:rPr lang="en-US" dirty="0" err="1"/>
              <a:t>Zepeng</a:t>
            </a:r>
            <a:r>
              <a:rPr lang="en-US" dirty="0"/>
              <a:t> Li (Duke)</a:t>
            </a:r>
          </a:p>
          <a:p>
            <a:r>
              <a:rPr lang="en-US" dirty="0"/>
              <a:t>    Kate </a:t>
            </a:r>
            <a:r>
              <a:rPr lang="en-US" dirty="0" err="1"/>
              <a:t>Scholberg</a:t>
            </a:r>
            <a:r>
              <a:rPr lang="en-US" dirty="0"/>
              <a:t> (Duke)</a:t>
            </a:r>
          </a:p>
          <a:p>
            <a:r>
              <a:rPr lang="en-US" dirty="0"/>
              <a:t>    Dave Muller  (SLAC)</a:t>
            </a:r>
          </a:p>
          <a:p>
            <a:r>
              <a:rPr lang="en-US" dirty="0"/>
              <a:t>    Ben Jones (MIT)</a:t>
            </a:r>
          </a:p>
          <a:p>
            <a:r>
              <a:rPr lang="en-US" dirty="0"/>
              <a:t>    Matt </a:t>
            </a:r>
            <a:r>
              <a:rPr lang="en-US" dirty="0" err="1"/>
              <a:t>Szydagis</a:t>
            </a:r>
            <a:r>
              <a:rPr lang="en-US" dirty="0"/>
              <a:t> (UC Davis)</a:t>
            </a:r>
          </a:p>
          <a:p>
            <a:r>
              <a:rPr lang="en-US" dirty="0"/>
              <a:t>    Eric Church (Yale)</a:t>
            </a:r>
          </a:p>
          <a:p>
            <a:r>
              <a:rPr lang="en-US" dirty="0"/>
              <a:t>    Brian Rebel (FNAL)</a:t>
            </a:r>
          </a:p>
          <a:p>
            <a:r>
              <a:rPr lang="en-US" dirty="0"/>
              <a:t>    Alex </a:t>
            </a:r>
            <a:r>
              <a:rPr lang="en-US" dirty="0" err="1"/>
              <a:t>Himmel</a:t>
            </a:r>
            <a:r>
              <a:rPr lang="en-US" dirty="0"/>
              <a:t> (CIT)</a:t>
            </a:r>
          </a:p>
          <a:p>
            <a:r>
              <a:rPr lang="en-US" dirty="0"/>
              <a:t>    Craig Thorn (BNL)</a:t>
            </a:r>
          </a:p>
          <a:p>
            <a:r>
              <a:rPr lang="en-US" dirty="0"/>
              <a:t>    Stan Seibert (</a:t>
            </a:r>
            <a:r>
              <a:rPr lang="en-US" dirty="0" smtClean="0"/>
              <a:t>Penn, moved on)</a:t>
            </a:r>
            <a:endParaRPr lang="en-US" dirty="0"/>
          </a:p>
          <a:p>
            <a:r>
              <a:rPr lang="en-US" dirty="0"/>
              <a:t>    Josh Klein (Penn)</a:t>
            </a:r>
          </a:p>
          <a:p>
            <a:r>
              <a:rPr lang="en-US" dirty="0"/>
              <a:t>    Stuart </a:t>
            </a:r>
            <a:r>
              <a:rPr lang="en-US" dirty="0" err="1"/>
              <a:t>Mufson</a:t>
            </a:r>
            <a:r>
              <a:rPr lang="en-US" dirty="0"/>
              <a:t> (Indiana)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790700"/>
            <a:ext cx="302340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 err="1">
                <a:solidFill>
                  <a:srgbClr val="008000"/>
                </a:solidFill>
              </a:rPr>
              <a:t>Radiologicals</a:t>
            </a:r>
            <a:r>
              <a:rPr lang="en-US" b="1" dirty="0">
                <a:solidFill>
                  <a:srgbClr val="008000"/>
                </a:solidFill>
              </a:rPr>
              <a:t> </a:t>
            </a:r>
          </a:p>
          <a:p>
            <a:r>
              <a:rPr lang="en-US" dirty="0"/>
              <a:t>    Tom Junk (FNAL)</a:t>
            </a:r>
          </a:p>
          <a:p>
            <a:r>
              <a:rPr lang="en-US" dirty="0"/>
              <a:t>    Vic </a:t>
            </a:r>
            <a:r>
              <a:rPr lang="en-US" dirty="0" err="1"/>
              <a:t>Gehman</a:t>
            </a:r>
            <a:r>
              <a:rPr lang="en-US" dirty="0"/>
              <a:t> (LBNL)</a:t>
            </a:r>
          </a:p>
          <a:p>
            <a:r>
              <a:rPr lang="en-US" dirty="0"/>
              <a:t>    Xinhua </a:t>
            </a:r>
            <a:r>
              <a:rPr lang="en-US" dirty="0" err="1"/>
              <a:t>Bai</a:t>
            </a:r>
            <a:r>
              <a:rPr lang="en-US" dirty="0"/>
              <a:t> (SDSMT)</a:t>
            </a:r>
          </a:p>
          <a:p>
            <a:r>
              <a:rPr lang="en-US" dirty="0"/>
              <a:t>    Emily Dvorak (SDSMT)</a:t>
            </a:r>
          </a:p>
          <a:p>
            <a:r>
              <a:rPr lang="en-US" dirty="0"/>
              <a:t>    Douglas </a:t>
            </a:r>
            <a:r>
              <a:rPr lang="en-US" dirty="0" err="1"/>
              <a:t>Tiedt</a:t>
            </a:r>
            <a:r>
              <a:rPr lang="en-US" dirty="0"/>
              <a:t> (SDSMT)</a:t>
            </a:r>
          </a:p>
          <a:p>
            <a:r>
              <a:rPr lang="en-US" dirty="0"/>
              <a:t>    Luke Corwin (SDSMT)</a:t>
            </a:r>
          </a:p>
          <a:p>
            <a:r>
              <a:rPr lang="en-US" dirty="0"/>
              <a:t>    </a:t>
            </a:r>
          </a:p>
          <a:p>
            <a:r>
              <a:rPr lang="en-US" dirty="0"/>
              <a:t>  </a:t>
            </a:r>
            <a:r>
              <a:rPr lang="en-US" b="1" dirty="0">
                <a:solidFill>
                  <a:srgbClr val="008000"/>
                </a:solidFill>
              </a:rPr>
              <a:t>Electric/Magnetic Field tools</a:t>
            </a:r>
          </a:p>
          <a:p>
            <a:r>
              <a:rPr lang="en-US" dirty="0"/>
              <a:t>    David McKee </a:t>
            </a:r>
            <a:r>
              <a:rPr lang="en-US" dirty="0" smtClean="0"/>
              <a:t>(moved on)</a:t>
            </a:r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008000"/>
                </a:solidFill>
              </a:rPr>
              <a:t>  Producing Samples</a:t>
            </a:r>
          </a:p>
          <a:p>
            <a:r>
              <a:rPr lang="en-US" dirty="0"/>
              <a:t>    Tom Junk (FNAL)</a:t>
            </a:r>
          </a:p>
          <a:p>
            <a:r>
              <a:rPr lang="en-US" dirty="0"/>
              <a:t>    </a:t>
            </a:r>
            <a:r>
              <a:rPr lang="en-US" dirty="0" err="1"/>
              <a:t>Zepeng</a:t>
            </a:r>
            <a:r>
              <a:rPr lang="en-US" dirty="0"/>
              <a:t> Li (Duke)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03608"/>
            <a:ext cx="8016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660066"/>
                </a:solidFill>
                <a:latin typeface="Trebuchet MS"/>
                <a:cs typeface="Trebuchet MS"/>
              </a:rPr>
              <a:t>People Working on Far Detector Simulation Tasks</a:t>
            </a:r>
            <a:endParaRPr lang="en-US" sz="2800" dirty="0">
              <a:solidFill>
                <a:srgbClr val="660066"/>
              </a:solidFill>
              <a:latin typeface="Trebuchet MS"/>
              <a:cs typeface="Trebuchet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5057" y="940243"/>
            <a:ext cx="3383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meetings and </a:t>
            </a:r>
            <a:r>
              <a:rPr lang="en-US" dirty="0" err="1" smtClean="0"/>
              <a:t>DocDB</a:t>
            </a:r>
            <a:r>
              <a:rPr lang="en-US" dirty="0" smtClean="0"/>
              <a:t> entries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09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298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Trebuchet MS"/>
                <a:cs typeface="Trebuchet MS"/>
              </a:rPr>
              <a:t>Which Components of LBNE Software Would Your Group Like to Get Involved in Over the</a:t>
            </a:r>
          </a:p>
          <a:p>
            <a:r>
              <a:rPr lang="en-US" dirty="0" smtClean="0">
                <a:solidFill>
                  <a:srgbClr val="660066"/>
                </a:solidFill>
                <a:latin typeface="Trebuchet MS"/>
                <a:cs typeface="Trebuchet MS"/>
              </a:rPr>
              <a:t>Next Two Years</a:t>
            </a:r>
            <a:r>
              <a:rPr lang="en-US" dirty="0" smtClean="0">
                <a:solidFill>
                  <a:srgbClr val="660066"/>
                </a:solidFill>
                <a:latin typeface="Trebuchet MS"/>
                <a:cs typeface="Trebuchet MS"/>
              </a:rPr>
              <a:t>?  --  Survey as of September 2013</a:t>
            </a:r>
            <a:endParaRPr lang="en-US" dirty="0">
              <a:solidFill>
                <a:srgbClr val="660066"/>
              </a:solidFill>
              <a:latin typeface="Trebuchet MS"/>
              <a:cs typeface="Trebuchet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2590"/>
            <a:ext cx="9144000" cy="543376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Junk FD Deliverables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9C80-4C44-9444-93A7-D81B48556E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21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Junk FD Deliverables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9C80-4C44-9444-93A7-D81B48556ED5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9700" y="1401802"/>
            <a:ext cx="225302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FD Event Display</a:t>
            </a:r>
            <a:endParaRPr lang="en-US" dirty="0"/>
          </a:p>
          <a:p>
            <a:r>
              <a:rPr lang="en-US" dirty="0" smtClean="0"/>
              <a:t>  </a:t>
            </a:r>
            <a:r>
              <a:rPr lang="en-US" dirty="0"/>
              <a:t>Brian Rebel (FNAL)</a:t>
            </a:r>
          </a:p>
          <a:p>
            <a:r>
              <a:rPr lang="en-US" dirty="0" smtClean="0"/>
              <a:t>  </a:t>
            </a:r>
            <a:r>
              <a:rPr lang="en-US" dirty="0" err="1"/>
              <a:t>Zepeng</a:t>
            </a:r>
            <a:r>
              <a:rPr lang="en-US" dirty="0"/>
              <a:t> Li (Duke</a:t>
            </a:r>
            <a:r>
              <a:rPr lang="en-US" dirty="0" smtClean="0"/>
              <a:t>)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Seongtae</a:t>
            </a:r>
            <a:r>
              <a:rPr lang="en-US" dirty="0" smtClean="0"/>
              <a:t> Park (UTA)</a:t>
            </a:r>
          </a:p>
          <a:p>
            <a:r>
              <a:rPr lang="en-US" dirty="0"/>
              <a:t> 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FD Event </a:t>
            </a:r>
            <a:r>
              <a:rPr lang="en-US" b="1" dirty="0">
                <a:solidFill>
                  <a:srgbClr val="008000"/>
                </a:solidFill>
              </a:rPr>
              <a:t>Scanning</a:t>
            </a:r>
          </a:p>
          <a:p>
            <a:r>
              <a:rPr lang="en-US" dirty="0"/>
              <a:t>  </a:t>
            </a:r>
            <a:r>
              <a:rPr lang="en-US" dirty="0" err="1"/>
              <a:t>Sanjib</a:t>
            </a:r>
            <a:r>
              <a:rPr lang="en-US" dirty="0"/>
              <a:t> Mishra (SC)</a:t>
            </a:r>
          </a:p>
          <a:p>
            <a:r>
              <a:rPr lang="en-US" dirty="0"/>
              <a:t>  </a:t>
            </a:r>
            <a:r>
              <a:rPr lang="en-US" dirty="0" err="1"/>
              <a:t>Libo</a:t>
            </a:r>
            <a:r>
              <a:rPr lang="en-US" dirty="0"/>
              <a:t> Jiang (SC)</a:t>
            </a:r>
          </a:p>
          <a:p>
            <a:r>
              <a:rPr lang="en-US" dirty="0"/>
              <a:t>  Tyler </a:t>
            </a:r>
            <a:r>
              <a:rPr lang="en-US" dirty="0" err="1"/>
              <a:t>Alion</a:t>
            </a:r>
            <a:r>
              <a:rPr lang="en-US" dirty="0"/>
              <a:t> (SC)</a:t>
            </a:r>
          </a:p>
          <a:p>
            <a:r>
              <a:rPr lang="en-US" dirty="0"/>
              <a:t>  </a:t>
            </a:r>
            <a:r>
              <a:rPr lang="en-US" dirty="0" err="1"/>
              <a:t>Andrzej</a:t>
            </a:r>
            <a:r>
              <a:rPr lang="en-US" dirty="0"/>
              <a:t> </a:t>
            </a:r>
            <a:r>
              <a:rPr lang="en-US" dirty="0" err="1"/>
              <a:t>Szelc</a:t>
            </a:r>
            <a:r>
              <a:rPr lang="en-US" dirty="0"/>
              <a:t> (Yale)</a:t>
            </a:r>
          </a:p>
          <a:p>
            <a:r>
              <a:rPr lang="en-US" dirty="0"/>
              <a:t>  Kayla Hasbrouck (SC)</a:t>
            </a:r>
          </a:p>
          <a:p>
            <a:r>
              <a:rPr lang="en-US" dirty="0"/>
              <a:t>  Andrew </a:t>
            </a:r>
            <a:r>
              <a:rPr lang="en-US" dirty="0" err="1"/>
              <a:t>Svenson</a:t>
            </a:r>
            <a:endParaRPr lang="en-US" dirty="0"/>
          </a:p>
          <a:p>
            <a:r>
              <a:rPr lang="en-US" dirty="0"/>
              <a:t>  Jae Kim (SC)</a:t>
            </a:r>
          </a:p>
          <a:p>
            <a:r>
              <a:rPr lang="en-US" dirty="0"/>
              <a:t>  </a:t>
            </a:r>
            <a:r>
              <a:rPr lang="en-US" dirty="0" err="1"/>
              <a:t>Xinchun</a:t>
            </a:r>
            <a:r>
              <a:rPr lang="en-US" dirty="0"/>
              <a:t> </a:t>
            </a:r>
            <a:r>
              <a:rPr lang="en-US" dirty="0" err="1"/>
              <a:t>Tian</a:t>
            </a:r>
            <a:r>
              <a:rPr lang="en-US" dirty="0"/>
              <a:t> (SC)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92728" y="1457404"/>
            <a:ext cx="293628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>
                <a:solidFill>
                  <a:srgbClr val="008000"/>
                </a:solidFill>
              </a:rPr>
              <a:t>Hit Processing</a:t>
            </a:r>
          </a:p>
          <a:p>
            <a:r>
              <a:rPr lang="en-US" dirty="0"/>
              <a:t>    Jonathan </a:t>
            </a:r>
            <a:r>
              <a:rPr lang="en-US" dirty="0" err="1"/>
              <a:t>Insler</a:t>
            </a:r>
            <a:r>
              <a:rPr lang="en-US" dirty="0"/>
              <a:t> (LSU</a:t>
            </a:r>
            <a:r>
              <a:rPr lang="en-US" dirty="0" smtClean="0"/>
              <a:t>)</a:t>
            </a:r>
          </a:p>
          <a:p>
            <a:r>
              <a:rPr lang="en-US" dirty="0"/>
              <a:t> </a:t>
            </a:r>
            <a:r>
              <a:rPr lang="en-US" dirty="0" smtClean="0"/>
              <a:t>   Amir </a:t>
            </a:r>
            <a:r>
              <a:rPr lang="en-US" dirty="0" err="1" smtClean="0"/>
              <a:t>Farbin</a:t>
            </a:r>
            <a:r>
              <a:rPr lang="en-US" dirty="0" smtClean="0"/>
              <a:t> (UTA)</a:t>
            </a:r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008000"/>
                </a:solidFill>
              </a:rPr>
              <a:t>  Hit-finding Characterization</a:t>
            </a:r>
          </a:p>
          <a:p>
            <a:r>
              <a:rPr lang="en-US" dirty="0"/>
              <a:t>    Jonathan </a:t>
            </a:r>
            <a:r>
              <a:rPr lang="en-US" dirty="0" err="1"/>
              <a:t>Insler</a:t>
            </a:r>
            <a:r>
              <a:rPr lang="en-US" dirty="0"/>
              <a:t> (LSU)</a:t>
            </a:r>
          </a:p>
          <a:p>
            <a:r>
              <a:rPr lang="en-US" dirty="0"/>
              <a:t>    Kevin Wood (SC)</a:t>
            </a:r>
          </a:p>
          <a:p>
            <a:r>
              <a:rPr lang="en-US" dirty="0"/>
              <a:t>    Tyler </a:t>
            </a:r>
            <a:r>
              <a:rPr lang="en-US" dirty="0" err="1"/>
              <a:t>Alion</a:t>
            </a:r>
            <a:r>
              <a:rPr lang="en-US" dirty="0"/>
              <a:t> (SC)</a:t>
            </a:r>
          </a:p>
          <a:p>
            <a:endParaRPr lang="en-US" dirty="0"/>
          </a:p>
          <a:p>
            <a:r>
              <a:rPr lang="en-US" b="1" dirty="0">
                <a:solidFill>
                  <a:srgbClr val="008000"/>
                </a:solidFill>
              </a:rPr>
              <a:t>  Disambiguation Algorithms</a:t>
            </a:r>
          </a:p>
          <a:p>
            <a:r>
              <a:rPr lang="en-US" dirty="0"/>
              <a:t>    Tyler </a:t>
            </a:r>
            <a:r>
              <a:rPr lang="en-US" dirty="0" err="1"/>
              <a:t>Alion</a:t>
            </a:r>
            <a:r>
              <a:rPr lang="en-US" dirty="0"/>
              <a:t> (SC)</a:t>
            </a:r>
          </a:p>
          <a:p>
            <a:r>
              <a:rPr lang="en-US" dirty="0"/>
              <a:t>    Jae Kim  (SC)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29011" y="1143000"/>
            <a:ext cx="3868855" cy="5355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 Clustering</a:t>
            </a:r>
          </a:p>
          <a:p>
            <a:r>
              <a:rPr lang="en-US" dirty="0"/>
              <a:t>    Andy Blake (Cambridge)</a:t>
            </a:r>
          </a:p>
          <a:p>
            <a:r>
              <a:rPr lang="en-US" dirty="0"/>
              <a:t>    Mark Thompson (Cambridge)</a:t>
            </a:r>
          </a:p>
          <a:p>
            <a:r>
              <a:rPr lang="en-US" dirty="0"/>
              <a:t>    John Marshall (Cambridge)</a:t>
            </a:r>
          </a:p>
          <a:p>
            <a:r>
              <a:rPr lang="en-US" dirty="0"/>
              <a:t>    Ben </a:t>
            </a:r>
            <a:r>
              <a:rPr lang="en-US" dirty="0" err="1"/>
              <a:t>Carls</a:t>
            </a:r>
            <a:r>
              <a:rPr lang="en-US" dirty="0"/>
              <a:t> (FNAL) (</a:t>
            </a:r>
            <a:r>
              <a:rPr lang="en-US" dirty="0" err="1"/>
              <a:t>MicroBooNE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plays </a:t>
            </a:r>
            <a:r>
              <a:rPr lang="en-US" dirty="0"/>
              <a:t>an advisory role)</a:t>
            </a:r>
          </a:p>
          <a:p>
            <a:r>
              <a:rPr lang="en-US" dirty="0"/>
              <a:t>    </a:t>
            </a:r>
            <a:r>
              <a:rPr lang="en-US" dirty="0" err="1"/>
              <a:t>Andrzej</a:t>
            </a:r>
            <a:r>
              <a:rPr lang="en-US" dirty="0"/>
              <a:t> </a:t>
            </a:r>
            <a:r>
              <a:rPr lang="en-US" dirty="0" err="1"/>
              <a:t>Szelc</a:t>
            </a:r>
            <a:r>
              <a:rPr lang="en-US" dirty="0"/>
              <a:t> (Yale)</a:t>
            </a:r>
          </a:p>
          <a:p>
            <a:endParaRPr lang="en-US" dirty="0"/>
          </a:p>
          <a:p>
            <a:r>
              <a:rPr lang="en-US" b="1" dirty="0">
                <a:solidFill>
                  <a:srgbClr val="008000"/>
                </a:solidFill>
              </a:rPr>
              <a:t>  </a:t>
            </a:r>
            <a:r>
              <a:rPr lang="en-US" b="1" dirty="0" err="1">
                <a:solidFill>
                  <a:srgbClr val="008000"/>
                </a:solidFill>
              </a:rPr>
              <a:t>Calorimetry</a:t>
            </a:r>
            <a:endParaRPr lang="en-US" b="1" dirty="0">
              <a:solidFill>
                <a:srgbClr val="008000"/>
              </a:solidFill>
            </a:endParaRPr>
          </a:p>
          <a:p>
            <a:r>
              <a:rPr lang="en-US" dirty="0"/>
              <a:t>    </a:t>
            </a:r>
            <a:r>
              <a:rPr lang="en-US" dirty="0" err="1"/>
              <a:t>Andrzej</a:t>
            </a:r>
            <a:r>
              <a:rPr lang="en-US" dirty="0"/>
              <a:t> </a:t>
            </a:r>
            <a:r>
              <a:rPr lang="en-US" dirty="0" err="1"/>
              <a:t>Szelc</a:t>
            </a:r>
            <a:r>
              <a:rPr lang="en-US" dirty="0"/>
              <a:t> (Yale)</a:t>
            </a:r>
          </a:p>
          <a:p>
            <a:r>
              <a:rPr lang="en-US" dirty="0"/>
              <a:t>    Kevin Wood (SC)</a:t>
            </a:r>
          </a:p>
          <a:p>
            <a:r>
              <a:rPr lang="en-US" dirty="0"/>
              <a:t>    </a:t>
            </a:r>
            <a:r>
              <a:rPr lang="en-US" dirty="0" err="1"/>
              <a:t>Sanjib</a:t>
            </a:r>
            <a:r>
              <a:rPr lang="en-US" dirty="0"/>
              <a:t> Mishra (SC)</a:t>
            </a:r>
          </a:p>
          <a:p>
            <a:endParaRPr lang="en-US" dirty="0"/>
          </a:p>
          <a:p>
            <a:r>
              <a:rPr lang="en-US" b="1" dirty="0">
                <a:solidFill>
                  <a:srgbClr val="008000"/>
                </a:solidFill>
              </a:rPr>
              <a:t>  Tracking</a:t>
            </a:r>
          </a:p>
          <a:p>
            <a:r>
              <a:rPr lang="en-US" dirty="0"/>
              <a:t>    Andy Blake (Cambridge)</a:t>
            </a:r>
          </a:p>
          <a:p>
            <a:r>
              <a:rPr lang="en-US" dirty="0"/>
              <a:t>    Mark Thompson (Cambridge)</a:t>
            </a:r>
          </a:p>
          <a:p>
            <a:r>
              <a:rPr lang="en-US" dirty="0"/>
              <a:t>    John Marshall (Cambridge)</a:t>
            </a:r>
          </a:p>
          <a:p>
            <a:r>
              <a:rPr lang="en-US" dirty="0"/>
              <a:t>    Herb Greenlee (FNAL)  (</a:t>
            </a:r>
            <a:r>
              <a:rPr lang="en-US" dirty="0" err="1"/>
              <a:t>MicroBooNE</a:t>
            </a:r>
            <a:r>
              <a:rPr lang="en-US" dirty="0"/>
              <a:t>)</a:t>
            </a:r>
          </a:p>
          <a:p>
            <a:r>
              <a:rPr lang="en-US" dirty="0"/>
              <a:t>    Eric Church (Yale)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9700" y="103608"/>
            <a:ext cx="8712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660066"/>
                </a:solidFill>
                <a:latin typeface="Trebuchet MS"/>
                <a:cs typeface="Trebuchet MS"/>
              </a:rPr>
              <a:t>People Working on Far Detector Reconstruction Tasks</a:t>
            </a:r>
            <a:endParaRPr lang="en-US" sz="2800" dirty="0">
              <a:solidFill>
                <a:srgbClr val="660066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84928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Junk FD Deliverables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9C80-4C44-9444-93A7-D81B48556ED5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57264"/>
            <a:ext cx="359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FD </a:t>
            </a:r>
            <a:r>
              <a:rPr lang="en-US" sz="2400" b="1" dirty="0" smtClean="0">
                <a:solidFill>
                  <a:srgbClr val="0000FF"/>
                </a:solidFill>
              </a:rPr>
              <a:t>Reconstruction (cont’d)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810" y="516256"/>
            <a:ext cx="8058779" cy="5632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dE</a:t>
            </a:r>
            <a:r>
              <a:rPr lang="en-US" b="1" dirty="0">
                <a:solidFill>
                  <a:srgbClr val="008000"/>
                </a:solidFill>
              </a:rPr>
              <a:t>/dx reconstruction/PID</a:t>
            </a:r>
          </a:p>
          <a:p>
            <a:r>
              <a:rPr lang="en-US" dirty="0"/>
              <a:t>    </a:t>
            </a:r>
            <a:r>
              <a:rPr lang="en-US" dirty="0" smtClean="0"/>
              <a:t>J. </a:t>
            </a:r>
            <a:r>
              <a:rPr lang="en-US" dirty="0" err="1" smtClean="0"/>
              <a:t>Insler</a:t>
            </a:r>
            <a:r>
              <a:rPr lang="en-US" dirty="0" smtClean="0"/>
              <a:t> (LSU)</a:t>
            </a:r>
            <a:endParaRPr lang="en-US" dirty="0"/>
          </a:p>
          <a:p>
            <a:r>
              <a:rPr lang="en-US" dirty="0" smtClean="0"/>
              <a:t>    </a:t>
            </a:r>
            <a:r>
              <a:rPr lang="en-US" dirty="0"/>
              <a:t>Bruce Baller's the expert on </a:t>
            </a:r>
            <a:r>
              <a:rPr lang="en-US" dirty="0" err="1" smtClean="0"/>
              <a:t>ArgoNeuT</a:t>
            </a:r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008000"/>
                </a:solidFill>
              </a:rPr>
              <a:t>  </a:t>
            </a:r>
            <a:r>
              <a:rPr lang="en-US" b="1" dirty="0" err="1">
                <a:solidFill>
                  <a:srgbClr val="008000"/>
                </a:solidFill>
              </a:rPr>
              <a:t>Muon</a:t>
            </a:r>
            <a:r>
              <a:rPr lang="en-US" b="1" dirty="0">
                <a:solidFill>
                  <a:srgbClr val="008000"/>
                </a:solidFill>
              </a:rPr>
              <a:t> charge sign from absorption</a:t>
            </a:r>
          </a:p>
          <a:p>
            <a:r>
              <a:rPr lang="en-US" dirty="0"/>
              <a:t>    Richard Imlay (LSU)</a:t>
            </a:r>
          </a:p>
          <a:p>
            <a:endParaRPr lang="en-US" dirty="0"/>
          </a:p>
          <a:p>
            <a:r>
              <a:rPr lang="en-US" b="1" dirty="0">
                <a:solidFill>
                  <a:srgbClr val="008000"/>
                </a:solidFill>
              </a:rPr>
              <a:t>  Energy </a:t>
            </a:r>
            <a:r>
              <a:rPr lang="en-US" b="1" dirty="0" smtClean="0">
                <a:solidFill>
                  <a:srgbClr val="008000"/>
                </a:solidFill>
              </a:rPr>
              <a:t>Calibration </a:t>
            </a:r>
            <a:r>
              <a:rPr lang="en-US" b="1" dirty="0">
                <a:solidFill>
                  <a:srgbClr val="008000"/>
                </a:solidFill>
              </a:rPr>
              <a:t>-- electrons</a:t>
            </a:r>
          </a:p>
          <a:p>
            <a:r>
              <a:rPr lang="en-US" dirty="0"/>
              <a:t>    Kevin Wood (SC)</a:t>
            </a:r>
          </a:p>
          <a:p>
            <a:r>
              <a:rPr lang="en-US" dirty="0"/>
              <a:t>    </a:t>
            </a:r>
            <a:r>
              <a:rPr lang="en-US" dirty="0" err="1"/>
              <a:t>Sanjib</a:t>
            </a:r>
            <a:r>
              <a:rPr lang="en-US" dirty="0"/>
              <a:t> Mishra (SC)</a:t>
            </a:r>
          </a:p>
          <a:p>
            <a:endParaRPr lang="en-US" dirty="0"/>
          </a:p>
          <a:p>
            <a:r>
              <a:rPr lang="en-US" b="1" dirty="0">
                <a:solidFill>
                  <a:srgbClr val="008000"/>
                </a:solidFill>
              </a:rPr>
              <a:t>  Energy </a:t>
            </a:r>
            <a:r>
              <a:rPr lang="en-US" b="1" dirty="0" smtClean="0">
                <a:solidFill>
                  <a:srgbClr val="008000"/>
                </a:solidFill>
              </a:rPr>
              <a:t>Calibration </a:t>
            </a:r>
            <a:r>
              <a:rPr lang="en-US" b="1" dirty="0">
                <a:solidFill>
                  <a:srgbClr val="008000"/>
                </a:solidFill>
              </a:rPr>
              <a:t>-- </a:t>
            </a:r>
            <a:r>
              <a:rPr lang="en-US" b="1" dirty="0" err="1">
                <a:solidFill>
                  <a:srgbClr val="008000"/>
                </a:solidFill>
              </a:rPr>
              <a:t>muons</a:t>
            </a:r>
            <a:endParaRPr lang="en-US" b="1" dirty="0">
              <a:solidFill>
                <a:srgbClr val="008000"/>
              </a:solidFill>
            </a:endParaRPr>
          </a:p>
          <a:p>
            <a:r>
              <a:rPr lang="en-US" dirty="0"/>
              <a:t>    No one specific to LBNE yet -- range and multiple scattering techniques</a:t>
            </a:r>
          </a:p>
          <a:p>
            <a:endParaRPr lang="en-US" dirty="0"/>
          </a:p>
          <a:p>
            <a:r>
              <a:rPr lang="en-US" b="1" dirty="0">
                <a:solidFill>
                  <a:srgbClr val="008000"/>
                </a:solidFill>
              </a:rPr>
              <a:t>  Energy Calibration -- other particles</a:t>
            </a:r>
          </a:p>
          <a:p>
            <a:r>
              <a:rPr lang="en-US" dirty="0"/>
              <a:t>    Protons, </a:t>
            </a:r>
            <a:r>
              <a:rPr lang="en-US" dirty="0" err="1"/>
              <a:t>pions</a:t>
            </a:r>
            <a:r>
              <a:rPr lang="en-US" dirty="0"/>
              <a:t>, </a:t>
            </a:r>
            <a:r>
              <a:rPr lang="en-US" dirty="0" err="1" smtClean="0"/>
              <a:t>kaons</a:t>
            </a:r>
            <a:r>
              <a:rPr lang="en-US" dirty="0" smtClean="0"/>
              <a:t> – need personnel</a:t>
            </a:r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008000"/>
                </a:solidFill>
              </a:rPr>
              <a:t>  Energy Calibration -- </a:t>
            </a:r>
            <a:r>
              <a:rPr lang="en-US" b="1" dirty="0" smtClean="0">
                <a:solidFill>
                  <a:srgbClr val="008000"/>
                </a:solidFill>
              </a:rPr>
              <a:t>reconstruction </a:t>
            </a:r>
            <a:r>
              <a:rPr lang="en-US" b="1" dirty="0">
                <a:solidFill>
                  <a:srgbClr val="008000"/>
                </a:solidFill>
              </a:rPr>
              <a:t>of neutrino energy</a:t>
            </a:r>
          </a:p>
          <a:p>
            <a:r>
              <a:rPr lang="en-US" dirty="0"/>
              <a:t>    Needed.  But this is down the road from the above tasks.  Maybe it can</a:t>
            </a:r>
          </a:p>
          <a:p>
            <a:r>
              <a:rPr lang="en-US" dirty="0"/>
              <a:t>    be worked on making assumptions on the </a:t>
            </a:r>
            <a:r>
              <a:rPr lang="en-US" dirty="0" err="1"/>
              <a:t>reco</a:t>
            </a:r>
            <a:r>
              <a:rPr lang="en-US" dirty="0"/>
              <a:t> of the particles.  </a:t>
            </a:r>
            <a:r>
              <a:rPr lang="en-US" dirty="0" err="1"/>
              <a:t>FastMC</a:t>
            </a:r>
            <a:r>
              <a:rPr lang="en-US" dirty="0"/>
              <a:t> does this.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40200" y="282664"/>
            <a:ext cx="507892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>
                <a:solidFill>
                  <a:srgbClr val="008000"/>
                </a:solidFill>
              </a:rPr>
              <a:t>Photon detector reconstruction</a:t>
            </a:r>
          </a:p>
          <a:p>
            <a:r>
              <a:rPr lang="en-US" dirty="0"/>
              <a:t>    </a:t>
            </a:r>
            <a:r>
              <a:rPr lang="en-US" dirty="0" err="1"/>
              <a:t>Zepeng</a:t>
            </a:r>
            <a:r>
              <a:rPr lang="en-US" dirty="0"/>
              <a:t> Li (Duke)</a:t>
            </a:r>
          </a:p>
          <a:p>
            <a:r>
              <a:rPr lang="en-US" dirty="0"/>
              <a:t>    Kate </a:t>
            </a:r>
            <a:r>
              <a:rPr lang="en-US" dirty="0" err="1"/>
              <a:t>Scholberg</a:t>
            </a:r>
            <a:r>
              <a:rPr lang="en-US" dirty="0"/>
              <a:t> (Duke)</a:t>
            </a:r>
          </a:p>
          <a:p>
            <a:r>
              <a:rPr lang="en-US" dirty="0"/>
              <a:t>    Stan Seibert (Penn)</a:t>
            </a:r>
          </a:p>
          <a:p>
            <a:endParaRPr lang="en-US" dirty="0"/>
          </a:p>
          <a:p>
            <a:r>
              <a:rPr lang="en-US" b="1" dirty="0">
                <a:solidFill>
                  <a:srgbClr val="008000"/>
                </a:solidFill>
              </a:rPr>
              <a:t>  Low-Energy </a:t>
            </a:r>
            <a:r>
              <a:rPr lang="en-US" b="1" dirty="0" err="1" smtClean="0">
                <a:solidFill>
                  <a:srgbClr val="008000"/>
                </a:solidFill>
              </a:rPr>
              <a:t>Reco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smtClean="0">
                <a:solidFill>
                  <a:srgbClr val="008000"/>
                </a:solidFill>
              </a:rPr>
              <a:t>&amp; </a:t>
            </a:r>
            <a:r>
              <a:rPr lang="en-US" b="1" dirty="0">
                <a:solidFill>
                  <a:srgbClr val="008000"/>
                </a:solidFill>
              </a:rPr>
              <a:t>nuclear de-excitation gammas</a:t>
            </a:r>
          </a:p>
          <a:p>
            <a:r>
              <a:rPr lang="en-US" dirty="0"/>
              <a:t>    Kate </a:t>
            </a:r>
            <a:r>
              <a:rPr lang="en-US" dirty="0" err="1"/>
              <a:t>Scholberg</a:t>
            </a:r>
            <a:r>
              <a:rPr lang="en-US" dirty="0"/>
              <a:t> (Duke)</a:t>
            </a:r>
          </a:p>
          <a:p>
            <a:r>
              <a:rPr lang="en-US" dirty="0"/>
              <a:t>    </a:t>
            </a:r>
            <a:r>
              <a:rPr lang="en-US" dirty="0" err="1"/>
              <a:t>Zepeng</a:t>
            </a:r>
            <a:r>
              <a:rPr lang="en-US" dirty="0"/>
              <a:t> Li (Duke)</a:t>
            </a:r>
          </a:p>
          <a:p>
            <a:r>
              <a:rPr lang="en-US" dirty="0"/>
              <a:t>    Mike </a:t>
            </a:r>
            <a:r>
              <a:rPr lang="en-US" dirty="0" err="1"/>
              <a:t>Smy</a:t>
            </a:r>
            <a:r>
              <a:rPr lang="en-US" dirty="0"/>
              <a:t> (UC </a:t>
            </a:r>
            <a:r>
              <a:rPr lang="en-US" dirty="0" err="1"/>
              <a:t>Irvina</a:t>
            </a:r>
            <a:r>
              <a:rPr lang="en-US" dirty="0"/>
              <a:t>)</a:t>
            </a:r>
          </a:p>
          <a:p>
            <a:r>
              <a:rPr lang="en-US" dirty="0"/>
              <a:t>    Bob Svoboda (UC Davis)</a:t>
            </a:r>
          </a:p>
          <a:p>
            <a:endParaRPr lang="en-US" dirty="0"/>
          </a:p>
          <a:p>
            <a:r>
              <a:rPr lang="en-US" b="1" dirty="0">
                <a:solidFill>
                  <a:srgbClr val="008000"/>
                </a:solidFill>
              </a:rPr>
              <a:t>  Reconstructing ICARUS Events</a:t>
            </a:r>
          </a:p>
          <a:p>
            <a:r>
              <a:rPr lang="en-US" dirty="0"/>
              <a:t>    Need person(s</a:t>
            </a:r>
            <a:r>
              <a:rPr lang="en-US" dirty="0" smtClean="0"/>
              <a:t>).  And events.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047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8625" y="15875"/>
            <a:ext cx="2682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660066"/>
                </a:solidFill>
                <a:latin typeface="Trebuchet MS"/>
                <a:cs typeface="Trebuchet MS"/>
              </a:rPr>
              <a:t>Timescales</a:t>
            </a:r>
            <a:endParaRPr lang="en-US" sz="4000" dirty="0">
              <a:solidFill>
                <a:srgbClr val="660066"/>
              </a:solidFill>
              <a:latin typeface="Trebuchet MS"/>
              <a:cs typeface="Trebuchet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" y="1492250"/>
            <a:ext cx="861608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January 31 – February 1:   FD Workshop/</a:t>
            </a:r>
            <a:r>
              <a:rPr lang="en-US" sz="2000" dirty="0" err="1" smtClean="0"/>
              <a:t>Hackathon</a:t>
            </a:r>
            <a:r>
              <a:rPr lang="en-US" sz="2000" dirty="0" smtClean="0"/>
              <a:t>    @</a:t>
            </a:r>
            <a:r>
              <a:rPr lang="en-US" sz="2000" dirty="0" err="1" smtClean="0"/>
              <a:t>Fermilab</a:t>
            </a:r>
            <a:endParaRPr lang="en-US" sz="2000" dirty="0" smtClean="0"/>
          </a:p>
          <a:p>
            <a:r>
              <a:rPr lang="en-US" sz="2000" dirty="0" smtClean="0"/>
              <a:t>February 2—4:   LBNE Collaboration meeting                @</a:t>
            </a:r>
            <a:r>
              <a:rPr lang="en-US" sz="2000" dirty="0" err="1" smtClean="0"/>
              <a:t>Fermilab</a:t>
            </a:r>
            <a:endParaRPr lang="en-US" sz="2000" dirty="0" smtClean="0"/>
          </a:p>
          <a:p>
            <a:r>
              <a:rPr lang="en-US" sz="2000" dirty="0" smtClean="0"/>
              <a:t>February 5:   Far Detector Engineering meeting            @</a:t>
            </a:r>
            <a:r>
              <a:rPr lang="en-US" sz="2000" dirty="0" err="1" smtClean="0"/>
              <a:t>Fermilab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March 20 – 22:   R&amp;D and Software &amp; Computing &amp; Physics Tools Internal Review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@Argonne</a:t>
            </a:r>
          </a:p>
          <a:p>
            <a:endParaRPr lang="en-US" sz="2000" dirty="0"/>
          </a:p>
          <a:p>
            <a:r>
              <a:rPr lang="en-US" sz="2000" b="1" dirty="0" smtClean="0">
                <a:solidFill>
                  <a:srgbClr val="0000FF"/>
                </a:solidFill>
              </a:rPr>
              <a:t>May 12 – 16: DOE Review </a:t>
            </a:r>
            <a:r>
              <a:rPr lang="en-US" sz="2000" dirty="0" smtClean="0"/>
              <a:t>of R&amp;D, Software &amp; Computing, Physics Tools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Junk FD Deliverables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9C80-4C44-9444-93A7-D81B48556ED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22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Junk FD Deliverables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9C80-4C44-9444-93A7-D81B48556ED5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90800" y="62661"/>
            <a:ext cx="3323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660066"/>
                </a:solidFill>
                <a:latin typeface="Trebuchet MS"/>
                <a:cs typeface="Trebuchet MS"/>
              </a:rPr>
              <a:t>Documentation</a:t>
            </a:r>
            <a:endParaRPr lang="en-US" sz="3600" dirty="0">
              <a:solidFill>
                <a:srgbClr val="660066"/>
              </a:solidFill>
              <a:latin typeface="Trebuchet MS"/>
              <a:cs typeface="Trebuchet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526" y="1336134"/>
            <a:ext cx="8943474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Jim Stewart would like us to justify a change request for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moving the wire angle from 45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 to 36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 on a short timescale (~week)</a:t>
            </a:r>
          </a:p>
          <a:p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Documentation for May DOE Review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Physics Tools Status Document, including FD </a:t>
            </a:r>
            <a:r>
              <a:rPr lang="en-US" sz="2000" dirty="0" err="1" smtClean="0"/>
              <a:t>Sim</a:t>
            </a:r>
            <a:r>
              <a:rPr lang="en-US" sz="2000" dirty="0" smtClean="0"/>
              <a:t>/</a:t>
            </a:r>
            <a:r>
              <a:rPr lang="en-US" sz="2000" dirty="0" err="1" smtClean="0"/>
              <a:t>Reco</a:t>
            </a:r>
            <a:endParaRPr lang="en-US" sz="2000" dirty="0" smtClean="0"/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Computing Requirements Document (see Maxim’s talk in the </a:t>
            </a:r>
            <a:r>
              <a:rPr lang="en-US" sz="2000" dirty="0" err="1" smtClean="0"/>
              <a:t>collab</a:t>
            </a:r>
            <a:r>
              <a:rPr lang="en-US" sz="2000" dirty="0" smtClean="0"/>
              <a:t> meeting)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Software and Computing plans document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R&amp;D group document</a:t>
            </a:r>
          </a:p>
          <a:p>
            <a:pPr marL="742950" lvl="1" indent="-285750">
              <a:buFont typeface="Arial"/>
              <a:buChar char="•"/>
            </a:pPr>
            <a:endParaRPr lang="en-US" sz="2000" dirty="0"/>
          </a:p>
          <a:p>
            <a:r>
              <a:rPr lang="en-US" sz="2000" dirty="0" smtClean="0"/>
              <a:t>The first of those, Physics Tools Status, we will have to write/contribute to,</a:t>
            </a:r>
          </a:p>
          <a:p>
            <a:r>
              <a:rPr lang="en-US" sz="2000" dirty="0" smtClean="0"/>
              <a:t>and the others we should review as we are clients and/or participants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4439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Junk FD Deliverables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9C80-4C44-9444-93A7-D81B48556ED5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nuebarnuebar9_19_c1_t5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01"/>
          <a:stretch/>
        </p:blipFill>
        <p:spPr>
          <a:xfrm>
            <a:off x="1367142" y="739776"/>
            <a:ext cx="6030251" cy="50916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9775" y="247650"/>
            <a:ext cx="8059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660066"/>
                </a:solidFill>
              </a:rPr>
              <a:t>A CC </a:t>
            </a:r>
            <a:r>
              <a:rPr lang="en-US" sz="2000" dirty="0" err="1" smtClean="0">
                <a:solidFill>
                  <a:srgbClr val="660066"/>
                </a:solidFill>
              </a:rPr>
              <a:t>nue</a:t>
            </a:r>
            <a:r>
              <a:rPr lang="en-US" sz="2000" dirty="0" smtClean="0">
                <a:solidFill>
                  <a:srgbClr val="660066"/>
                </a:solidFill>
              </a:rPr>
              <a:t> Event in the 10 </a:t>
            </a:r>
            <a:r>
              <a:rPr lang="en-US" sz="2000" dirty="0" err="1" smtClean="0">
                <a:solidFill>
                  <a:srgbClr val="660066"/>
                </a:solidFill>
              </a:rPr>
              <a:t>kt</a:t>
            </a:r>
            <a:r>
              <a:rPr lang="en-US" sz="2000" dirty="0" smtClean="0">
                <a:solidFill>
                  <a:srgbClr val="660066"/>
                </a:solidFill>
              </a:rPr>
              <a:t> FD Simulation – No </a:t>
            </a:r>
            <a:r>
              <a:rPr lang="en-US" sz="2000" dirty="0" err="1" smtClean="0">
                <a:solidFill>
                  <a:srgbClr val="660066"/>
                </a:solidFill>
              </a:rPr>
              <a:t>cosmics</a:t>
            </a:r>
            <a:r>
              <a:rPr lang="en-US" sz="2000" dirty="0" smtClean="0">
                <a:solidFill>
                  <a:srgbClr val="660066"/>
                </a:solidFill>
              </a:rPr>
              <a:t>.  Cryostat 1.  TPC 54</a:t>
            </a:r>
            <a:endParaRPr lang="en-US" sz="20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952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Junk FD Deliverables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9C80-4C44-9444-93A7-D81B48556ED5}" type="slidenum">
              <a:rPr lang="en-US" smtClean="0"/>
              <a:t>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57200" y="279400"/>
            <a:ext cx="8178291" cy="5651500"/>
            <a:chOff x="457200" y="279400"/>
            <a:chExt cx="8178291" cy="5651500"/>
          </a:xfrm>
        </p:grpSpPr>
        <p:pic>
          <p:nvPicPr>
            <p:cNvPr id="6" name="Picture 5" descr="nuebarnuebar9_19_c1_t54_cosmic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259"/>
            <a:stretch/>
          </p:blipFill>
          <p:spPr>
            <a:xfrm>
              <a:off x="1422400" y="755650"/>
              <a:ext cx="6014985" cy="517525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69900" y="1216025"/>
              <a:ext cx="11194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Collection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3900" y="2882900"/>
              <a:ext cx="3156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5650" y="4660900"/>
              <a:ext cx="3327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7200" y="279400"/>
              <a:ext cx="81782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660066"/>
                  </a:solidFill>
                </a:rPr>
                <a:t>The Same Event, Re-Simulated, with </a:t>
              </a:r>
              <a:r>
                <a:rPr lang="en-US" sz="2400" dirty="0" smtClean="0">
                  <a:solidFill>
                    <a:srgbClr val="660066"/>
                  </a:solidFill>
                </a:rPr>
                <a:t>Surface Cosmic</a:t>
              </a:r>
              <a:r>
                <a:rPr lang="en-US" sz="2400" dirty="0" smtClean="0">
                  <a:solidFill>
                    <a:srgbClr val="660066"/>
                  </a:solidFill>
                </a:rPr>
                <a:t>-Ray Overlay</a:t>
              </a:r>
              <a:endParaRPr lang="en-US" sz="2400" dirty="0">
                <a:solidFill>
                  <a:srgbClr val="66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1763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Junk FD Deliverables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9C80-4C44-9444-93A7-D81B48556ED5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14368" y="0"/>
            <a:ext cx="50064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660066"/>
                </a:solidFill>
                <a:latin typeface="Trebuchet MS"/>
                <a:cs typeface="Trebuchet MS"/>
              </a:rPr>
              <a:t>Simulation TODO List</a:t>
            </a:r>
            <a:endParaRPr lang="en-US" sz="4000" dirty="0">
              <a:solidFill>
                <a:srgbClr val="660066"/>
              </a:solidFill>
              <a:latin typeface="Trebuchet MS"/>
              <a:cs typeface="Trebuchet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707886"/>
            <a:ext cx="7609776" cy="5909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Finish Validating NEST photon and electron production modeling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Compare predictions of NEST with </a:t>
            </a:r>
            <a:r>
              <a:rPr lang="en-US" dirty="0" err="1" smtClean="0"/>
              <a:t>LArSoft’s</a:t>
            </a:r>
            <a:r>
              <a:rPr lang="en-US" dirty="0" smtClean="0"/>
              <a:t> current parameterization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Seek ways to reduce memory consumption: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Can we use GEANT4’s geometry replica mechanism to our advantage?</a:t>
            </a:r>
          </a:p>
          <a:p>
            <a:pPr marL="742950" lvl="1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Many samples we need to simulate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GENIE neutrino interactions – already have some at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https://</a:t>
            </a:r>
            <a:r>
              <a:rPr lang="en-US" dirty="0" err="1" smtClean="0"/>
              <a:t>cdcvs.fnal.gov</a:t>
            </a:r>
            <a:r>
              <a:rPr lang="en-US" dirty="0" smtClean="0"/>
              <a:t>/</a:t>
            </a:r>
            <a:r>
              <a:rPr lang="en-US" dirty="0" err="1" smtClean="0"/>
              <a:t>redmine</a:t>
            </a:r>
            <a:r>
              <a:rPr lang="en-US" dirty="0" smtClean="0"/>
              <a:t>/projects/</a:t>
            </a:r>
            <a:r>
              <a:rPr lang="en-US" dirty="0" err="1" smtClean="0"/>
              <a:t>lbne-fd-sim</a:t>
            </a:r>
            <a:r>
              <a:rPr lang="en-US" dirty="0" smtClean="0"/>
              <a:t>/wiki</a:t>
            </a:r>
            <a:endParaRPr lang="en-US" dirty="0"/>
          </a:p>
          <a:p>
            <a:pPr lvl="1"/>
            <a:r>
              <a:rPr lang="en-US" dirty="0" smtClean="0"/>
              <a:t>Simulated from Dan </a:t>
            </a:r>
            <a:r>
              <a:rPr lang="en-US" dirty="0" err="1" smtClean="0"/>
              <a:t>Cherdack’s</a:t>
            </a:r>
            <a:r>
              <a:rPr lang="en-US" dirty="0" smtClean="0"/>
              <a:t> GENIE files produced for </a:t>
            </a:r>
            <a:r>
              <a:rPr lang="en-US" dirty="0" err="1" smtClean="0"/>
              <a:t>FastMC</a:t>
            </a:r>
            <a:r>
              <a:rPr lang="en-US" dirty="0" smtClean="0"/>
              <a:t> tasks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To do (or only partially done):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Cosmic</a:t>
            </a:r>
            <a:r>
              <a:rPr lang="en-US" dirty="0"/>
              <a:t> </a:t>
            </a:r>
            <a:r>
              <a:rPr lang="en-US" dirty="0" smtClean="0"/>
              <a:t>rays  (underground and 35t surface)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Proton Decay, in several modes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Atmospheric Neutrinos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Supernova interactions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Rock interactions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Interactions of atmospheric and beam neutrinos with detector material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(APA frames, </a:t>
            </a:r>
            <a:r>
              <a:rPr lang="en-US" dirty="0" err="1" smtClean="0"/>
              <a:t>etc</a:t>
            </a:r>
            <a:r>
              <a:rPr lang="en-US" dirty="0" smtClean="0"/>
              <a:t>).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Simulate ICARUS events?  Reconstruct some we get from ICARUS?</a:t>
            </a:r>
          </a:p>
        </p:txBody>
      </p:sp>
    </p:spTree>
    <p:extLst>
      <p:ext uri="{BB962C8B-B14F-4D97-AF65-F5344CB8AC3E}">
        <p14:creationId xmlns:p14="http://schemas.microsoft.com/office/powerpoint/2010/main" val="668961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100"/>
            <a:ext cx="9144000" cy="22673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9488" y="-9386"/>
            <a:ext cx="7608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660066"/>
                </a:solidFill>
                <a:latin typeface="Trebuchet MS"/>
                <a:cs typeface="Trebuchet MS"/>
              </a:rPr>
              <a:t>LArSoft</a:t>
            </a:r>
            <a:r>
              <a:rPr lang="en-US" sz="4000" dirty="0" smtClean="0">
                <a:solidFill>
                  <a:srgbClr val="660066"/>
                </a:solidFill>
                <a:latin typeface="Trebuchet MS"/>
                <a:cs typeface="Trebuchet MS"/>
              </a:rPr>
              <a:t> FD Reconstruction Chain</a:t>
            </a:r>
            <a:endParaRPr lang="en-US" sz="4000" dirty="0">
              <a:solidFill>
                <a:srgbClr val="660066"/>
              </a:solidFill>
              <a:latin typeface="Trebuchet MS"/>
              <a:cs typeface="Trebuchet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901" y="2959100"/>
            <a:ext cx="3136900" cy="28623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LBNE Modifications:</a:t>
            </a:r>
          </a:p>
          <a:p>
            <a:r>
              <a:rPr lang="en-US" dirty="0" smtClean="0"/>
              <a:t>Raw Data are zero-suppressed,</a:t>
            </a:r>
          </a:p>
          <a:p>
            <a:r>
              <a:rPr lang="en-US" dirty="0" smtClean="0"/>
              <a:t>and likely other compression</a:t>
            </a:r>
          </a:p>
          <a:p>
            <a:r>
              <a:rPr lang="en-US" dirty="0" smtClean="0"/>
              <a:t>algorithms applied.  Cannot unpack</a:t>
            </a:r>
          </a:p>
          <a:p>
            <a:r>
              <a:rPr lang="en-US" dirty="0" smtClean="0"/>
              <a:t>it all at once.</a:t>
            </a:r>
          </a:p>
          <a:p>
            <a:endParaRPr lang="en-US" dirty="0"/>
          </a:p>
          <a:p>
            <a:r>
              <a:rPr lang="en-US" dirty="0" smtClean="0"/>
              <a:t>One wire at a time, and apply </a:t>
            </a:r>
          </a:p>
          <a:p>
            <a:r>
              <a:rPr lang="en-US" dirty="0" err="1" smtClean="0"/>
              <a:t>deconvolution</a:t>
            </a:r>
            <a:r>
              <a:rPr lang="en-US" dirty="0" smtClean="0"/>
              <a:t> and hit </a:t>
            </a:r>
            <a:r>
              <a:rPr lang="en-US" dirty="0" err="1" smtClean="0"/>
              <a:t>reco</a:t>
            </a:r>
            <a:r>
              <a:rPr lang="en-US" dirty="0" smtClean="0"/>
              <a:t> </a:t>
            </a:r>
          </a:p>
          <a:p>
            <a:r>
              <a:rPr lang="en-US" dirty="0" smtClean="0"/>
              <a:t>on blocks of nonzero 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300" y="698500"/>
            <a:ext cx="3818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used by </a:t>
            </a:r>
            <a:r>
              <a:rPr lang="en-US" dirty="0" err="1" smtClean="0"/>
              <a:t>ArgoNeuT</a:t>
            </a:r>
            <a:r>
              <a:rPr lang="en-US" dirty="0" smtClean="0"/>
              <a:t> and </a:t>
            </a:r>
            <a:r>
              <a:rPr lang="en-US" dirty="0" err="1" smtClean="0"/>
              <a:t>MicroBooNE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33900" y="3289300"/>
            <a:ext cx="4160113" cy="2862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LBNE Modifications:</a:t>
            </a:r>
          </a:p>
          <a:p>
            <a:r>
              <a:rPr lang="en-US" dirty="0" smtClean="0"/>
              <a:t>Ambiguity breaking for </a:t>
            </a:r>
          </a:p>
          <a:p>
            <a:r>
              <a:rPr lang="en-US" dirty="0" smtClean="0"/>
              <a:t>induction-plant hits.</a:t>
            </a:r>
          </a:p>
          <a:p>
            <a:endParaRPr lang="en-US" dirty="0"/>
          </a:p>
          <a:p>
            <a:r>
              <a:rPr lang="en-US" dirty="0" smtClean="0"/>
              <a:t>Reconstruct one APA at a time</a:t>
            </a:r>
          </a:p>
          <a:p>
            <a:r>
              <a:rPr lang="en-US" dirty="0" smtClean="0"/>
              <a:t>vs. global tracking and shower finding.</a:t>
            </a:r>
          </a:p>
          <a:p>
            <a:endParaRPr lang="en-US" dirty="0"/>
          </a:p>
          <a:p>
            <a:r>
              <a:rPr lang="en-US" dirty="0" smtClean="0"/>
              <a:t>Cosmic-ray rejection may be done at a</a:t>
            </a:r>
          </a:p>
          <a:p>
            <a:r>
              <a:rPr lang="en-US" dirty="0" smtClean="0"/>
              <a:t>faster, more approximate level and events</a:t>
            </a:r>
          </a:p>
          <a:p>
            <a:r>
              <a:rPr lang="en-US" dirty="0" smtClean="0"/>
              <a:t>selected for further processing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65500" y="3962400"/>
            <a:ext cx="1090976" cy="17543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Need</a:t>
            </a:r>
          </a:p>
          <a:p>
            <a:r>
              <a:rPr lang="en-US" dirty="0" smtClean="0"/>
              <a:t>a fast</a:t>
            </a:r>
          </a:p>
          <a:p>
            <a:r>
              <a:rPr lang="en-US" dirty="0" smtClean="0"/>
              <a:t>version</a:t>
            </a:r>
          </a:p>
          <a:p>
            <a:r>
              <a:rPr lang="en-US" dirty="0" smtClean="0"/>
              <a:t>for</a:t>
            </a:r>
          </a:p>
          <a:p>
            <a:r>
              <a:rPr lang="en-US" dirty="0" smtClean="0"/>
              <a:t>software</a:t>
            </a:r>
          </a:p>
          <a:p>
            <a:r>
              <a:rPr lang="en-US" dirty="0" smtClean="0"/>
              <a:t>triggering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17600" y="1524000"/>
            <a:ext cx="10975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D</a:t>
            </a:r>
            <a:r>
              <a:rPr lang="en-US" sz="1200" dirty="0" err="1" smtClean="0"/>
              <a:t>econvolution</a:t>
            </a:r>
            <a:endParaRPr lang="en-US" sz="12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1/31/14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Junk FD Deliverables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9C80-4C44-9444-93A7-D81B48556E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22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953" y="-55968"/>
            <a:ext cx="90226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660066"/>
                </a:solidFill>
                <a:latin typeface="Trebuchet MS"/>
                <a:cs typeface="Trebuchet MS"/>
              </a:rPr>
              <a:t>Deliverables for FD Reconstruction:</a:t>
            </a:r>
          </a:p>
          <a:p>
            <a:r>
              <a:rPr lang="en-US" sz="3200" dirty="0" smtClean="0">
                <a:solidFill>
                  <a:srgbClr val="660066"/>
                </a:solidFill>
                <a:latin typeface="Trebuchet MS"/>
                <a:cs typeface="Trebuchet MS"/>
              </a:rPr>
              <a:t>Physics </a:t>
            </a:r>
            <a:r>
              <a:rPr lang="en-US" sz="3200" dirty="0" smtClean="0">
                <a:solidFill>
                  <a:srgbClr val="660066"/>
                </a:solidFill>
                <a:latin typeface="Trebuchet MS"/>
                <a:cs typeface="Trebuchet MS"/>
              </a:rPr>
              <a:t>Performance: Single Particles in the TPC</a:t>
            </a:r>
            <a:endParaRPr lang="en-US" sz="3200" dirty="0">
              <a:solidFill>
                <a:srgbClr val="660066"/>
              </a:solidFill>
              <a:latin typeface="Trebuchet MS"/>
              <a:cs typeface="Trebuchet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82755"/>
            <a:ext cx="7484641" cy="5262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Monte Carlo predictions of, and systematic uncertainties on the following:</a:t>
            </a:r>
          </a:p>
          <a:p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solidFill>
                  <a:srgbClr val="0000FF"/>
                </a:solidFill>
              </a:rPr>
              <a:t>Efficiency</a:t>
            </a:r>
            <a:r>
              <a:rPr lang="en-US" sz="1600" dirty="0" smtClean="0"/>
              <a:t> for detecting </a:t>
            </a:r>
            <a:r>
              <a:rPr lang="en-US" sz="1600" dirty="0" err="1" smtClean="0"/>
              <a:t>muons</a:t>
            </a:r>
            <a:r>
              <a:rPr lang="en-US" sz="1600" dirty="0" smtClean="0"/>
              <a:t>, electrons, protons, </a:t>
            </a:r>
            <a:r>
              <a:rPr lang="en-US" sz="1600" dirty="0" err="1" smtClean="0"/>
              <a:t>pions</a:t>
            </a:r>
            <a:r>
              <a:rPr lang="en-US" sz="1600" dirty="0" smtClean="0"/>
              <a:t>, and </a:t>
            </a:r>
            <a:r>
              <a:rPr lang="en-US" sz="1600" dirty="0" err="1" smtClean="0"/>
              <a:t>kaons</a:t>
            </a:r>
            <a:r>
              <a:rPr lang="en-US" sz="1600" dirty="0" smtClean="0"/>
              <a:t> as functions of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Energy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Whether they exit or not (and how much is detected)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Angle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Whether they cross a gap or cross the APA</a:t>
            </a:r>
          </a:p>
          <a:p>
            <a:pPr marL="742950" lvl="1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solidFill>
                  <a:srgbClr val="0000FF"/>
                </a:solidFill>
              </a:rPr>
              <a:t>Energy Resolution </a:t>
            </a:r>
            <a:r>
              <a:rPr lang="en-US" sz="1600" dirty="0" smtClean="0"/>
              <a:t>for </a:t>
            </a:r>
            <a:r>
              <a:rPr lang="en-US" sz="1600" dirty="0" err="1" smtClean="0"/>
              <a:t>muons</a:t>
            </a:r>
            <a:r>
              <a:rPr lang="en-US" sz="1600" dirty="0" smtClean="0"/>
              <a:t>, electrons, protons, </a:t>
            </a:r>
            <a:r>
              <a:rPr lang="en-US" sz="1600" dirty="0" err="1" smtClean="0"/>
              <a:t>pions</a:t>
            </a:r>
            <a:r>
              <a:rPr lang="en-US" sz="1600" dirty="0" smtClean="0"/>
              <a:t>, and </a:t>
            </a:r>
            <a:r>
              <a:rPr lang="en-US" sz="1600" dirty="0" err="1" smtClean="0"/>
              <a:t>kaons</a:t>
            </a:r>
            <a:r>
              <a:rPr lang="en-US" sz="1600" dirty="0" smtClean="0"/>
              <a:t> as functions of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Energy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Whether they exit or not (and how much is detected)</a:t>
            </a:r>
          </a:p>
          <a:p>
            <a:pPr lvl="1"/>
            <a:r>
              <a:rPr lang="en-US" sz="1600" dirty="0"/>
              <a:t> </a:t>
            </a:r>
            <a:r>
              <a:rPr lang="en-US" sz="1600" dirty="0" smtClean="0"/>
              <a:t>       Energy resolution for exiting </a:t>
            </a:r>
            <a:r>
              <a:rPr lang="en-US" sz="1600" dirty="0" err="1" smtClean="0"/>
              <a:t>muons</a:t>
            </a:r>
            <a:r>
              <a:rPr lang="en-US" sz="1600" dirty="0"/>
              <a:t> </a:t>
            </a:r>
            <a:r>
              <a:rPr lang="en-US" sz="1600" dirty="0" smtClean="0"/>
              <a:t>and electrons is </a:t>
            </a:r>
          </a:p>
          <a:p>
            <a:pPr lvl="1"/>
            <a:r>
              <a:rPr lang="en-US" sz="1600" dirty="0"/>
              <a:t> </a:t>
            </a:r>
            <a:r>
              <a:rPr lang="en-US" sz="1600" dirty="0" smtClean="0"/>
              <a:t>       difficult – scattering angles</a:t>
            </a:r>
          </a:p>
          <a:p>
            <a:pPr lvl="1"/>
            <a:r>
              <a:rPr lang="en-US" sz="1600" dirty="0"/>
              <a:t> </a:t>
            </a:r>
            <a:r>
              <a:rPr lang="en-US" sz="1600" dirty="0" smtClean="0"/>
              <a:t>       and extrapolations needed.  Extended readout window helps for some tracks.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Angle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Whether they cross a gap or cross the APA</a:t>
            </a:r>
          </a:p>
          <a:p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solidFill>
                  <a:srgbClr val="0000FF"/>
                </a:solidFill>
              </a:rPr>
              <a:t>PID </a:t>
            </a:r>
            <a:r>
              <a:rPr lang="en-US" sz="1600" dirty="0" smtClean="0"/>
              <a:t>fake-rate matrices for each of the particles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err="1" smtClean="0"/>
              <a:t>dE</a:t>
            </a:r>
            <a:r>
              <a:rPr lang="en-US" sz="1600" dirty="0" smtClean="0"/>
              <a:t>/dx performance plot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Functions of energy, angle, and position.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Optimize cuts on PID MVA’s and </a:t>
            </a:r>
            <a:r>
              <a:rPr lang="en-US" sz="1600" dirty="0" err="1" smtClean="0"/>
              <a:t>fiducial</a:t>
            </a:r>
            <a:r>
              <a:rPr lang="en-US" sz="1600" dirty="0" smtClean="0"/>
              <a:t> cuts on events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Junk FD Deliverables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9C80-4C44-9444-93A7-D81B48556E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42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421" y="0"/>
            <a:ext cx="90703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660066"/>
                </a:solidFill>
              </a:rPr>
              <a:t>Examples of Delivered Performance Plots (</a:t>
            </a:r>
            <a:r>
              <a:rPr lang="en-US" sz="3200" dirty="0" err="1" smtClean="0">
                <a:solidFill>
                  <a:srgbClr val="660066"/>
                </a:solidFill>
              </a:rPr>
              <a:t>ArgoNeuT</a:t>
            </a:r>
            <a:r>
              <a:rPr lang="en-US" sz="3200" dirty="0" smtClean="0">
                <a:solidFill>
                  <a:srgbClr val="660066"/>
                </a:solidFill>
              </a:rPr>
              <a:t>)</a:t>
            </a:r>
            <a:endParaRPr lang="en-US" sz="3200" dirty="0">
              <a:solidFill>
                <a:srgbClr val="66006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42" y="584776"/>
            <a:ext cx="3792440" cy="32867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896" y="584776"/>
            <a:ext cx="4164404" cy="32867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245" y="3998557"/>
            <a:ext cx="8226055" cy="2605443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Junk FD Deliverables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9C80-4C44-9444-93A7-D81B48556E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55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472" y="471837"/>
            <a:ext cx="2251096" cy="17912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411" y="-78552"/>
            <a:ext cx="36110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660066"/>
                </a:solidFill>
              </a:rPr>
              <a:t>e/</a:t>
            </a:r>
            <a:r>
              <a:rPr lang="en-US" sz="4000" i="1" dirty="0" err="1" smtClean="0">
                <a:solidFill>
                  <a:srgbClr val="660066"/>
                </a:solidFill>
                <a:latin typeface="Times"/>
                <a:cs typeface="Times"/>
              </a:rPr>
              <a:t>γ</a:t>
            </a:r>
            <a:r>
              <a:rPr lang="en-US" sz="4000" dirty="0" smtClean="0">
                <a:solidFill>
                  <a:srgbClr val="660066"/>
                </a:solidFill>
              </a:rPr>
              <a:t>  </a:t>
            </a:r>
            <a:r>
              <a:rPr lang="en-US" sz="4000" dirty="0" smtClean="0">
                <a:solidFill>
                  <a:srgbClr val="660066"/>
                </a:solidFill>
                <a:latin typeface="Trebuchet MS"/>
                <a:cs typeface="Trebuchet MS"/>
              </a:rPr>
              <a:t>Separation </a:t>
            </a:r>
            <a:endParaRPr lang="en-US" sz="4000" dirty="0">
              <a:solidFill>
                <a:srgbClr val="66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692" y="662123"/>
            <a:ext cx="4168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Measured charge in the first part of an EM</a:t>
            </a:r>
          </a:p>
          <a:p>
            <a:r>
              <a:rPr lang="en-US" dirty="0" smtClean="0"/>
              <a:t>shower used to tell one MIP from two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6692" y="2081245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Acceptance for selecting electrons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7063" y="2184261"/>
            <a:ext cx="408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Fraction of selected events that are </a:t>
            </a:r>
            <a:r>
              <a:rPr lang="en-US" dirty="0" err="1" smtClean="0"/>
              <a:t>misID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96422" y="1308454"/>
            <a:ext cx="367826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Consulting with ICARUS colleagues to</a:t>
            </a:r>
          </a:p>
          <a:p>
            <a:r>
              <a:rPr lang="en-US" dirty="0" smtClean="0"/>
              <a:t>optimize performance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39" y="2553593"/>
            <a:ext cx="7354744" cy="29716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45783" y="125467"/>
            <a:ext cx="329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Matthew </a:t>
            </a:r>
            <a:r>
              <a:rPr lang="en-US" dirty="0" err="1" smtClean="0"/>
              <a:t>Szydagis</a:t>
            </a:r>
            <a:r>
              <a:rPr lang="en-US" dirty="0" smtClean="0"/>
              <a:t>, Daniel Coelho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56442" y="5584129"/>
            <a:ext cx="751494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Recent update – Negligible impact on the performance of this metric if we use</a:t>
            </a:r>
          </a:p>
          <a:p>
            <a:r>
              <a:rPr lang="en-US" dirty="0" smtClean="0"/>
              <a:t>36 degree induction-plane wires instead of 45-degree induction-plane wires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1/31/14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Junk FD Deliverables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B9C80-4C44-9444-93A7-D81B48556E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54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2433</Words>
  <Application>Microsoft Macintosh PowerPoint</Application>
  <PresentationFormat>On-screen Show (4:3)</PresentationFormat>
  <Paragraphs>460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R. Junk</dc:creator>
  <cp:lastModifiedBy>Thomas R. Junk</cp:lastModifiedBy>
  <cp:revision>20</cp:revision>
  <cp:lastPrinted>2014-01-30T23:48:29Z</cp:lastPrinted>
  <dcterms:created xsi:type="dcterms:W3CDTF">2014-01-30T21:28:20Z</dcterms:created>
  <dcterms:modified xsi:type="dcterms:W3CDTF">2014-01-31T01:03:01Z</dcterms:modified>
</cp:coreProperties>
</file>