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7" r:id="rId4"/>
    <p:sldId id="276" r:id="rId5"/>
    <p:sldId id="266" r:id="rId6"/>
    <p:sldId id="261" r:id="rId7"/>
    <p:sldId id="267" r:id="rId8"/>
    <p:sldId id="259" r:id="rId9"/>
    <p:sldId id="278" r:id="rId10"/>
    <p:sldId id="265" r:id="rId11"/>
    <p:sldId id="260" r:id="rId12"/>
    <p:sldId id="269" r:id="rId13"/>
    <p:sldId id="262" r:id="rId14"/>
    <p:sldId id="270" r:id="rId15"/>
    <p:sldId id="271" r:id="rId16"/>
    <p:sldId id="279" r:id="rId17"/>
    <p:sldId id="275" r:id="rId18"/>
    <p:sldId id="27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48BE-109F-49AA-B0F7-C5B49717B3EE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26865-4D5A-4969-9ED7-948D22773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08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53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04FA-4C20-412B-9D31-3CC2D722C54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53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18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88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064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96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019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342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70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76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17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1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91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04FA-4C20-412B-9D31-3CC2D722C5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53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40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04FA-4C20-412B-9D31-3CC2D722C54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45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98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6865-4D5A-4969-9ED7-948D22773D4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88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dobe 고딕 Std B" pitchFamily="34" charset="-127"/>
                <a:ea typeface="Adobe 고딕 Std B" pitchFamily="34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52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4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04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12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8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5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51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61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60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8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1989-66AE-40DB-B269-159F536A814A}" type="datetimeFigureOut">
              <a:rPr lang="ko-KR" altLang="en-US" smtClean="0"/>
              <a:t>2014-02-01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CB57B-1A78-4B14-96F4-C52AD2E930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6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lbne-fd-sim/wiki/LBNE35T4APASampl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dcvs.fnal.gov/redmine/projects/lbne-fd-sim/wiki/LBNE10KTSampl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31213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LBNE FD </a:t>
            </a:r>
            <a:r>
              <a:rPr lang="en-US" altLang="ko-KR" sz="4000" dirty="0" err="1" smtClean="0"/>
              <a:t>Rawdata</a:t>
            </a:r>
            <a:r>
              <a:rPr lang="en-US" altLang="ko-KR" sz="4000" dirty="0" smtClean="0"/>
              <a:t> Event Display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936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sz="16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LBNE collaboration meeting</a:t>
            </a:r>
          </a:p>
          <a:p>
            <a:pPr>
              <a:spcBef>
                <a:spcPts val="0"/>
              </a:spcBef>
            </a:pPr>
            <a:r>
              <a:rPr lang="en-US" altLang="ko-KR" sz="16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Jan. 31, 2014</a:t>
            </a:r>
          </a:p>
          <a:p>
            <a:pPr>
              <a:spcBef>
                <a:spcPts val="0"/>
              </a:spcBef>
            </a:pPr>
            <a:r>
              <a:rPr lang="en-US" altLang="ko-KR" sz="1600" dirty="0" err="1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Fermilab</a:t>
            </a:r>
            <a:r>
              <a:rPr lang="en-US" altLang="ko-KR" sz="16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, Batavia, IL</a:t>
            </a:r>
            <a:endParaRPr lang="ko-KR" altLang="en-US" sz="1600" dirty="0">
              <a:solidFill>
                <a:schemeClr val="tx1"/>
              </a:solidFill>
              <a:latin typeface="Adobe Heiti Std R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552" y="3427543"/>
            <a:ext cx="35237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Seongtae 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Park</a:t>
            </a:r>
            <a:endParaRPr lang="en-US" altLang="ko-KR" sz="24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i="1" dirty="0" smtClean="0">
                <a:latin typeface="Adobe 고딕 Std B" pitchFamily="34" charset="-127"/>
                <a:ea typeface="Adobe 고딕 Std B" pitchFamily="34" charset="-127"/>
              </a:rPr>
              <a:t>University of Texas at </a:t>
            </a:r>
            <a:r>
              <a:rPr lang="en-US" altLang="ko-KR" i="1" dirty="0" smtClean="0">
                <a:latin typeface="Adobe 고딕 Std B" pitchFamily="34" charset="-127"/>
                <a:ea typeface="Adobe 고딕 Std B" pitchFamily="34" charset="-127"/>
              </a:rPr>
              <a:t>Arlington</a:t>
            </a:r>
          </a:p>
          <a:p>
            <a:pPr algn="ctr"/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Tom Junk</a:t>
            </a:r>
          </a:p>
          <a:p>
            <a:pPr algn="ctr"/>
            <a:r>
              <a:rPr lang="en-US" altLang="ko-KR" i="1" dirty="0" err="1" smtClean="0">
                <a:latin typeface="Adobe 고딕 Std B" pitchFamily="34" charset="-127"/>
                <a:ea typeface="Adobe 고딕 Std B" pitchFamily="34" charset="-127"/>
              </a:rPr>
              <a:t>Fermilab</a:t>
            </a:r>
            <a:endParaRPr lang="ko-KR" altLang="en-US" i="1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" y="0"/>
            <a:ext cx="3693005" cy="42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5896" y="116126"/>
            <a:ext cx="5421767" cy="1078696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35t detector geometry and </a:t>
            </a:r>
            <a:r>
              <a:rPr lang="en-US" altLang="ko-KR" sz="3200" dirty="0">
                <a:latin typeface="Adobe 고딕 Std B" pitchFamily="34" charset="-127"/>
                <a:ea typeface="Adobe 고딕 Std B" pitchFamily="34" charset="-127"/>
              </a:rPr>
              <a:t>m</a:t>
            </a: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ain view of event display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95FF-D2C8-4D5E-806F-6244E244D397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39952" y="1354443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35t detector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4 APAs, 8 TPCs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Number of channels </a:t>
            </a:r>
            <a:r>
              <a:rPr lang="en-US" altLang="ko-KR" dirty="0"/>
              <a:t>= 1992</a:t>
            </a:r>
            <a:endParaRPr lang="ko-KR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U channels per APA = 138</a:t>
            </a:r>
            <a:endParaRPr lang="ko-KR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V channels per APA = 138</a:t>
            </a:r>
            <a:endParaRPr lang="ko-KR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Z channels per </a:t>
            </a:r>
            <a:r>
              <a:rPr lang="en-US" altLang="ko-KR" dirty="0" smtClean="0"/>
              <a:t>APA </a:t>
            </a:r>
            <a:r>
              <a:rPr lang="en-US" altLang="ko-KR" dirty="0"/>
              <a:t>= 111</a:t>
            </a:r>
            <a:endParaRPr lang="ko-KR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Time </a:t>
            </a:r>
            <a:r>
              <a:rPr lang="en-US" altLang="ko-KR" dirty="0"/>
              <a:t>ticks: 3200</a:t>
            </a:r>
            <a:endParaRPr lang="ko-KR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 rot="15360313">
            <a:off x="2278156" y="1618235"/>
            <a:ext cx="62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APA1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 rot="15360313">
            <a:off x="2088789" y="871953"/>
            <a:ext cx="686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APA2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 rot="15523884">
            <a:off x="2570957" y="1200555"/>
            <a:ext cx="693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APA0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 rot="15304458">
            <a:off x="1761923" y="1242320"/>
            <a:ext cx="73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APA3</a:t>
            </a:r>
            <a:endParaRPr lang="ko-KR" altLang="en-U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13" y="4221088"/>
            <a:ext cx="2297941" cy="2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93" y="4221088"/>
            <a:ext cx="2297693" cy="24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21" y="4221088"/>
            <a:ext cx="2303669" cy="24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사각형 설명선 6"/>
          <p:cNvSpPr/>
          <p:nvPr/>
        </p:nvSpPr>
        <p:spPr>
          <a:xfrm>
            <a:off x="4061118" y="3501008"/>
            <a:ext cx="3654636" cy="441340"/>
          </a:xfrm>
          <a:prstGeom prst="wedgeRectCallout">
            <a:avLst>
              <a:gd name="adj1" fmla="val -29009"/>
              <a:gd name="adj2" fmla="val 107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V-plane wire ordering reversed?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94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058" y="2030"/>
            <a:ext cx="8229600" cy="690666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Adobe 고딕 Std B" pitchFamily="34" charset="-127"/>
                <a:ea typeface="Adobe 고딕 Std B" pitchFamily="34" charset="-127"/>
              </a:rPr>
              <a:t>Snap shot of </a:t>
            </a: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35t detector event </a:t>
            </a:r>
            <a:r>
              <a:rPr lang="en-US" altLang="ko-KR" sz="2800" dirty="0">
                <a:latin typeface="Adobe 고딕 Std B" pitchFamily="34" charset="-127"/>
                <a:ea typeface="Adobe 고딕 Std B" pitchFamily="34" charset="-127"/>
              </a:rPr>
              <a:t>display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2" y="720226"/>
            <a:ext cx="5953152" cy="318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8249"/>
            <a:ext cx="3399172" cy="266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88" y="4036505"/>
            <a:ext cx="3394944" cy="266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6301" y="808385"/>
            <a:ext cx="2807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Example of 10 </a:t>
            </a:r>
            <a:r>
              <a:rPr lang="en-US" altLang="ko-KR" sz="1600" b="1" dirty="0" smtClean="0">
                <a:latin typeface="Symbol" panose="05050102010706020507" pitchFamily="18" charset="2"/>
              </a:rPr>
              <a:t>m (500 </a:t>
            </a:r>
            <a:r>
              <a:rPr lang="en-US" altLang="ko-KR" sz="1600" b="1" dirty="0" smtClean="0"/>
              <a:t>MeV</a:t>
            </a:r>
            <a:r>
              <a:rPr lang="en-US" altLang="ko-KR" sz="1600" b="1" dirty="0" smtClean="0">
                <a:latin typeface="Symbol" panose="05050102010706020507" pitchFamily="18" charset="2"/>
              </a:rPr>
              <a:t>)</a:t>
            </a:r>
            <a:r>
              <a:rPr lang="en-US" altLang="ko-KR" sz="1600" b="1" dirty="0" smtClean="0"/>
              <a:t>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Particles are generated at the position (100,50,0)cm and beam is along the z axis.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Particles </a:t>
            </a:r>
            <a:r>
              <a:rPr lang="en-US" altLang="ko-KR" sz="1600" dirty="0" smtClean="0"/>
              <a:t>with momentum of 0.5 </a:t>
            </a:r>
            <a:r>
              <a:rPr lang="en-US" altLang="ko-KR" sz="1600" dirty="0" err="1"/>
              <a:t>GeV</a:t>
            </a:r>
            <a:r>
              <a:rPr lang="en-US" altLang="ko-K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Noise </a:t>
            </a:r>
            <a:r>
              <a:rPr lang="en-US" altLang="ko-KR" sz="1600" dirty="0"/>
              <a:t>simulation is 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Zero </a:t>
            </a:r>
            <a:r>
              <a:rPr lang="en-US" altLang="ko-KR" sz="1600" dirty="0"/>
              <a:t>suppression is on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35085" y="5554158"/>
            <a:ext cx="19087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Wave forms on each channel</a:t>
            </a:r>
            <a:endParaRPr lang="ko-KR" altLang="en-US" sz="1600" dirty="0"/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3285308" y="5229200"/>
            <a:ext cx="98708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zoom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085"/>
            <a:ext cx="8229600" cy="818627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35t </a:t>
            </a:r>
            <a:r>
              <a:rPr lang="en-US" altLang="ko-KR" sz="3600" b="1" dirty="0" smtClean="0">
                <a:latin typeface="Symbol" panose="05050102010706020507" pitchFamily="18" charset="2"/>
              </a:rPr>
              <a:t>m</a:t>
            </a:r>
            <a:r>
              <a:rPr lang="en-US" altLang="ko-KR" sz="3600" b="1" baseline="30000" dirty="0" smtClean="0">
                <a:latin typeface="Symbol" panose="05050102010706020507" pitchFamily="18" charset="2"/>
              </a:rPr>
              <a:t>-</a:t>
            </a:r>
            <a:r>
              <a:rPr lang="en-US" altLang="ko-KR" sz="3600" dirty="0" smtClean="0"/>
              <a:t> </a:t>
            </a:r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events</a:t>
            </a:r>
            <a:endParaRPr lang="ko-KR" altLang="en-US" sz="36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8907" y="3245752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1000 events overlapped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2963" y="616209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First event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7" y="1080762"/>
            <a:ext cx="4026332" cy="21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77" y="1103886"/>
            <a:ext cx="2704946" cy="212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40" y="1080763"/>
            <a:ext cx="1982788" cy="21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39" y="3933056"/>
            <a:ext cx="1977388" cy="21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26" y="3933056"/>
            <a:ext cx="2736831" cy="21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8" y="3933056"/>
            <a:ext cx="4026332" cy="21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2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085"/>
            <a:ext cx="8229600" cy="674611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35t cosmic events</a:t>
            </a:r>
            <a:endParaRPr lang="ko-KR" altLang="en-US" sz="36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4718"/>
            <a:ext cx="4104456" cy="21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7" y="842969"/>
            <a:ext cx="2757500" cy="216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23" y="842969"/>
            <a:ext cx="1994959" cy="216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104456" cy="21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63" y="3933056"/>
            <a:ext cx="2018383" cy="21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46" y="3933056"/>
            <a:ext cx="2789289" cy="21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028310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1000 events overlapped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7524" y="6129323"/>
            <a:ext cx="303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First 10 events overlapped </a:t>
            </a:r>
            <a:endParaRPr lang="ko-KR" altLang="en-US" dirty="0"/>
          </a:p>
        </p:txBody>
      </p:sp>
      <p:sp>
        <p:nvSpPr>
          <p:cNvPr id="4" name="순서도: 처리 3"/>
          <p:cNvSpPr/>
          <p:nvPr/>
        </p:nvSpPr>
        <p:spPr>
          <a:xfrm>
            <a:off x="6660232" y="1124744"/>
            <a:ext cx="648072" cy="188434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 설명선 5"/>
          <p:cNvSpPr/>
          <p:nvPr/>
        </p:nvSpPr>
        <p:spPr>
          <a:xfrm>
            <a:off x="6184095" y="3363768"/>
            <a:ext cx="2808312" cy="463406"/>
          </a:xfrm>
          <a:prstGeom prst="wedgeRectCallout">
            <a:avLst>
              <a:gd name="adj1" fmla="val -20871"/>
              <a:gd name="adj2" fmla="val -124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/>
              <a:t>Early time zone=near APA plane</a:t>
            </a:r>
          </a:p>
          <a:p>
            <a:r>
              <a:rPr lang="en-US" altLang="ko-KR" sz="1400" dirty="0" smtClean="0"/>
              <a:t>Why low rate in this area</a:t>
            </a:r>
            <a:r>
              <a:rPr lang="en-US" altLang="ko-KR" sz="1400" dirty="0"/>
              <a:t>?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257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085"/>
            <a:ext cx="8229600" cy="818627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35t </a:t>
            </a:r>
            <a:r>
              <a:rPr lang="en-US" altLang="ko-KR" sz="3600" b="1" dirty="0" smtClean="0">
                <a:latin typeface="Symbol" panose="05050102010706020507" pitchFamily="18" charset="2"/>
              </a:rPr>
              <a:t>p</a:t>
            </a:r>
            <a:r>
              <a:rPr lang="en-US" altLang="ko-KR" sz="3600" b="1" baseline="30000" dirty="0" smtClean="0">
                <a:latin typeface="Symbol" panose="05050102010706020507" pitchFamily="18" charset="2"/>
              </a:rPr>
              <a:t>+ </a:t>
            </a:r>
            <a:r>
              <a:rPr lang="en-US" altLang="ko-KR" sz="3600" b="1" dirty="0" smtClean="0">
                <a:latin typeface="Adobe 고딕 Std B" pitchFamily="34" charset="-127"/>
                <a:ea typeface="Adobe 고딕 Std B" pitchFamily="34" charset="-127"/>
              </a:rPr>
              <a:t>(30 MeV)</a:t>
            </a:r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events</a:t>
            </a:r>
            <a:endParaRPr lang="ko-KR" altLang="en-US" sz="36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176949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1000 events overlapped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6093296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First event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5431"/>
            <a:ext cx="406484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67" y="995431"/>
            <a:ext cx="2014579" cy="218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6" y="985630"/>
            <a:ext cx="2770340" cy="21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511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07" y="3933056"/>
            <a:ext cx="2008039" cy="21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5" y="3933056"/>
            <a:ext cx="275782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328" y="4297719"/>
            <a:ext cx="1917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11491" y="6089973"/>
            <a:ext cx="245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Why bipolar signals on collection channels?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4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2002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Bad signals?</a:t>
            </a:r>
            <a:endParaRPr lang="ko-KR" altLang="en-US" sz="36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553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2" y="3861047"/>
            <a:ext cx="275782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28" y="3861047"/>
            <a:ext cx="275001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7456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650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first three collection channels show peculiar waveforms.</a:t>
            </a:r>
          </a:p>
          <a:p>
            <a:r>
              <a:rPr lang="en-US" altLang="ko-KR" dirty="0" smtClean="0"/>
              <a:t>This is observed only in the Pion+ data.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8867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Ch</a:t>
            </a:r>
            <a:r>
              <a:rPr lang="en-US" altLang="ko-KR" dirty="0" smtClean="0"/>
              <a:t> 387,388,389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3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Typical</a:t>
            </a:r>
            <a:r>
              <a:rPr lang="ko-KR" altLang="en-US" sz="3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wave forms on wire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09" y="1194349"/>
            <a:ext cx="3024337" cy="22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60" y="1110163"/>
            <a:ext cx="3189883" cy="232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7" y="3795697"/>
            <a:ext cx="2923503" cy="21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457" y="3897011"/>
            <a:ext cx="22846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35t Cosmic, Z-plane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457" y="1216352"/>
            <a:ext cx="21483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35t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, Z-plane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0508" y="1216352"/>
            <a:ext cx="21755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35t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, U-plane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56" y="3787247"/>
            <a:ext cx="3015750" cy="22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9953" y="3795697"/>
            <a:ext cx="22846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35t Cosmic, Z-plane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0850" y="6418811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Waveform shapes are not always the same.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5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085"/>
            <a:ext cx="8229600" cy="818627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35t</a:t>
            </a:r>
            <a:r>
              <a:rPr lang="en-US" altLang="ko-KR" sz="3600" dirty="0" smtClean="0"/>
              <a:t> </a:t>
            </a:r>
            <a:r>
              <a:rPr lang="en-US" altLang="ko-KR" sz="3600" b="1" dirty="0" smtClean="0"/>
              <a:t>e</a:t>
            </a:r>
            <a:r>
              <a:rPr lang="en-US" altLang="ko-KR" sz="3600" b="1" baseline="30000" dirty="0" smtClean="0"/>
              <a:t>-</a:t>
            </a:r>
            <a:r>
              <a:rPr lang="en-US" altLang="ko-KR" sz="3600" dirty="0" smtClean="0"/>
              <a:t> </a:t>
            </a:r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(100 MeV) events</a:t>
            </a:r>
            <a:endParaRPr lang="ko-KR" altLang="en-US" sz="36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028310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1000 events overlapped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5944657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First event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7" y="896207"/>
            <a:ext cx="3985290" cy="21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76" y="896207"/>
            <a:ext cx="1964069" cy="21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45" y="896206"/>
            <a:ext cx="2706810" cy="21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7" y="3717032"/>
            <a:ext cx="3986359" cy="21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07" y="3718885"/>
            <a:ext cx="1953313" cy="21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20" y="3717032"/>
            <a:ext cx="2709966" cy="21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87" y="2660231"/>
            <a:ext cx="1346542" cy="10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Summary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619508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The main purpose of this work was to get a fast, light, portable event display which is independent of </a:t>
            </a:r>
            <a:r>
              <a:rPr lang="en-US" altLang="ko-KR" dirty="0" err="1" smtClean="0"/>
              <a:t>LarSoft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This raw data event display is composed of two programs, A </a:t>
            </a:r>
            <a:r>
              <a:rPr lang="en-US" altLang="ko-KR" dirty="0" err="1" smtClean="0"/>
              <a:t>LarSoft</a:t>
            </a:r>
            <a:r>
              <a:rPr lang="en-US" altLang="ko-KR" dirty="0" smtClean="0"/>
              <a:t> module for histogram generation and a ROOT script for data display.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Two separate programs for 10kt FD and 35t detector, respectively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These modules and ROOT scripts are checked in to the new </a:t>
            </a:r>
            <a:r>
              <a:rPr lang="en-US" altLang="ko-KR" dirty="0" err="1" smtClean="0"/>
              <a:t>lbnecode</a:t>
            </a:r>
            <a:r>
              <a:rPr lang="en-US" altLang="ko-KR" dirty="0" smtClean="0"/>
              <a:t> repository (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mrb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usb</a:t>
            </a:r>
            <a:r>
              <a:rPr lang="en-US" altLang="ko-KR" dirty="0" smtClean="0"/>
              <a:t>). The package name is ‘</a:t>
            </a:r>
            <a:r>
              <a:rPr lang="en-US" altLang="ko-KR" dirty="0" err="1" smtClean="0"/>
              <a:t>RawdataDisplay</a:t>
            </a:r>
            <a:r>
              <a:rPr lang="en-US" altLang="ko-KR" dirty="0" smtClean="0"/>
              <a:t>’. </a:t>
            </a:r>
            <a:r>
              <a:rPr lang="en-US" altLang="ko-KR" smtClean="0"/>
              <a:t>Feel </a:t>
            </a:r>
            <a:r>
              <a:rPr lang="en-US" altLang="ko-KR" dirty="0" smtClean="0"/>
              <a:t>free to use them.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7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Outline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060848"/>
            <a:ext cx="52424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/>
              <a:t>How </a:t>
            </a:r>
            <a:r>
              <a:rPr lang="en-US" altLang="ko-KR" sz="2400" dirty="0" err="1" smtClean="0"/>
              <a:t>rawdata</a:t>
            </a:r>
            <a:r>
              <a:rPr lang="en-US" altLang="ko-KR" sz="2400" dirty="0" smtClean="0"/>
              <a:t> event display 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/>
              <a:t>10kt FD event display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/>
              <a:t>35t event display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/>
              <a:t>Examples of 35t </a:t>
            </a:r>
            <a:r>
              <a:rPr lang="en-US" altLang="ko-KR" sz="2400" dirty="0" err="1" smtClean="0"/>
              <a:t>rawdata</a:t>
            </a:r>
            <a:r>
              <a:rPr lang="en-US" altLang="ko-KR" sz="2400" dirty="0" smtClean="0"/>
              <a:t> display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/>
              <a:t>Summary</a:t>
            </a:r>
          </a:p>
          <a:p>
            <a:pPr marL="342900" indent="-342900">
              <a:buFont typeface="+mj-lt"/>
              <a:buAutoNum type="arabicPeriod"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16824" cy="994122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Channel comparison between 10kt and 35t detectors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99592" y="1412776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ko-KR" b="1" dirty="0"/>
              <a:t>10kt Far detector </a:t>
            </a:r>
            <a:r>
              <a:rPr lang="en-US" altLang="ko-KR" b="1" dirty="0" smtClean="0"/>
              <a:t>(120 APA)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err="1" smtClean="0"/>
              <a:t>Nchannels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smtClean="0"/>
              <a:t>305,760 </a:t>
            </a:r>
            <a:r>
              <a:rPr lang="en-US" altLang="ko-KR" dirty="0"/>
              <a:t>(=2548x120APA) 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All APAs are identical: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Number of channels per APA = 2548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U </a:t>
            </a:r>
            <a:r>
              <a:rPr lang="en-US" altLang="ko-KR" dirty="0"/>
              <a:t>channels per APA = 714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V channels per APA = 716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Z channels per APA side = 559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TPC: 0~119 in </a:t>
            </a:r>
            <a:r>
              <a:rPr lang="en-US" altLang="ko-KR" dirty="0"/>
              <a:t>Cryostat 0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TPC: 120~239 in </a:t>
            </a:r>
            <a:r>
              <a:rPr lang="en-US" altLang="ko-KR" dirty="0"/>
              <a:t>Cryostat 1</a:t>
            </a:r>
            <a:endParaRPr lang="ko-KR" altLang="ko-KR" dirty="0"/>
          </a:p>
          <a:p>
            <a:r>
              <a:rPr lang="en-US" altLang="ko-KR" dirty="0"/>
              <a:t> </a:t>
            </a:r>
            <a:endParaRPr lang="ko-KR" altLang="ko-KR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ko-KR" b="1" dirty="0"/>
              <a:t>35t detector </a:t>
            </a:r>
            <a:r>
              <a:rPr lang="en-US" altLang="ko-KR" b="1" dirty="0" smtClean="0"/>
              <a:t>(4APA)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err="1" smtClean="0"/>
              <a:t>Nchannels</a:t>
            </a:r>
            <a:r>
              <a:rPr lang="en-US" altLang="ko-KR" dirty="0" smtClean="0"/>
              <a:t> </a:t>
            </a:r>
            <a:r>
              <a:rPr lang="en-US" altLang="ko-KR" dirty="0"/>
              <a:t>= 1992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U channels per APA = 138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V channels per APA = 138</a:t>
            </a:r>
            <a:endParaRPr lang="ko-KR" altLang="ko-K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Z channels per APA side = </a:t>
            </a:r>
            <a:r>
              <a:rPr lang="en-US" altLang="ko-KR" dirty="0" smtClean="0"/>
              <a:t>111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One cryostat and different APA size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6634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84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Adobe 고딕 Std B" pitchFamily="34" charset="-127"/>
                <a:ea typeface="Adobe 고딕 Std B" pitchFamily="34" charset="-127"/>
              </a:rPr>
              <a:t>Procedure to view raw data</a:t>
            </a:r>
            <a:endParaRPr lang="ko-KR" altLang="en-US" sz="36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순서도: 처리 2"/>
          <p:cNvSpPr/>
          <p:nvPr/>
        </p:nvSpPr>
        <p:spPr>
          <a:xfrm>
            <a:off x="3563888" y="1583757"/>
            <a:ext cx="3024336" cy="10531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solidFill>
                  <a:schemeClr val="tx1"/>
                </a:solidFill>
              </a:rPr>
              <a:t>LarSoft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Module</a:t>
            </a:r>
          </a:p>
          <a:p>
            <a:pPr algn="ctr"/>
            <a:r>
              <a:rPr lang="en-US" altLang="ko-KR" sz="1600" dirty="0" smtClean="0"/>
              <a:t>(RawEVD_module.cc, RawEVD35t_module.cc)</a:t>
            </a:r>
            <a:endParaRPr lang="ko-KR" altLang="en-US" sz="1600" dirty="0"/>
          </a:p>
        </p:txBody>
      </p:sp>
      <p:sp>
        <p:nvSpPr>
          <p:cNvPr id="4" name="순서도: 데이터 3"/>
          <p:cNvSpPr/>
          <p:nvPr/>
        </p:nvSpPr>
        <p:spPr>
          <a:xfrm>
            <a:off x="467544" y="1583757"/>
            <a:ext cx="2376264" cy="1005890"/>
          </a:xfrm>
          <a:prstGeom prst="flowChartInputOutp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Data File </a:t>
            </a:r>
            <a:r>
              <a:rPr lang="en-US" altLang="ko-KR" sz="1600" dirty="0" smtClean="0"/>
              <a:t>(Simulation, DAQ data)</a:t>
            </a:r>
            <a:endParaRPr lang="ko-KR" altLang="en-US" sz="1600" dirty="0"/>
          </a:p>
        </p:txBody>
      </p:sp>
      <p:sp>
        <p:nvSpPr>
          <p:cNvPr id="5" name="순서도: 데이터 4"/>
          <p:cNvSpPr/>
          <p:nvPr/>
        </p:nvSpPr>
        <p:spPr>
          <a:xfrm>
            <a:off x="3717051" y="3233719"/>
            <a:ext cx="2718009" cy="864096"/>
          </a:xfrm>
          <a:prstGeom prst="flowChartInputOutp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Histogram Data File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순서도: 처리 5"/>
          <p:cNvSpPr/>
          <p:nvPr/>
        </p:nvSpPr>
        <p:spPr>
          <a:xfrm>
            <a:off x="3563888" y="4660591"/>
            <a:ext cx="3024336" cy="10531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Root Script</a:t>
            </a:r>
          </a:p>
          <a:p>
            <a:pPr algn="ctr"/>
            <a:r>
              <a:rPr lang="en-US" altLang="ko-KR" sz="1600" dirty="0"/>
              <a:t>(rawEVD10ktFD.C, </a:t>
            </a:r>
            <a:r>
              <a:rPr lang="en-US" altLang="ko-KR" sz="1600" dirty="0" smtClean="0"/>
              <a:t>rawEVD35tFD.C, interactive)</a:t>
            </a:r>
            <a:endParaRPr lang="ko-KR" altLang="en-US" sz="1600" dirty="0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2771800" y="1930314"/>
            <a:ext cx="64807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4932039" y="2739116"/>
            <a:ext cx="28803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932038" y="4203321"/>
            <a:ext cx="28803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화면 표시 10"/>
          <p:cNvSpPr/>
          <p:nvPr/>
        </p:nvSpPr>
        <p:spPr>
          <a:xfrm>
            <a:off x="7308304" y="4827128"/>
            <a:ext cx="1512168" cy="720080"/>
          </a:xfrm>
          <a:prstGeom prst="flowChartDisp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Display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6732240" y="500714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카드 13"/>
          <p:cNvSpPr/>
          <p:nvPr/>
        </p:nvSpPr>
        <p:spPr>
          <a:xfrm>
            <a:off x="7236296" y="1747568"/>
            <a:ext cx="1512168" cy="678268"/>
          </a:xfrm>
          <a:prstGeom prst="flowChartPunchedCar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err="1"/>
              <a:t>rawevd.fcl</a:t>
            </a:r>
            <a:endParaRPr lang="en-US" altLang="ko-KR" sz="1600" dirty="0"/>
          </a:p>
          <a:p>
            <a:r>
              <a:rPr lang="en-US" altLang="ko-KR" sz="1600" dirty="0"/>
              <a:t>rawevd35t.fcl</a:t>
            </a:r>
            <a:endParaRPr lang="ko-KR" altLang="en-US" sz="1600" dirty="0"/>
          </a:p>
        </p:txBody>
      </p:sp>
      <p:sp>
        <p:nvSpPr>
          <p:cNvPr id="15" name="오른쪽 화살표 14"/>
          <p:cNvSpPr/>
          <p:nvPr/>
        </p:nvSpPr>
        <p:spPr>
          <a:xfrm rot="10800000">
            <a:off x="6724581" y="1973059"/>
            <a:ext cx="360040" cy="27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1583668" y="2933322"/>
            <a:ext cx="1836204" cy="434634"/>
          </a:xfrm>
          <a:prstGeom prst="wedgeRoundRectCallout">
            <a:avLst>
              <a:gd name="adj1" fmla="val 133493"/>
              <a:gd name="adj2" fmla="val -5075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Uncompressing</a:t>
            </a:r>
            <a:endParaRPr lang="ko-KR" altLang="en-US" dirty="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6516216" y="5966022"/>
            <a:ext cx="2304256" cy="648072"/>
          </a:xfrm>
          <a:prstGeom prst="wedgeRoundRectCallout">
            <a:avLst>
              <a:gd name="adj1" fmla="val 20177"/>
              <a:gd name="adj2" fmla="val -10505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Time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vs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ADC vs time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007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Histogram</a:t>
            </a:r>
            <a:r>
              <a:rPr lang="ko-KR" altLang="en-US" sz="3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files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95FF-D2C8-4D5E-806F-6244E244D39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1196752"/>
            <a:ext cx="4968552" cy="45858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10kt FD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120 time(ticks) vs. channel histograms for U plane(APA</a:t>
            </a:r>
            <a:r>
              <a:rPr lang="en-US" altLang="ko-KR" sz="1600" dirty="0" smtClean="0"/>
              <a:t>)+120 </a:t>
            </a:r>
            <a:r>
              <a:rPr lang="en-US" altLang="ko-KR" sz="1600" dirty="0"/>
              <a:t>Thumbnail histograms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120 time(ticks) vs. channel histograms for V plane(APA) </a:t>
            </a:r>
            <a:r>
              <a:rPr lang="en-US" altLang="ko-KR" sz="1600" dirty="0" smtClean="0"/>
              <a:t>)+120 </a:t>
            </a:r>
            <a:r>
              <a:rPr lang="en-US" altLang="ko-KR" sz="1600" dirty="0"/>
              <a:t>Thumbnail histograms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240 time(ticks) vs. channel histograms for Z plane(TPC) </a:t>
            </a:r>
            <a:r>
              <a:rPr lang="en-US" altLang="ko-KR" sz="1600" dirty="0" smtClean="0"/>
              <a:t>)+240 </a:t>
            </a:r>
            <a:r>
              <a:rPr lang="en-US" altLang="ko-KR" sz="1600" dirty="0"/>
              <a:t>Thumbnail histograms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3 </a:t>
            </a:r>
            <a:r>
              <a:rPr lang="en-US" altLang="ko-KR" sz="1600" dirty="0"/>
              <a:t>TH2D histogram of sum charge plot for </a:t>
            </a:r>
            <a:r>
              <a:rPr lang="en-US" altLang="ko-KR" sz="1600" dirty="0" smtClean="0"/>
              <a:t>U,V,Z planes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35t detector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4 </a:t>
            </a:r>
            <a:r>
              <a:rPr lang="en-US" altLang="ko-KR" sz="1600" dirty="0"/>
              <a:t>time(ticks) vs. channel histograms for U plane(APA</a:t>
            </a:r>
            <a:r>
              <a:rPr lang="en-US" altLang="ko-KR" sz="1600" dirty="0" smtClean="0"/>
              <a:t>)+4 </a:t>
            </a:r>
            <a:r>
              <a:rPr lang="en-US" altLang="ko-KR" sz="1600" dirty="0"/>
              <a:t>Thumbnail histograms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4 </a:t>
            </a:r>
            <a:r>
              <a:rPr lang="en-US" altLang="ko-KR" sz="1600" dirty="0"/>
              <a:t>time(ticks) vs. channel histograms for V plane(APA) </a:t>
            </a:r>
            <a:r>
              <a:rPr lang="en-US" altLang="ko-KR" sz="1600" dirty="0" smtClean="0"/>
              <a:t>)+4 </a:t>
            </a:r>
            <a:r>
              <a:rPr lang="en-US" altLang="ko-KR" sz="1600" dirty="0"/>
              <a:t>Thumbnail histograms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8 </a:t>
            </a:r>
            <a:r>
              <a:rPr lang="en-US" altLang="ko-KR" sz="1600" dirty="0"/>
              <a:t>time(ticks) vs. channel histograms for Z plane(TPC) </a:t>
            </a:r>
            <a:r>
              <a:rPr lang="en-US" altLang="ko-KR" sz="1600" dirty="0" smtClean="0"/>
              <a:t>)+8 Thumbnail </a:t>
            </a:r>
            <a:r>
              <a:rPr lang="en-US" altLang="ko-KR" sz="1600" dirty="0"/>
              <a:t>histograms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3 TH2D histogram of sum charge plot for U,V,Z </a:t>
            </a:r>
            <a:r>
              <a:rPr lang="en-US" altLang="ko-KR" sz="1600" dirty="0" smtClean="0"/>
              <a:t>planes</a:t>
            </a: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5220072" y="1196752"/>
            <a:ext cx="3780928" cy="45550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Strategy for memory saving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Leaves </a:t>
            </a:r>
            <a:r>
              <a:rPr lang="en-US" altLang="ko-KR" sz="1600" dirty="0"/>
              <a:t>all the histograms on the disk and </a:t>
            </a:r>
            <a:r>
              <a:rPr lang="en-US" altLang="ko-KR" sz="1600" dirty="0" smtClean="0"/>
              <a:t>only thumbnail histograms are loaded.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Every time you click one of the thumbnails on the main display, automatically load the original version of the histograms into the memory and display on the event display </a:t>
            </a:r>
            <a:r>
              <a:rPr lang="en-US" altLang="ko-KR" sz="1600" dirty="0" smtClean="0"/>
              <a:t>window(time vs channel)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When next click occurs, the previous histograms are removed from the memory and new histograms are </a:t>
            </a:r>
            <a:r>
              <a:rPr lang="en-US" altLang="ko-KR" sz="1600" dirty="0" smtClean="0"/>
              <a:t>loaded.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0543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9027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Samples and histogram generation time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79278"/>
              </p:ext>
            </p:extLst>
          </p:nvPr>
        </p:nvGraphicFramePr>
        <p:xfrm>
          <a:off x="539552" y="973888"/>
          <a:ext cx="820891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12168"/>
                <a:gridCol w="1080120"/>
                <a:gridCol w="1152128"/>
                <a:gridCol w="1008112"/>
                <a:gridCol w="1152128"/>
                <a:gridCol w="864095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Particle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Generater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(Detector)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Energy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(MeV)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# of Events</a:t>
                      </a:r>
                      <a:endParaRPr lang="ko-KR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Data file size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Histogram file size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Process Time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Electron</a:t>
                      </a:r>
                      <a:endParaRPr lang="ko-KR" alt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Babu</a:t>
                      </a:r>
                      <a:r>
                        <a:rPr lang="en-US" altLang="ko-KR" sz="1400" dirty="0" smtClean="0"/>
                        <a:t> Bhandari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(35 t)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640M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1.3M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7:00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Proton</a:t>
                      </a:r>
                      <a:endParaRPr lang="ko-KR" altLang="en-US" sz="1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30</a:t>
                      </a:r>
                      <a:endParaRPr lang="ko-KR" altLang="en-US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1000</a:t>
                      </a:r>
                      <a:endParaRPr lang="ko-KR" altLang="en-US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8.7M</a:t>
                      </a:r>
                      <a:endParaRPr lang="ko-KR" altLang="en-US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0.1M</a:t>
                      </a:r>
                      <a:endParaRPr lang="ko-KR" altLang="en-US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6:00</a:t>
                      </a:r>
                      <a:endParaRPr lang="ko-KR" altLang="en-US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err="1" smtClean="0"/>
                        <a:t>Muon</a:t>
                      </a:r>
                      <a:endParaRPr lang="ko-KR" alt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471M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1.2M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8:00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Pion+</a:t>
                      </a:r>
                      <a:endParaRPr lang="ko-KR" alt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47M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0.7M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6:10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Cosmic</a:t>
                      </a:r>
                      <a:endParaRPr lang="ko-KR" alt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336M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8.4M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7:30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Genie-Cry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Tom Junk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(10 </a:t>
                      </a:r>
                      <a:r>
                        <a:rPr lang="en-US" altLang="ko-KR" sz="1400" dirty="0" err="1" smtClean="0"/>
                        <a:t>kt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259M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33M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3:30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Atmospheric Neutrinos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10(100)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150M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18M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9:00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37774" y="4725144"/>
            <a:ext cx="8526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35T 4APA sample</a:t>
            </a:r>
            <a:r>
              <a:rPr lang="en-US" altLang="ko-KR" dirty="0" smtClean="0"/>
              <a:t>: </a:t>
            </a:r>
          </a:p>
          <a:p>
            <a:r>
              <a:rPr lang="en-US" altLang="ko-KR" dirty="0" smtClean="0">
                <a:hlinkClick r:id="rId3"/>
              </a:rPr>
              <a:t>https://cdcvs.fnal.gov/redmine/projects/lbne-fd-sim/wiki/LBNE35T4APASamples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/>
              <a:t>Particles </a:t>
            </a:r>
            <a:r>
              <a:rPr lang="en-US" altLang="ko-KR" dirty="0"/>
              <a:t>injected at (100,50,0) cm along +z axis.</a:t>
            </a:r>
            <a:endParaRPr lang="ko-KR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 smtClean="0"/>
              <a:t>10kt Sample: </a:t>
            </a:r>
          </a:p>
          <a:p>
            <a:r>
              <a:rPr lang="en-US" altLang="ko-KR" dirty="0" smtClean="0">
                <a:hlinkClick r:id="rId4"/>
              </a:rPr>
              <a:t>https://cdcvs.fnal.gov/redmine/projects/lbne-fd-sim/wiki/LBNE10KTSamples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773" y="4338058"/>
            <a:ext cx="38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*No histograms from proton data?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0850" y="-2738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10kt FD APA(U,V planes) and TPC(Z-plane) locations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95FF-D2C8-4D5E-806F-6244E244D397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4" y="3163172"/>
            <a:ext cx="3096344" cy="361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80" y="3694305"/>
            <a:ext cx="5222217" cy="30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16" y="1315388"/>
            <a:ext cx="4392488" cy="22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448513" y="601621"/>
            <a:ext cx="410445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https://cdcvs.fnal.gov/redmine/projects/lbne-fd-sim/wiki/LBNE_Geometries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0950" y="3166043"/>
            <a:ext cx="142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(Tyler </a:t>
            </a:r>
            <a:r>
              <a:rPr lang="en-US" altLang="ko-KR" dirty="0" err="1" smtClean="0"/>
              <a:t>Alion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3" y="836712"/>
            <a:ext cx="2016224" cy="21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54" y="836712"/>
            <a:ext cx="2018630" cy="21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012" y="940175"/>
            <a:ext cx="973343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U,V plane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7946" y="940175"/>
            <a:ext cx="797013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Z plane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781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Snap shot of 10kt FD event display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96" y="4139820"/>
            <a:ext cx="3128501" cy="244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61396"/>
            <a:ext cx="3090428" cy="242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68" y="814589"/>
            <a:ext cx="6180856" cy="329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051720" y="2129816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50956" y="3547559"/>
            <a:ext cx="1736373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Mouse wheel click!</a:t>
            </a:r>
            <a:endParaRPr lang="ko-KR" altLang="en-US" sz="1400" dirty="0"/>
          </a:p>
        </p:txBody>
      </p:sp>
      <p:sp>
        <p:nvSpPr>
          <p:cNvPr id="5" name="오른쪽 화살표 4"/>
          <p:cNvSpPr/>
          <p:nvPr/>
        </p:nvSpPr>
        <p:spPr>
          <a:xfrm>
            <a:off x="2428641" y="2085516"/>
            <a:ext cx="1950655" cy="247382"/>
          </a:xfrm>
          <a:prstGeom prst="rightArrow">
            <a:avLst>
              <a:gd name="adj1" fmla="val 50000"/>
              <a:gd name="adj2" fmla="val 53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3353952"/>
            <a:ext cx="25922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 rot="2635460">
            <a:off x="4099470" y="4002023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243486" y="5226160"/>
            <a:ext cx="5376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51950" y="5634781"/>
            <a:ext cx="87395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Zoom in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3403968" y="5010136"/>
            <a:ext cx="6639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34195" y="1765443"/>
            <a:ext cx="15267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Mouse left click!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60335" y="220536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Z-plane view: 240 TPCs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 rot="16200000">
            <a:off x="6067166" y="3029172"/>
            <a:ext cx="40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GENIE + CRY samples: 10 </a:t>
            </a:r>
            <a:r>
              <a:rPr lang="en-US" altLang="ko-KR" sz="1400" b="1" dirty="0" err="1"/>
              <a:t>kT</a:t>
            </a:r>
            <a:r>
              <a:rPr lang="en-US" altLang="ko-KR" sz="1400" b="1" dirty="0"/>
              <a:t> CDR geometry</a:t>
            </a:r>
            <a:endParaRPr lang="ko-KR" altLang="en-US" sz="14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691680" y="3855336"/>
            <a:ext cx="2223291" cy="28448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6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44" y="1233008"/>
            <a:ext cx="3397223" cy="2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1" y="1485418"/>
            <a:ext cx="5052761" cy="26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976"/>
            <a:ext cx="8229600" cy="737727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Atmospheric </a:t>
            </a:r>
            <a:r>
              <a:rPr lang="en-US" altLang="ko-KR" b="1" dirty="0" smtClean="0"/>
              <a:t>Neutrinos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42" y="3789040"/>
            <a:ext cx="3478825" cy="265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451359" y="2997586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 rot="20041311">
            <a:off x="5203163" y="2869657"/>
            <a:ext cx="537018" cy="233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2693349">
            <a:off x="4917771" y="3918468"/>
            <a:ext cx="1852511" cy="250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09878" y="3825678"/>
            <a:ext cx="457305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19485182">
            <a:off x="2805580" y="3541316"/>
            <a:ext cx="50405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8911" y="1116086"/>
            <a:ext cx="215007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 neutrino events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18911" y="450912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ko-KR" sz="1400" dirty="0"/>
              <a:t>primary vertex X is uniform from -1722 cm to +1722 cm, except for -150 cm to +150 cm which is skipped (the septum).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ko-KR" sz="1400" dirty="0"/>
              <a:t>primary vertex Y is uniform from -879 cm to +879 cm. Z is uniform from 0 cm to 3016 cm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ko-KR" sz="1400" dirty="0"/>
              <a:t>noise simulation is off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ko-KR" sz="1400" dirty="0"/>
              <a:t>zero suppression is on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028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899</Words>
  <Application>Microsoft Office PowerPoint</Application>
  <PresentationFormat>화면 슬라이드 쇼(4:3)</PresentationFormat>
  <Paragraphs>214</Paragraphs>
  <Slides>18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LBNE FD Rawdata Event Display</vt:lpstr>
      <vt:lpstr>Outline</vt:lpstr>
      <vt:lpstr>Channel comparison between 10kt and 35t detectors</vt:lpstr>
      <vt:lpstr>Procedure to view raw data</vt:lpstr>
      <vt:lpstr>Histogram files</vt:lpstr>
      <vt:lpstr>Samples and histogram generation time</vt:lpstr>
      <vt:lpstr>10kt FD APA(U,V planes) and TPC(Z-plane) locations</vt:lpstr>
      <vt:lpstr>Snap shot of 10kt FD event display</vt:lpstr>
      <vt:lpstr>Atmospheric Neutrinos</vt:lpstr>
      <vt:lpstr>35t detector geometry and main view of event display</vt:lpstr>
      <vt:lpstr>Snap shot of 35t detector event display</vt:lpstr>
      <vt:lpstr>35t m- events</vt:lpstr>
      <vt:lpstr>35t cosmic events</vt:lpstr>
      <vt:lpstr>35t p+ (30 MeV)events</vt:lpstr>
      <vt:lpstr>Bad signals?</vt:lpstr>
      <vt:lpstr>Typical wave forms on wire</vt:lpstr>
      <vt:lpstr>35t e- (100 MeV) events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LBNE FD Rawdata Event Display</dc:title>
  <dc:creator>Seongtae</dc:creator>
  <cp:lastModifiedBy>Seongtae</cp:lastModifiedBy>
  <cp:revision>87</cp:revision>
  <dcterms:created xsi:type="dcterms:W3CDTF">2014-01-25T17:22:58Z</dcterms:created>
  <dcterms:modified xsi:type="dcterms:W3CDTF">2014-02-01T15:48:00Z</dcterms:modified>
</cp:coreProperties>
</file>