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7" r:id="rId1"/>
    <p:sldMasterId id="2147484366" r:id="rId2"/>
  </p:sldMasterIdLst>
  <p:notesMasterIdLst>
    <p:notesMasterId r:id="rId18"/>
  </p:notesMasterIdLst>
  <p:sldIdLst>
    <p:sldId id="385" r:id="rId3"/>
    <p:sldId id="386" r:id="rId4"/>
    <p:sldId id="404" r:id="rId5"/>
    <p:sldId id="411" r:id="rId6"/>
    <p:sldId id="403" r:id="rId7"/>
    <p:sldId id="399" r:id="rId8"/>
    <p:sldId id="405" r:id="rId9"/>
    <p:sldId id="408" r:id="rId10"/>
    <p:sldId id="406" r:id="rId11"/>
    <p:sldId id="407" r:id="rId12"/>
    <p:sldId id="412" r:id="rId13"/>
    <p:sldId id="410" r:id="rId14"/>
    <p:sldId id="416" r:id="rId15"/>
    <p:sldId id="414" r:id="rId16"/>
    <p:sldId id="415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9900"/>
    <a:srgbClr val="CCFFFF"/>
    <a:srgbClr val="FFFF00"/>
    <a:srgbClr val="003399"/>
    <a:srgbClr val="009799"/>
    <a:srgbClr val="CC0000"/>
    <a:srgbClr val="F0EFE0"/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273" autoAdjust="0"/>
    <p:restoredTop sz="90957" autoAdjust="0"/>
  </p:normalViewPr>
  <p:slideViewPr>
    <p:cSldViewPr>
      <p:cViewPr>
        <p:scale>
          <a:sx n="100" d="100"/>
          <a:sy n="100" d="100"/>
        </p:scale>
        <p:origin x="-894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109897-0B2B-4AB6-BCA9-65375291E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650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49484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6/30/2014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TD Division Head Safety Talk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DB67FC-1F8B-4B74-B1B2-B4BAC0008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583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6/30/2014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TD Division Head Safety Talk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DD46B-90D1-4DF8-B46D-E06DCA369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352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6/30/2014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TD Division Head Safety Talk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0DCC-6EAB-429E-A02F-6AB0B2638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2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6/30/2014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TD Division Head Safety Talk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8FE21-D3EE-4C25-B8C3-BCF408D86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629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6/30/2014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TD Division Head Safety Talk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5CF3-BCAF-4E38-AF86-183800748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410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6/30/2014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TD Division Head Safety Talk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4B97D-4485-4DF2-BDED-127ECB1EF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3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6/30/2014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TD Division Head Safety Talk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8CA2D-84BE-4FED-862C-4B8B93686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623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6/30/2014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TD Division Head Safety Talk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1EB75-D037-4303-9911-B065FDF05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210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004C97"/>
                </a:solidFill>
                <a:latin typeface="Helvetica" pitchFamily="12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6/30/2014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 smtClean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TD Division Head Safety Talk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pitchFamily="124" charset="0"/>
                <a:cs typeface="Arial" charset="0"/>
              </a:defRPr>
            </a:lvl1pPr>
          </a:lstStyle>
          <a:p>
            <a:pPr>
              <a:defRPr/>
            </a:pPr>
            <a:fld id="{FEF08CC4-812D-48A3-BB8F-A61E5F255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76" r:id="rId3"/>
    <p:sldLayoutId id="2147484377" r:id="rId4"/>
    <p:sldLayoutId id="214748437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 smtClean="0">
                <a:solidFill>
                  <a:srgbClr val="004C97"/>
                </a:solidFill>
                <a:latin typeface="Helvetica" pitchFamily="12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6/30/2014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 smtClean="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TD Division Head Safety Talk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 smtClean="0">
                <a:solidFill>
                  <a:srgbClr val="004C97"/>
                </a:solidFill>
                <a:latin typeface="Helvetica" pitchFamily="124" charset="0"/>
                <a:cs typeface="Arial" charset="0"/>
              </a:defRPr>
            </a:lvl1pPr>
          </a:lstStyle>
          <a:p>
            <a:pPr>
              <a:defRPr/>
            </a:pPr>
            <a:fld id="{DE7A1D5F-55F8-4880-9851-DFAC7EFE5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source=images&amp;cd=&amp;cad=rja&amp;uact=8&amp;docid=NFpvdFjFq1GpuM&amp;tbnid=djNqmjkGdFhQ9M:&amp;ved=0CAUQjRw&amp;url=http://slideplayer.us/slide/812145/&amp;ei=QWDBU9PmLtanyATJjIGgCQ&amp;psig=AFQjCNEjEHwiXK03NT1-eoy7Oa22qHUBMw&amp;ust=140526821000938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docid=CgysI1Y11uQn_M&amp;tbnid=NYL5INpEJT0y2M:&amp;ved=0CAUQjRw&amp;url=http://www.yourbuilding.org/Article/NewsDetail.aspx?p=83&amp;mid=1645&amp;ei=xGfBU77NE4WRyASZy4IY&amp;psig=AFQjCNFpkDoVc9rLhnsITNMAiRpUn_YmEw&amp;ust=14052702252013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source=images&amp;cd=&amp;cad=rja&amp;uact=8&amp;docid=voxWytu9ehRI7M&amp;tbnid=yJTDllFINcBuiM:&amp;ved=0CAUQjRw&amp;url=http://www.impericon.com/eu/your-demise-golden-age-red-yellow-snapback-cap.html&amp;ei=k13BU4LlGciZyAS66YK4CQ&amp;psig=AFQjCNHd3CI_pb_IE6qXY19OVJwYLKl-kg&amp;ust=140526755369238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source=images&amp;cd=&amp;cad=rja&amp;uact=8&amp;docid=ea-7G5wur03w1M&amp;tbnid=Ge0o_HuAMHB74M:&amp;ved=0CAUQjRw&amp;url=http://hs-science-systemsibsl.ism-online.org/&amp;ei=Q1_BU6muMYOzyATahIHgBQ&amp;psig=AFQjCNEbooKFuLJQmGCqFRzomo32Rsf6Qg&amp;ust=14052681210855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m/url?sa=i&amp;rct=j&amp;q=&amp;esrc=s&amp;source=images&amp;cd=&amp;cad=rja&amp;uact=8&amp;docid=1ARukO27gErWZM&amp;tbnid=pnHygUg9jimT5M:&amp;ved=0CAUQjRw&amp;url=http://www.bustler.net/index.php/article/henning_larsen_architects_cobe_and_sla_to_design_european_spallation_source/&amp;ei=5V_BU4HlAoiyyASH34LYBg&amp;psig=AFQjCNEjEHwiXK03NT1-eoy7Oa22qHUBMw&amp;ust=14052682100093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38200" y="2819400"/>
            <a:ext cx="7526338" cy="11398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HOMs for the Future</a:t>
            </a:r>
            <a:br>
              <a:rPr lang="en-US" dirty="0" smtClean="0"/>
            </a:br>
            <a:r>
              <a:rPr lang="en-US" sz="2400" dirty="0" smtClean="0"/>
              <a:t>High Intensity and </a:t>
            </a:r>
            <a:br>
              <a:rPr lang="en-US" sz="2400" dirty="0" smtClean="0"/>
            </a:br>
            <a:r>
              <a:rPr lang="en-US" sz="2400" dirty="0" smtClean="0"/>
              <a:t>CW Superconducting Accelerators</a:t>
            </a:r>
            <a:endParaRPr lang="en-US" sz="2400" dirty="0"/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Helvetica" pitchFamily="123" charset="0"/>
              </a:rPr>
              <a:t>Hasan</a:t>
            </a:r>
            <a:r>
              <a:rPr lang="en-US" dirty="0" smtClean="0">
                <a:solidFill>
                  <a:schemeClr val="tx2"/>
                </a:solidFill>
                <a:latin typeface="Helvetica" pitchFamily="123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itchFamily="123" charset="0"/>
              </a:rPr>
              <a:t>Padamsee</a:t>
            </a:r>
            <a:endParaRPr lang="en-US" dirty="0" smtClean="0">
              <a:solidFill>
                <a:schemeClr val="tx2"/>
              </a:solidFill>
              <a:latin typeface="Helvetica" pitchFamily="123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pitchFamily="123" charset="0"/>
              </a:rPr>
              <a:t>July 14, 2014</a:t>
            </a:r>
          </a:p>
          <a:p>
            <a:endParaRPr lang="en-US" dirty="0" smtClean="0">
              <a:latin typeface="Helvetica" pitchFamily="123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66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TD Division Head Safety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B67FC-1F8B-4B74-B1B2-B4BAC00086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9938" name="Picture 2" descr="http://images.slideplayer.us/1/812145/slides/slide_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"/>
            <a:ext cx="6410325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63" y="328613"/>
            <a:ext cx="8269287" cy="619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19800" y="1295400"/>
            <a:ext cx="2362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237 Cavities by</a:t>
            </a:r>
          </a:p>
          <a:p>
            <a:pPr>
              <a:spcBef>
                <a:spcPct val="50000"/>
              </a:spcBef>
            </a:pPr>
            <a:r>
              <a:rPr lang="en-US"/>
              <a:t>2030- 2040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SRF Crab Cavity Candidates Under Development</a:t>
            </a:r>
            <a:endParaRPr lang="en-US" dirty="0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352800"/>
            <a:ext cx="249815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86200" y="3200400"/>
            <a:ext cx="388297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38600" y="24384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MV Kick Voltage Demonstrated</a:t>
            </a:r>
            <a:endParaRPr lang="en-US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0"/>
            <a:ext cx="7727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641739"/>
          </a:xfrm>
        </p:spPr>
        <p:txBody>
          <a:bodyPr/>
          <a:lstStyle/>
          <a:p>
            <a:r>
              <a:rPr lang="en-US" dirty="0" smtClean="0"/>
              <a:t>All These Accelerators Will Need HOM </a:t>
            </a:r>
            <a:r>
              <a:rPr lang="en-US" dirty="0" smtClean="0"/>
              <a:t>Analysis, HOM Couplers </a:t>
            </a:r>
            <a:r>
              <a:rPr lang="en-US" dirty="0" smtClean="0"/>
              <a:t>and </a:t>
            </a:r>
            <a:r>
              <a:rPr lang="en-US" dirty="0" smtClean="0"/>
              <a:t>Absorbers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TD Division Head Safety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B67FC-1F8B-4B74-B1B2-B4BAC000867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 descr="Untitled-1 cop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90600"/>
            <a:ext cx="3167856" cy="234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421796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124200"/>
            <a:ext cx="3048000" cy="2140046"/>
          </a:xfrm>
          <a:prstGeom prst="rect">
            <a:avLst/>
          </a:prstGeom>
          <a:noFill/>
        </p:spPr>
      </p:pic>
      <p:pic>
        <p:nvPicPr>
          <p:cNvPr id="1031" name="Picture 7" descr="HOMlo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429000"/>
            <a:ext cx="318670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505200"/>
            <a:ext cx="301698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Here to Share Advances 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 Assessment</a:t>
            </a:r>
          </a:p>
          <a:p>
            <a:pPr lvl="1"/>
            <a:r>
              <a:rPr lang="en-US" dirty="0" smtClean="0"/>
              <a:t>Find the HOMs, frequencies, R/Qs, propagation properties</a:t>
            </a:r>
          </a:p>
          <a:p>
            <a:r>
              <a:rPr lang="en-US" dirty="0" smtClean="0"/>
              <a:t>How much damping?</a:t>
            </a:r>
          </a:p>
          <a:p>
            <a:pPr lvl="1"/>
            <a:r>
              <a:rPr lang="en-US" dirty="0" smtClean="0"/>
              <a:t> For the bunch charge, beam current, bunch spacing</a:t>
            </a:r>
          </a:p>
          <a:p>
            <a:pPr lvl="1"/>
            <a:r>
              <a:rPr lang="en-US" dirty="0" smtClean="0"/>
              <a:t>Avoid power deposition at low temperatures</a:t>
            </a:r>
          </a:p>
          <a:p>
            <a:pPr lvl="1"/>
            <a:r>
              <a:rPr lang="en-US" dirty="0" smtClean="0"/>
              <a:t>Preserve beam quality</a:t>
            </a:r>
          </a:p>
          <a:p>
            <a:pPr lvl="1"/>
            <a:r>
              <a:rPr lang="en-US" dirty="0" smtClean="0"/>
              <a:t>Avoid beam instabilities from HOMs</a:t>
            </a:r>
          </a:p>
          <a:p>
            <a:r>
              <a:rPr lang="en-US" dirty="0" smtClean="0"/>
              <a:t>Develop devices to damp dangerous modes</a:t>
            </a:r>
          </a:p>
          <a:p>
            <a:r>
              <a:rPr lang="en-US" dirty="0" smtClean="0"/>
              <a:t>Extract the HOM power to high temperature</a:t>
            </a:r>
          </a:p>
          <a:p>
            <a:r>
              <a:rPr lang="en-US" dirty="0" smtClean="0"/>
              <a:t>Materials to absorb HOM power</a:t>
            </a:r>
          </a:p>
          <a:p>
            <a:r>
              <a:rPr lang="en-US" dirty="0" smtClean="0"/>
              <a:t>Materials with acceptable properties</a:t>
            </a:r>
          </a:p>
          <a:p>
            <a:pPr lvl="1"/>
            <a:r>
              <a:rPr lang="en-US" dirty="0" smtClean="0"/>
              <a:t>Vacuum, dust, charging…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TD Division Head Safety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B67FC-1F8B-4B74-B1B2-B4BAC000867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8130" name="Picture 2" descr="https://encrypted-tbn3.gstatic.com/images?q=tbn:ANd9GcTYBpPVjhGNLl4XoqITE7ipwbR0xIT3COgv7--ntcUe5CF-PPy4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8194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Wishes for a </a:t>
            </a:r>
            <a:r>
              <a:rPr lang="en-US" dirty="0" err="1" smtClean="0"/>
              <a:t>Succesful</a:t>
            </a:r>
            <a:r>
              <a:rPr lang="en-US" dirty="0" smtClean="0"/>
              <a:t> Workshop!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TD Division Head Safety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B67FC-1F8B-4B74-B1B2-B4BAC000867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123" charset="0"/>
              </a:rPr>
              <a:t>Themes for the HOM Workshop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123" charset="0"/>
              </a:rPr>
              <a:t>Now that XFEL is in the bag!</a:t>
            </a:r>
          </a:p>
          <a:p>
            <a:pPr lvl="1"/>
            <a:r>
              <a:rPr lang="en-US" dirty="0" smtClean="0">
                <a:latin typeface="Helvetica" pitchFamily="123" charset="0"/>
              </a:rPr>
              <a:t>Thanks to the world-wide effort of the TTC collaboration</a:t>
            </a:r>
          </a:p>
          <a:p>
            <a:pPr lvl="1"/>
            <a:r>
              <a:rPr lang="en-US" dirty="0" smtClean="0">
                <a:latin typeface="Helvetica" pitchFamily="123" charset="0"/>
              </a:rPr>
              <a:t>Thanks to DESY</a:t>
            </a:r>
          </a:p>
          <a:p>
            <a:r>
              <a:rPr lang="en-US" dirty="0" smtClean="0">
                <a:latin typeface="Helvetica" pitchFamily="123" charset="0"/>
              </a:rPr>
              <a:t>We are waiting eagerly for the ILC to TAKE THE PLUNGE!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3087"/>
                </a:solidFill>
                <a:latin typeface="Helvetica" pitchFamily="123" charset="0"/>
              </a:rPr>
              <a:t>TD Division Head Safety Talk</a:t>
            </a:r>
            <a:endParaRPr lang="en-US" sz="900" b="1" smtClean="0">
              <a:solidFill>
                <a:srgbClr val="003087"/>
              </a:solidFill>
              <a:latin typeface="Helvetica" pitchFamily="123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51710AA-75FE-4348-BA82-5BC3B2EE287F}" type="slidenum">
              <a:rPr lang="en-US" sz="900">
                <a:solidFill>
                  <a:srgbClr val="003087"/>
                </a:solidFill>
                <a:latin typeface="Helvetica" pitchFamily="123" charset="0"/>
              </a:rPr>
              <a:pPr eaLnBrk="1" hangingPunct="1"/>
              <a:t>2</a:t>
            </a:fld>
            <a:endParaRPr lang="en-US" sz="900">
              <a:solidFill>
                <a:srgbClr val="003087"/>
              </a:solidFill>
              <a:latin typeface="Helvetica" pitchFamily="123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6/30/2014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066800" y="2667000"/>
            <a:ext cx="5715000" cy="2286000"/>
            <a:chOff x="838200" y="3886200"/>
            <a:chExt cx="7018867" cy="3362325"/>
          </a:xfrm>
        </p:grpSpPr>
        <p:pic>
          <p:nvPicPr>
            <p:cNvPr id="14338" name="Picture 2" descr="http://www.yourbuilding.org/library/taking%20the%20plunge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3886200"/>
              <a:ext cx="3437467" cy="2379785"/>
            </a:xfrm>
            <a:prstGeom prst="rect">
              <a:avLst/>
            </a:prstGeom>
            <a:noFill/>
          </p:spPr>
        </p:pic>
        <p:pic>
          <p:nvPicPr>
            <p:cNvPr id="8" name="Picture 2" descr="http://www.linearcollider.org/images/pid/1000890/gallery/07_ILC_rendering_image%28landscape%2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3886200"/>
              <a:ext cx="4738487" cy="3362325"/>
            </a:xfrm>
            <a:prstGeom prst="rect">
              <a:avLst/>
            </a:prstGeom>
            <a:noFill/>
          </p:spPr>
        </p:pic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5105400"/>
            <a:ext cx="8672513" cy="4987867"/>
          </a:xfrm>
          <a:prstGeom prst="rect">
            <a:avLst/>
          </a:prstGeom>
        </p:spPr>
        <p:txBody>
          <a:bodyPr lIns="0" tIns="0" rIns="0" bIns="0"/>
          <a:lstStyle/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123" charset="0"/>
                <a:ea typeface="MS PGothic" pitchFamily="34" charset="-128"/>
                <a:cs typeface="ＭＳ Ｐゴシック" charset="0"/>
              </a:rPr>
              <a:t>Japan ….We are all behind you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123" charset="0"/>
                <a:ea typeface="MS PGothic" pitchFamily="34" charset="-128"/>
                <a:cs typeface="ＭＳ Ｐゴシック" charset="0"/>
              </a:rPr>
              <a:t>P5 is behind you…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123" charset="0"/>
                <a:ea typeface="MS PGothic" pitchFamily="34" charset="-128"/>
                <a:cs typeface="ＭＳ Ｐゴシック" charset="0"/>
              </a:rPr>
              <a:t>It’s only another step forward, and you’re off!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23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now in the  “Golden Age of SRF”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TD Division Head Safety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B67FC-1F8B-4B74-B1B2-B4BAC00086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1746" name="Picture 2" descr="http://media.cdn.impericon.com/media/catalog/product/y/o/yourdemise_goldenage_redsnapback_cap_l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3960" b="23762"/>
          <a:stretch>
            <a:fillRect/>
          </a:stretch>
        </p:blipFill>
        <p:spPr bwMode="auto">
          <a:xfrm>
            <a:off x="3962400" y="2743200"/>
            <a:ext cx="3886200" cy="2939704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73726" y="3390899"/>
            <a:ext cx="3948049" cy="3457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97598" y="5683859"/>
            <a:ext cx="1191310" cy="707758"/>
          </a:xfrm>
          <a:custGeom>
            <a:avLst/>
            <a:gdLst/>
            <a:ahLst/>
            <a:cxnLst/>
            <a:rect l="l" t="t" r="r" b="b"/>
            <a:pathLst>
              <a:path w="1191310" h="707758">
                <a:moveTo>
                  <a:pt x="0" y="707758"/>
                </a:moveTo>
                <a:lnTo>
                  <a:pt x="1191310" y="707758"/>
                </a:lnTo>
                <a:lnTo>
                  <a:pt x="1191310" y="0"/>
                </a:lnTo>
                <a:lnTo>
                  <a:pt x="0" y="0"/>
                </a:lnTo>
                <a:lnTo>
                  <a:pt x="0" y="7077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97598" y="5683859"/>
            <a:ext cx="1191310" cy="707758"/>
          </a:xfrm>
          <a:custGeom>
            <a:avLst/>
            <a:gdLst/>
            <a:ahLst/>
            <a:cxnLst/>
            <a:rect l="l" t="t" r="r" b="b"/>
            <a:pathLst>
              <a:path w="1191310" h="707758">
                <a:moveTo>
                  <a:pt x="0" y="707758"/>
                </a:moveTo>
                <a:lnTo>
                  <a:pt x="1191310" y="707758"/>
                </a:lnTo>
                <a:lnTo>
                  <a:pt x="1191310" y="0"/>
                </a:lnTo>
                <a:lnTo>
                  <a:pt x="0" y="0"/>
                </a:lnTo>
                <a:lnTo>
                  <a:pt x="0" y="707758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77355" y="5724042"/>
            <a:ext cx="1022350" cy="619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 smtClean="0">
                <a:latin typeface="Cambria"/>
                <a:cs typeface="Cambria"/>
              </a:rPr>
              <a:t>e</a:t>
            </a:r>
            <a:r>
              <a:rPr sz="2000" spc="0" dirty="0" smtClean="0">
                <a:latin typeface="Cambria"/>
                <a:cs typeface="Cambria"/>
              </a:rPr>
              <a:t>RHIC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spc="-10" dirty="0" smtClean="0">
                <a:latin typeface="Cambria"/>
                <a:cs typeface="Cambria"/>
              </a:rPr>
              <a:t>5-3</a:t>
            </a:r>
            <a:r>
              <a:rPr sz="2000" spc="0" dirty="0" smtClean="0">
                <a:latin typeface="Cambria"/>
                <a:cs typeface="Cambria"/>
              </a:rPr>
              <a:t>0</a:t>
            </a:r>
            <a:r>
              <a:rPr sz="2000" spc="20" dirty="0" smtClean="0">
                <a:latin typeface="Cambria"/>
                <a:cs typeface="Cambria"/>
              </a:rPr>
              <a:t> </a:t>
            </a:r>
            <a:r>
              <a:rPr sz="2000" spc="0" dirty="0" smtClean="0">
                <a:latin typeface="Cambria"/>
                <a:cs typeface="Cambria"/>
              </a:rPr>
              <a:t>G</a:t>
            </a:r>
            <a:r>
              <a:rPr sz="2000" spc="-10" dirty="0" smtClean="0">
                <a:latin typeface="Cambria"/>
                <a:cs typeface="Cambria"/>
              </a:rPr>
              <a:t>e</a:t>
            </a:r>
            <a:r>
              <a:rPr sz="2000" spc="0" dirty="0" smtClean="0">
                <a:latin typeface="Cambria"/>
                <a:cs typeface="Cambria"/>
              </a:rPr>
              <a:t>V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09382" y="0"/>
            <a:ext cx="6629400" cy="533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60245">
              <a:lnSpc>
                <a:spcPts val="4760"/>
              </a:lnSpc>
            </a:pPr>
            <a:r>
              <a:rPr lang="en-US" spc="-25" dirty="0" smtClean="0">
                <a:solidFill>
                  <a:srgbClr val="FFFFFF"/>
                </a:solidFill>
                <a:cs typeface="Cambria"/>
              </a:rPr>
              <a:t>Future </a:t>
            </a:r>
            <a:r>
              <a:rPr spc="-25" dirty="0" smtClean="0">
                <a:solidFill>
                  <a:srgbClr val="FFFFFF"/>
                </a:solidFill>
                <a:cs typeface="Cambria"/>
              </a:rPr>
              <a:t> E</a:t>
            </a:r>
            <a:r>
              <a:rPr spc="-20" dirty="0" smtClean="0">
                <a:solidFill>
                  <a:srgbClr val="FFFFFF"/>
                </a:solidFill>
                <a:cs typeface="Cambria"/>
              </a:rPr>
              <a:t>RLs</a:t>
            </a:r>
            <a:endParaRPr dirty="0"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3512" y="1175003"/>
            <a:ext cx="5087874" cy="2452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1270" y="1155700"/>
            <a:ext cx="1668907" cy="400303"/>
          </a:xfrm>
          <a:custGeom>
            <a:avLst/>
            <a:gdLst/>
            <a:ahLst/>
            <a:cxnLst/>
            <a:rect l="l" t="t" r="r" b="b"/>
            <a:pathLst>
              <a:path w="1668906" h="400303">
                <a:moveTo>
                  <a:pt x="0" y="400303"/>
                </a:moveTo>
                <a:lnTo>
                  <a:pt x="1668907" y="400303"/>
                </a:lnTo>
                <a:lnTo>
                  <a:pt x="1668907" y="0"/>
                </a:lnTo>
                <a:lnTo>
                  <a:pt x="0" y="0"/>
                </a:lnTo>
                <a:lnTo>
                  <a:pt x="0" y="400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1270" y="1155700"/>
            <a:ext cx="1668907" cy="400303"/>
          </a:xfrm>
          <a:custGeom>
            <a:avLst/>
            <a:gdLst/>
            <a:ahLst/>
            <a:cxnLst/>
            <a:rect l="l" t="t" r="r" b="b"/>
            <a:pathLst>
              <a:path w="1668906" h="400303">
                <a:moveTo>
                  <a:pt x="0" y="400303"/>
                </a:moveTo>
                <a:lnTo>
                  <a:pt x="1668907" y="400303"/>
                </a:lnTo>
                <a:lnTo>
                  <a:pt x="1668907" y="0"/>
                </a:lnTo>
                <a:lnTo>
                  <a:pt x="0" y="0"/>
                </a:lnTo>
                <a:lnTo>
                  <a:pt x="0" y="400303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829" y="3673525"/>
            <a:ext cx="3839464" cy="2579497"/>
          </a:xfrm>
          <a:custGeom>
            <a:avLst/>
            <a:gdLst/>
            <a:ahLst/>
            <a:cxnLst/>
            <a:rect l="l" t="t" r="r" b="b"/>
            <a:pathLst>
              <a:path w="3839464" h="2579497">
                <a:moveTo>
                  <a:pt x="0" y="2579497"/>
                </a:moveTo>
                <a:lnTo>
                  <a:pt x="3839464" y="2579497"/>
                </a:lnTo>
                <a:lnTo>
                  <a:pt x="3839464" y="0"/>
                </a:lnTo>
                <a:lnTo>
                  <a:pt x="0" y="0"/>
                </a:lnTo>
                <a:lnTo>
                  <a:pt x="0" y="2579497"/>
                </a:lnTo>
                <a:close/>
              </a:path>
            </a:pathLst>
          </a:custGeom>
          <a:solidFill>
            <a:srgbClr val="D2EB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829" y="3673525"/>
            <a:ext cx="3839464" cy="2579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8608" y="5113604"/>
            <a:ext cx="110136" cy="171373"/>
          </a:xfrm>
          <a:custGeom>
            <a:avLst/>
            <a:gdLst/>
            <a:ahLst/>
            <a:cxnLst/>
            <a:rect l="l" t="t" r="r" b="b"/>
            <a:pathLst>
              <a:path w="110136" h="171373">
                <a:moveTo>
                  <a:pt x="0" y="171373"/>
                </a:moveTo>
                <a:lnTo>
                  <a:pt x="110136" y="171373"/>
                </a:lnTo>
                <a:lnTo>
                  <a:pt x="110136" y="0"/>
                </a:lnTo>
                <a:lnTo>
                  <a:pt x="0" y="0"/>
                </a:lnTo>
                <a:lnTo>
                  <a:pt x="0" y="17137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18608" y="5113604"/>
            <a:ext cx="110136" cy="171373"/>
          </a:xfrm>
          <a:custGeom>
            <a:avLst/>
            <a:gdLst/>
            <a:ahLst/>
            <a:cxnLst/>
            <a:rect l="l" t="t" r="r" b="b"/>
            <a:pathLst>
              <a:path w="110136" h="171373">
                <a:moveTo>
                  <a:pt x="0" y="171373"/>
                </a:moveTo>
                <a:lnTo>
                  <a:pt x="110136" y="171373"/>
                </a:lnTo>
                <a:lnTo>
                  <a:pt x="110136" y="0"/>
                </a:lnTo>
                <a:lnTo>
                  <a:pt x="0" y="0"/>
                </a:lnTo>
                <a:lnTo>
                  <a:pt x="0" y="171373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73882" y="5293614"/>
            <a:ext cx="1744980" cy="212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664"/>
              </a:lnSpc>
            </a:pPr>
            <a:r>
              <a:rPr sz="1400" spc="-5" dirty="0" smtClean="0">
                <a:solidFill>
                  <a:srgbClr val="FF0000"/>
                </a:solidFill>
                <a:latin typeface="Arial"/>
                <a:cs typeface="Arial"/>
              </a:rPr>
              <a:t>7GeV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61182" y="5533440"/>
            <a:ext cx="6070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0000"/>
                </a:solidFill>
                <a:latin typeface="Arial"/>
                <a:cs typeface="Arial"/>
              </a:rPr>
              <a:t>Dou</a:t>
            </a:r>
            <a:r>
              <a:rPr sz="1000" spc="-15" dirty="0" smtClean="0">
                <a:solidFill>
                  <a:srgbClr val="FF0000"/>
                </a:solidFill>
                <a:latin typeface="Arial"/>
                <a:cs typeface="Arial"/>
              </a:rPr>
              <a:t>bl</a:t>
            </a:r>
            <a:r>
              <a:rPr sz="1000" spc="-1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2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5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55998" y="5508040"/>
            <a:ext cx="1800860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spc="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200" spc="-5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94886" y="4835093"/>
            <a:ext cx="1323721" cy="6416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4534" y="5199253"/>
            <a:ext cx="572135" cy="6096"/>
          </a:xfrm>
          <a:custGeom>
            <a:avLst/>
            <a:gdLst/>
            <a:ahLst/>
            <a:cxnLst/>
            <a:rect l="l" t="t" r="r" b="b"/>
            <a:pathLst>
              <a:path w="572135" h="6096">
                <a:moveTo>
                  <a:pt x="0" y="0"/>
                </a:moveTo>
                <a:lnTo>
                  <a:pt x="572135" y="6096"/>
                </a:lnTo>
              </a:path>
            </a:pathLst>
          </a:custGeom>
          <a:ln w="28575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06850" y="5021262"/>
            <a:ext cx="171450" cy="138112"/>
          </a:xfrm>
          <a:custGeom>
            <a:avLst/>
            <a:gdLst/>
            <a:ahLst/>
            <a:cxnLst/>
            <a:rect l="l" t="t" r="r" b="b"/>
            <a:pathLst>
              <a:path w="171450" h="138112">
                <a:moveTo>
                  <a:pt x="0" y="138112"/>
                </a:moveTo>
                <a:lnTo>
                  <a:pt x="171450" y="138112"/>
                </a:lnTo>
                <a:lnTo>
                  <a:pt x="171450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76750" y="5021262"/>
            <a:ext cx="128587" cy="138112"/>
          </a:xfrm>
          <a:custGeom>
            <a:avLst/>
            <a:gdLst/>
            <a:ahLst/>
            <a:cxnLst/>
            <a:rect l="l" t="t" r="r" b="b"/>
            <a:pathLst>
              <a:path w="128587" h="138112">
                <a:moveTo>
                  <a:pt x="0" y="138112"/>
                </a:moveTo>
                <a:lnTo>
                  <a:pt x="128587" y="138112"/>
                </a:lnTo>
                <a:lnTo>
                  <a:pt x="1285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925" y="3824478"/>
            <a:ext cx="3811904" cy="2389098"/>
          </a:xfrm>
          <a:custGeom>
            <a:avLst/>
            <a:gdLst/>
            <a:ahLst/>
            <a:cxnLst/>
            <a:rect l="l" t="t" r="r" b="b"/>
            <a:pathLst>
              <a:path w="3811904" h="2389098">
                <a:moveTo>
                  <a:pt x="0" y="398145"/>
                </a:moveTo>
                <a:lnTo>
                  <a:pt x="5211" y="333576"/>
                </a:lnTo>
                <a:lnTo>
                  <a:pt x="20300" y="272320"/>
                </a:lnTo>
                <a:lnTo>
                  <a:pt x="44446" y="215197"/>
                </a:lnTo>
                <a:lnTo>
                  <a:pt x="76829" y="163028"/>
                </a:lnTo>
                <a:lnTo>
                  <a:pt x="116630" y="116633"/>
                </a:lnTo>
                <a:lnTo>
                  <a:pt x="163028" y="76833"/>
                </a:lnTo>
                <a:lnTo>
                  <a:pt x="215203" y="44450"/>
                </a:lnTo>
                <a:lnTo>
                  <a:pt x="272336" y="20302"/>
                </a:lnTo>
                <a:lnTo>
                  <a:pt x="333607" y="5212"/>
                </a:lnTo>
                <a:lnTo>
                  <a:pt x="398195" y="0"/>
                </a:lnTo>
                <a:lnTo>
                  <a:pt x="3413760" y="0"/>
                </a:lnTo>
                <a:lnTo>
                  <a:pt x="3478359" y="5212"/>
                </a:lnTo>
                <a:lnTo>
                  <a:pt x="3539633" y="20302"/>
                </a:lnTo>
                <a:lnTo>
                  <a:pt x="3596763" y="44450"/>
                </a:lnTo>
                <a:lnTo>
                  <a:pt x="3648931" y="76833"/>
                </a:lnTo>
                <a:lnTo>
                  <a:pt x="3695319" y="116633"/>
                </a:lnTo>
                <a:lnTo>
                  <a:pt x="3735107" y="163028"/>
                </a:lnTo>
                <a:lnTo>
                  <a:pt x="3767478" y="215197"/>
                </a:lnTo>
                <a:lnTo>
                  <a:pt x="3791614" y="272320"/>
                </a:lnTo>
                <a:lnTo>
                  <a:pt x="3806695" y="333576"/>
                </a:lnTo>
                <a:lnTo>
                  <a:pt x="3811904" y="398145"/>
                </a:lnTo>
                <a:lnTo>
                  <a:pt x="3811904" y="1990902"/>
                </a:lnTo>
                <a:lnTo>
                  <a:pt x="3806695" y="2055491"/>
                </a:lnTo>
                <a:lnTo>
                  <a:pt x="3791614" y="2116761"/>
                </a:lnTo>
                <a:lnTo>
                  <a:pt x="3767478" y="2173894"/>
                </a:lnTo>
                <a:lnTo>
                  <a:pt x="3735107" y="2226070"/>
                </a:lnTo>
                <a:lnTo>
                  <a:pt x="3695319" y="2272468"/>
                </a:lnTo>
                <a:lnTo>
                  <a:pt x="3648931" y="2312268"/>
                </a:lnTo>
                <a:lnTo>
                  <a:pt x="3596763" y="2344651"/>
                </a:lnTo>
                <a:lnTo>
                  <a:pt x="3539633" y="2368797"/>
                </a:lnTo>
                <a:lnTo>
                  <a:pt x="3478359" y="2383886"/>
                </a:lnTo>
                <a:lnTo>
                  <a:pt x="3413760" y="2389098"/>
                </a:lnTo>
                <a:lnTo>
                  <a:pt x="398195" y="2389098"/>
                </a:lnTo>
                <a:lnTo>
                  <a:pt x="333607" y="2383886"/>
                </a:lnTo>
                <a:lnTo>
                  <a:pt x="272336" y="2368797"/>
                </a:lnTo>
                <a:lnTo>
                  <a:pt x="215203" y="2344651"/>
                </a:lnTo>
                <a:lnTo>
                  <a:pt x="163028" y="2312268"/>
                </a:lnTo>
                <a:lnTo>
                  <a:pt x="116630" y="2272468"/>
                </a:lnTo>
                <a:lnTo>
                  <a:pt x="76829" y="2226070"/>
                </a:lnTo>
                <a:lnTo>
                  <a:pt x="44446" y="2173894"/>
                </a:lnTo>
                <a:lnTo>
                  <a:pt x="20300" y="2116761"/>
                </a:lnTo>
                <a:lnTo>
                  <a:pt x="5211" y="2055491"/>
                </a:lnTo>
                <a:lnTo>
                  <a:pt x="0" y="1990902"/>
                </a:lnTo>
                <a:lnTo>
                  <a:pt x="0" y="398145"/>
                </a:lnTo>
                <a:close/>
              </a:path>
            </a:pathLst>
          </a:custGeom>
          <a:ln w="9525">
            <a:solidFill>
              <a:srgbClr val="FF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9046" y="5585866"/>
            <a:ext cx="921893" cy="461733"/>
          </a:xfrm>
          <a:custGeom>
            <a:avLst/>
            <a:gdLst/>
            <a:ahLst/>
            <a:cxnLst/>
            <a:rect l="l" t="t" r="r" b="b"/>
            <a:pathLst>
              <a:path w="921893" h="461733">
                <a:moveTo>
                  <a:pt x="0" y="461733"/>
                </a:moveTo>
                <a:lnTo>
                  <a:pt x="921893" y="461733"/>
                </a:lnTo>
                <a:lnTo>
                  <a:pt x="921893" y="0"/>
                </a:lnTo>
                <a:lnTo>
                  <a:pt x="0" y="0"/>
                </a:lnTo>
                <a:lnTo>
                  <a:pt x="0" y="461733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9046" y="5585866"/>
            <a:ext cx="921893" cy="461733"/>
          </a:xfrm>
          <a:custGeom>
            <a:avLst/>
            <a:gdLst/>
            <a:ahLst/>
            <a:cxnLst/>
            <a:rect l="l" t="t" r="r" b="b"/>
            <a:pathLst>
              <a:path w="921893" h="461733">
                <a:moveTo>
                  <a:pt x="0" y="461733"/>
                </a:moveTo>
                <a:lnTo>
                  <a:pt x="921893" y="461733"/>
                </a:lnTo>
                <a:lnTo>
                  <a:pt x="921893" y="0"/>
                </a:lnTo>
                <a:lnTo>
                  <a:pt x="0" y="0"/>
                </a:lnTo>
                <a:lnTo>
                  <a:pt x="0" y="461733"/>
                </a:lnTo>
                <a:close/>
              </a:path>
            </a:pathLst>
          </a:custGeom>
          <a:ln w="9525">
            <a:solidFill>
              <a:srgbClr val="FF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77748" y="5628436"/>
            <a:ext cx="76390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200" spc="-10" dirty="0" smtClean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200" spc="-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200" spc="-10" dirty="0" smtClean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200" spc="-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FF0000"/>
                </a:solidFill>
                <a:latin typeface="Arial"/>
                <a:cs typeface="Arial"/>
              </a:rPr>
              <a:t>ERL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 smtClean="0">
                <a:solidFill>
                  <a:srgbClr val="FF0000"/>
                </a:solidFill>
                <a:latin typeface="Arial"/>
                <a:cs typeface="Arial"/>
              </a:rPr>
              <a:t>Fi</a:t>
            </a:r>
            <a:r>
              <a:rPr sz="1200" spc="-1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200" spc="-5" dirty="0" smtClean="0">
                <a:solidFill>
                  <a:srgbClr val="FF0000"/>
                </a:solidFill>
                <a:latin typeface="Arial"/>
                <a:cs typeface="Arial"/>
              </a:rPr>
              <a:t>st</a:t>
            </a:r>
            <a:r>
              <a:rPr sz="1200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FF0000"/>
                </a:solidFill>
                <a:latin typeface="Arial"/>
                <a:cs typeface="Arial"/>
              </a:rPr>
              <a:t>St</a:t>
            </a:r>
            <a:r>
              <a:rPr sz="1200" spc="-5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spc="-10" dirty="0" smtClean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200" spc="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47008" y="4754498"/>
            <a:ext cx="1722374" cy="1043546"/>
          </a:xfrm>
          <a:custGeom>
            <a:avLst/>
            <a:gdLst/>
            <a:ahLst/>
            <a:cxnLst/>
            <a:rect l="l" t="t" r="r" b="b"/>
            <a:pathLst>
              <a:path w="1722374" h="1043546">
                <a:moveTo>
                  <a:pt x="0" y="173862"/>
                </a:moveTo>
                <a:lnTo>
                  <a:pt x="5385" y="130760"/>
                </a:lnTo>
                <a:lnTo>
                  <a:pt x="20654" y="91607"/>
                </a:lnTo>
                <a:lnTo>
                  <a:pt x="44473" y="57735"/>
                </a:lnTo>
                <a:lnTo>
                  <a:pt x="75511" y="30477"/>
                </a:lnTo>
                <a:lnTo>
                  <a:pt x="112434" y="11165"/>
                </a:lnTo>
                <a:lnTo>
                  <a:pt x="153910" y="1132"/>
                </a:lnTo>
                <a:lnTo>
                  <a:pt x="1548383" y="0"/>
                </a:lnTo>
                <a:lnTo>
                  <a:pt x="1563121" y="614"/>
                </a:lnTo>
                <a:lnTo>
                  <a:pt x="1605085" y="9436"/>
                </a:lnTo>
                <a:lnTo>
                  <a:pt x="1642646" y="27690"/>
                </a:lnTo>
                <a:lnTo>
                  <a:pt x="1674475" y="54046"/>
                </a:lnTo>
                <a:lnTo>
                  <a:pt x="1699244" y="87173"/>
                </a:lnTo>
                <a:lnTo>
                  <a:pt x="1715625" y="125740"/>
                </a:lnTo>
                <a:lnTo>
                  <a:pt x="1722290" y="168415"/>
                </a:lnTo>
                <a:lnTo>
                  <a:pt x="1722374" y="869619"/>
                </a:lnTo>
                <a:lnTo>
                  <a:pt x="1721759" y="884343"/>
                </a:lnTo>
                <a:lnTo>
                  <a:pt x="1712939" y="926275"/>
                </a:lnTo>
                <a:lnTo>
                  <a:pt x="1694686" y="963815"/>
                </a:lnTo>
                <a:lnTo>
                  <a:pt x="1668327" y="995633"/>
                </a:lnTo>
                <a:lnTo>
                  <a:pt x="1635190" y="1020400"/>
                </a:lnTo>
                <a:lnTo>
                  <a:pt x="1596601" y="1036786"/>
                </a:lnTo>
                <a:lnTo>
                  <a:pt x="1553890" y="1043460"/>
                </a:lnTo>
                <a:lnTo>
                  <a:pt x="173862" y="1043546"/>
                </a:lnTo>
                <a:lnTo>
                  <a:pt x="159141" y="1042931"/>
                </a:lnTo>
                <a:lnTo>
                  <a:pt x="117215" y="1034104"/>
                </a:lnTo>
                <a:lnTo>
                  <a:pt x="79679" y="1015839"/>
                </a:lnTo>
                <a:lnTo>
                  <a:pt x="47866" y="989467"/>
                </a:lnTo>
                <a:lnTo>
                  <a:pt x="23108" y="956319"/>
                </a:lnTo>
                <a:lnTo>
                  <a:pt x="6736" y="917725"/>
                </a:lnTo>
                <a:lnTo>
                  <a:pt x="82" y="875019"/>
                </a:lnTo>
                <a:lnTo>
                  <a:pt x="0" y="173862"/>
                </a:lnTo>
                <a:close/>
              </a:path>
            </a:pathLst>
          </a:custGeom>
          <a:ln w="9525">
            <a:solidFill>
              <a:srgbClr val="0000F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72305" y="5517515"/>
            <a:ext cx="1783969" cy="277037"/>
          </a:xfrm>
          <a:custGeom>
            <a:avLst/>
            <a:gdLst/>
            <a:ahLst/>
            <a:cxnLst/>
            <a:rect l="l" t="t" r="r" b="b"/>
            <a:pathLst>
              <a:path w="1783969" h="277037">
                <a:moveTo>
                  <a:pt x="0" y="277037"/>
                </a:moveTo>
                <a:lnTo>
                  <a:pt x="1783969" y="277037"/>
                </a:lnTo>
                <a:lnTo>
                  <a:pt x="1783969" y="0"/>
                </a:lnTo>
                <a:lnTo>
                  <a:pt x="0" y="0"/>
                </a:lnTo>
                <a:lnTo>
                  <a:pt x="0" y="277037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72305" y="5517515"/>
            <a:ext cx="1783969" cy="277037"/>
          </a:xfrm>
          <a:custGeom>
            <a:avLst/>
            <a:gdLst/>
            <a:ahLst/>
            <a:cxnLst/>
            <a:rect l="l" t="t" r="r" b="b"/>
            <a:pathLst>
              <a:path w="1783969" h="277037">
                <a:moveTo>
                  <a:pt x="0" y="277037"/>
                </a:moveTo>
                <a:lnTo>
                  <a:pt x="1783969" y="277037"/>
                </a:lnTo>
                <a:lnTo>
                  <a:pt x="1783969" y="0"/>
                </a:lnTo>
                <a:lnTo>
                  <a:pt x="0" y="0"/>
                </a:lnTo>
                <a:lnTo>
                  <a:pt x="0" y="277037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051808" y="5560161"/>
            <a:ext cx="160909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 smtClean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1200" spc="-10" dirty="0" smtClean="0">
                <a:solidFill>
                  <a:srgbClr val="0000FF"/>
                </a:solidFill>
                <a:latin typeface="Arial"/>
                <a:cs typeface="Arial"/>
              </a:rPr>
              <a:t>FE</a:t>
            </a:r>
            <a:r>
              <a:rPr sz="1200" spc="-5" dirty="0" smtClean="0">
                <a:solidFill>
                  <a:srgbClr val="0000FF"/>
                </a:solidFill>
                <a:latin typeface="Arial"/>
                <a:cs typeface="Arial"/>
              </a:rPr>
              <a:t>L-</a:t>
            </a:r>
            <a:r>
              <a:rPr sz="1200" spc="-10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200" spc="1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0000FF"/>
                </a:solidFill>
                <a:latin typeface="Arial"/>
                <a:cs typeface="Arial"/>
              </a:rPr>
              <a:t>Second</a:t>
            </a:r>
            <a:r>
              <a:rPr sz="1200" spc="-4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0000FF"/>
                </a:solidFill>
                <a:latin typeface="Arial"/>
                <a:cs typeface="Arial"/>
              </a:rPr>
              <a:t>Phase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54020" y="5864097"/>
            <a:ext cx="1348232" cy="400177"/>
          </a:xfrm>
          <a:custGeom>
            <a:avLst/>
            <a:gdLst/>
            <a:ahLst/>
            <a:cxnLst/>
            <a:rect l="l" t="t" r="r" b="b"/>
            <a:pathLst>
              <a:path w="1348231" h="400176">
                <a:moveTo>
                  <a:pt x="0" y="400176"/>
                </a:moveTo>
                <a:lnTo>
                  <a:pt x="1348232" y="400176"/>
                </a:lnTo>
                <a:lnTo>
                  <a:pt x="1348232" y="0"/>
                </a:lnTo>
                <a:lnTo>
                  <a:pt x="0" y="0"/>
                </a:lnTo>
                <a:lnTo>
                  <a:pt x="0" y="400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54020" y="5864097"/>
            <a:ext cx="1348232" cy="400177"/>
          </a:xfrm>
          <a:custGeom>
            <a:avLst/>
            <a:gdLst/>
            <a:ahLst/>
            <a:cxnLst/>
            <a:rect l="l" t="t" r="r" b="b"/>
            <a:pathLst>
              <a:path w="1348231" h="400176">
                <a:moveTo>
                  <a:pt x="0" y="400176"/>
                </a:moveTo>
                <a:lnTo>
                  <a:pt x="1348232" y="400176"/>
                </a:lnTo>
                <a:lnTo>
                  <a:pt x="1348232" y="0"/>
                </a:lnTo>
                <a:lnTo>
                  <a:pt x="0" y="0"/>
                </a:lnTo>
                <a:lnTo>
                  <a:pt x="0" y="400176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033141" y="5904179"/>
            <a:ext cx="1177290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Cambria"/>
                <a:cs typeface="Cambria"/>
              </a:rPr>
              <a:t>KEK</a:t>
            </a:r>
            <a:r>
              <a:rPr sz="2000" spc="-5" dirty="0" smtClean="0">
                <a:latin typeface="Cambria"/>
                <a:cs typeface="Cambria"/>
              </a:rPr>
              <a:t> </a:t>
            </a:r>
            <a:r>
              <a:rPr sz="2000" spc="0" dirty="0" smtClean="0">
                <a:latin typeface="Cambria"/>
                <a:cs typeface="Cambria"/>
              </a:rPr>
              <a:t>3 G</a:t>
            </a:r>
            <a:r>
              <a:rPr sz="2000" spc="-10" dirty="0" smtClean="0">
                <a:latin typeface="Cambria"/>
                <a:cs typeface="Cambria"/>
              </a:rPr>
              <a:t>e</a:t>
            </a:r>
            <a:r>
              <a:rPr sz="2000" spc="0" dirty="0" smtClean="0">
                <a:latin typeface="Cambria"/>
                <a:cs typeface="Cambria"/>
              </a:rPr>
              <a:t>V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229225" y="1155700"/>
            <a:ext cx="3876675" cy="248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60972" y="1916429"/>
            <a:ext cx="963714" cy="708025"/>
          </a:xfrm>
          <a:custGeom>
            <a:avLst/>
            <a:gdLst/>
            <a:ahLst/>
            <a:cxnLst/>
            <a:rect l="l" t="t" r="r" b="b"/>
            <a:pathLst>
              <a:path w="963714" h="708025">
                <a:moveTo>
                  <a:pt x="0" y="708025"/>
                </a:moveTo>
                <a:lnTo>
                  <a:pt x="963714" y="708025"/>
                </a:lnTo>
                <a:lnTo>
                  <a:pt x="963714" y="0"/>
                </a:lnTo>
                <a:lnTo>
                  <a:pt x="0" y="0"/>
                </a:lnTo>
                <a:lnTo>
                  <a:pt x="0" y="708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60972" y="1916429"/>
            <a:ext cx="963714" cy="708025"/>
          </a:xfrm>
          <a:custGeom>
            <a:avLst/>
            <a:gdLst/>
            <a:ahLst/>
            <a:cxnLst/>
            <a:rect l="l" t="t" r="r" b="b"/>
            <a:pathLst>
              <a:path w="963714" h="708025">
                <a:moveTo>
                  <a:pt x="0" y="708025"/>
                </a:moveTo>
                <a:lnTo>
                  <a:pt x="963714" y="708025"/>
                </a:lnTo>
                <a:lnTo>
                  <a:pt x="963714" y="0"/>
                </a:lnTo>
                <a:lnTo>
                  <a:pt x="0" y="0"/>
                </a:lnTo>
                <a:lnTo>
                  <a:pt x="0" y="708025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620517" y="744982"/>
            <a:ext cx="4516755" cy="183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63930">
              <a:lnSpc>
                <a:spcPct val="100000"/>
              </a:lnSpc>
            </a:pPr>
            <a:r>
              <a:rPr sz="2400" dirty="0" smtClean="0">
                <a:solidFill>
                  <a:srgbClr val="375F92"/>
                </a:solidFill>
                <a:latin typeface="Cambria"/>
                <a:cs typeface="Cambria"/>
              </a:rPr>
              <a:t>“Big”</a:t>
            </a:r>
            <a:r>
              <a:rPr sz="2400" spc="-15" dirty="0" smtClean="0">
                <a:solidFill>
                  <a:srgbClr val="375F92"/>
                </a:solidFill>
                <a:latin typeface="Cambria"/>
                <a:cs typeface="Cambria"/>
              </a:rPr>
              <a:t> </a:t>
            </a:r>
            <a:r>
              <a:rPr sz="2400" spc="0" dirty="0" smtClean="0">
                <a:solidFill>
                  <a:srgbClr val="375F92"/>
                </a:solidFill>
                <a:latin typeface="Cambria"/>
                <a:cs typeface="Cambria"/>
              </a:rPr>
              <a:t>Mac</a:t>
            </a:r>
            <a:r>
              <a:rPr sz="2400" spc="-10" dirty="0" smtClean="0">
                <a:solidFill>
                  <a:srgbClr val="375F92"/>
                </a:solidFill>
                <a:latin typeface="Cambria"/>
                <a:cs typeface="Cambria"/>
              </a:rPr>
              <a:t>h</a:t>
            </a:r>
            <a:r>
              <a:rPr sz="2400" spc="0" dirty="0" smtClean="0">
                <a:solidFill>
                  <a:srgbClr val="375F92"/>
                </a:solidFill>
                <a:latin typeface="Cambria"/>
                <a:cs typeface="Cambria"/>
              </a:rPr>
              <a:t>ines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ts val="650"/>
              </a:lnSpc>
              <a:spcBef>
                <a:spcPts val="11"/>
              </a:spcBef>
            </a:pPr>
            <a:endParaRPr sz="650" dirty="0"/>
          </a:p>
          <a:p>
            <a:pPr marL="12700">
              <a:lnSpc>
                <a:spcPct val="100000"/>
              </a:lnSpc>
            </a:pPr>
            <a:r>
              <a:rPr sz="2000" dirty="0" smtClean="0">
                <a:latin typeface="Cambria"/>
                <a:cs typeface="Cambria"/>
              </a:rPr>
              <a:t>Corn</a:t>
            </a:r>
            <a:r>
              <a:rPr sz="2000" spc="-5" dirty="0" smtClean="0">
                <a:latin typeface="Cambria"/>
                <a:cs typeface="Cambria"/>
              </a:rPr>
              <a:t>e</a:t>
            </a:r>
            <a:r>
              <a:rPr sz="2000" spc="0" dirty="0" smtClean="0">
                <a:latin typeface="Cambria"/>
                <a:cs typeface="Cambria"/>
              </a:rPr>
              <a:t>ll</a:t>
            </a:r>
            <a:r>
              <a:rPr sz="2000" spc="-30" dirty="0" smtClean="0">
                <a:latin typeface="Cambria"/>
                <a:cs typeface="Cambria"/>
              </a:rPr>
              <a:t> </a:t>
            </a:r>
            <a:r>
              <a:rPr sz="2000" spc="0" dirty="0" smtClean="0">
                <a:latin typeface="Cambria"/>
                <a:cs typeface="Cambria"/>
              </a:rPr>
              <a:t>5</a:t>
            </a:r>
            <a:r>
              <a:rPr sz="2000" spc="-5" dirty="0" smtClean="0">
                <a:latin typeface="Cambria"/>
                <a:cs typeface="Cambria"/>
              </a:rPr>
              <a:t> </a:t>
            </a:r>
            <a:r>
              <a:rPr sz="2000" spc="0" dirty="0" smtClean="0">
                <a:latin typeface="Cambria"/>
                <a:cs typeface="Cambria"/>
              </a:rPr>
              <a:t>GeV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ts val="550"/>
              </a:lnSpc>
              <a:spcBef>
                <a:spcPts val="38"/>
              </a:spcBef>
            </a:pPr>
            <a:endParaRPr sz="5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3732529" marR="12700">
              <a:lnSpc>
                <a:spcPct val="100099"/>
              </a:lnSpc>
            </a:pPr>
            <a:r>
              <a:rPr sz="2000" dirty="0" smtClean="0">
                <a:latin typeface="Cambria"/>
                <a:cs typeface="Cambria"/>
              </a:rPr>
              <a:t>L</a:t>
            </a:r>
            <a:r>
              <a:rPr sz="2000" spc="5" dirty="0" smtClean="0">
                <a:latin typeface="Cambria"/>
                <a:cs typeface="Cambria"/>
              </a:rPr>
              <a:t>H</a:t>
            </a:r>
            <a:r>
              <a:rPr sz="2000" spc="0" dirty="0" smtClean="0">
                <a:latin typeface="Cambria"/>
                <a:cs typeface="Cambria"/>
              </a:rPr>
              <a:t>eC </a:t>
            </a:r>
            <a:r>
              <a:rPr sz="2000" spc="-10" dirty="0" smtClean="0">
                <a:latin typeface="Cambria"/>
                <a:cs typeface="Cambria"/>
              </a:rPr>
              <a:t>6</a:t>
            </a:r>
            <a:r>
              <a:rPr sz="2000" spc="0" dirty="0" smtClean="0">
                <a:latin typeface="Cambria"/>
                <a:cs typeface="Cambria"/>
              </a:rPr>
              <a:t>0</a:t>
            </a:r>
            <a:r>
              <a:rPr sz="2000" spc="5" dirty="0" smtClean="0">
                <a:latin typeface="Cambria"/>
                <a:cs typeface="Cambria"/>
              </a:rPr>
              <a:t> </a:t>
            </a:r>
            <a:r>
              <a:rPr sz="2000" spc="0" dirty="0" smtClean="0">
                <a:latin typeface="Cambria"/>
                <a:cs typeface="Cambria"/>
              </a:rPr>
              <a:t>G</a:t>
            </a:r>
            <a:r>
              <a:rPr sz="2000" spc="-10" dirty="0" smtClean="0">
                <a:latin typeface="Cambria"/>
                <a:cs typeface="Cambria"/>
              </a:rPr>
              <a:t>e</a:t>
            </a:r>
            <a:r>
              <a:rPr sz="2000" spc="0" dirty="0" smtClean="0">
                <a:latin typeface="Cambria"/>
                <a:cs typeface="Cambria"/>
              </a:rPr>
              <a:t>V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522475" y="3390900"/>
            <a:ext cx="2087499" cy="368300"/>
          </a:xfrm>
          <a:custGeom>
            <a:avLst/>
            <a:gdLst/>
            <a:ahLst/>
            <a:cxnLst/>
            <a:rect l="l" t="t" r="r" b="b"/>
            <a:pathLst>
              <a:path w="2087499" h="368300">
                <a:moveTo>
                  <a:pt x="0" y="368300"/>
                </a:moveTo>
                <a:lnTo>
                  <a:pt x="2087499" y="368300"/>
                </a:lnTo>
                <a:lnTo>
                  <a:pt x="2087499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2475" y="3390900"/>
            <a:ext cx="2087499" cy="368300"/>
          </a:xfrm>
          <a:custGeom>
            <a:avLst/>
            <a:gdLst/>
            <a:ahLst/>
            <a:cxnLst/>
            <a:rect l="l" t="t" r="r" b="b"/>
            <a:pathLst>
              <a:path w="2087499" h="368300">
                <a:moveTo>
                  <a:pt x="0" y="368300"/>
                </a:moveTo>
                <a:lnTo>
                  <a:pt x="2087499" y="368300"/>
                </a:lnTo>
                <a:lnTo>
                  <a:pt x="2087499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601469" y="3431413"/>
            <a:ext cx="191008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Cambria"/>
                <a:cs typeface="Cambria"/>
              </a:rPr>
              <a:t>X-</a:t>
            </a:r>
            <a:r>
              <a:rPr sz="1800" spc="-50" dirty="0" smtClean="0">
                <a:latin typeface="Cambria"/>
                <a:cs typeface="Cambria"/>
              </a:rPr>
              <a:t>r</a:t>
            </a:r>
            <a:r>
              <a:rPr sz="1800" spc="-40" dirty="0" smtClean="0">
                <a:latin typeface="Cambria"/>
                <a:cs typeface="Cambria"/>
              </a:rPr>
              <a:t>a</a:t>
            </a:r>
            <a:r>
              <a:rPr sz="1800" spc="-10" dirty="0" smtClean="0">
                <a:latin typeface="Cambria"/>
                <a:cs typeface="Cambria"/>
              </a:rPr>
              <a:t>y</a:t>
            </a:r>
            <a:r>
              <a:rPr sz="1800" spc="10" dirty="0" smtClean="0">
                <a:latin typeface="Cambria"/>
                <a:cs typeface="Cambria"/>
              </a:rPr>
              <a:t> </a:t>
            </a:r>
            <a:r>
              <a:rPr sz="1800" spc="-10" dirty="0" smtClean="0">
                <a:latin typeface="Cambria"/>
                <a:cs typeface="Cambria"/>
              </a:rPr>
              <a:t>Li</a:t>
            </a:r>
            <a:r>
              <a:rPr sz="1800" spc="-20" dirty="0" smtClean="0">
                <a:latin typeface="Cambria"/>
                <a:cs typeface="Cambria"/>
              </a:rPr>
              <a:t>g</a:t>
            </a:r>
            <a:r>
              <a:rPr sz="1800" spc="0" dirty="0" smtClean="0">
                <a:latin typeface="Cambria"/>
                <a:cs typeface="Cambria"/>
              </a:rPr>
              <a:t>ht</a:t>
            </a:r>
            <a:r>
              <a:rPr sz="1800" spc="-20" dirty="0" smtClean="0">
                <a:latin typeface="Cambria"/>
                <a:cs typeface="Cambria"/>
              </a:rPr>
              <a:t> </a:t>
            </a:r>
            <a:r>
              <a:rPr sz="1800" spc="-10" dirty="0" smtClean="0">
                <a:latin typeface="Cambria"/>
                <a:cs typeface="Cambria"/>
              </a:rPr>
              <a:t>Sou</a:t>
            </a:r>
            <a:r>
              <a:rPr sz="1800" spc="-35" dirty="0" smtClean="0">
                <a:latin typeface="Cambria"/>
                <a:cs typeface="Cambria"/>
              </a:rPr>
              <a:t>r</a:t>
            </a:r>
            <a:r>
              <a:rPr sz="1800" spc="-10" dirty="0" smtClean="0">
                <a:latin typeface="Cambria"/>
                <a:cs typeface="Cambria"/>
              </a:rPr>
              <a:t>ces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40425" y="3257486"/>
            <a:ext cx="2290826" cy="369887"/>
          </a:xfrm>
          <a:custGeom>
            <a:avLst/>
            <a:gdLst/>
            <a:ahLst/>
            <a:cxnLst/>
            <a:rect l="l" t="t" r="r" b="b"/>
            <a:pathLst>
              <a:path w="2290826" h="369887">
                <a:moveTo>
                  <a:pt x="0" y="369887"/>
                </a:moveTo>
                <a:lnTo>
                  <a:pt x="2290826" y="369887"/>
                </a:lnTo>
                <a:lnTo>
                  <a:pt x="2290826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40425" y="3257486"/>
            <a:ext cx="2290826" cy="369887"/>
          </a:xfrm>
          <a:custGeom>
            <a:avLst/>
            <a:gdLst/>
            <a:ahLst/>
            <a:cxnLst/>
            <a:rect l="l" t="t" r="r" b="b"/>
            <a:pathLst>
              <a:path w="2290826" h="369887">
                <a:moveTo>
                  <a:pt x="0" y="369887"/>
                </a:moveTo>
                <a:lnTo>
                  <a:pt x="2290826" y="369887"/>
                </a:lnTo>
                <a:lnTo>
                  <a:pt x="2290826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020180" y="3297935"/>
            <a:ext cx="211328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Cambria"/>
                <a:cs typeface="Cambria"/>
              </a:rPr>
              <a:t>Elect</a:t>
            </a:r>
            <a:r>
              <a:rPr sz="1800" spc="-30" dirty="0" smtClean="0">
                <a:latin typeface="Cambria"/>
                <a:cs typeface="Cambria"/>
              </a:rPr>
              <a:t>r</a:t>
            </a:r>
            <a:r>
              <a:rPr sz="1800" spc="-10" dirty="0" smtClean="0">
                <a:latin typeface="Cambria"/>
                <a:cs typeface="Cambria"/>
              </a:rPr>
              <a:t>on I</a:t>
            </a:r>
            <a:r>
              <a:rPr sz="1800" spc="-5" dirty="0" smtClean="0">
                <a:latin typeface="Cambria"/>
                <a:cs typeface="Cambria"/>
              </a:rPr>
              <a:t>o</a:t>
            </a:r>
            <a:r>
              <a:rPr sz="1800" spc="0" dirty="0" smtClean="0">
                <a:latin typeface="Cambria"/>
                <a:cs typeface="Cambria"/>
              </a:rPr>
              <a:t>n</a:t>
            </a:r>
            <a:r>
              <a:rPr sz="1800" spc="-10" dirty="0" smtClean="0">
                <a:latin typeface="Cambria"/>
                <a:cs typeface="Cambria"/>
              </a:rPr>
              <a:t> </a:t>
            </a:r>
            <a:r>
              <a:rPr sz="1800" spc="0" dirty="0" smtClean="0">
                <a:latin typeface="Cambria"/>
                <a:cs typeface="Cambria"/>
              </a:rPr>
              <a:t>co</a:t>
            </a:r>
            <a:r>
              <a:rPr sz="1800" spc="5" dirty="0" smtClean="0">
                <a:latin typeface="Cambria"/>
                <a:cs typeface="Cambria"/>
              </a:rPr>
              <a:t>l</a:t>
            </a:r>
            <a:r>
              <a:rPr sz="1800" spc="0" dirty="0" smtClean="0">
                <a:latin typeface="Cambria"/>
                <a:cs typeface="Cambria"/>
              </a:rPr>
              <a:t>li</a:t>
            </a:r>
            <a:r>
              <a:rPr sz="1800" spc="-10" dirty="0" smtClean="0">
                <a:latin typeface="Cambria"/>
                <a:cs typeface="Cambria"/>
              </a:rPr>
              <a:t>d</a:t>
            </a:r>
            <a:r>
              <a:rPr sz="1800" spc="-15" dirty="0" smtClean="0">
                <a:latin typeface="Cambria"/>
                <a:cs typeface="Cambria"/>
              </a:rPr>
              <a:t>e</a:t>
            </a:r>
            <a:r>
              <a:rPr sz="1800" spc="-10" dirty="0" smtClean="0">
                <a:latin typeface="Cambria"/>
                <a:cs typeface="Cambria"/>
              </a:rPr>
              <a:t>rs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4294967295"/>
          </p:nvPr>
        </p:nvSpPr>
        <p:spPr>
          <a:xfrm>
            <a:off x="2189479" y="6625031"/>
            <a:ext cx="2116896" cy="178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dirty="0" smtClean="0">
                <a:solidFill>
                  <a:srgbClr val="375F92"/>
                </a:solidFill>
                <a:latin typeface="Cambria"/>
                <a:cs typeface="Cambria"/>
              </a:rPr>
              <a:t>23.</a:t>
            </a:r>
            <a:r>
              <a:rPr sz="1100" spc="5" dirty="0" smtClean="0">
                <a:solidFill>
                  <a:srgbClr val="375F92"/>
                </a:solidFill>
                <a:latin typeface="Cambria"/>
                <a:cs typeface="Cambria"/>
              </a:rPr>
              <a:t>S</a:t>
            </a:r>
            <a:r>
              <a:rPr sz="1100" spc="0" dirty="0" smtClean="0">
                <a:solidFill>
                  <a:srgbClr val="375F92"/>
                </a:solidFill>
                <a:latin typeface="Cambria"/>
                <a:cs typeface="Cambria"/>
              </a:rPr>
              <a:t>ep.2013  </a:t>
            </a:r>
            <a:r>
              <a:rPr sz="1100" spc="-15" dirty="0" smtClean="0">
                <a:solidFill>
                  <a:srgbClr val="375F92"/>
                </a:solidFill>
                <a:latin typeface="Cambria"/>
                <a:cs typeface="Cambria"/>
              </a:rPr>
              <a:t> </a:t>
            </a:r>
            <a:r>
              <a:rPr sz="1100" spc="-5" dirty="0" smtClean="0">
                <a:solidFill>
                  <a:srgbClr val="375F92"/>
                </a:solidFill>
                <a:latin typeface="Cambria"/>
                <a:cs typeface="Cambria"/>
              </a:rPr>
              <a:t>An</a:t>
            </a:r>
            <a:r>
              <a:rPr sz="1100" spc="0" dirty="0" smtClean="0">
                <a:solidFill>
                  <a:srgbClr val="375F92"/>
                </a:solidFill>
                <a:latin typeface="Cambria"/>
                <a:cs typeface="Cambria"/>
              </a:rPr>
              <a:t>drew</a:t>
            </a:r>
            <a:r>
              <a:rPr sz="1100" spc="-20" dirty="0" smtClean="0">
                <a:solidFill>
                  <a:srgbClr val="375F92"/>
                </a:solidFill>
                <a:latin typeface="Cambria"/>
                <a:cs typeface="Cambria"/>
              </a:rPr>
              <a:t> </a:t>
            </a:r>
            <a:r>
              <a:rPr sz="1100" spc="0" dirty="0" smtClean="0">
                <a:solidFill>
                  <a:srgbClr val="375F92"/>
                </a:solidFill>
                <a:latin typeface="Cambria"/>
                <a:cs typeface="Cambria"/>
              </a:rPr>
              <a:t>Burrill</a:t>
            </a:r>
            <a:r>
              <a:rPr sz="1100" spc="-25" dirty="0" smtClean="0">
                <a:solidFill>
                  <a:srgbClr val="375F92"/>
                </a:solidFill>
                <a:latin typeface="Cambria"/>
                <a:cs typeface="Cambria"/>
              </a:rPr>
              <a:t> </a:t>
            </a:r>
            <a:r>
              <a:rPr sz="1100" spc="0" dirty="0" smtClean="0">
                <a:solidFill>
                  <a:srgbClr val="375F92"/>
                </a:solidFill>
                <a:latin typeface="Cambria"/>
                <a:cs typeface="Cambria"/>
              </a:rPr>
              <a:t>-</a:t>
            </a:r>
            <a:r>
              <a:rPr sz="1100" spc="-10" dirty="0" smtClean="0">
                <a:solidFill>
                  <a:srgbClr val="375F92"/>
                </a:solidFill>
                <a:latin typeface="Cambria"/>
                <a:cs typeface="Cambria"/>
              </a:rPr>
              <a:t> </a:t>
            </a:r>
            <a:r>
              <a:rPr sz="1100" spc="0" dirty="0" smtClean="0">
                <a:solidFill>
                  <a:srgbClr val="375F92"/>
                </a:solidFill>
                <a:latin typeface="Cambria"/>
                <a:cs typeface="Cambria"/>
              </a:rPr>
              <a:t>H</a:t>
            </a:r>
            <a:r>
              <a:rPr sz="1100" spc="-10" dirty="0" smtClean="0">
                <a:solidFill>
                  <a:srgbClr val="375F92"/>
                </a:solidFill>
                <a:latin typeface="Cambria"/>
                <a:cs typeface="Cambria"/>
              </a:rPr>
              <a:t>Z</a:t>
            </a:r>
            <a:r>
              <a:rPr sz="1100" spc="0" dirty="0" smtClean="0">
                <a:solidFill>
                  <a:srgbClr val="375F92"/>
                </a:solidFill>
                <a:latin typeface="Cambria"/>
                <a:cs typeface="Cambria"/>
              </a:rPr>
              <a:t>B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686800" cy="641739"/>
          </a:xfrm>
        </p:spPr>
        <p:txBody>
          <a:bodyPr/>
          <a:lstStyle/>
          <a:p>
            <a:r>
              <a:rPr lang="en-US" dirty="0" smtClean="0"/>
              <a:t>SLAC is funded to build an SRF based </a:t>
            </a:r>
            <a:r>
              <a:rPr lang="en-US" dirty="0" err="1" smtClean="0"/>
              <a:t>Linac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Linac</a:t>
            </a:r>
            <a:r>
              <a:rPr lang="en-US" dirty="0" smtClean="0"/>
              <a:t> Coherent Light Source –II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72513" cy="4987867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/>
              <a:t>Fermilab</a:t>
            </a:r>
            <a:r>
              <a:rPr lang="en-US" dirty="0" smtClean="0"/>
              <a:t> and </a:t>
            </a:r>
            <a:r>
              <a:rPr lang="en-US" dirty="0" err="1" smtClean="0"/>
              <a:t>Jlab</a:t>
            </a:r>
            <a:r>
              <a:rPr lang="en-US" dirty="0" smtClean="0"/>
              <a:t> will build the cavities and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TD Division Head Safety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B67FC-1F8B-4B74-B1B2-B4BAC00086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2" descr="C:\Users\Padamsee\Documents\Hasan02\lcls_II_layout_5_2014_final_v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8915400" cy="3025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641739"/>
          </a:xfrm>
        </p:spPr>
        <p:txBody>
          <a:bodyPr/>
          <a:lstStyle/>
          <a:p>
            <a:r>
              <a:rPr lang="en-US" dirty="0" smtClean="0"/>
              <a:t>High Performance </a:t>
            </a:r>
            <a:r>
              <a:rPr lang="en-US" dirty="0" err="1" smtClean="0"/>
              <a:t>Cryomodules</a:t>
            </a:r>
            <a:r>
              <a:rPr lang="en-US" dirty="0" smtClean="0"/>
              <a:t> for LCLS-II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TD Division Head Safety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B67FC-1F8B-4B74-B1B2-B4BAC00086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0178" name="AutoShape 2" descr="data:image/jpeg;base64,/9j/4AAQSkZJRgABAQAAAQABAAD/2wCEAAkGBxQTEhQUExQUFRUUFxQVFBgVFBUVFxgUFRUXFhUUFRQYHCggGRolHRUUITEhJSkrMC4uFx8zODMsNygtLisBCgoKDg0OGxAQGy4lICUtLCwsNTQsLCwsLCwvLCwsLCwsLC0sLDQsLCwsLC8sLCwsLCwsLCwsLCwsLCwsLCwsLP/AABEIAK4BIgMBIgACEQEDEQH/xAAcAAABBQEBAQAAAAAAAAAAAAADAQIEBQYABwj/xABIEAACAQIDBQYCBgcFBgcBAAABAgADEQQSIQUGMUFREyJhcYGRMqFCUnKSscEHFCMzYqKyFSRDgvAWU4PC0eFjc5PD0uLxNP/EABsBAAIDAQEBAAAAAAAAAAAAAAECAAMEBQYH/8QAMREAAgIBAwIDBwIHAQAAAAAAAAECEQMEITESQRMyUQUiYXGRwfBCoQZSgbHR4fEU/9oADAMBAAIRAxEAPwDya2seIttY4CdQxiiPUTgI9VhAKBHqIgEmbLwDV61KinxVXWmPDMbFj4AXJ8AYQEo7BxIpJW7CqaTjMrqpdbHmxW+T/NaQqZBFxqPCfRIqUcCFpoC75VB1ygKNBfpw0AHnKHa2xsHiszVaFqjEntKTKlQX/wAqq4H8d5ljq1e6A5QWzdM8ZUQirNlj/wBH7gn9VrJW+rTqfsK5HOyvZX8wQJmsbs+rQbLWpvSbo6lb/ZJ0bzF5rhkjPhkaa3I6rChYqCGVLy5IQGohFWX2yN061fLktZja5vZTxGbTThN7u3uItOkrVQj1rlmDKGVbqVKAjiuvHrwtKsmohAeOKUjHbtbNo1hkZamd1fKQt1FRbEGw1YWOo04geUrZFJ8NiqQSl2urU2BRjqGIdlzAAkDgAeXHWekbF2AmGuwLMx6kWXqEAAsNJF2xtzICANeR6eUxT1Nt1wy9YqSsmUdsqQL2DFQSLEDXlrz8JzYngbzE0dpuSdb31t/0kxNoMSBMzRapGvq1QwFoIkWKuMyNowIBBB6g6WgNnWIkvEFRzijAMJhhRXJQVEQszWRcq3Y9L6aWk/DAqO8eMZhatMDiNOMgYvaSlwAdJOSD95qTNQbs0ZmBWxp/vBc2zUz9YXvrpobzxDbfatWc1dXJ1NrXy6XA5cJ9A0KoKgjhPFt9HLYpsydmRpbTn3swsNQbmbdE92ijULazLFYwpJhSCqzomWyIywbCHYQbCK0EAwgyIcrGlYoxHIjGEOwg2EVoIBhBsIYiMIisIBhGEQzCDYRQiqNJ0coiwEA21jwJ1tY5RGQBwEeBEAhFEIBVE9E/QtsntMXUrsO7h00J4dpVuoN/BVf7wnnyie07nYX9U2Nn4VMVd/H9qAtP2pgH3lWol042NFpe8+24PH47tKrvyZjb7I0X5ARadaVqiEW9vCclSZx5e87ZPNUEWYBh0YAj2Mm4fHkKUPfQ6ZKo7VP5tbeF7eEqUaFLxlIMck4eV0Nxm7WBrXIV8K550ialK/jTPwjwUDziYf8ARrdcyYpXIPJO7bT+K4PHry4QlOrYwpxRBupIPVTlPyl8dVkS5NMNX/PG/wBjZYbB2GTu6gZrCxzWC3NvLxkzB0BTUqNFGoHIX42mRwu8tRD3wtTS1z3XAP8AGB+Uv8DvHQqCxJpnpUsP5wSvzv4Srqs6WLU4p8MmY3FgDQ8Zj9q0i7W5EzQbSwmpYXtyPL3mbxFazRkWyAVMNl4CAwx7xJ5cJZtVz8tJDdLXksFFhR2ll4QGK2tfnKnEXEr61UyJEciditsML2MFs3ahzjMdLymqsSZod29hGqcxOVV1Ynp4eMsSVC8m4wX7TKEchV1OUWDEqRZuoGYG2monnP6RtmrRrqRUzPUXM62tlygKG00s3T+GbjGbyYfCU0FMGpe4GTLxABuST4ieZbaqNWqtVcZTUysBmLaZQBYnymnSQl1dXYTNNVXcpiINlk1qQg2SdEykFkiLhmbgrG+mikyUUkrD4upbIKjhSeGYgXta51gYUyvxuz2pAZyuZhfKGDMv27aKfD8JBYS1xCrdrkk8FtYC99SfCQmp8+UShrIwoE+Gl9TbTwvI7LJTiCYRQojMsGRJDCDYQMIBhBMIdhGMIjCIonR6iLBRAFo8CNtrCARgCgQiiNAj1jIhP2Ns44ivSoC96rqmnEKfiYeIUMfSey711ivZ0CVIS7gKhQKh7tJCCxuyqDr4jQTI/oV2VnxVXEEd2gmVb8O0q31B6hFb74lztPFdrWqVL6Mxy/ZGi/ICc3WzuXSVaiXTir1AKI5mjA068w2c0fedniXiGSyDw0TPEvOkIEpvY3sCdbZhmGvMrz8otZwWJUWBJsPAnhAxbyWHtRO2ftCpS/duVH1eK/cOksm2jSqaVqWUn6dE29TTOnzJmfvFLxlKi3HnyQ4ZrcFg1KEUai1eJt8LjzQytxKFSQQQehFj7GUwfh4ajwPUdJa0duVAAr5aq/VqjN7NxB8TeOsnqbYa6L2mqJeH2Z2oFuJBlXtHYDry+U0uytu4fmDSPicy+j8h52l5kD2ZWDKeliLeBHGOpG2LhNXFnnux92c7d7TpcaQ++r9iKeHRrrkJdbEWuRlNwdSbNob+XCareDHjDqGWmGYfDc5RrofMjTTxnm9Ne1qk1GINRiWb+I8Lk8Bw9BNmni5PrfCKs0lFdK5ZCWm9QhVDMeIABY+JsJd4TYGS1XFo/ZBQbAG5vdQragrbQ3miwWFoZTUoU3/ZIwzgZUe2h0bVrkE8uHWZjaeJrVwuZWINymhy2Gnd5eHpNHiObpbLv6lXSoK3uyUNvYei7HD0O5UyZ1fKFGW9yiC+tjxJmNxPeYnqSZb0tnszEEfCrMdRwUX4yqcS7HCMeBHJvkiMsE8lOsjuJaKBJ0/1eCq1CQBfQXt68YVxGLTvxIXzv+QgYyIjCDYSTUX1gWERjEdhBMJIYQTCKEAwg2EOwg2EVhOURYoE6IEj848RLax6iOAVRCARFEstg7MOJxNHDj/GcKfBfic+iBj6Q8KyHrO6eG/U9jBuFTEg1OhvW0TTqKYB9DKMTVb84gA0qK6BFzEdL91B6AN7zLqJwss+qbZj1crydK7bHXikzrRCJWZRwMeDGrHQEFEtt2MGKuIUMAVUM7Ai4IAygH1YH0lRNluFhu7VqEfEwQeSi5Pu1v8ALGgrZfpodeVL+pJx26VF9ULUz4G6+qt+REwpHXiOPnPSsBjM9fEJypGmB/mS5t639pgds0cmIrL/AOIx9GOcf1Rppco0azHBJSivVEKJJezcE1aotNdM3E/VUfE3p+JE12N3OpN+7ZqZ6Hvr89fnFUW+DPj088kXKJhyYuaLiKeVmUm+VmUn7JIv8o6pSZbBlZbi4zKVuOouIpRQl4fC4p6bXRmQ9VNr+Y4H1vI0W8NkTadovv7c7UBcRTFQLezL3WGYWJynusbeUj1dkJWa9GsjE/Qcdm/DgB8LelhKkNFLS7HqJw4ZoWplxPc0GGo4l0/VTS7KloGbKBZdSx1PfJNtRK3aGAZA9OitZ6SXLEj/ABFBzG1vh4fOOwW2q1LRXJX6r99fnqPQiWOH2zRZXDK1FqgIYjNUQk/SKghwfKaIapXwao5sc1TdP4mMqYR2cA/ExA1197dPlI+0cC1JyjWJH1TmHvNhQwVWkrVKZFa4a9Smc9rj6tsynroZnVwzVXK0gz5ets1gL8L+egnShlve9gONfMqnproDfhrawN7+N5DqILyfiVIJBFiCQR4jQiQqkvQCOyyO8kvAOIQkZxAsJJYQRS8VjIjMIxhNTuruqcaXAcpltrkzKRz71+PDSegYH9H2CpAFkauw4l2NifsLZflM2TPCDplscbkeIsIJhPSv0j7HFICpToLTVrKxVVAtqQNOB8fDjynnLiNCSnGySVOhAJ0eJ0gpFtCKIlo9RGAKom9/RTsylUrVXrsoUqcNTUvkL1awzMEIIOYU0bhyeYUCer7s4SphcBTc50Bp1a7A06bJUqVyKdAdoe/TqKpU6DUMZRqp9OP5jQq7fYDtDECpVdgTlvZLkk9mvdTU6nugcesGsi0+kODOIcqTbdseDFJjAZ2aQUKIsZeOvIQ4nrPS9gYbssNTU6ELmb7Td5vmTPPdm4btatOn9Z1B+yNX/lDT0HeXE9nhqp5lcg83IQf1X9JZj7s6GiXTGWR9v+lDuZi8+IxBP+KO0HkHb8A4Egb6UsuJJ+siN6i6/gojN0KuXFIPrq6fy5//AGxNFt3ZfbYrDgi6BajVOhVGTKvqW9s0i3iGKeXT13v7/wCxN09nCjRNapo1QZiT9GmNQD06n/tJ272MNam1U3s9RyoPJVORR4aLfzJlTvttOyigp1cZqngl9F/zEH0HjLPdVbYSl4hm+8zN+cdc0jTiklPw48Jfuef1a1qjOLXFQuL8LipmF/DSaPbu3qOIw9gD2l1IBX4SCMxz8CLXGnXlKbd0ZsTQHV7/AHVZ/wDlmg33wdNERlRVdqliVABIyOTe3HUCVq+lmHH1+DOSe3cyM6WOzNhVq65kChbkZnOUEjQ2sCT0jNo7HrUBd07v1lOZfU8vW0SnyZ/Cn09VbFeYl4s6ArEvOzRLEkAAknQAC5J6Ac4jggkEEEaEEWIPQg8JCBqNcqcykqeqkqfcayxo7fa57VEqEqVLj9nVynkKqj8pTRCYyk48FkMkoeVkrEbHpVR+wrhSf8PEgIb3+jWW6k8dPeUG1dlVsObVqbJyBIup8nF1PvLMmS8HtSrSFkYheBQ95CPFG09puxe0Jx2krL450/Mvp/gx7CCYTZV0wlb95RNBvr4YjLfxoNoB9k3ldid06pBbDvTxKgXIp92qPtUG1HoTOjj1eKfei6NS8rv89CDhd1cVURnFOyLxLMqjhfS51lIUli2NrJmpF6iWFmQllsDyKHhJX9hf3YVzUQMbkKTY5Q2Xnz5+0strzP5D1fBsv0XV6fYsC5zqzAKWsLNY3CX14cbes2FasVOpCrPCcHiXpkMrZSNR5+ImubeAVqSoDVqVHYKRl7OkNCO8QToL30I4TFm07cupdy/HlpUQP0ibfFchKbtlUkEArkbx7pPCYOos9Jr7p4elQ7erVJ0uSlQZSP4bKb3mC2k6M5NNCi8gWLE+JJ5y/E41URJ3yyIBOjgJ0cUsMZuxi6Vi+HqDNe1lLcON8twJBoYN2OVUYtciwUk3HEW8J7HsvfbDMVVquUmw11AJF9WAt6yu2+mBq4mmVqtTrgg5qFmUk6gspFm8116yiOaV1KI7guUzzbZeGD1UDJUqKDmqJTXM7U07zqq8yQCPWbvam1RWcqtNUIIfEMtHsTUqlbUQy9o5PZ0jbU6lwQBaTNi4E0trdoFW1VGspIW7lLkgAdzMUJseZ8Z29mENPFOSP3gWoDxGqhSAegKkeVpj1eTqaopytrG69aKxIQGCUxymYTnBrzhGgxwgAPEcI1RFMICZsvHmhUFRVViARZr214kEcD4+Jlnt7eP9ZpomQoQ2Zu8GBsCAAdDzvw5ShiCFN1RbHNNRcE9mTdlV8lei3SonsWCn5MZ6ZjsUtJGqNwUXP5AeJNh6zyeF7ZsuTM2TQ5cxy3HDu8I0Z0i3BqfCi1Q/F4lqjs7/ABObnw6AeAFh6T0PZYy4On4UFP8AJeeatwNvSbcbxUDhmRWKuKLKFZSLkIQAG+E6+MMHyWaOaTk5PcodzKd8VT/hV2/ly/8ANLnf5/3K+Lt7ZR+ZkHcOn+3c/VpW+8y//Awm/tX9rTH1abH7zf8A0kXkDHbSP4v7l1u/Xz4JBSIDpT7PXlVVbXYeJs3kbygw+8uIpMyVxntcMrgK4PLUWBX015GV2ExVbC1NAVawzIw7rLyuOfHQjh7iaurRp7Qw+cDK4uATxVxxUnmp09DfQwptrbksjOWSKUHUo9vUyu7+yDiXK5sqoAXIA53ACjhc2PlaXeL3NFj2VUlh9GpY/NQLexlbuntMUKpFTurUAVifoOpNr9B3iCeWnK8mby7EqJUbE0STc5mKmzobAEi3xLp/+iKkum6KscMfg9XTb7+qKPDu+GxCll79Jrst+RUg6j+Frg+Uk7zbTpYh0ekCLKQ5IAvqMo0PLva+MbsGuXx1F2N2Z3JPX9k8n7+U1WrTICrmRixAAvYjUwfpZWk/Ak09r/wZoiMmjwe6NeogYladxcK181uWYD4fxlXtXZFXDn9ouh4MDdT4X5HwNori+Sp4ckV1NbFfljTCRhgKxob/AL8ImexB5jUHmD1BnExjQhJ7bWZwFromIQcBVF2X7FUd9T43MiVtiUa2mHqPScnu0a5DITyWnXFrHoHGp0kfN1iXl+PPkx8MvjmkudzO4uiyOyuLMpswPI9D/wBI2vjHZQhZsg4Lc5R6epl9vmuZqFfnXojOfrVaLGk7eZAS8zbTuY5dcFI1DjUJGR2bKvwqDoD5E2EhOIZhBMIaCcBOjhEikI44wixoGsIojAZodj7SREXvsrg5r66Ne4IOvC3yE9E2ftHCY9MlZslckWPaHKWC2vQDEqt+dPw52DTx5RCBZjnouptp8khUbvh8nrOJ3IrL8D035gG6Nb5j5yoxGxMRT1ai9uqjOPdCZksBtvE0v3deqvgKjFfuG6/KaPZ/6RMYls/Z1bad5Mp90sPlMstBkXH59QPDhlw2gWaFBl1S3/w9UAYnCE8tOzqi/W75SPSS0qbJr/DW7FjyZmp69AKoy+0zTwTjyit6NvyyTM4pjrzTVdzrjNRro62uMw0t9tL39pW4ndrEp/hlh1Qhvl8Xylbi0US0+SPKKsmcpjqtMqbMpU9GBU+x1hcVWZ8paxIXLcALcAkrcAAcDbyUQFNeoJY6NE6QA6dG5ot4CBqFdkN1ZlPVWKn5QmJxz1GVqjZ2WwBYLwUlgCANRcnzkUmJJYyk6qzZ0N48PXULiqYB65S6X6qR3l/LqZO/trCYekRSZTxIRLklj1PLzM8/BnFo/iM1LWTXZX6ltgNjVcRTqVUsSHIynTMSMzZTw4sOPjLzc98QjmjUVxTCkjOpGRgRZVY8QQTpra2ky2z9o1KLZqbFb8RxVvtLz8+PjL9N93trRQnqHIH3cp/GGLitw4J4otSbaff0Yn6mtLatNV0UsXAHAZqNS4HqCfWSN7aYbF4RTwJUHyNVbiU2zNpZsbTrVmA7zFidFA7J1UeA1Ak/ffEXq0HpspspZSDcZlcEajxAhtdL+Y6nHwpNcdV/2LLfraD00pojFe0LFipsbKBoCNRqw9pC3V2icQKmGrk1FZSyltWsCAy5uOl1IPHjroJJ3lp/reFp16ILZe9lGrZSLOth9IEC4/hMp9xaRbE5hqqI2YjgC1gFJ68TbwhbfWWTlL/0L0f0o7Y+x0OMqYasMwVXtqVNwUZGBFtcrfMyX/sO5zntFXvN2YILHJc5SzAixtbgJOzD+1tOdOx88l/wAlBvniHGNch2UoKfZkEjL3QdPW/nzgaSW4koY4QbkrptFRtDBPRqGnUWzDXqCDwZTzBsZDabbe0CtgsNibANamT9mqgJH3ssxJiyVMzZsfROlwIq94X6iDaFWMMBUdt5c2CoN/usRVpeQq0xV/Gm0y7Ca9kz4LFrzTsKw/yVMjn7tSZFhO3opXhXwNsHcV+fAA4gmh2EEwmljoQCdHgTooQeIw5R2VgQQToQVPgbHUTlWb3adbDYvL2RpEnu5K5ZCp0tkdRfrxJHSVmyUbBuy1sIaubqMwyjW6HLb1vK45NuNwuO5mgseomzStslxfJUpljcjv8Ad6hSLgAzK4hEzt2dylzlLcbcryyE+rs0LJV3BoIVREVYVVlogqiGWMVYQCQATDEocyFkbqjFD7qQY1v0lY7D1XVagqIhAtWGa5FrjP8AFxPWPXx4c4P9H9HMK9Ui/bOqG/C2Yu39X8s4vtnNHT4lJLezoaCDySafBeYL9Mxbu4rBqyniUe/tTcEH3E0Oz9u7Kxa5gtShckXyMgBHHVbp7ymxO62ErAFqXZlrm9M5TzN7fDwy8pYbr7u4ajQ0qB2RnJD20uxIutwpNzxOk5ug1UNU2ney9C/VYFFK0mWq7s0qtzhsUj24juv7sh09pBxW7GJX6Af7DA/I2PylhQ21g3yq9JL3Ni6rZSOd+C3PSN2htqnTKdjUrC/xAVcwAtwy1A6jXoJuemldUc6Wn07V8GbxFFqfxqyfbUr+MYWmqo71PlN2o1LWurK1Jtb/AEhmDeiiCq7UwL/vcOaZP0qdmHvSN/dZW9PNdiiWjX6ZozRMQGaP+x8FV/c4sKx4LUK39EbK34wWK3PxC6pkqD+Fsp9msPnKnBoplpcsexQhosLidn1qfx0nXxKnL97h85GV+kUpcWuR86IrR14BRpM4TmEaZAllsbbVTDMSlip1ZG+EnqCPhbgL+4NhNG2/S5e7RbP4sMt/Man2mJM6MptF8NRkgqTL3dzGF8fTdzdqjVMx4C5pPYeWgA8hF37X+9nxp0z/AFD8pQMLjWczE2uSbCwuSbDoL8BD1bUDxbx9D9bNnihm2On8K0h9yoF/KYeXVPbzDCthiqlSDla5DC7Z9RqG18pS2hk7GzzjNxa9EIYyEBg4CksNh0871KX+/oV6Q8yhcfNBMUDcA9Rf3mw2JXyYmi/Sol/InKfkTM7tPC9nWq0+HZ1KieiuVHyE6ns6W0omvE/c/qV7LBMskssGyzoMsBhZ0KFnRbCRVJB0k39fqFcrOxW1rFjw6eI8JFCwirGpAFUQqiIqwqLGAKohVERVhVWEAqrChZyrCqIBWQtrVMlCoeeUgebd0fjLrc/D5MNTA4nO3rbKD/PKDeE9xFH0nBPkgJ/qKTY7MpBVRRwTIo16XZv6Vnj/AOJs1uMDu+yoVBy9S3rCwP8ACpA/zaAeyiZUNx8TeX20ancbxa3nlT/rKPLLv4Yx1jnP1aX03+5n9qy3jH5saJIoNYgkBgLaG+oHK41g1WHQeF56dnJOFXQrlXU3vbUeR4+kdSa3If66dIirHhYNiWMK35Q+FrPT/du6fYZlH3QbfKIFj1WLJRlyiKTXDLTDbzYpPprU/wDMQfimWSX27Rqfv8GrH61Mrf8Amyke8gYfZVZwGSkxB4HQA+VzG4rAVKZs6MD5XHoRoZmlhwy2+5d4mSt1a+KJxwez6nw1atA9HuFHmzgg+jRjboswzUK1KqOWtvmMwlUTGAAG4Fj1GjejDUSmWhT4Yj8KXmj9A2L2Fiad81F7dVGcefcv85WHQ2Oh6Hj7S5w+28TTtlrPYcntUHu4LfOTjvSzC1fD0Kw+6fZgw+YmeWimuBXgxvyyr5ozF4s0RxGzqnxUq1A9Vuw9FUsP5RF/2bpVP/58XTY/VfRvW2o+7KJYpR5Qj0mT9NP5MzcQCXOL3WxSf4ecdUYN8jZvlKitSZDZ1ZD0ZSv4yumiiWOUeUDJjYsVkFuOuuljw65uHpxkADMYYamvH/XWDZdLxiAzH750x+tO44VlpVx/xEBP8waIEOp6cZI3mXNRwVTrSqUT/wACpZR7P8pt0MqyV6o0YXyvz83MwwgmEkusEwnXLhgEWOCzooS72Juy71B2tKqqHW/dGosSD0Bmgq7m0LadsvDUBnvrry5+UzeD3nxCH4g32gfyIk5d8cRb6F+oB/C8zyjmbtMtTx1uR8dsJVRqlOoWUNls1NlOmh4ga3B4dJVIsusfvFVrLlcIep72p68ZVIsvx9Ve8VTq9hAIZFk3B496YsmUX0JygsR9oxtWoXNzb0UKPYCNbsV0BVYQJHqkPROU3HzAP4wtilFj0zYikvGwvp4nMf6RNphrZgONs4J8QVpfOxmUTFtWx7u/0RYdDlAQCw4aAzSYap3SbcEX3NydPW8+e+2sjy6hv89D1Wix9GBIbi6l1S3POx9WFr+imSMHshmymp+zptbvNbW/DKOci1ALgD6KoPxPDr3oStXd7Z2LW0F56f2LjcNHGu7b/evscX2jNPUO+1L7/c0n6jhGSw7gXhUIF3OhNjzA4awGytj03JuMy6gPmyi9+SixNtOOkpVc2IubEW4nhD0cayAAWsL6EXGuvAzoOEkmkzKskG90X77Awq2vUc21NmU3HTThJWFwmF7ypSDBtSWuxsNdOYHlKTBYhKhtUyoOqi2vleLjMMlOoFp1n747zZiAAetuMoayXTbLlLHVpI0lPZeGZCFprY8wLt5hmuZHTd6gpBJdgNCCeJ6m2vTTwldhFFKnmFcHnlBzc7acCfaS3qMyh6Y7Q63sSLEdAeMS5rhj+4+USNobY7E5VWwAAF9BYaAAeE7CbzK5tYjrqPwmdxmJdic4A8LcL63kMiWLT2tyt6mnsW28nZs4KCzH47cD0Pn4+UhYHZNSrYhTkvYtp62BIvEwjAMC1yBxANja1rX6S9obdUd3JZFACKNdPHpzlrcoRqO5UlCcuqWwn+zlAiwNQMNOIOvUi34SHjN1SFHZ1AzcCrDL903/ABlg28iWPcNx8PDja0pn2iL3ysT4v/2lUXmLZeCVuP2ZUpEB0Ivw5g+REg16JVu8pBGtmXr4Gahd5HH0ARx7zEm44G9pS43EtUYs/eJ6km3gBNMJTfmRRJQXlZFpbRrIb06lRPBGIT/0/h+UPtT9IWIw6KSiV1JswqhQeBNwyADkeKmRGSUO9tG9AeDr8ww/MSnU44+G2lui3Bkk5pN7MuqX6Q9mVB/eMFUonmaBBUHr3ShP3TLLCVdl4k2w+0EVjwStZT5WbKfxnkuCw6tUCsO6xsdbcQba+dpZbO2ZSp1aTjMGWooGtxZlYcx/q84sc0etQl3N89DCUXLpWx6jX3QxAGan2dVTwNNxqPJrD2JlNi8FUpAipTdPtKQPvcJGoA0zmpk025lCUPqVIvLbC71Yynwq5x0qqHHuLN850paGS8rOQ8OJ8Wv3Kqmw1B4H/Qk3G0s2zgf91if5alPUfeC+8nHeOhUP94wVMnm9FsjfdsP6oDbm2qNSgMPh6bU6YbtGL/EzjhwJv6nkOFoMWKePIm0SOLofVdmSZYJlkxlgWWdWxgIWdDBZ0WwkULDIItPQ3EKsawCoIZFiKsOiyWARFhlSKiyx2VQRnAfNbjZdL24gnlFlKlYErdEJUj3IUFjwUE+wvNL/AGfhyRpUW/IFba+cpt79nijhK1RWJACrYgX77hOI8GlEtTFRbLVgk2kZHd2nfOx4vmPU3N19NW+U1RuFIFmu9hxB0sv4iUG71Oyr4ke1i3/KJf0qhtSHUFj5gZvxM+faqTllbPXQVQQU6kkC2p+Wg+QEcqSy2ZsV6tPMGUADne/w3/ORFSe70aUMEILsl/Y8lqbeWUn3bGBJ2WFyzgs1WZ6BhYRUjgsIFgsNEvZWyzVJJNkHE8/IS4TZaJ3Wrsqk3ADKvvp85QU6jLwYjyJEIK7fWMpmpt8l8JQiuA+0tm5O8hLJ9Ykcb6jTj525yuySU7FtSSeWsRKVyB10jxbS3K5JN7AFWKRLLGbMakFJKm/S/GQiJFO90Rwa2YE0yRfpAMkllYqVGX4SR5Q9TBSILU4xkk6rVLcTf0H484G0KkyUiEySl3rp/wB2c9Ch/nWaRllRvLTvha/2CfYg/lFyu4SXwY+LacfmjzPDV7OCOIP4G80FU2ynTRgfusD+BmWoL3gfT8/zmkrWIFri6n5qDPL59pxaPSYN4yTNkywbLJFHvIp6qp9wJzLPWKVnmaohOsEyyawgagh6iERkgmSSXgHksNDQs6KJ0BD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33400" y="990600"/>
            <a:ext cx="8001000" cy="5653083"/>
            <a:chOff x="0" y="1066800"/>
            <a:chExt cx="8997996" cy="595788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015" b="51544"/>
            <a:stretch>
              <a:fillRect/>
            </a:stretch>
          </p:blipFill>
          <p:spPr bwMode="auto">
            <a:xfrm>
              <a:off x="0" y="1066800"/>
              <a:ext cx="8997996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http://www.linearcollider.org/images/pid/1000890/gallery/10_ILC_cryomodul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191000"/>
              <a:ext cx="4724178" cy="2833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1143000" y="2590800"/>
              <a:ext cx="3581400" cy="3276600"/>
            </a:xfrm>
            <a:prstGeom prst="straightConnector1">
              <a:avLst/>
            </a:prstGeom>
            <a:ln w="571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57200" y="2667000"/>
              <a:ext cx="76200" cy="1828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191000" y="3810000"/>
              <a:ext cx="2304754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3048000" y="2514600"/>
              <a:ext cx="2286000" cy="1447800"/>
            </a:xfrm>
            <a:prstGeom prst="straightConnector1">
              <a:avLst/>
            </a:prstGeom>
            <a:ln w="571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514600" y="2514600"/>
              <a:ext cx="1828800" cy="2057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4724400" y="5334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 </a:t>
            </a:r>
            <a:r>
              <a:rPr lang="en-US" dirty="0" err="1" smtClean="0"/>
              <a:t>Cryomodules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with  ~300 cavities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Intensity Proton Accelerators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– Proton Improvement Plan –II – 1 </a:t>
            </a:r>
            <a:r>
              <a:rPr lang="en-US" dirty="0" err="1" smtClean="0"/>
              <a:t>MWatt</a:t>
            </a:r>
            <a:endParaRPr lang="en-US" dirty="0" smtClean="0"/>
          </a:p>
          <a:p>
            <a:r>
              <a:rPr lang="en-US" dirty="0" smtClean="0"/>
              <a:t>European </a:t>
            </a:r>
            <a:r>
              <a:rPr lang="en-US" dirty="0" err="1" smtClean="0"/>
              <a:t>Spallation</a:t>
            </a:r>
            <a:r>
              <a:rPr lang="en-US" dirty="0" smtClean="0"/>
              <a:t> Source (ESS)  - 5 MW</a:t>
            </a:r>
          </a:p>
          <a:p>
            <a:r>
              <a:rPr lang="en-US" dirty="0" smtClean="0"/>
              <a:t>Superconducting Proton </a:t>
            </a:r>
            <a:r>
              <a:rPr lang="en-US" dirty="0" err="1" smtClean="0"/>
              <a:t>Linac</a:t>
            </a:r>
            <a:r>
              <a:rPr lang="en-US" dirty="0" smtClean="0"/>
              <a:t> (SPS) CERN  : 2 – 4 MW</a:t>
            </a:r>
          </a:p>
          <a:p>
            <a:r>
              <a:rPr lang="en-US" dirty="0" smtClean="0"/>
              <a:t>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TD Division Head Safety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B67FC-1F8B-4B74-B1B2-B4BAC00086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787" y="2971800"/>
            <a:ext cx="385921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6200000">
            <a:off x="-656431" y="3323431"/>
            <a:ext cx="3543300" cy="1620838"/>
          </a:xfrm>
          <a:noFill/>
          <a:ln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657600"/>
            <a:ext cx="30495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5791200"/>
            <a:ext cx="1358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Half Wave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5791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Spokes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5486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Medium-Beta Elliptical Cavities</a:t>
            </a:r>
            <a:endParaRPr lang="en-US" sz="2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3999" cy="8214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err="1" smtClean="0"/>
              <a:t>Fermilab</a:t>
            </a:r>
            <a:r>
              <a:rPr lang="en-US" sz="2800" dirty="0" smtClean="0"/>
              <a:t> Proton </a:t>
            </a:r>
            <a:r>
              <a:rPr lang="en-US" sz="2800" dirty="0"/>
              <a:t>Improvement </a:t>
            </a:r>
            <a:r>
              <a:rPr lang="en-US" sz="2800" dirty="0" smtClean="0"/>
              <a:t>Plan-II   - 1 MW beam</a:t>
            </a:r>
            <a:br>
              <a:rPr lang="en-US" sz="2800" dirty="0" smtClean="0"/>
            </a:br>
            <a:r>
              <a:rPr lang="en-US" sz="2000" dirty="0" err="1" smtClean="0"/>
              <a:t>Linac</a:t>
            </a:r>
            <a:r>
              <a:rPr lang="en-US" sz="2000" dirty="0" smtClean="0"/>
              <a:t> Technology Map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1066800" y="1143000"/>
            <a:ext cx="7162800" cy="1589025"/>
            <a:chOff x="381000" y="1485904"/>
            <a:chExt cx="7946694" cy="2103298"/>
          </a:xfrm>
        </p:grpSpPr>
        <p:grpSp>
          <p:nvGrpSpPr>
            <p:cNvPr id="3" name="Group 13"/>
            <p:cNvGrpSpPr/>
            <p:nvPr/>
          </p:nvGrpSpPr>
          <p:grpSpPr>
            <a:xfrm>
              <a:off x="381000" y="1485904"/>
              <a:ext cx="7946694" cy="2103298"/>
              <a:chOff x="-319066" y="1485904"/>
              <a:chExt cx="7946694" cy="2103298"/>
            </a:xfrm>
          </p:grpSpPr>
          <p:grpSp>
            <p:nvGrpSpPr>
              <p:cNvPr id="4" name="Group 9"/>
              <p:cNvGrpSpPr/>
              <p:nvPr/>
            </p:nvGrpSpPr>
            <p:grpSpPr>
              <a:xfrm>
                <a:off x="57150" y="1485904"/>
                <a:ext cx="7570478" cy="2103298"/>
                <a:chOff x="228621" y="1485904"/>
                <a:chExt cx="7686069" cy="2103298"/>
              </a:xfrm>
            </p:grpSpPr>
            <p:grpSp>
              <p:nvGrpSpPr>
                <p:cNvPr id="5" name="Group 2"/>
                <p:cNvGrpSpPr/>
                <p:nvPr/>
              </p:nvGrpSpPr>
              <p:grpSpPr>
                <a:xfrm>
                  <a:off x="862013" y="1485905"/>
                  <a:ext cx="7052677" cy="2103297"/>
                  <a:chOff x="-1417571" y="1485905"/>
                  <a:chExt cx="8570611" cy="2103297"/>
                </a:xfrm>
              </p:grpSpPr>
              <p:sp>
                <p:nvSpPr>
                  <p:cNvPr id="24" name="Rectangle 23"/>
                  <p:cNvSpPr/>
                  <p:nvPr/>
                </p:nvSpPr>
                <p:spPr bwMode="auto">
                  <a:xfrm>
                    <a:off x="454960" y="1485905"/>
                    <a:ext cx="1340263" cy="593725"/>
                  </a:xfrm>
                  <a:prstGeom prst="rect">
                    <a:avLst/>
                  </a:prstGeom>
                  <a:solidFill>
                    <a:srgbClr val="66FFC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sz="1600" dirty="0" smtClean="0">
                        <a:solidFill>
                          <a:schemeClr val="tx1"/>
                        </a:solidFill>
                        <a:latin typeface="Symbol" pitchFamily="18" charset="2"/>
                      </a:rPr>
                      <a:t>b</a:t>
                    </a: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=0.11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 bwMode="auto">
                  <a:xfrm>
                    <a:off x="1795223" y="1485905"/>
                    <a:ext cx="1338646" cy="593725"/>
                  </a:xfrm>
                  <a:prstGeom prst="rect">
                    <a:avLst/>
                  </a:prstGeom>
                  <a:solidFill>
                    <a:srgbClr val="92D05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sz="1600" dirty="0" smtClean="0">
                        <a:solidFill>
                          <a:schemeClr val="tx1"/>
                        </a:solidFill>
                        <a:latin typeface="Symbol" pitchFamily="18" charset="2"/>
                      </a:rPr>
                      <a:t>b</a:t>
                    </a: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=0.22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 bwMode="auto">
                  <a:xfrm>
                    <a:off x="3133869" y="1485905"/>
                    <a:ext cx="1340263" cy="593725"/>
                  </a:xfrm>
                  <a:prstGeom prst="rect">
                    <a:avLst/>
                  </a:prstGeom>
                  <a:solidFill>
                    <a:srgbClr val="92D05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sz="1600" dirty="0" smtClean="0">
                        <a:solidFill>
                          <a:schemeClr val="tx1"/>
                        </a:solidFill>
                        <a:latin typeface="Symbol" pitchFamily="18" charset="2"/>
                      </a:rPr>
                      <a:t>b</a:t>
                    </a: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=0.51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 bwMode="auto">
                  <a:xfrm>
                    <a:off x="4474132" y="1485905"/>
                    <a:ext cx="1338644" cy="593725"/>
                  </a:xfrm>
                  <a:prstGeom prst="rect">
                    <a:avLst/>
                  </a:prstGeom>
                  <a:solidFill>
                    <a:srgbClr val="FFFF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Symbol" pitchFamily="18" charset="2"/>
                      </a:rPr>
                      <a:t>b</a:t>
                    </a:r>
                    <a:r>
                      <a:rPr lang="en-US" sz="1600" dirty="0">
                        <a:solidFill>
                          <a:schemeClr val="tx1"/>
                        </a:solidFill>
                      </a:rPr>
                      <a:t>=0.61</a:t>
                    </a: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5812777" y="1485905"/>
                    <a:ext cx="1340263" cy="593725"/>
                  </a:xfrm>
                  <a:prstGeom prst="rect">
                    <a:avLst/>
                  </a:prstGeom>
                  <a:solidFill>
                    <a:srgbClr val="FFFF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Symbol" pitchFamily="18" charset="2"/>
                      </a:rPr>
                      <a:t>b</a:t>
                    </a:r>
                    <a:r>
                      <a:rPr lang="en-US" sz="1600" dirty="0">
                        <a:solidFill>
                          <a:schemeClr val="tx1"/>
                        </a:solidFill>
                      </a:rPr>
                      <a:t>=0.9</a:t>
                    </a:r>
                  </a:p>
                </p:txBody>
              </p:sp>
              <p:sp>
                <p:nvSpPr>
                  <p:cNvPr id="29" name="Left-Right Arrow 28"/>
                  <p:cNvSpPr/>
                  <p:nvPr/>
                </p:nvSpPr>
                <p:spPr bwMode="auto">
                  <a:xfrm>
                    <a:off x="1795222" y="2436818"/>
                    <a:ext cx="2678909" cy="355600"/>
                  </a:xfrm>
                  <a:prstGeom prst="leftRightArrow">
                    <a:avLst/>
                  </a:prstGeom>
                  <a:solidFill>
                    <a:srgbClr val="0070C0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 sz="2000"/>
                  </a:p>
                </p:txBody>
              </p:sp>
              <p:sp>
                <p:nvSpPr>
                  <p:cNvPr id="30" name="Text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6779" y="2731289"/>
                    <a:ext cx="2537926" cy="8555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US" sz="1800" dirty="0"/>
                      <a:t>325 </a:t>
                    </a:r>
                    <a:r>
                      <a:rPr lang="en-US" sz="1800" dirty="0" smtClean="0"/>
                      <a:t>MHz</a:t>
                    </a:r>
                    <a:endParaRPr lang="en-US" sz="1800" dirty="0"/>
                  </a:p>
                  <a:p>
                    <a:pPr algn="ctr" eaLnBrk="0" hangingPunct="0"/>
                    <a:r>
                      <a:rPr lang="en-US" sz="1800" dirty="0" smtClean="0"/>
                      <a:t>11-177 </a:t>
                    </a:r>
                    <a:r>
                      <a:rPr lang="en-US" sz="1800" dirty="0"/>
                      <a:t>MeV</a:t>
                    </a:r>
                  </a:p>
                </p:txBody>
              </p:sp>
              <p:sp>
                <p:nvSpPr>
                  <p:cNvPr id="31" name="Left-Right Arrow 30"/>
                  <p:cNvSpPr/>
                  <p:nvPr/>
                </p:nvSpPr>
                <p:spPr bwMode="auto">
                  <a:xfrm>
                    <a:off x="4474132" y="2436818"/>
                    <a:ext cx="2678908" cy="355600"/>
                  </a:xfrm>
                  <a:prstGeom prst="leftRightArrow">
                    <a:avLst/>
                  </a:prstGeom>
                  <a:solidFill>
                    <a:srgbClr val="0070C0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 sz="2000"/>
                  </a:p>
                </p:txBody>
              </p:sp>
              <p:sp>
                <p:nvSpPr>
                  <p:cNvPr id="32" name="Text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63261" y="2733691"/>
                    <a:ext cx="2422877" cy="8555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/>
                    <a:r>
                      <a:rPr lang="en-US" sz="1800" dirty="0"/>
                      <a:t>650 </a:t>
                    </a:r>
                    <a:r>
                      <a:rPr lang="en-US" sz="1800" dirty="0" smtClean="0"/>
                      <a:t>MHz</a:t>
                    </a:r>
                  </a:p>
                  <a:p>
                    <a:pPr algn="ctr" eaLnBrk="0" hangingPunct="0"/>
                    <a:r>
                      <a:rPr lang="en-US" sz="1800" dirty="0" smtClean="0"/>
                      <a:t>177-800 MeV</a:t>
                    </a:r>
                    <a:endParaRPr lang="en-US" sz="1800" dirty="0"/>
                  </a:p>
                </p:txBody>
              </p:sp>
              <p:cxnSp>
                <p:nvCxnSpPr>
                  <p:cNvPr id="33" name="Straight Arrow Connector 32"/>
                  <p:cNvCxnSpPr/>
                  <p:nvPr/>
                </p:nvCxnSpPr>
                <p:spPr>
                  <a:xfrm flipV="1">
                    <a:off x="468617" y="2272570"/>
                    <a:ext cx="6684423" cy="6016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284054" y="2109122"/>
                    <a:ext cx="938397" cy="44812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i="1" dirty="0" smtClean="0">
                        <a:solidFill>
                          <a:srgbClr val="C00000"/>
                        </a:solidFill>
                      </a:rPr>
                      <a:t>SC</a:t>
                    </a:r>
                    <a:endParaRPr lang="en-US" sz="1600" b="1" i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5" name="Left-Right Arrow 34"/>
                  <p:cNvSpPr/>
                  <p:nvPr/>
                </p:nvSpPr>
                <p:spPr bwMode="auto">
                  <a:xfrm>
                    <a:off x="-1417571" y="2436817"/>
                    <a:ext cx="3226209" cy="355600"/>
                  </a:xfrm>
                  <a:prstGeom prst="leftRightArrow">
                    <a:avLst/>
                  </a:prstGeom>
                  <a:solidFill>
                    <a:srgbClr val="0070C0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 sz="2000"/>
                  </a:p>
                </p:txBody>
              </p:sp>
              <p:sp>
                <p:nvSpPr>
                  <p:cNvPr id="36" name="Text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417571" y="2733692"/>
                    <a:ext cx="3585270" cy="8555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US" sz="1800" dirty="0" smtClean="0"/>
                      <a:t>162.5 MHz</a:t>
                    </a:r>
                    <a:endParaRPr lang="en-US" sz="1800" dirty="0"/>
                  </a:p>
                  <a:p>
                    <a:pPr algn="ctr" eaLnBrk="0" hangingPunct="0"/>
                    <a:r>
                      <a:rPr lang="en-US" sz="1800" dirty="0" smtClean="0"/>
                      <a:t>0.03-11 </a:t>
                    </a:r>
                    <a:r>
                      <a:rPr lang="en-US" sz="1800" dirty="0"/>
                      <a:t>MeV</a:t>
                    </a:r>
                  </a:p>
                </p:txBody>
              </p:sp>
            </p:grpSp>
            <p:sp>
              <p:nvSpPr>
                <p:cNvPr id="21" name="Rectangle 20"/>
                <p:cNvSpPr/>
                <p:nvPr/>
              </p:nvSpPr>
              <p:spPr>
                <a:xfrm>
                  <a:off x="228621" y="1485905"/>
                  <a:ext cx="705943" cy="593725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LEBT</a:t>
                  </a:r>
                  <a:endParaRPr lang="en-US" sz="1400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939376" y="1485904"/>
                  <a:ext cx="688401" cy="593725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RFQ</a:t>
                  </a:r>
                  <a:endParaRPr lang="en-US" sz="1400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618106" y="1485905"/>
                  <a:ext cx="786743" cy="593725"/>
                </a:xfrm>
                <a:prstGeom prst="rect">
                  <a:avLst/>
                </a:prstGeom>
                <a:solidFill>
                  <a:srgbClr val="0066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M</a:t>
                  </a:r>
                  <a:r>
                    <a:rPr lang="en-US" sz="1400" dirty="0" smtClean="0"/>
                    <a:t>EBT</a:t>
                  </a:r>
                  <a:endParaRPr lang="en-US" sz="1400" dirty="0"/>
                </a:p>
              </p:txBody>
            </p:sp>
          </p:grpSp>
          <p:cxnSp>
            <p:nvCxnSpPr>
              <p:cNvPr id="18" name="Straight Arrow Connector 17"/>
              <p:cNvCxnSpPr/>
              <p:nvPr/>
            </p:nvCxnSpPr>
            <p:spPr>
              <a:xfrm flipV="1">
                <a:off x="-319066" y="2274737"/>
                <a:ext cx="2517796" cy="3849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671534" y="2101271"/>
                <a:ext cx="574943" cy="4481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i="1" dirty="0" smtClean="0">
                    <a:solidFill>
                      <a:srgbClr val="C00000"/>
                    </a:solidFill>
                  </a:rPr>
                  <a:t>RT</a:t>
                </a:r>
                <a:endParaRPr lang="en-US" sz="1600" b="1" i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 bwMode="auto">
            <a:xfrm>
              <a:off x="381000" y="1485905"/>
              <a:ext cx="376216" cy="593724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" y="1613490"/>
              <a:ext cx="381000" cy="692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TD Division Head Safety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B67FC-1F8B-4B74-B1B2-B4BAC000867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7890" name="Picture 2" descr="http://hs-science-systemsibsl.ism-online.org/files/2010/08/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3762375" cy="3524251"/>
          </a:xfrm>
          <a:prstGeom prst="rect">
            <a:avLst/>
          </a:prstGeom>
          <a:noFill/>
        </p:spPr>
      </p:pic>
      <p:pic>
        <p:nvPicPr>
          <p:cNvPr id="37892" name="Picture 4" descr="http://www.bustler.net/images/news2/european_spallation_source_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838200"/>
            <a:ext cx="4810125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4235</TotalTime>
  <Words>406</Words>
  <Application>Microsoft Office PowerPoint</Application>
  <PresentationFormat>On-screen Show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FNAL_TemplateMac_060514</vt:lpstr>
      <vt:lpstr>Fermilab: Footer Only</vt:lpstr>
      <vt:lpstr>HOMs for the Future High Intensity and  CW Superconducting Accelerators</vt:lpstr>
      <vt:lpstr>Themes for the HOM Workshop</vt:lpstr>
      <vt:lpstr>We are now in the  “Golden Age of SRF”</vt:lpstr>
      <vt:lpstr>Future  ERLs</vt:lpstr>
      <vt:lpstr>SLAC is funded to build an SRF based Linac   Linac Coherent Light Source –II </vt:lpstr>
      <vt:lpstr>High Performance Cryomodules for LCLS-II </vt:lpstr>
      <vt:lpstr>High Intensity Proton Accelerators Everywhere</vt:lpstr>
      <vt:lpstr>Fermilab Proton Improvement Plan-II   - 1 MW beam Linac Technology Map</vt:lpstr>
      <vt:lpstr>Slide 9</vt:lpstr>
      <vt:lpstr>Slide 10</vt:lpstr>
      <vt:lpstr>Slide 11</vt:lpstr>
      <vt:lpstr>SRF Crab Cavity Candidates Under Development</vt:lpstr>
      <vt:lpstr>All These Accelerators Will Need HOM Analysis, HOM Couplers and Absorbers</vt:lpstr>
      <vt:lpstr>We Are Here to Share Advances in </vt:lpstr>
      <vt:lpstr>Best Wishes for a Succesful Workshop!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Young-kee Kim x3384 05917V</dc:creator>
  <cp:lastModifiedBy>Padamsee</cp:lastModifiedBy>
  <cp:revision>194</cp:revision>
  <cp:lastPrinted>2012-06-12T16:19:42Z</cp:lastPrinted>
  <dcterms:created xsi:type="dcterms:W3CDTF">2008-08-01T20:03:26Z</dcterms:created>
  <dcterms:modified xsi:type="dcterms:W3CDTF">2014-07-14T12:19:57Z</dcterms:modified>
</cp:coreProperties>
</file>