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62" r:id="rId2"/>
    <p:sldId id="305" r:id="rId3"/>
    <p:sldId id="307" r:id="rId4"/>
    <p:sldId id="306" r:id="rId5"/>
    <p:sldId id="310" r:id="rId6"/>
    <p:sldId id="309" r:id="rId7"/>
    <p:sldId id="280" r:id="rId8"/>
    <p:sldId id="281" r:id="rId9"/>
    <p:sldId id="287" r:id="rId10"/>
    <p:sldId id="290" r:id="rId11"/>
    <p:sldId id="289" r:id="rId12"/>
    <p:sldId id="282" r:id="rId13"/>
    <p:sldId id="283" r:id="rId14"/>
    <p:sldId id="291" r:id="rId15"/>
    <p:sldId id="292" r:id="rId16"/>
    <p:sldId id="297" r:id="rId17"/>
    <p:sldId id="296" r:id="rId18"/>
    <p:sldId id="304" r:id="rId19"/>
    <p:sldId id="275" r:id="rId20"/>
    <p:sldId id="284" r:id="rId21"/>
    <p:sldId id="338" r:id="rId22"/>
    <p:sldId id="323" r:id="rId23"/>
    <p:sldId id="324" r:id="rId24"/>
    <p:sldId id="326" r:id="rId25"/>
    <p:sldId id="325" r:id="rId26"/>
    <p:sldId id="295" r:id="rId27"/>
    <p:sldId id="311" r:id="rId28"/>
    <p:sldId id="332" r:id="rId29"/>
    <p:sldId id="331" r:id="rId30"/>
    <p:sldId id="312" r:id="rId31"/>
    <p:sldId id="330" r:id="rId32"/>
    <p:sldId id="313" r:id="rId33"/>
    <p:sldId id="328" r:id="rId34"/>
    <p:sldId id="329" r:id="rId35"/>
    <p:sldId id="314" r:id="rId36"/>
    <p:sldId id="320" r:id="rId37"/>
    <p:sldId id="318" r:id="rId38"/>
    <p:sldId id="321" r:id="rId39"/>
    <p:sldId id="315" r:id="rId40"/>
    <p:sldId id="335" r:id="rId41"/>
    <p:sldId id="336" r:id="rId42"/>
    <p:sldId id="337" r:id="rId43"/>
    <p:sldId id="316" r:id="rId44"/>
    <p:sldId id="333" r:id="rId45"/>
    <p:sldId id="334" r:id="rId46"/>
    <p:sldId id="317" r:id="rId47"/>
    <p:sldId id="308" r:id="rId48"/>
    <p:sldId id="294" r:id="rId49"/>
    <p:sldId id="322" r:id="rId50"/>
    <p:sldId id="302" r:id="rId51"/>
    <p:sldId id="301" r:id="rId52"/>
    <p:sldId id="327" r:id="rId53"/>
  </p:sldIdLst>
  <p:sldSz cx="9144000" cy="6858000" type="screen4x3"/>
  <p:notesSz cx="6731000" cy="985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04">
          <p15:clr>
            <a:srgbClr val="A4A3A4"/>
          </p15:clr>
        </p15:guide>
        <p15:guide id="2" pos="212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6" autoAdjust="0"/>
    <p:restoredTop sz="94598" autoAdjust="0"/>
  </p:normalViewPr>
  <p:slideViewPr>
    <p:cSldViewPr>
      <p:cViewPr>
        <p:scale>
          <a:sx n="103" d="100"/>
          <a:sy n="103" d="100"/>
        </p:scale>
        <p:origin x="-1136" y="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364"/>
    </p:cViewPr>
  </p:sorterViewPr>
  <p:notesViewPr>
    <p:cSldViewPr>
      <p:cViewPr varScale="1">
        <p:scale>
          <a:sx n="86" d="100"/>
          <a:sy n="86" d="100"/>
        </p:scale>
        <p:origin x="-2982" y="-96"/>
      </p:cViewPr>
      <p:guideLst>
        <p:guide orient="horz" pos="3104"/>
        <p:guide pos="21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Relationship Id="rId2" Type="http://schemas.openxmlformats.org/officeDocument/2006/relationships/image" Target="../media/image110.emf"/><Relationship Id="rId3" Type="http://schemas.openxmlformats.org/officeDocument/2006/relationships/image" Target="../media/image1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wmf"/><Relationship Id="rId2" Type="http://schemas.openxmlformats.org/officeDocument/2006/relationships/image" Target="../media/image119.wmf"/><Relationship Id="rId3" Type="http://schemas.openxmlformats.org/officeDocument/2006/relationships/image" Target="../media/image1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238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3175" y="0"/>
            <a:ext cx="2916238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2CF037A-72AD-43EE-A88F-151AEEEBD64C}" type="datetimeFigureOut">
              <a:rPr lang="en-US"/>
              <a:pPr>
                <a:defRPr/>
              </a:pPr>
              <a:t>12/07/2014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681538"/>
            <a:ext cx="5384800" cy="4433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61488"/>
            <a:ext cx="2916238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3175" y="9361488"/>
            <a:ext cx="2916238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3C67207-FE59-4334-BC84-8E4CA41344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2823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~ eight times larger…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C67207-FE59-4334-BC84-8E4CA413442E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885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10AD8-6C7C-445C-89E1-BD164FA858C1}" type="datetimeFigureOut">
              <a:rPr lang="en-US"/>
              <a:pPr>
                <a:defRPr/>
              </a:pPr>
              <a:t>12/07/2014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E5145-53B9-4B96-8F89-0CA0D355B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57" descr="UOMHQ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00988" y="5791200"/>
            <a:ext cx="12430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CI_logo_smaller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19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/>
          <p:nvPr userDrawn="1"/>
        </p:nvSpPr>
        <p:spPr>
          <a:xfrm>
            <a:off x="0" y="6488113"/>
            <a:ext cx="334963" cy="246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9F6E5FA6-AA60-4A05-86AF-BC891783CA14}" type="slidenum">
              <a:rPr lang="en-GB" sz="1000">
                <a:latin typeface="Times" pitchFamily="18" charset="0"/>
              </a:rPr>
              <a:pPr>
                <a:defRPr/>
              </a:pPr>
              <a:t>‹#›</a:t>
            </a:fld>
            <a:endParaRPr lang="en-GB" sz="1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6B38F-71A7-41C0-A742-401C6BF79688}" type="datetimeFigureOut">
              <a:rPr lang="en-US"/>
              <a:pPr>
                <a:defRPr/>
              </a:pPr>
              <a:t>12/07/2014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B7A27-2A75-4A19-A749-E395A3E65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2" descr="EuCARD 2nd ANNUAL MEETI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36674"/>
            <a:ext cx="1279198" cy="721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57" descr="UOMHQ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00988" y="5791200"/>
            <a:ext cx="12430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CI_logo_smaller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19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/>
          <p:nvPr userDrawn="1"/>
        </p:nvSpPr>
        <p:spPr>
          <a:xfrm>
            <a:off x="0" y="6488113"/>
            <a:ext cx="334963" cy="246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D1578AA8-A9EE-416D-A9C7-AA7AE18FB492}" type="slidenum">
              <a:rPr lang="en-GB" sz="1000">
                <a:latin typeface="Times" pitchFamily="18" charset="0"/>
              </a:rPr>
              <a:pPr>
                <a:defRPr/>
              </a:pPr>
              <a:t>‹#›</a:t>
            </a:fld>
            <a:endParaRPr lang="en-GB" sz="1000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58C07-4DBC-4283-B747-805AA0DB4230}" type="datetimeFigureOut">
              <a:rPr lang="en-US"/>
              <a:pPr>
                <a:defRPr/>
              </a:pPr>
              <a:t>12/07/2014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D0796-9A28-4643-A5FC-23EA60C95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2" descr="EuCARD 2nd ANNUAL MEETI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36674"/>
            <a:ext cx="1279198" cy="721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57" descr="UOMHQ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00988" y="5791200"/>
            <a:ext cx="12430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CI_logo_smaller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19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/>
          <p:nvPr userDrawn="1"/>
        </p:nvSpPr>
        <p:spPr>
          <a:xfrm>
            <a:off x="0" y="6611938"/>
            <a:ext cx="334963" cy="246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FE8DD88-297E-499A-BABA-4CC2760FEB09}" type="slidenum">
              <a:rPr lang="en-GB" sz="1000">
                <a:latin typeface="Times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1000" dirty="0">
              <a:latin typeface="Times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0CA25-AE7E-4DF8-A6D7-446549C09FE3}" type="datetimeFigureOut">
              <a:rPr lang="en-US"/>
              <a:pPr>
                <a:defRPr/>
              </a:pPr>
              <a:t>12/07/2014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69844" y="632364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B0596-6A7E-4681-BA42-A7BDF76617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 Box 10"/>
          <p:cNvSpPr txBox="1">
            <a:spLocks noChangeArrowheads="1"/>
          </p:cNvSpPr>
          <p:nvPr userDrawn="1"/>
        </p:nvSpPr>
        <p:spPr bwMode="auto">
          <a:xfrm>
            <a:off x="533400" y="6581775"/>
            <a:ext cx="8053388" cy="2769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HOMSC14,</a:t>
            </a:r>
            <a:r>
              <a:rPr lang="en-GB" sz="1200" b="1" baseline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GB" sz="1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ICFA Mini</a:t>
            </a:r>
            <a:r>
              <a:rPr lang="en-GB" sz="1200" b="1" baseline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Workshop, </a:t>
            </a:r>
            <a:r>
              <a:rPr lang="en-GB" sz="1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FNAL, 14</a:t>
            </a:r>
            <a:r>
              <a:rPr lang="en-GB" sz="12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</a:t>
            </a:r>
            <a:r>
              <a:rPr lang="en-GB" sz="1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- 16</a:t>
            </a:r>
            <a:r>
              <a:rPr lang="en-GB" sz="12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</a:t>
            </a:r>
            <a:r>
              <a:rPr lang="en-GB" sz="1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July 2014</a:t>
            </a:r>
            <a:endParaRPr lang="en-US" sz="1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57" descr="UOMHQ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00988" y="5791200"/>
            <a:ext cx="12430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CI_logo_smaller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19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/>
          <p:nvPr userDrawn="1"/>
        </p:nvSpPr>
        <p:spPr>
          <a:xfrm>
            <a:off x="0" y="6488113"/>
            <a:ext cx="334963" cy="246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62F33A85-39C2-4EDC-977E-AC697F93AC15}" type="slidenum">
              <a:rPr lang="en-GB" sz="1000">
                <a:latin typeface="Times" pitchFamily="18" charset="0"/>
              </a:rPr>
              <a:pPr>
                <a:defRPr/>
              </a:pPr>
              <a:t>‹#›</a:t>
            </a:fld>
            <a:endParaRPr lang="en-GB" sz="1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71EFB-727A-425E-887C-C75BE8BC0341}" type="datetimeFigureOut">
              <a:rPr lang="en-US"/>
              <a:pPr>
                <a:defRPr/>
              </a:pPr>
              <a:t>12/07/2014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08E8F-B867-44D0-B1B8-68DBDB16A8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57" descr="UOMHQ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00988" y="5791200"/>
            <a:ext cx="12430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CI_logo_smaller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19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/>
          <p:nvPr userDrawn="1"/>
        </p:nvSpPr>
        <p:spPr>
          <a:xfrm>
            <a:off x="0" y="6488113"/>
            <a:ext cx="334963" cy="246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CBEA4B40-FE3C-4F4C-BE61-C7C0385A4EC2}" type="slidenum">
              <a:rPr lang="en-GB" sz="1000">
                <a:latin typeface="Times" pitchFamily="18" charset="0"/>
              </a:rPr>
              <a:pPr>
                <a:defRPr/>
              </a:pPr>
              <a:t>‹#›</a:t>
            </a:fld>
            <a:endParaRPr lang="en-GB" sz="1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533400" y="63690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49BF2-D581-4E9B-AF67-1793B2602B2A}" type="datetimeFigureOut">
              <a:rPr lang="en-US"/>
              <a:pPr>
                <a:defRPr/>
              </a:pPr>
              <a:t>12/07/2014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0167B-BECE-427F-91B0-64DF7FF64B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057" descr="UOMHQ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00988" y="5791200"/>
            <a:ext cx="12430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 descr="CI_logo_smaller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19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7"/>
          <p:cNvSpPr/>
          <p:nvPr userDrawn="1"/>
        </p:nvSpPr>
        <p:spPr>
          <a:xfrm>
            <a:off x="0" y="6488113"/>
            <a:ext cx="334963" cy="246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3E189F49-12A6-4843-913D-33D7952A287F}" type="slidenum">
              <a:rPr lang="en-GB" sz="1000">
                <a:latin typeface="Times" pitchFamily="18" charset="0"/>
              </a:rPr>
              <a:pPr>
                <a:defRPr/>
              </a:pPr>
              <a:t>‹#›</a:t>
            </a:fld>
            <a:endParaRPr lang="en-GB" sz="1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B1658-FBAC-428D-8FDA-BD52EDB45439}" type="datetimeFigureOut">
              <a:rPr lang="en-US"/>
              <a:pPr>
                <a:defRPr/>
              </a:pPr>
              <a:t>12/07/2014</a:t>
            </a:fld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4D3EB-E390-4459-98CC-72E8030880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57" descr="UOMHQ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00988" y="5791200"/>
            <a:ext cx="12430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4" descr="CI_logo_smaller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19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/>
          <p:nvPr userDrawn="1"/>
        </p:nvSpPr>
        <p:spPr>
          <a:xfrm>
            <a:off x="0" y="6488113"/>
            <a:ext cx="334963" cy="246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46205B5A-E9A0-488C-80B3-85D655EB45A2}" type="slidenum">
              <a:rPr lang="en-GB" sz="1000">
                <a:latin typeface="Times" pitchFamily="18" charset="0"/>
              </a:rPr>
              <a:pPr>
                <a:defRPr/>
              </a:pPr>
              <a:t>‹#›</a:t>
            </a:fld>
            <a:endParaRPr lang="en-GB" sz="1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BB0BD-1678-4F6F-94A1-263C3FA00334}" type="datetimeFigureOut">
              <a:rPr lang="en-US"/>
              <a:pPr>
                <a:defRPr/>
              </a:pPr>
              <a:t>12/07/2014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288CA-DED5-4EE3-BF84-1B58064EE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2" descr="EuCARD 2nd ANNUAL MEETI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36674"/>
            <a:ext cx="1279198" cy="721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57" descr="UOMHQ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00988" y="5791200"/>
            <a:ext cx="12430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4" descr="CI_logo_smaller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19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057" descr="UOMHQ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00988" y="5791200"/>
            <a:ext cx="12430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CI_logo_smaller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19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/>
          <p:nvPr userDrawn="1"/>
        </p:nvSpPr>
        <p:spPr>
          <a:xfrm>
            <a:off x="0" y="6488113"/>
            <a:ext cx="334963" cy="246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14C77ABE-071F-42B8-93A1-F29002A72AA7}" type="slidenum">
              <a:rPr lang="en-GB" sz="1000">
                <a:latin typeface="Times" pitchFamily="18" charset="0"/>
              </a:rPr>
              <a:pPr>
                <a:defRPr/>
              </a:pPr>
              <a:t>‹#›</a:t>
            </a:fld>
            <a:endParaRPr lang="en-GB" sz="1000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8AEC2-9D4C-4ACC-AA8D-EF2858E6E88D}" type="datetimeFigureOut">
              <a:rPr lang="en-US"/>
              <a:pPr>
                <a:defRPr/>
              </a:pPr>
              <a:t>12/07/2014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AC25F-F2CF-4057-A4A4-030EB7B787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57" descr="UOMHQ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00988" y="5791200"/>
            <a:ext cx="12430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CI_logo_smaller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19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/>
          <p:nvPr userDrawn="1"/>
        </p:nvSpPr>
        <p:spPr>
          <a:xfrm>
            <a:off x="0" y="6488113"/>
            <a:ext cx="334963" cy="246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DC0EBF91-2576-4FCB-82F5-048B8917E164}" type="slidenum">
              <a:rPr lang="en-GB" sz="1000">
                <a:latin typeface="Times" pitchFamily="18" charset="0"/>
              </a:rPr>
              <a:pPr>
                <a:defRPr/>
              </a:pPr>
              <a:t>‹#›</a:t>
            </a:fld>
            <a:endParaRPr lang="en-GB" sz="1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759C7-9576-4AD2-9662-54040D56EA10}" type="datetimeFigureOut">
              <a:rPr lang="en-US"/>
              <a:pPr>
                <a:defRPr/>
              </a:pPr>
              <a:t>12/07/2014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CD79B-6134-4BDD-9D7F-4C6AC90F6B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2" descr="EuCARD 2nd ANNUAL MEETI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36674"/>
            <a:ext cx="1279198" cy="721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57" descr="UOMHQ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00988" y="5791200"/>
            <a:ext cx="12430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CI_logo_smaller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19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/>
          <p:nvPr userDrawn="1"/>
        </p:nvSpPr>
        <p:spPr>
          <a:xfrm>
            <a:off x="0" y="6488113"/>
            <a:ext cx="334963" cy="246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5F7BB77E-5525-4CE1-9BD2-0618302F4DBF}" type="slidenum">
              <a:rPr lang="en-GB" sz="1000">
                <a:latin typeface="Times" pitchFamily="18" charset="0"/>
              </a:rPr>
              <a:pPr>
                <a:defRPr/>
              </a:pPr>
              <a:t>‹#›</a:t>
            </a:fld>
            <a:endParaRPr lang="en-GB" sz="1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CE846-A1DF-4A94-B1C9-1ED0D7F4A424}" type="datetimeFigureOut">
              <a:rPr lang="en-US"/>
              <a:pPr>
                <a:defRPr/>
              </a:pPr>
              <a:t>12/07/2014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E51B4-D90A-40F3-906A-A41EF4842B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2" descr="EuCARD 2nd ANNUAL MEETI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36674"/>
            <a:ext cx="1279198" cy="721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E60C27-1FA2-42C2-88E7-FF0C14B1D4EA}" type="datetimeFigureOut">
              <a:rPr lang="en-US"/>
              <a:pPr>
                <a:defRPr/>
              </a:pPr>
              <a:t>12/07/2014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7649CD9-AB1D-4600-BC80-51838C1A1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2057" descr="UOMHQ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900988" y="5791200"/>
            <a:ext cx="12430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4" descr="CI_logo_smalle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619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33400" y="6581775"/>
            <a:ext cx="8053388" cy="2769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HOMSC12, ICFA Mini</a:t>
            </a:r>
            <a:r>
              <a:rPr lang="en-GB" sz="1200" b="1" baseline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Workshop, </a:t>
            </a:r>
            <a:r>
              <a:rPr lang="en-GB" sz="1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Cockcroft Institute, 25</a:t>
            </a:r>
            <a:r>
              <a:rPr lang="en-GB" sz="12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</a:t>
            </a:r>
            <a:r>
              <a:rPr lang="en-GB" sz="1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- 27</a:t>
            </a:r>
            <a:r>
              <a:rPr lang="en-GB" sz="12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</a:t>
            </a:r>
            <a:r>
              <a:rPr lang="en-GB" sz="1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June 2012</a:t>
            </a:r>
            <a:endParaRPr lang="en-US" sz="1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0" name="Picture 2" descr="EuCARD 2nd ANNUAL MEETIN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136674"/>
            <a:ext cx="1279198" cy="72132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jpeg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hyperlink" Target="https://indico.fnal.gov/event/HOMs14" TargetMode="External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wmf"/><Relationship Id="rId3" Type="http://schemas.openxmlformats.org/officeDocument/2006/relationships/image" Target="../media/image3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png"/><Relationship Id="rId7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hyperlink" Target="http://www.desy.de/~nicoleta/Logos/nic.jpg" TargetMode="External"/><Relationship Id="rId6" Type="http://schemas.openxmlformats.org/officeDocument/2006/relationships/image" Target="../media/image15.jpe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jpe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microsoft.com/office/2007/relationships/hdphoto" Target="../media/hdphoto1.wdp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8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jpeg"/><Relationship Id="rId5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Relationship Id="rId3" Type="http://schemas.openxmlformats.org/officeDocument/2006/relationships/image" Target="../media/image1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09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10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jpeg"/><Relationship Id="rId3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4" Type="http://schemas.openxmlformats.org/officeDocument/2006/relationships/image" Target="../media/image115.jpeg"/><Relationship Id="rId5" Type="http://schemas.openxmlformats.org/officeDocument/2006/relationships/image" Target="../media/image116.jpeg"/><Relationship Id="rId6" Type="http://schemas.openxmlformats.org/officeDocument/2006/relationships/oleObject" Target="../embeddings/oleObject4.bin"/><Relationship Id="rId7" Type="http://schemas.openxmlformats.org/officeDocument/2006/relationships/image" Target="../media/image113.wmf"/><Relationship Id="rId8" Type="http://schemas.openxmlformats.org/officeDocument/2006/relationships/image" Target="../media/image11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2.jpeg"/><Relationship Id="rId12" Type="http://schemas.openxmlformats.org/officeDocument/2006/relationships/image" Target="../media/image117.png"/><Relationship Id="rId13" Type="http://schemas.openxmlformats.org/officeDocument/2006/relationships/image" Target="../media/image123.png"/><Relationship Id="rId14" Type="http://schemas.openxmlformats.org/officeDocument/2006/relationships/image" Target="../media/image124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21.jpeg"/><Relationship Id="rId4" Type="http://schemas.openxmlformats.org/officeDocument/2006/relationships/image" Target="../media/image115.jpeg"/><Relationship Id="rId5" Type="http://schemas.openxmlformats.org/officeDocument/2006/relationships/oleObject" Target="../embeddings/oleObject5.bin"/><Relationship Id="rId6" Type="http://schemas.openxmlformats.org/officeDocument/2006/relationships/image" Target="../media/image118.w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119.wmf"/><Relationship Id="rId9" Type="http://schemas.openxmlformats.org/officeDocument/2006/relationships/oleObject" Target="../embeddings/oleObject7.bin"/><Relationship Id="rId10" Type="http://schemas.openxmlformats.org/officeDocument/2006/relationships/image" Target="../media/image120.w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8" descr="cockcroft_at_controls_1934"/>
          <p:cNvPicPr>
            <a:picLocks noChangeAspect="1" noChangeArrowheads="1"/>
          </p:cNvPicPr>
          <p:nvPr/>
        </p:nvPicPr>
        <p:blipFill>
          <a:blip r:embed="rId2">
            <a:lum bright="60000" contrast="-72000"/>
          </a:blip>
          <a:srcRect l="4834" r="10333" b="10962"/>
          <a:stretch>
            <a:fillRect/>
          </a:stretch>
        </p:blipFill>
        <p:spPr bwMode="auto">
          <a:xfrm>
            <a:off x="0" y="65483"/>
            <a:ext cx="9144000" cy="6819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057" descr="UOMH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0988" y="5689485"/>
            <a:ext cx="12430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4" descr="CI_logo_small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6200" y="0"/>
            <a:ext cx="1619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 descr="From old to new, Manchester as a modern university with a blueprint for the future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5023360"/>
            <a:ext cx="1185892" cy="149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8" descr="Cockcroft Institut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5813" y="5177386"/>
            <a:ext cx="1531877" cy="114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0" y="981059"/>
            <a:ext cx="9180512" cy="2428891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GB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Overview of HOMs and Wakefield Issues in SC Cavities and Systems</a:t>
            </a:r>
          </a:p>
          <a:p>
            <a:pPr algn="ctr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-Roger M. Jones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57422" y="6581001"/>
            <a:ext cx="533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hlinkClick r:id="rId7"/>
              </a:rPr>
              <a:t>https://</a:t>
            </a:r>
            <a:r>
              <a:rPr lang="en-GB" sz="1200" dirty="0" smtClean="0">
                <a:hlinkClick r:id="rId7"/>
              </a:rPr>
              <a:t>indico.fnal.gov/event/HOMs14</a:t>
            </a:r>
            <a:endParaRPr lang="en-GB" sz="1200" dirty="0" smtClean="0"/>
          </a:p>
          <a:p>
            <a:endParaRPr lang="en-GB" sz="1200" dirty="0"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7066" y="5094935"/>
            <a:ext cx="1039976" cy="15235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0201" y="5094935"/>
            <a:ext cx="1954279" cy="1302853"/>
          </a:xfrm>
          <a:prstGeom prst="rect">
            <a:avLst/>
          </a:prstGeom>
        </p:spPr>
      </p:pic>
      <p:pic>
        <p:nvPicPr>
          <p:cNvPr id="11" name="Picture 10" descr="CUT_ISO_2006042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1584176" cy="114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645024"/>
            <a:ext cx="2448272" cy="80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8" descr="MVC-005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924" y="3573016"/>
            <a:ext cx="1508773" cy="113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932040" y="3501008"/>
            <a:ext cx="2472209" cy="91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214422"/>
            <a:ext cx="9144000" cy="5029200"/>
          </a:xfrm>
          <a:prstGeom prst="rect">
            <a:avLst/>
          </a:prstGeom>
        </p:spPr>
        <p:txBody>
          <a:bodyPr/>
          <a:lstStyle/>
          <a:p>
            <a:pPr marL="342900" indent="-342900" algn="l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de-DE" sz="24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Source of Emittance Dilution </a:t>
            </a:r>
          </a:p>
          <a:p>
            <a:pPr marL="342900" indent="-342900" algn="l" eaLnBrk="0" hangingPunct="0">
              <a:spcBef>
                <a:spcPct val="20000"/>
              </a:spcBef>
              <a:buFont typeface="Times New Roman" pitchFamily="18" charset="0"/>
              <a:buChar char="―"/>
              <a:defRPr/>
            </a:pPr>
            <a:r>
              <a:rPr lang="de-DE" sz="24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de-DE" sz="2400" b="1" kern="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de-DE" sz="24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transverse wakefields </a:t>
            </a:r>
            <a:r>
              <a:rPr lang="de-DE" sz="24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for radial offset r </a:t>
            </a:r>
            <a:r>
              <a:rPr lang="de-DE" sz="24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de-DE" sz="2400" b="1" i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de-DE" sz="2400" b="1" i="1" kern="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de-DE" sz="2400" b="1" i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~ </a:t>
            </a:r>
            <a:r>
              <a:rPr lang="de-DE" sz="2400" b="1" i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(r/a)</a:t>
            </a:r>
            <a:r>
              <a:rPr lang="de-DE" sz="2400" b="1" i="1" kern="0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de-DE" sz="2400" b="1" i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i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e-DE" sz="2400" b="1" i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de-DE" sz="24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iris aperture) </a:t>
            </a:r>
            <a:endParaRPr lang="de-DE" sz="2400" b="1" kern="0" baseline="-25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 eaLnBrk="0" hangingPunct="0">
              <a:spcBef>
                <a:spcPct val="20000"/>
              </a:spcBef>
              <a:buFont typeface="Times New Roman" pitchFamily="18" charset="0"/>
              <a:buChar char="―"/>
              <a:defRPr/>
            </a:pPr>
            <a:r>
              <a:rPr lang="de-DE" sz="24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Stronger </a:t>
            </a:r>
            <a:r>
              <a:rPr lang="de-DE" sz="24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 3.9 GHz than in 1.3 GHz cavities (each iris is </a:t>
            </a:r>
            <a:r>
              <a:rPr lang="de-DE" sz="2400" b="1" i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de-DE" sz="24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~ 15 mm compared to 35 mm for TESLA). </a:t>
            </a:r>
          </a:p>
          <a:p>
            <a:pPr marL="742950" lvl="1" indent="-285750" algn="l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de-DE" sz="2400" b="1" kern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de-DE" sz="24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Utilise Wakefields as Diagnostic</a:t>
            </a:r>
          </a:p>
          <a:p>
            <a:pPr marL="342900" indent="-342900" algn="l" eaLnBrk="0" hangingPunct="0">
              <a:spcBef>
                <a:spcPct val="20000"/>
              </a:spcBef>
              <a:buFont typeface="Times New Roman" pitchFamily="18" charset="0"/>
              <a:buChar char="―"/>
              <a:defRPr/>
            </a:pPr>
            <a:r>
              <a:rPr lang="de-DE" sz="24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Sample HOMs to ascertain beam position (HOMBPM).</a:t>
            </a:r>
          </a:p>
          <a:p>
            <a:pPr marL="342900" indent="-342900" algn="l" eaLnBrk="0" hangingPunct="0">
              <a:spcBef>
                <a:spcPct val="20000"/>
              </a:spcBef>
              <a:buFont typeface="Times New Roman" pitchFamily="18" charset="0"/>
              <a:buChar char="―"/>
              <a:defRPr/>
            </a:pPr>
            <a:r>
              <a:rPr lang="de-DE" sz="24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Move beam to minimise impact on </a:t>
            </a:r>
            <a:r>
              <a:rPr lang="de-DE" sz="24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itself </a:t>
            </a:r>
            <a:r>
              <a:rPr lang="de-DE" sz="24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 to </a:t>
            </a:r>
            <a:r>
              <a:rPr lang="de-DE" sz="24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align </a:t>
            </a:r>
            <a:r>
              <a:rPr lang="de-DE" sz="24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 electrical axis. </a:t>
            </a:r>
            <a:br>
              <a:rPr lang="de-DE" sz="24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de-DE" sz="2400" b="1" kern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742950" lvl="1" indent="-285750" algn="l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de-DE" sz="24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Can also be used for measuring beam charge, phase etc.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solidFill>
            <a:srgbClr val="0000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1.I Minimising </a:t>
            </a:r>
            <a:r>
              <a:rPr lang="en-GB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Emittance</a:t>
            </a:r>
            <a:r>
              <a:rPr lang="en-GB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Dilution and HOMBPMs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610" y="6524611"/>
            <a:ext cx="7429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See talk by N. </a:t>
            </a:r>
            <a:r>
              <a:rPr lang="en-GB" sz="14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Baboi</a:t>
            </a:r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et al.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4343400" y="3702050"/>
            <a:ext cx="4572000" cy="2406650"/>
            <a:chOff x="2880" y="864"/>
            <a:chExt cx="2736" cy="1324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80" y="1008"/>
              <a:ext cx="2736" cy="1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3408" y="864"/>
              <a:ext cx="1751" cy="18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b="1">
                  <a:latin typeface="Times New Roman" pitchFamily="18" charset="0"/>
                  <a:cs typeface="Times New Roman" pitchFamily="18" charset="0"/>
                </a:rPr>
                <a:t>HOM-couplers (pick-ups)</a:t>
              </a:r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 flipV="1">
              <a:off x="3161" y="1042"/>
              <a:ext cx="418" cy="503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 flipH="1" flipV="1">
              <a:off x="4962" y="1063"/>
              <a:ext cx="410" cy="231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0" y="1371600"/>
            <a:ext cx="8628063" cy="5029200"/>
          </a:xfrm>
          <a:prstGeom prst="rect">
            <a:avLst/>
          </a:prstGeom>
        </p:spPr>
        <p:txBody>
          <a:bodyPr/>
          <a:lstStyle/>
          <a:p>
            <a:pPr marL="342900" indent="-342900" algn="l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Task: </a:t>
            </a:r>
          </a:p>
          <a:p>
            <a:pPr marL="742950" lvl="1" indent="-285750" algn="l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8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evelop</a:t>
            </a:r>
            <a:r>
              <a:rPr lang="en-US" sz="28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build, test electronics for 3.9 GHz cavities</a:t>
            </a:r>
          </a:p>
          <a:p>
            <a:pPr marL="742950" lvl="1" indent="-285750" algn="l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8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nterpret</a:t>
            </a:r>
            <a:r>
              <a:rPr lang="en-US" sz="28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signals and integrate in control system</a:t>
            </a:r>
          </a:p>
          <a:p>
            <a:pPr marL="742950" lvl="1" indent="-285750" algn="l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8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easure</a:t>
            </a:r>
            <a:r>
              <a:rPr lang="en-US" sz="28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cavity alignment</a:t>
            </a:r>
          </a:p>
          <a:p>
            <a:pPr marL="342900" indent="-342900" algn="l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HOM-couplers</a:t>
            </a:r>
          </a:p>
          <a:p>
            <a:pPr marL="742950" lvl="1" indent="-285750" algn="l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8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At end of each cavity</a:t>
            </a:r>
          </a:p>
          <a:p>
            <a:pPr marL="742950" lvl="1" indent="-285750" algn="l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8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8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nable</a:t>
            </a:r>
            <a:r>
              <a:rPr lang="en-US" sz="28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monitoring the </a:t>
            </a:r>
            <a:br>
              <a:rPr lang="en-US" sz="28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HOMs excited by beam</a:t>
            </a:r>
          </a:p>
          <a:p>
            <a:pPr marL="742950" lvl="1" indent="-285750" algn="l" eaLnBrk="0" hangingPunct="0">
              <a:spcBef>
                <a:spcPct val="20000"/>
              </a:spcBef>
              <a:buFontTx/>
              <a:buChar char="–"/>
              <a:defRPr/>
            </a:pPr>
            <a:endParaRPr lang="en-US" sz="2800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459288" y="5905500"/>
            <a:ext cx="3963008" cy="584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>
                <a:latin typeface="Times New Roman" pitchFamily="18" charset="0"/>
                <a:cs typeface="Times New Roman" pitchFamily="18" charset="0"/>
              </a:rPr>
              <a:t>TESLA cavity Illustrated </a:t>
            </a:r>
          </a:p>
          <a:p>
            <a:r>
              <a:rPr lang="de-DE" sz="1600" b="1">
                <a:latin typeface="Times New Roman" pitchFamily="18" charset="0"/>
                <a:cs typeface="Times New Roman" pitchFamily="18" charset="0"/>
              </a:rPr>
              <a:t>(similar features present in 3.9 GHz cavity)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14356"/>
          </a:xfrm>
          <a:prstGeom prst="rect">
            <a:avLst/>
          </a:prstGeom>
          <a:solidFill>
            <a:srgbClr val="0000FF"/>
          </a:solidFill>
          <a:ln w="9525" algn="ctr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1.I XFEL/FLASH HOMs </a:t>
            </a:r>
            <a:r>
              <a:rPr lang="en-GB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 SCRF Cavities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610" y="6524611"/>
            <a:ext cx="7429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See talk by N. </a:t>
            </a:r>
            <a:r>
              <a:rPr lang="en-GB" sz="14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Baboi</a:t>
            </a:r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et al.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152400" y="152400"/>
            <a:ext cx="8763000" cy="2133600"/>
          </a:xfrm>
          <a:prstGeom prst="roundRect">
            <a:avLst>
              <a:gd name="adj" fmla="val 16667"/>
            </a:avLst>
          </a:prstGeom>
          <a:solidFill>
            <a:srgbClr val="0000A4">
              <a:alpha val="25098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1524000" y="228600"/>
            <a:ext cx="1524000" cy="228600"/>
          </a:xfrm>
          <a:prstGeom prst="roundRect">
            <a:avLst>
              <a:gd name="adj" fmla="val 16667"/>
            </a:avLst>
          </a:prstGeom>
          <a:solidFill>
            <a:srgbClr val="EE941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5562600" y="381000"/>
            <a:ext cx="990600" cy="228600"/>
          </a:xfrm>
          <a:prstGeom prst="roundRect">
            <a:avLst>
              <a:gd name="adj" fmla="val 16667"/>
            </a:avLst>
          </a:prstGeom>
          <a:solidFill>
            <a:srgbClr val="EE941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1066800" y="1828800"/>
            <a:ext cx="1828800" cy="381000"/>
          </a:xfrm>
          <a:prstGeom prst="roundRect">
            <a:avLst>
              <a:gd name="adj" fmla="val 16667"/>
            </a:avLst>
          </a:prstGeom>
          <a:solidFill>
            <a:srgbClr val="EE941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4343400" y="1295400"/>
            <a:ext cx="1371600" cy="228600"/>
          </a:xfrm>
          <a:prstGeom prst="roundRect">
            <a:avLst>
              <a:gd name="adj" fmla="val 16667"/>
            </a:avLst>
          </a:prstGeom>
          <a:solidFill>
            <a:srgbClr val="EE941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8001000" y="914400"/>
            <a:ext cx="838200" cy="152400"/>
          </a:xfrm>
          <a:prstGeom prst="roundRect">
            <a:avLst>
              <a:gd name="adj" fmla="val 16667"/>
            </a:avLst>
          </a:prstGeom>
          <a:solidFill>
            <a:srgbClr val="EE941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8229600" y="1676400"/>
            <a:ext cx="457200" cy="228600"/>
          </a:xfrm>
          <a:prstGeom prst="roundRect">
            <a:avLst>
              <a:gd name="adj" fmla="val 16667"/>
            </a:avLst>
          </a:prstGeom>
          <a:solidFill>
            <a:srgbClr val="EE941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6477000" y="838200"/>
            <a:ext cx="838200" cy="152400"/>
          </a:xfrm>
          <a:prstGeom prst="roundRect">
            <a:avLst>
              <a:gd name="adj" fmla="val 16667"/>
            </a:avLst>
          </a:prstGeom>
          <a:solidFill>
            <a:srgbClr val="EE941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304800" y="6096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EE941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2451100" y="2273300"/>
            <a:ext cx="6692900" cy="2133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8229600" y="1524000"/>
            <a:ext cx="4778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GB" sz="1000" b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  <a:p>
            <a:r>
              <a:rPr lang="en-GB" sz="120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dump</a:t>
            </a:r>
            <a:endParaRPr lang="en-GB" sz="1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524000" y="228600"/>
            <a:ext cx="15525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bunch compressors</a:t>
            </a:r>
            <a:endParaRPr lang="en-GB" sz="1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343400" y="1295400"/>
            <a:ext cx="143033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collimator section</a:t>
            </a:r>
            <a:endParaRPr lang="en-GB" sz="1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7796213" y="1119188"/>
            <a:ext cx="946150" cy="150812"/>
            <a:chOff x="9534" y="5573"/>
            <a:chExt cx="641" cy="50"/>
          </a:xfrm>
        </p:grpSpPr>
        <p:grpSp>
          <p:nvGrpSpPr>
            <p:cNvPr id="18" name="Group 16"/>
            <p:cNvGrpSpPr>
              <a:grpSpLocks/>
            </p:cNvGrpSpPr>
            <p:nvPr/>
          </p:nvGrpSpPr>
          <p:grpSpPr bwMode="auto">
            <a:xfrm>
              <a:off x="9534" y="5573"/>
              <a:ext cx="534" cy="50"/>
              <a:chOff x="15885" y="19597"/>
              <a:chExt cx="4991" cy="672"/>
            </a:xfrm>
          </p:grpSpPr>
          <p:grpSp>
            <p:nvGrpSpPr>
              <p:cNvPr id="22" name="Group 17"/>
              <p:cNvGrpSpPr>
                <a:grpSpLocks/>
              </p:cNvGrpSpPr>
              <p:nvPr/>
            </p:nvGrpSpPr>
            <p:grpSpPr bwMode="auto">
              <a:xfrm>
                <a:off x="18380" y="19639"/>
                <a:ext cx="625" cy="603"/>
                <a:chOff x="18380" y="19639"/>
                <a:chExt cx="625" cy="603"/>
              </a:xfrm>
            </p:grpSpPr>
            <p:grpSp>
              <p:nvGrpSpPr>
                <p:cNvPr id="72" name="Group 18"/>
                <p:cNvGrpSpPr>
                  <a:grpSpLocks/>
                </p:cNvGrpSpPr>
                <p:nvPr/>
              </p:nvGrpSpPr>
              <p:grpSpPr bwMode="auto">
                <a:xfrm>
                  <a:off x="18380" y="19639"/>
                  <a:ext cx="313" cy="301"/>
                  <a:chOff x="18380" y="19639"/>
                  <a:chExt cx="313" cy="301"/>
                </a:xfrm>
              </p:grpSpPr>
              <p:sp>
                <p:nvSpPr>
                  <p:cNvPr id="76" name="Arc 19"/>
                  <p:cNvSpPr>
                    <a:spLocks/>
                  </p:cNvSpPr>
                  <p:nvPr/>
                </p:nvSpPr>
                <p:spPr bwMode="auto">
                  <a:xfrm>
                    <a:off x="18538" y="19639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  <p:sp>
                <p:nvSpPr>
                  <p:cNvPr id="77" name="Arc 20"/>
                  <p:cNvSpPr>
                    <a:spLocks/>
                  </p:cNvSpPr>
                  <p:nvPr/>
                </p:nvSpPr>
                <p:spPr bwMode="auto">
                  <a:xfrm flipH="1">
                    <a:off x="18380" y="19641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73" name="Group 21"/>
                <p:cNvGrpSpPr>
                  <a:grpSpLocks/>
                </p:cNvGrpSpPr>
                <p:nvPr/>
              </p:nvGrpSpPr>
              <p:grpSpPr bwMode="auto">
                <a:xfrm flipV="1">
                  <a:off x="18692" y="19941"/>
                  <a:ext cx="313" cy="301"/>
                  <a:chOff x="18380" y="19639"/>
                  <a:chExt cx="313" cy="301"/>
                </a:xfrm>
              </p:grpSpPr>
              <p:sp>
                <p:nvSpPr>
                  <p:cNvPr id="74" name="Arc 22"/>
                  <p:cNvSpPr>
                    <a:spLocks/>
                  </p:cNvSpPr>
                  <p:nvPr/>
                </p:nvSpPr>
                <p:spPr bwMode="auto">
                  <a:xfrm>
                    <a:off x="18538" y="19639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  <p:sp>
                <p:nvSpPr>
                  <p:cNvPr id="75" name="Arc 23"/>
                  <p:cNvSpPr>
                    <a:spLocks/>
                  </p:cNvSpPr>
                  <p:nvPr/>
                </p:nvSpPr>
                <p:spPr bwMode="auto">
                  <a:xfrm flipH="1">
                    <a:off x="18380" y="19641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3" name="Group 24"/>
              <p:cNvGrpSpPr>
                <a:grpSpLocks/>
              </p:cNvGrpSpPr>
              <p:nvPr/>
            </p:nvGrpSpPr>
            <p:grpSpPr bwMode="auto">
              <a:xfrm>
                <a:off x="19002" y="19646"/>
                <a:ext cx="625" cy="603"/>
                <a:chOff x="18380" y="19639"/>
                <a:chExt cx="625" cy="603"/>
              </a:xfrm>
            </p:grpSpPr>
            <p:grpSp>
              <p:nvGrpSpPr>
                <p:cNvPr id="66" name="Group 25"/>
                <p:cNvGrpSpPr>
                  <a:grpSpLocks/>
                </p:cNvGrpSpPr>
                <p:nvPr/>
              </p:nvGrpSpPr>
              <p:grpSpPr bwMode="auto">
                <a:xfrm>
                  <a:off x="18380" y="19639"/>
                  <a:ext cx="313" cy="301"/>
                  <a:chOff x="18380" y="19639"/>
                  <a:chExt cx="313" cy="301"/>
                </a:xfrm>
              </p:grpSpPr>
              <p:sp>
                <p:nvSpPr>
                  <p:cNvPr id="70" name="Arc 26"/>
                  <p:cNvSpPr>
                    <a:spLocks/>
                  </p:cNvSpPr>
                  <p:nvPr/>
                </p:nvSpPr>
                <p:spPr bwMode="auto">
                  <a:xfrm>
                    <a:off x="18538" y="19639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  <p:sp>
                <p:nvSpPr>
                  <p:cNvPr id="71" name="Arc 27"/>
                  <p:cNvSpPr>
                    <a:spLocks/>
                  </p:cNvSpPr>
                  <p:nvPr/>
                </p:nvSpPr>
                <p:spPr bwMode="auto">
                  <a:xfrm flipH="1">
                    <a:off x="18380" y="19641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67" name="Group 28"/>
                <p:cNvGrpSpPr>
                  <a:grpSpLocks/>
                </p:cNvGrpSpPr>
                <p:nvPr/>
              </p:nvGrpSpPr>
              <p:grpSpPr bwMode="auto">
                <a:xfrm flipV="1">
                  <a:off x="18692" y="19941"/>
                  <a:ext cx="313" cy="301"/>
                  <a:chOff x="18380" y="19639"/>
                  <a:chExt cx="313" cy="301"/>
                </a:xfrm>
              </p:grpSpPr>
              <p:sp>
                <p:nvSpPr>
                  <p:cNvPr id="68" name="Arc 29"/>
                  <p:cNvSpPr>
                    <a:spLocks/>
                  </p:cNvSpPr>
                  <p:nvPr/>
                </p:nvSpPr>
                <p:spPr bwMode="auto">
                  <a:xfrm>
                    <a:off x="18538" y="19639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  <p:sp>
                <p:nvSpPr>
                  <p:cNvPr id="69" name="Arc 30"/>
                  <p:cNvSpPr>
                    <a:spLocks/>
                  </p:cNvSpPr>
                  <p:nvPr/>
                </p:nvSpPr>
                <p:spPr bwMode="auto">
                  <a:xfrm flipH="1">
                    <a:off x="18380" y="19641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4" name="Group 31"/>
              <p:cNvGrpSpPr>
                <a:grpSpLocks/>
              </p:cNvGrpSpPr>
              <p:nvPr/>
            </p:nvGrpSpPr>
            <p:grpSpPr bwMode="auto">
              <a:xfrm>
                <a:off x="19629" y="19659"/>
                <a:ext cx="625" cy="603"/>
                <a:chOff x="18380" y="19639"/>
                <a:chExt cx="625" cy="603"/>
              </a:xfrm>
            </p:grpSpPr>
            <p:grpSp>
              <p:nvGrpSpPr>
                <p:cNvPr id="60" name="Group 32"/>
                <p:cNvGrpSpPr>
                  <a:grpSpLocks/>
                </p:cNvGrpSpPr>
                <p:nvPr/>
              </p:nvGrpSpPr>
              <p:grpSpPr bwMode="auto">
                <a:xfrm>
                  <a:off x="18380" y="19639"/>
                  <a:ext cx="313" cy="301"/>
                  <a:chOff x="18380" y="19639"/>
                  <a:chExt cx="313" cy="301"/>
                </a:xfrm>
              </p:grpSpPr>
              <p:sp>
                <p:nvSpPr>
                  <p:cNvPr id="64" name="Arc 33"/>
                  <p:cNvSpPr>
                    <a:spLocks/>
                  </p:cNvSpPr>
                  <p:nvPr/>
                </p:nvSpPr>
                <p:spPr bwMode="auto">
                  <a:xfrm>
                    <a:off x="18538" y="19639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  <p:sp>
                <p:nvSpPr>
                  <p:cNvPr id="65" name="Arc 34"/>
                  <p:cNvSpPr>
                    <a:spLocks/>
                  </p:cNvSpPr>
                  <p:nvPr/>
                </p:nvSpPr>
                <p:spPr bwMode="auto">
                  <a:xfrm flipH="1">
                    <a:off x="18380" y="19641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61" name="Group 35"/>
                <p:cNvGrpSpPr>
                  <a:grpSpLocks/>
                </p:cNvGrpSpPr>
                <p:nvPr/>
              </p:nvGrpSpPr>
              <p:grpSpPr bwMode="auto">
                <a:xfrm flipV="1">
                  <a:off x="18692" y="19941"/>
                  <a:ext cx="313" cy="301"/>
                  <a:chOff x="18380" y="19639"/>
                  <a:chExt cx="313" cy="301"/>
                </a:xfrm>
              </p:grpSpPr>
              <p:sp>
                <p:nvSpPr>
                  <p:cNvPr id="62" name="Arc 36"/>
                  <p:cNvSpPr>
                    <a:spLocks/>
                  </p:cNvSpPr>
                  <p:nvPr/>
                </p:nvSpPr>
                <p:spPr bwMode="auto">
                  <a:xfrm>
                    <a:off x="18538" y="19639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  <p:sp>
                <p:nvSpPr>
                  <p:cNvPr id="63" name="Arc 37"/>
                  <p:cNvSpPr>
                    <a:spLocks/>
                  </p:cNvSpPr>
                  <p:nvPr/>
                </p:nvSpPr>
                <p:spPr bwMode="auto">
                  <a:xfrm flipH="1">
                    <a:off x="18380" y="19641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38"/>
              <p:cNvGrpSpPr>
                <a:grpSpLocks/>
              </p:cNvGrpSpPr>
              <p:nvPr/>
            </p:nvGrpSpPr>
            <p:grpSpPr bwMode="auto">
              <a:xfrm>
                <a:off x="20251" y="19666"/>
                <a:ext cx="625" cy="603"/>
                <a:chOff x="18380" y="19639"/>
                <a:chExt cx="625" cy="603"/>
              </a:xfrm>
            </p:grpSpPr>
            <p:grpSp>
              <p:nvGrpSpPr>
                <p:cNvPr id="54" name="Group 39"/>
                <p:cNvGrpSpPr>
                  <a:grpSpLocks/>
                </p:cNvGrpSpPr>
                <p:nvPr/>
              </p:nvGrpSpPr>
              <p:grpSpPr bwMode="auto">
                <a:xfrm>
                  <a:off x="18380" y="19639"/>
                  <a:ext cx="313" cy="301"/>
                  <a:chOff x="18380" y="19639"/>
                  <a:chExt cx="313" cy="301"/>
                </a:xfrm>
              </p:grpSpPr>
              <p:sp>
                <p:nvSpPr>
                  <p:cNvPr id="58" name="Arc 40"/>
                  <p:cNvSpPr>
                    <a:spLocks/>
                  </p:cNvSpPr>
                  <p:nvPr/>
                </p:nvSpPr>
                <p:spPr bwMode="auto">
                  <a:xfrm>
                    <a:off x="18538" y="19639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  <p:sp>
                <p:nvSpPr>
                  <p:cNvPr id="59" name="Arc 41"/>
                  <p:cNvSpPr>
                    <a:spLocks/>
                  </p:cNvSpPr>
                  <p:nvPr/>
                </p:nvSpPr>
                <p:spPr bwMode="auto">
                  <a:xfrm flipH="1">
                    <a:off x="18380" y="19641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5" name="Group 42"/>
                <p:cNvGrpSpPr>
                  <a:grpSpLocks/>
                </p:cNvGrpSpPr>
                <p:nvPr/>
              </p:nvGrpSpPr>
              <p:grpSpPr bwMode="auto">
                <a:xfrm flipV="1">
                  <a:off x="18692" y="19941"/>
                  <a:ext cx="313" cy="301"/>
                  <a:chOff x="18380" y="19639"/>
                  <a:chExt cx="313" cy="301"/>
                </a:xfrm>
              </p:grpSpPr>
              <p:sp>
                <p:nvSpPr>
                  <p:cNvPr id="56" name="Arc 43"/>
                  <p:cNvSpPr>
                    <a:spLocks/>
                  </p:cNvSpPr>
                  <p:nvPr/>
                </p:nvSpPr>
                <p:spPr bwMode="auto">
                  <a:xfrm>
                    <a:off x="18538" y="19639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  <p:sp>
                <p:nvSpPr>
                  <p:cNvPr id="57" name="Arc 44"/>
                  <p:cNvSpPr>
                    <a:spLocks/>
                  </p:cNvSpPr>
                  <p:nvPr/>
                </p:nvSpPr>
                <p:spPr bwMode="auto">
                  <a:xfrm flipH="1">
                    <a:off x="18380" y="19641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6" name="Group 45"/>
              <p:cNvGrpSpPr>
                <a:grpSpLocks/>
              </p:cNvGrpSpPr>
              <p:nvPr/>
            </p:nvGrpSpPr>
            <p:grpSpPr bwMode="auto">
              <a:xfrm>
                <a:off x="15885" y="19597"/>
                <a:ext cx="625" cy="603"/>
                <a:chOff x="18380" y="19639"/>
                <a:chExt cx="625" cy="603"/>
              </a:xfrm>
            </p:grpSpPr>
            <p:grpSp>
              <p:nvGrpSpPr>
                <p:cNvPr id="48" name="Group 46"/>
                <p:cNvGrpSpPr>
                  <a:grpSpLocks/>
                </p:cNvGrpSpPr>
                <p:nvPr/>
              </p:nvGrpSpPr>
              <p:grpSpPr bwMode="auto">
                <a:xfrm>
                  <a:off x="18380" y="19639"/>
                  <a:ext cx="313" cy="301"/>
                  <a:chOff x="18380" y="19639"/>
                  <a:chExt cx="313" cy="301"/>
                </a:xfrm>
              </p:grpSpPr>
              <p:sp>
                <p:nvSpPr>
                  <p:cNvPr id="52" name="Arc 47"/>
                  <p:cNvSpPr>
                    <a:spLocks/>
                  </p:cNvSpPr>
                  <p:nvPr/>
                </p:nvSpPr>
                <p:spPr bwMode="auto">
                  <a:xfrm>
                    <a:off x="18538" y="19639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  <p:sp>
                <p:nvSpPr>
                  <p:cNvPr id="53" name="Arc 48"/>
                  <p:cNvSpPr>
                    <a:spLocks/>
                  </p:cNvSpPr>
                  <p:nvPr/>
                </p:nvSpPr>
                <p:spPr bwMode="auto">
                  <a:xfrm flipH="1">
                    <a:off x="18380" y="19641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9" name="Group 49"/>
                <p:cNvGrpSpPr>
                  <a:grpSpLocks/>
                </p:cNvGrpSpPr>
                <p:nvPr/>
              </p:nvGrpSpPr>
              <p:grpSpPr bwMode="auto">
                <a:xfrm flipV="1">
                  <a:off x="18692" y="19941"/>
                  <a:ext cx="313" cy="301"/>
                  <a:chOff x="18380" y="19639"/>
                  <a:chExt cx="313" cy="301"/>
                </a:xfrm>
              </p:grpSpPr>
              <p:sp>
                <p:nvSpPr>
                  <p:cNvPr id="50" name="Arc 50"/>
                  <p:cNvSpPr>
                    <a:spLocks/>
                  </p:cNvSpPr>
                  <p:nvPr/>
                </p:nvSpPr>
                <p:spPr bwMode="auto">
                  <a:xfrm>
                    <a:off x="18538" y="19639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  <p:sp>
                <p:nvSpPr>
                  <p:cNvPr id="51" name="Arc 51"/>
                  <p:cNvSpPr>
                    <a:spLocks/>
                  </p:cNvSpPr>
                  <p:nvPr/>
                </p:nvSpPr>
                <p:spPr bwMode="auto">
                  <a:xfrm flipH="1">
                    <a:off x="18380" y="19641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7" name="Group 52"/>
              <p:cNvGrpSpPr>
                <a:grpSpLocks/>
              </p:cNvGrpSpPr>
              <p:nvPr/>
            </p:nvGrpSpPr>
            <p:grpSpPr bwMode="auto">
              <a:xfrm>
                <a:off x="16507" y="19604"/>
                <a:ext cx="625" cy="603"/>
                <a:chOff x="18380" y="19639"/>
                <a:chExt cx="625" cy="603"/>
              </a:xfrm>
            </p:grpSpPr>
            <p:grpSp>
              <p:nvGrpSpPr>
                <p:cNvPr id="42" name="Group 53"/>
                <p:cNvGrpSpPr>
                  <a:grpSpLocks/>
                </p:cNvGrpSpPr>
                <p:nvPr/>
              </p:nvGrpSpPr>
              <p:grpSpPr bwMode="auto">
                <a:xfrm>
                  <a:off x="18380" y="19639"/>
                  <a:ext cx="313" cy="301"/>
                  <a:chOff x="18380" y="19639"/>
                  <a:chExt cx="313" cy="301"/>
                </a:xfrm>
              </p:grpSpPr>
              <p:sp>
                <p:nvSpPr>
                  <p:cNvPr id="46" name="Arc 54"/>
                  <p:cNvSpPr>
                    <a:spLocks/>
                  </p:cNvSpPr>
                  <p:nvPr/>
                </p:nvSpPr>
                <p:spPr bwMode="auto">
                  <a:xfrm>
                    <a:off x="18538" y="19639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  <p:sp>
                <p:nvSpPr>
                  <p:cNvPr id="47" name="Arc 55"/>
                  <p:cNvSpPr>
                    <a:spLocks/>
                  </p:cNvSpPr>
                  <p:nvPr/>
                </p:nvSpPr>
                <p:spPr bwMode="auto">
                  <a:xfrm flipH="1">
                    <a:off x="18380" y="19641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3" name="Group 56"/>
                <p:cNvGrpSpPr>
                  <a:grpSpLocks/>
                </p:cNvGrpSpPr>
                <p:nvPr/>
              </p:nvGrpSpPr>
              <p:grpSpPr bwMode="auto">
                <a:xfrm flipV="1">
                  <a:off x="18692" y="19941"/>
                  <a:ext cx="313" cy="301"/>
                  <a:chOff x="18380" y="19639"/>
                  <a:chExt cx="313" cy="301"/>
                </a:xfrm>
              </p:grpSpPr>
              <p:sp>
                <p:nvSpPr>
                  <p:cNvPr id="44" name="Arc 57"/>
                  <p:cNvSpPr>
                    <a:spLocks/>
                  </p:cNvSpPr>
                  <p:nvPr/>
                </p:nvSpPr>
                <p:spPr bwMode="auto">
                  <a:xfrm>
                    <a:off x="18538" y="19639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  <p:sp>
                <p:nvSpPr>
                  <p:cNvPr id="45" name="Arc 58"/>
                  <p:cNvSpPr>
                    <a:spLocks/>
                  </p:cNvSpPr>
                  <p:nvPr/>
                </p:nvSpPr>
                <p:spPr bwMode="auto">
                  <a:xfrm flipH="1">
                    <a:off x="18380" y="19641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8" name="Group 59"/>
              <p:cNvGrpSpPr>
                <a:grpSpLocks/>
              </p:cNvGrpSpPr>
              <p:nvPr/>
            </p:nvGrpSpPr>
            <p:grpSpPr bwMode="auto">
              <a:xfrm>
                <a:off x="17134" y="19617"/>
                <a:ext cx="625" cy="603"/>
                <a:chOff x="18380" y="19639"/>
                <a:chExt cx="625" cy="603"/>
              </a:xfrm>
            </p:grpSpPr>
            <p:grpSp>
              <p:nvGrpSpPr>
                <p:cNvPr id="36" name="Group 60"/>
                <p:cNvGrpSpPr>
                  <a:grpSpLocks/>
                </p:cNvGrpSpPr>
                <p:nvPr/>
              </p:nvGrpSpPr>
              <p:grpSpPr bwMode="auto">
                <a:xfrm>
                  <a:off x="18380" y="19639"/>
                  <a:ext cx="313" cy="301"/>
                  <a:chOff x="18380" y="19639"/>
                  <a:chExt cx="313" cy="301"/>
                </a:xfrm>
              </p:grpSpPr>
              <p:sp>
                <p:nvSpPr>
                  <p:cNvPr id="40" name="Arc 61"/>
                  <p:cNvSpPr>
                    <a:spLocks/>
                  </p:cNvSpPr>
                  <p:nvPr/>
                </p:nvSpPr>
                <p:spPr bwMode="auto">
                  <a:xfrm>
                    <a:off x="18538" y="19639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  <p:sp>
                <p:nvSpPr>
                  <p:cNvPr id="41" name="Arc 62"/>
                  <p:cNvSpPr>
                    <a:spLocks/>
                  </p:cNvSpPr>
                  <p:nvPr/>
                </p:nvSpPr>
                <p:spPr bwMode="auto">
                  <a:xfrm flipH="1">
                    <a:off x="18380" y="19641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37" name="Group 63"/>
                <p:cNvGrpSpPr>
                  <a:grpSpLocks/>
                </p:cNvGrpSpPr>
                <p:nvPr/>
              </p:nvGrpSpPr>
              <p:grpSpPr bwMode="auto">
                <a:xfrm flipV="1">
                  <a:off x="18692" y="19941"/>
                  <a:ext cx="313" cy="301"/>
                  <a:chOff x="18380" y="19639"/>
                  <a:chExt cx="313" cy="301"/>
                </a:xfrm>
              </p:grpSpPr>
              <p:sp>
                <p:nvSpPr>
                  <p:cNvPr id="38" name="Arc 64"/>
                  <p:cNvSpPr>
                    <a:spLocks/>
                  </p:cNvSpPr>
                  <p:nvPr/>
                </p:nvSpPr>
                <p:spPr bwMode="auto">
                  <a:xfrm>
                    <a:off x="18538" y="19639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  <p:sp>
                <p:nvSpPr>
                  <p:cNvPr id="39" name="Arc 65"/>
                  <p:cNvSpPr>
                    <a:spLocks/>
                  </p:cNvSpPr>
                  <p:nvPr/>
                </p:nvSpPr>
                <p:spPr bwMode="auto">
                  <a:xfrm flipH="1">
                    <a:off x="18380" y="19641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9" name="Group 66"/>
              <p:cNvGrpSpPr>
                <a:grpSpLocks/>
              </p:cNvGrpSpPr>
              <p:nvPr/>
            </p:nvGrpSpPr>
            <p:grpSpPr bwMode="auto">
              <a:xfrm>
                <a:off x="17756" y="19624"/>
                <a:ext cx="625" cy="603"/>
                <a:chOff x="18380" y="19639"/>
                <a:chExt cx="625" cy="603"/>
              </a:xfrm>
            </p:grpSpPr>
            <p:grpSp>
              <p:nvGrpSpPr>
                <p:cNvPr id="30" name="Group 67"/>
                <p:cNvGrpSpPr>
                  <a:grpSpLocks/>
                </p:cNvGrpSpPr>
                <p:nvPr/>
              </p:nvGrpSpPr>
              <p:grpSpPr bwMode="auto">
                <a:xfrm>
                  <a:off x="18380" y="19639"/>
                  <a:ext cx="313" cy="301"/>
                  <a:chOff x="18380" y="19639"/>
                  <a:chExt cx="313" cy="301"/>
                </a:xfrm>
              </p:grpSpPr>
              <p:sp>
                <p:nvSpPr>
                  <p:cNvPr id="34" name="Arc 68"/>
                  <p:cNvSpPr>
                    <a:spLocks/>
                  </p:cNvSpPr>
                  <p:nvPr/>
                </p:nvSpPr>
                <p:spPr bwMode="auto">
                  <a:xfrm>
                    <a:off x="18538" y="19639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  <p:sp>
                <p:nvSpPr>
                  <p:cNvPr id="35" name="Arc 69"/>
                  <p:cNvSpPr>
                    <a:spLocks/>
                  </p:cNvSpPr>
                  <p:nvPr/>
                </p:nvSpPr>
                <p:spPr bwMode="auto">
                  <a:xfrm flipH="1">
                    <a:off x="18380" y="19641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31" name="Group 70"/>
                <p:cNvGrpSpPr>
                  <a:grpSpLocks/>
                </p:cNvGrpSpPr>
                <p:nvPr/>
              </p:nvGrpSpPr>
              <p:grpSpPr bwMode="auto">
                <a:xfrm flipV="1">
                  <a:off x="18692" y="19941"/>
                  <a:ext cx="313" cy="301"/>
                  <a:chOff x="18380" y="19639"/>
                  <a:chExt cx="313" cy="301"/>
                </a:xfrm>
              </p:grpSpPr>
              <p:sp>
                <p:nvSpPr>
                  <p:cNvPr id="32" name="Arc 71"/>
                  <p:cNvSpPr>
                    <a:spLocks/>
                  </p:cNvSpPr>
                  <p:nvPr/>
                </p:nvSpPr>
                <p:spPr bwMode="auto">
                  <a:xfrm>
                    <a:off x="18538" y="19639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  <p:sp>
                <p:nvSpPr>
                  <p:cNvPr id="33" name="Arc 72"/>
                  <p:cNvSpPr>
                    <a:spLocks/>
                  </p:cNvSpPr>
                  <p:nvPr/>
                </p:nvSpPr>
                <p:spPr bwMode="auto">
                  <a:xfrm flipH="1">
                    <a:off x="18380" y="19641"/>
                    <a:ext cx="155" cy="29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 w 21600"/>
                      <a:gd name="T3" fmla="*/ 4 h 21600"/>
                      <a:gd name="T4" fmla="*/ 0 w 21600"/>
                      <a:gd name="T5" fmla="*/ 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endParaRPr lang="en-GB"/>
                  </a:p>
                </p:txBody>
              </p:sp>
            </p:grpSp>
          </p:grpSp>
        </p:grpSp>
        <p:sp>
          <p:nvSpPr>
            <p:cNvPr id="19" name="Line 73"/>
            <p:cNvSpPr>
              <a:spLocks noChangeShapeType="1"/>
            </p:cNvSpPr>
            <p:nvPr/>
          </p:nvSpPr>
          <p:spPr bwMode="auto">
            <a:xfrm>
              <a:off x="10065" y="5599"/>
              <a:ext cx="110" cy="0"/>
            </a:xfrm>
            <a:prstGeom prst="line">
              <a:avLst/>
            </a:prstGeom>
            <a:noFill/>
            <a:ln w="12700">
              <a:solidFill>
                <a:srgbClr val="FFCC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Line 74"/>
            <p:cNvSpPr>
              <a:spLocks noChangeShapeType="1"/>
            </p:cNvSpPr>
            <p:nvPr/>
          </p:nvSpPr>
          <p:spPr bwMode="auto">
            <a:xfrm>
              <a:off x="10082" y="5597"/>
              <a:ext cx="0" cy="0"/>
            </a:xfrm>
            <a:prstGeom prst="line">
              <a:avLst/>
            </a:prstGeom>
            <a:noFill/>
            <a:ln w="12700">
              <a:solidFill>
                <a:srgbClr val="FFCC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Line 75"/>
            <p:cNvSpPr>
              <a:spLocks noChangeShapeType="1"/>
            </p:cNvSpPr>
            <p:nvPr/>
          </p:nvSpPr>
          <p:spPr bwMode="auto">
            <a:xfrm>
              <a:off x="10110" y="5596"/>
              <a:ext cx="0" cy="0"/>
            </a:xfrm>
            <a:prstGeom prst="line">
              <a:avLst/>
            </a:prstGeom>
            <a:noFill/>
            <a:ln w="12700">
              <a:solidFill>
                <a:srgbClr val="FF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8" name="Line 76"/>
          <p:cNvSpPr>
            <a:spLocks noChangeShapeType="1"/>
          </p:cNvSpPr>
          <p:nvPr/>
        </p:nvSpPr>
        <p:spPr bwMode="auto">
          <a:xfrm flipH="1">
            <a:off x="1524000" y="457200"/>
            <a:ext cx="4572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9" name="Freeform 77"/>
          <p:cNvSpPr>
            <a:spLocks/>
          </p:cNvSpPr>
          <p:nvPr/>
        </p:nvSpPr>
        <p:spPr bwMode="auto">
          <a:xfrm>
            <a:off x="4779963" y="638175"/>
            <a:ext cx="3165475" cy="520700"/>
          </a:xfrm>
          <a:custGeom>
            <a:avLst/>
            <a:gdLst>
              <a:gd name="T0" fmla="*/ 0 w 7664"/>
              <a:gd name="T1" fmla="*/ 395346 h 864"/>
              <a:gd name="T2" fmla="*/ 171821 w 7664"/>
              <a:gd name="T3" fmla="*/ 0 h 864"/>
              <a:gd name="T4" fmla="*/ 2973828 w 7664"/>
              <a:gd name="T5" fmla="*/ 0 h 864"/>
              <a:gd name="T6" fmla="*/ 3165475 w 7664"/>
              <a:gd name="T7" fmla="*/ 520700 h 864"/>
              <a:gd name="T8" fmla="*/ 0 60000 65536"/>
              <a:gd name="T9" fmla="*/ 0 60000 65536"/>
              <a:gd name="T10" fmla="*/ 0 60000 65536"/>
              <a:gd name="T11" fmla="*/ 0 60000 65536"/>
              <a:gd name="T12" fmla="*/ 0 w 7664"/>
              <a:gd name="T13" fmla="*/ 0 h 864"/>
              <a:gd name="T14" fmla="*/ 7664 w 7664"/>
              <a:gd name="T15" fmla="*/ 864 h 8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64" h="864">
                <a:moveTo>
                  <a:pt x="0" y="656"/>
                </a:moveTo>
                <a:lnTo>
                  <a:pt x="416" y="0"/>
                </a:lnTo>
                <a:lnTo>
                  <a:pt x="7200" y="0"/>
                </a:lnTo>
                <a:lnTo>
                  <a:pt x="7664" y="864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" name="Freeform 78"/>
          <p:cNvSpPr>
            <a:spLocks/>
          </p:cNvSpPr>
          <p:nvPr/>
        </p:nvSpPr>
        <p:spPr bwMode="auto">
          <a:xfrm>
            <a:off x="3367088" y="1041400"/>
            <a:ext cx="4867275" cy="788988"/>
          </a:xfrm>
          <a:custGeom>
            <a:avLst/>
            <a:gdLst>
              <a:gd name="T0" fmla="*/ 0 w 15292"/>
              <a:gd name="T1" fmla="*/ 0 h 2049"/>
              <a:gd name="T2" fmla="*/ 1417978 w 15292"/>
              <a:gd name="T3" fmla="*/ 0 h 2049"/>
              <a:gd name="T4" fmla="*/ 1650010 w 15292"/>
              <a:gd name="T5" fmla="*/ 118213 h 2049"/>
              <a:gd name="T6" fmla="*/ 4585271 w 15292"/>
              <a:gd name="T7" fmla="*/ 123604 h 2049"/>
              <a:gd name="T8" fmla="*/ 4867275 w 15292"/>
              <a:gd name="T9" fmla="*/ 788988 h 20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292"/>
              <a:gd name="T16" fmla="*/ 0 h 2049"/>
              <a:gd name="T17" fmla="*/ 15292 w 15292"/>
              <a:gd name="T18" fmla="*/ 2049 h 204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292" h="2049">
                <a:moveTo>
                  <a:pt x="0" y="0"/>
                </a:moveTo>
                <a:lnTo>
                  <a:pt x="4455" y="0"/>
                </a:lnTo>
                <a:lnTo>
                  <a:pt x="5184" y="307"/>
                </a:lnTo>
                <a:lnTo>
                  <a:pt x="14406" y="321"/>
                </a:lnTo>
                <a:lnTo>
                  <a:pt x="15292" y="2049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" name="Freeform 79"/>
          <p:cNvSpPr>
            <a:spLocks/>
          </p:cNvSpPr>
          <p:nvPr/>
        </p:nvSpPr>
        <p:spPr bwMode="auto">
          <a:xfrm>
            <a:off x="333375" y="896938"/>
            <a:ext cx="1489075" cy="147637"/>
          </a:xfrm>
          <a:custGeom>
            <a:avLst/>
            <a:gdLst>
              <a:gd name="T0" fmla="*/ 0 w 3604"/>
              <a:gd name="T1" fmla="*/ 144587 h 242"/>
              <a:gd name="T2" fmla="*/ 1016819 w 3604"/>
              <a:gd name="T3" fmla="*/ 144587 h 242"/>
              <a:gd name="T4" fmla="*/ 1058962 w 3604"/>
              <a:gd name="T5" fmla="*/ 0 h 242"/>
              <a:gd name="T6" fmla="*/ 1180848 w 3604"/>
              <a:gd name="T7" fmla="*/ 0 h 242"/>
              <a:gd name="T8" fmla="*/ 1230016 w 3604"/>
              <a:gd name="T9" fmla="*/ 146417 h 242"/>
              <a:gd name="T10" fmla="*/ 1483704 w 3604"/>
              <a:gd name="T11" fmla="*/ 146417 h 242"/>
              <a:gd name="T12" fmla="*/ 1489075 w 3604"/>
              <a:gd name="T13" fmla="*/ 147637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04"/>
              <a:gd name="T22" fmla="*/ 0 h 242"/>
              <a:gd name="T23" fmla="*/ 3604 w 3604"/>
              <a:gd name="T24" fmla="*/ 242 h 2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04" h="242">
                <a:moveTo>
                  <a:pt x="0" y="237"/>
                </a:moveTo>
                <a:lnTo>
                  <a:pt x="2461" y="237"/>
                </a:lnTo>
                <a:lnTo>
                  <a:pt x="2563" y="0"/>
                </a:lnTo>
                <a:lnTo>
                  <a:pt x="2858" y="0"/>
                </a:lnTo>
                <a:lnTo>
                  <a:pt x="2977" y="240"/>
                </a:lnTo>
                <a:lnTo>
                  <a:pt x="3591" y="240"/>
                </a:lnTo>
                <a:lnTo>
                  <a:pt x="3604" y="242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" name="Freeform 80"/>
          <p:cNvSpPr>
            <a:spLocks/>
          </p:cNvSpPr>
          <p:nvPr/>
        </p:nvSpPr>
        <p:spPr bwMode="auto">
          <a:xfrm>
            <a:off x="2754313" y="887413"/>
            <a:ext cx="661987" cy="314325"/>
          </a:xfrm>
          <a:custGeom>
            <a:avLst/>
            <a:gdLst>
              <a:gd name="T0" fmla="*/ 0 w 1605"/>
              <a:gd name="T1" fmla="*/ 152963 h 524"/>
              <a:gd name="T2" fmla="*/ 254071 w 1605"/>
              <a:gd name="T3" fmla="*/ 152963 h 524"/>
              <a:gd name="T4" fmla="*/ 299853 w 1605"/>
              <a:gd name="T5" fmla="*/ 0 h 524"/>
              <a:gd name="T6" fmla="*/ 410803 w 1605"/>
              <a:gd name="T7" fmla="*/ 314325 h 524"/>
              <a:gd name="T8" fmla="*/ 450399 w 1605"/>
              <a:gd name="T9" fmla="*/ 152963 h 524"/>
              <a:gd name="T10" fmla="*/ 661987 w 1605"/>
              <a:gd name="T11" fmla="*/ 152963 h 5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05"/>
              <a:gd name="T19" fmla="*/ 0 h 524"/>
              <a:gd name="T20" fmla="*/ 1605 w 1605"/>
              <a:gd name="T21" fmla="*/ 524 h 5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05" h="524">
                <a:moveTo>
                  <a:pt x="0" y="255"/>
                </a:moveTo>
                <a:lnTo>
                  <a:pt x="616" y="255"/>
                </a:lnTo>
                <a:lnTo>
                  <a:pt x="727" y="0"/>
                </a:lnTo>
                <a:lnTo>
                  <a:pt x="996" y="524"/>
                </a:lnTo>
                <a:lnTo>
                  <a:pt x="1092" y="255"/>
                </a:lnTo>
                <a:lnTo>
                  <a:pt x="1605" y="255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3" name="AutoShape 81"/>
          <p:cNvSpPr>
            <a:spLocks noChangeArrowheads="1"/>
          </p:cNvSpPr>
          <p:nvPr/>
        </p:nvSpPr>
        <p:spPr bwMode="auto">
          <a:xfrm>
            <a:off x="736600" y="917575"/>
            <a:ext cx="508000" cy="233363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9525">
            <a:solidFill>
              <a:srgbClr val="003366"/>
            </a:solidFill>
            <a:round/>
            <a:headEnd/>
            <a:tailEnd/>
          </a:ln>
        </p:spPr>
        <p:txBody>
          <a:bodyPr anchor="ctr"/>
          <a:lstStyle/>
          <a:p>
            <a:endParaRPr lang="en-GB"/>
          </a:p>
        </p:txBody>
      </p:sp>
      <p:grpSp>
        <p:nvGrpSpPr>
          <p:cNvPr id="84" name="Group 82"/>
          <p:cNvGrpSpPr>
            <a:grpSpLocks/>
          </p:cNvGrpSpPr>
          <p:nvPr/>
        </p:nvGrpSpPr>
        <p:grpSpPr bwMode="auto">
          <a:xfrm>
            <a:off x="1822450" y="920750"/>
            <a:ext cx="1016000" cy="231775"/>
            <a:chOff x="3306" y="18291"/>
            <a:chExt cx="3197" cy="931"/>
          </a:xfrm>
        </p:grpSpPr>
        <p:sp>
          <p:nvSpPr>
            <p:cNvPr id="85" name="AutoShape 83"/>
            <p:cNvSpPr>
              <a:spLocks noChangeArrowheads="1"/>
            </p:cNvSpPr>
            <p:nvPr/>
          </p:nvSpPr>
          <p:spPr bwMode="auto">
            <a:xfrm>
              <a:off x="3306" y="18291"/>
              <a:ext cx="1597" cy="931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86" name="AutoShape 84"/>
            <p:cNvSpPr>
              <a:spLocks noChangeArrowheads="1"/>
            </p:cNvSpPr>
            <p:nvPr/>
          </p:nvSpPr>
          <p:spPr bwMode="auto">
            <a:xfrm>
              <a:off x="4906" y="18291"/>
              <a:ext cx="1597" cy="931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</p:grpSp>
      <p:grpSp>
        <p:nvGrpSpPr>
          <p:cNvPr id="87" name="Group 85"/>
          <p:cNvGrpSpPr>
            <a:grpSpLocks/>
          </p:cNvGrpSpPr>
          <p:nvPr/>
        </p:nvGrpSpPr>
        <p:grpSpPr bwMode="auto">
          <a:xfrm>
            <a:off x="327025" y="906463"/>
            <a:ext cx="231775" cy="274637"/>
            <a:chOff x="980" y="16876"/>
            <a:chExt cx="730" cy="711"/>
          </a:xfrm>
        </p:grpSpPr>
        <p:sp>
          <p:nvSpPr>
            <p:cNvPr id="88" name="Freeform 86"/>
            <p:cNvSpPr>
              <a:spLocks/>
            </p:cNvSpPr>
            <p:nvPr/>
          </p:nvSpPr>
          <p:spPr bwMode="auto">
            <a:xfrm>
              <a:off x="980" y="16876"/>
              <a:ext cx="730" cy="711"/>
            </a:xfrm>
            <a:custGeom>
              <a:avLst/>
              <a:gdLst>
                <a:gd name="T0" fmla="*/ 729 w 730"/>
                <a:gd name="T1" fmla="*/ 202 h 711"/>
                <a:gd name="T2" fmla="*/ 730 w 730"/>
                <a:gd name="T3" fmla="*/ 1 h 711"/>
                <a:gd name="T4" fmla="*/ 0 w 730"/>
                <a:gd name="T5" fmla="*/ 0 h 711"/>
                <a:gd name="T6" fmla="*/ 0 w 730"/>
                <a:gd name="T7" fmla="*/ 710 h 711"/>
                <a:gd name="T8" fmla="*/ 729 w 730"/>
                <a:gd name="T9" fmla="*/ 711 h 711"/>
                <a:gd name="T10" fmla="*/ 730 w 730"/>
                <a:gd name="T11" fmla="*/ 481 h 7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0"/>
                <a:gd name="T19" fmla="*/ 0 h 711"/>
                <a:gd name="T20" fmla="*/ 730 w 730"/>
                <a:gd name="T21" fmla="*/ 711 h 7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0" h="711">
                  <a:moveTo>
                    <a:pt x="729" y="202"/>
                  </a:moveTo>
                  <a:lnTo>
                    <a:pt x="730" y="1"/>
                  </a:lnTo>
                  <a:lnTo>
                    <a:pt x="0" y="0"/>
                  </a:lnTo>
                  <a:lnTo>
                    <a:pt x="0" y="710"/>
                  </a:lnTo>
                  <a:lnTo>
                    <a:pt x="729" y="711"/>
                  </a:lnTo>
                  <a:lnTo>
                    <a:pt x="730" y="481"/>
                  </a:lnTo>
                </a:path>
              </a:pathLst>
            </a:custGeom>
            <a:noFill/>
            <a:ln w="1905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Line 87"/>
            <p:cNvSpPr>
              <a:spLocks noChangeShapeType="1"/>
            </p:cNvSpPr>
            <p:nvPr/>
          </p:nvSpPr>
          <p:spPr bwMode="auto">
            <a:xfrm>
              <a:off x="1440" y="16877"/>
              <a:ext cx="0" cy="192"/>
            </a:xfrm>
            <a:prstGeom prst="line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0" name="Line 88"/>
            <p:cNvSpPr>
              <a:spLocks noChangeShapeType="1"/>
            </p:cNvSpPr>
            <p:nvPr/>
          </p:nvSpPr>
          <p:spPr bwMode="auto">
            <a:xfrm>
              <a:off x="1437" y="17374"/>
              <a:ext cx="0" cy="192"/>
            </a:xfrm>
            <a:prstGeom prst="line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1" name="Group 89"/>
          <p:cNvGrpSpPr>
            <a:grpSpLocks/>
          </p:cNvGrpSpPr>
          <p:nvPr/>
        </p:nvGrpSpPr>
        <p:grpSpPr bwMode="auto">
          <a:xfrm>
            <a:off x="3384550" y="920750"/>
            <a:ext cx="1016000" cy="233363"/>
            <a:chOff x="3306" y="18291"/>
            <a:chExt cx="3197" cy="931"/>
          </a:xfrm>
        </p:grpSpPr>
        <p:sp>
          <p:nvSpPr>
            <p:cNvPr id="92" name="AutoShape 90"/>
            <p:cNvSpPr>
              <a:spLocks noChangeArrowheads="1"/>
            </p:cNvSpPr>
            <p:nvPr/>
          </p:nvSpPr>
          <p:spPr bwMode="auto">
            <a:xfrm>
              <a:off x="3306" y="18291"/>
              <a:ext cx="1597" cy="931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93" name="AutoShape 91"/>
            <p:cNvSpPr>
              <a:spLocks noChangeArrowheads="1"/>
            </p:cNvSpPr>
            <p:nvPr/>
          </p:nvSpPr>
          <p:spPr bwMode="auto">
            <a:xfrm>
              <a:off x="4906" y="18291"/>
              <a:ext cx="1597" cy="931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</p:grpSp>
      <p:grpSp>
        <p:nvGrpSpPr>
          <p:cNvPr id="94" name="Group 92"/>
          <p:cNvGrpSpPr>
            <a:grpSpLocks/>
          </p:cNvGrpSpPr>
          <p:nvPr/>
        </p:nvGrpSpPr>
        <p:grpSpPr bwMode="auto">
          <a:xfrm>
            <a:off x="5965825" y="1055688"/>
            <a:ext cx="1793875" cy="204787"/>
            <a:chOff x="14228" y="7125"/>
            <a:chExt cx="4344" cy="408"/>
          </a:xfrm>
        </p:grpSpPr>
        <p:sp>
          <p:nvSpPr>
            <p:cNvPr id="95" name="Rectangle 93"/>
            <p:cNvSpPr>
              <a:spLocks noChangeArrowheads="1"/>
            </p:cNvSpPr>
            <p:nvPr/>
          </p:nvSpPr>
          <p:spPr bwMode="auto">
            <a:xfrm>
              <a:off x="14228" y="7125"/>
              <a:ext cx="659" cy="405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96" name="Rectangle 94"/>
            <p:cNvSpPr>
              <a:spLocks noChangeArrowheads="1"/>
            </p:cNvSpPr>
            <p:nvPr/>
          </p:nvSpPr>
          <p:spPr bwMode="auto">
            <a:xfrm>
              <a:off x="14961" y="7126"/>
              <a:ext cx="659" cy="40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97" name="Rectangle 95"/>
            <p:cNvSpPr>
              <a:spLocks noChangeArrowheads="1"/>
            </p:cNvSpPr>
            <p:nvPr/>
          </p:nvSpPr>
          <p:spPr bwMode="auto">
            <a:xfrm>
              <a:off x="15699" y="7126"/>
              <a:ext cx="659" cy="40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98" name="Rectangle 96"/>
            <p:cNvSpPr>
              <a:spLocks noChangeArrowheads="1"/>
            </p:cNvSpPr>
            <p:nvPr/>
          </p:nvSpPr>
          <p:spPr bwMode="auto">
            <a:xfrm>
              <a:off x="16438" y="7128"/>
              <a:ext cx="643" cy="405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99" name="Rectangle 97"/>
            <p:cNvSpPr>
              <a:spLocks noChangeArrowheads="1"/>
            </p:cNvSpPr>
            <p:nvPr/>
          </p:nvSpPr>
          <p:spPr bwMode="auto">
            <a:xfrm>
              <a:off x="17173" y="7126"/>
              <a:ext cx="643" cy="405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00" name="Rectangle 98"/>
            <p:cNvSpPr>
              <a:spLocks noChangeArrowheads="1"/>
            </p:cNvSpPr>
            <p:nvPr/>
          </p:nvSpPr>
          <p:spPr bwMode="auto">
            <a:xfrm>
              <a:off x="17913" y="7127"/>
              <a:ext cx="659" cy="405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</p:grpSp>
      <p:sp>
        <p:nvSpPr>
          <p:cNvPr id="101" name="Text Box 99"/>
          <p:cNvSpPr txBox="1">
            <a:spLocks noChangeArrowheads="1"/>
          </p:cNvSpPr>
          <p:nvPr/>
        </p:nvSpPr>
        <p:spPr bwMode="auto">
          <a:xfrm>
            <a:off x="5661025" y="387350"/>
            <a:ext cx="866775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bypass line</a:t>
            </a:r>
            <a:endParaRPr lang="en-GB" sz="1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Line 100"/>
          <p:cNvSpPr>
            <a:spLocks noChangeShapeType="1"/>
          </p:cNvSpPr>
          <p:nvPr/>
        </p:nvSpPr>
        <p:spPr bwMode="auto">
          <a:xfrm flipH="1" flipV="1">
            <a:off x="1066800" y="1219200"/>
            <a:ext cx="533400" cy="609600"/>
          </a:xfrm>
          <a:prstGeom prst="line">
            <a:avLst/>
          </a:prstGeom>
          <a:noFill/>
          <a:ln w="9525">
            <a:solidFill>
              <a:srgbClr val="33CCCC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" name="Line 101"/>
          <p:cNvSpPr>
            <a:spLocks noChangeShapeType="1"/>
          </p:cNvSpPr>
          <p:nvPr/>
        </p:nvSpPr>
        <p:spPr bwMode="auto">
          <a:xfrm flipV="1">
            <a:off x="1981200" y="1219200"/>
            <a:ext cx="76200" cy="609600"/>
          </a:xfrm>
          <a:prstGeom prst="line">
            <a:avLst/>
          </a:prstGeom>
          <a:noFill/>
          <a:ln w="9525">
            <a:solidFill>
              <a:srgbClr val="33CCCC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4" name="Line 102"/>
          <p:cNvSpPr>
            <a:spLocks noChangeShapeType="1"/>
          </p:cNvSpPr>
          <p:nvPr/>
        </p:nvSpPr>
        <p:spPr bwMode="auto">
          <a:xfrm flipV="1">
            <a:off x="2362200" y="1219200"/>
            <a:ext cx="152400" cy="609600"/>
          </a:xfrm>
          <a:prstGeom prst="line">
            <a:avLst/>
          </a:prstGeom>
          <a:noFill/>
          <a:ln w="9525">
            <a:solidFill>
              <a:srgbClr val="33CCCC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5" name="Line 103"/>
          <p:cNvSpPr>
            <a:spLocks noChangeShapeType="1"/>
          </p:cNvSpPr>
          <p:nvPr/>
        </p:nvSpPr>
        <p:spPr bwMode="auto">
          <a:xfrm>
            <a:off x="2438400" y="457200"/>
            <a:ext cx="6096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6" name="Line 104"/>
          <p:cNvSpPr>
            <a:spLocks noChangeShapeType="1"/>
          </p:cNvSpPr>
          <p:nvPr/>
        </p:nvSpPr>
        <p:spPr bwMode="auto">
          <a:xfrm flipV="1">
            <a:off x="2590800" y="1219200"/>
            <a:ext cx="1066800" cy="609600"/>
          </a:xfrm>
          <a:prstGeom prst="line">
            <a:avLst/>
          </a:prstGeom>
          <a:noFill/>
          <a:ln w="9525">
            <a:solidFill>
              <a:srgbClr val="33CCCC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7" name="Line 105"/>
          <p:cNvSpPr>
            <a:spLocks noChangeShapeType="1"/>
          </p:cNvSpPr>
          <p:nvPr/>
        </p:nvSpPr>
        <p:spPr bwMode="auto">
          <a:xfrm flipV="1">
            <a:off x="2819400" y="1143000"/>
            <a:ext cx="1371600" cy="685800"/>
          </a:xfrm>
          <a:prstGeom prst="line">
            <a:avLst/>
          </a:prstGeom>
          <a:noFill/>
          <a:ln w="9525">
            <a:solidFill>
              <a:srgbClr val="33CCCC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8" name="Text Box 106"/>
          <p:cNvSpPr txBox="1">
            <a:spLocks noChangeArrowheads="1"/>
          </p:cNvSpPr>
          <p:nvPr/>
        </p:nvSpPr>
        <p:spPr bwMode="auto">
          <a:xfrm>
            <a:off x="1066800" y="1828800"/>
            <a:ext cx="18510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200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5 </a:t>
            </a:r>
            <a:r>
              <a:rPr lang="en-GB" sz="1200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accelerating modules</a:t>
            </a:r>
          </a:p>
          <a:p>
            <a:pPr eaLnBrk="1" hangingPunct="1"/>
            <a:r>
              <a:rPr lang="en-GB" sz="1200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 with </a:t>
            </a:r>
            <a:r>
              <a:rPr lang="en-GB" sz="1200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8 cavities each</a:t>
            </a:r>
            <a:endParaRPr lang="en-GB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Text Box 107"/>
          <p:cNvSpPr txBox="1">
            <a:spLocks noChangeArrowheads="1"/>
          </p:cNvSpPr>
          <p:nvPr/>
        </p:nvSpPr>
        <p:spPr bwMode="auto">
          <a:xfrm>
            <a:off x="304800" y="609600"/>
            <a:ext cx="30003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gun</a:t>
            </a:r>
            <a:endParaRPr lang="en-GB" sz="1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 Box 108"/>
          <p:cNvSpPr txBox="1">
            <a:spLocks noChangeArrowheads="1"/>
          </p:cNvSpPr>
          <p:nvPr/>
        </p:nvSpPr>
        <p:spPr bwMode="auto">
          <a:xfrm>
            <a:off x="6462713" y="817563"/>
            <a:ext cx="865187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20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undulators</a:t>
            </a:r>
            <a:endParaRPr lang="en-GB" sz="120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Text Box 109"/>
          <p:cNvSpPr txBox="1">
            <a:spLocks noChangeArrowheads="1"/>
          </p:cNvSpPr>
          <p:nvPr/>
        </p:nvSpPr>
        <p:spPr bwMode="auto">
          <a:xfrm>
            <a:off x="8001000" y="914400"/>
            <a:ext cx="850900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FEL beam</a:t>
            </a:r>
            <a:endParaRPr lang="en-GB" sz="1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" name="Picture 110" descr="tesla_cav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594360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111" descr="HOMcoupler_schema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267200"/>
            <a:ext cx="182245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" name="Line 112"/>
          <p:cNvSpPr>
            <a:spLocks noChangeShapeType="1"/>
          </p:cNvSpPr>
          <p:nvPr/>
        </p:nvSpPr>
        <p:spPr bwMode="auto">
          <a:xfrm>
            <a:off x="2057400" y="2209800"/>
            <a:ext cx="304800" cy="23622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5" name="Line 113"/>
          <p:cNvSpPr>
            <a:spLocks noChangeShapeType="1"/>
          </p:cNvSpPr>
          <p:nvPr/>
        </p:nvSpPr>
        <p:spPr bwMode="auto">
          <a:xfrm>
            <a:off x="5486400" y="4876800"/>
            <a:ext cx="1905000" cy="3048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6" name="Text Box 114"/>
          <p:cNvSpPr txBox="1">
            <a:spLocks noChangeArrowheads="1"/>
          </p:cNvSpPr>
          <p:nvPr/>
        </p:nvSpPr>
        <p:spPr bwMode="auto">
          <a:xfrm>
            <a:off x="3035300" y="1968500"/>
            <a:ext cx="6705600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1.3GHz </a:t>
            </a:r>
            <a:r>
              <a:rPr lang="en-GB" sz="1600" dirty="0">
                <a:solidFill>
                  <a:srgbClr val="0000FF"/>
                </a:solidFill>
              </a:rPr>
              <a:t>SC</a:t>
            </a:r>
            <a:r>
              <a:rPr lang="en-US" sz="1600" dirty="0">
                <a:solidFill>
                  <a:srgbClr val="0000FF"/>
                </a:solidFill>
              </a:rPr>
              <a:t>, </a:t>
            </a:r>
            <a:r>
              <a:rPr lang="en-GB" sz="1600" dirty="0">
                <a:solidFill>
                  <a:srgbClr val="0000FF"/>
                </a:solidFill>
              </a:rPr>
              <a:t>t</a:t>
            </a:r>
            <a:r>
              <a:rPr lang="en-US" sz="1600" dirty="0" err="1">
                <a:solidFill>
                  <a:srgbClr val="0000FF"/>
                </a:solidFill>
              </a:rPr>
              <a:t>ypically</a:t>
            </a:r>
            <a:r>
              <a:rPr lang="en-US" sz="1600" dirty="0">
                <a:solidFill>
                  <a:srgbClr val="0000FF"/>
                </a:solidFill>
              </a:rPr>
              <a:t> 450-700MeV, 1 </a:t>
            </a:r>
            <a:r>
              <a:rPr lang="en-US" sz="1600" dirty="0" err="1">
                <a:solidFill>
                  <a:srgbClr val="0000FF"/>
                </a:solidFill>
              </a:rPr>
              <a:t>nC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err="1">
                <a:solidFill>
                  <a:srgbClr val="0000FF"/>
                </a:solidFill>
              </a:rPr>
              <a:t>charg</a:t>
            </a:r>
            <a:r>
              <a:rPr lang="en-GB" sz="1600" dirty="0">
                <a:solidFill>
                  <a:srgbClr val="0000FF"/>
                </a:solidFill>
              </a:rPr>
              <a:t>e</a:t>
            </a:r>
            <a:r>
              <a:rPr lang="en-GB" dirty="0">
                <a:solidFill>
                  <a:srgbClr val="0000FF"/>
                </a:solidFill>
              </a:rPr>
              <a:t> for FLASH/XFEL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srgbClr val="0000FF"/>
                </a:solidFill>
              </a:rPr>
              <a:t>HOMs generated in accelerating cavities must be damped.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srgbClr val="0000FF"/>
                </a:solidFill>
              </a:rPr>
              <a:t>Monitored HOMs facilitate beam/cavity info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srgbClr val="0000FF"/>
                </a:solidFill>
              </a:rPr>
              <a:t> Forty cavities exist at FLASH.</a:t>
            </a:r>
            <a:br>
              <a:rPr lang="en-GB" sz="1600" dirty="0">
                <a:solidFill>
                  <a:srgbClr val="0000FF"/>
                </a:solidFill>
              </a:rPr>
            </a:br>
            <a:r>
              <a:rPr lang="en-GB" sz="1400" dirty="0">
                <a:solidFill>
                  <a:srgbClr val="0000FF"/>
                </a:solidFill>
              </a:rPr>
              <a:t> -</a:t>
            </a:r>
            <a:r>
              <a:rPr lang="en-GB" sz="1200" dirty="0">
                <a:solidFill>
                  <a:srgbClr val="0000FF"/>
                </a:solidFill>
              </a:rPr>
              <a:t>Couplers/cables already exist.</a:t>
            </a:r>
          </a:p>
          <a:p>
            <a:pPr algn="l" eaLnBrk="1" hangingPunct="1">
              <a:spcBef>
                <a:spcPct val="50000"/>
              </a:spcBef>
            </a:pPr>
            <a:r>
              <a:rPr lang="en-GB" sz="1200" dirty="0">
                <a:solidFill>
                  <a:srgbClr val="0000FF"/>
                </a:solidFill>
              </a:rPr>
              <a:t> -Electronics enable monitoring of HOMs (wideband and narrowband response).</a:t>
            </a:r>
          </a:p>
        </p:txBody>
      </p:sp>
      <p:sp>
        <p:nvSpPr>
          <p:cNvPr id="117" name="Line 115"/>
          <p:cNvSpPr>
            <a:spLocks noChangeShapeType="1"/>
          </p:cNvSpPr>
          <p:nvPr/>
        </p:nvSpPr>
        <p:spPr bwMode="auto">
          <a:xfrm flipV="1">
            <a:off x="685800" y="5334000"/>
            <a:ext cx="6629400" cy="1524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18" name="Picture 116" descr="Steve + Nicoleta DESY Jan 2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678113"/>
            <a:ext cx="2046288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" name="Text Box 117"/>
          <p:cNvSpPr txBox="1">
            <a:spLocks noChangeArrowheads="1"/>
          </p:cNvSpPr>
          <p:nvPr/>
        </p:nvSpPr>
        <p:spPr bwMode="auto">
          <a:xfrm>
            <a:off x="1787525" y="4089400"/>
            <a:ext cx="7356475" cy="25304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4000" dirty="0">
                <a:solidFill>
                  <a:schemeClr val="bg1"/>
                </a:solidFill>
                <a:latin typeface="Times" charset="0"/>
              </a:rPr>
              <a:t>Based on 1.3 GHz </a:t>
            </a:r>
            <a:r>
              <a:rPr lang="en-GB" sz="4000" dirty="0" smtClean="0">
                <a:solidFill>
                  <a:schemeClr val="bg1"/>
                </a:solidFill>
                <a:latin typeface="Times" charset="0"/>
              </a:rPr>
              <a:t>(CEA/SLAC/FNAL/DESY</a:t>
            </a:r>
            <a:r>
              <a:rPr lang="en-GB" sz="4000" dirty="0">
                <a:solidFill>
                  <a:schemeClr val="bg1"/>
                </a:solidFill>
                <a:latin typeface="Times" charset="0"/>
              </a:rPr>
              <a:t>) Diagnostics </a:t>
            </a:r>
            <a:r>
              <a:rPr lang="en-GB" sz="4000" dirty="0" smtClean="0">
                <a:solidFill>
                  <a:schemeClr val="bg1"/>
                </a:solidFill>
                <a:latin typeface="Times" charset="0"/>
              </a:rPr>
              <a:t>–redesigned </a:t>
            </a:r>
            <a:r>
              <a:rPr lang="en-GB" sz="4000" dirty="0">
                <a:solidFill>
                  <a:schemeClr val="bg1"/>
                </a:solidFill>
                <a:latin typeface="Times" charset="0"/>
              </a:rPr>
              <a:t>for ACC39 as part of EuCARD</a:t>
            </a:r>
            <a:endParaRPr lang="en-US" sz="4000" b="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20" name="Text Box 118"/>
          <p:cNvSpPr txBox="1">
            <a:spLocks noChangeArrowheads="1"/>
          </p:cNvSpPr>
          <p:nvPr/>
        </p:nvSpPr>
        <p:spPr bwMode="auto">
          <a:xfrm>
            <a:off x="1130300" y="1270000"/>
            <a:ext cx="1016000" cy="369332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dirty="0">
                <a:solidFill>
                  <a:schemeClr val="tx1"/>
                </a:solidFill>
              </a:rPr>
              <a:t>ACC39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1" name="Line 119"/>
          <p:cNvSpPr>
            <a:spLocks noChangeShapeType="1"/>
          </p:cNvSpPr>
          <p:nvPr/>
        </p:nvSpPr>
        <p:spPr bwMode="auto">
          <a:xfrm flipH="1" flipV="1">
            <a:off x="1308100" y="1016000"/>
            <a:ext cx="101600" cy="254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22" name="Group 122"/>
          <p:cNvGrpSpPr>
            <a:grpSpLocks/>
          </p:cNvGrpSpPr>
          <p:nvPr/>
        </p:nvGrpSpPr>
        <p:grpSpPr bwMode="auto">
          <a:xfrm>
            <a:off x="2197100" y="1231900"/>
            <a:ext cx="1854200" cy="431800"/>
            <a:chOff x="1384" y="776"/>
            <a:chExt cx="1168" cy="272"/>
          </a:xfrm>
        </p:grpSpPr>
        <p:sp>
          <p:nvSpPr>
            <p:cNvPr id="123" name="AutoShape 121"/>
            <p:cNvSpPr>
              <a:spLocks noChangeArrowheads="1"/>
            </p:cNvSpPr>
            <p:nvPr/>
          </p:nvSpPr>
          <p:spPr bwMode="auto">
            <a:xfrm>
              <a:off x="1416" y="776"/>
              <a:ext cx="1136" cy="272"/>
            </a:xfrm>
            <a:prstGeom prst="roundRect">
              <a:avLst>
                <a:gd name="adj" fmla="val 16667"/>
              </a:avLst>
            </a:prstGeom>
            <a:solidFill>
              <a:srgbClr val="EE941C"/>
            </a:solidFill>
            <a:ln w="317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4" name="Text Box 120"/>
            <p:cNvSpPr txBox="1">
              <a:spLocks noChangeArrowheads="1"/>
            </p:cNvSpPr>
            <p:nvPr/>
          </p:nvSpPr>
          <p:spPr bwMode="auto">
            <a:xfrm>
              <a:off x="1384" y="800"/>
              <a:ext cx="1166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b="1">
                  <a:solidFill>
                    <a:schemeClr val="accent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chemeClr val="accent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chemeClr val="accent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chemeClr val="accent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chemeClr val="accent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accent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accent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accent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accent2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GB" sz="1200" dirty="0" smtClean="0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       4 </a:t>
              </a:r>
              <a:r>
                <a:rPr lang="en-GB" sz="1200" dirty="0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cavities within</a:t>
              </a:r>
            </a:p>
            <a:p>
              <a:pPr eaLnBrk="1" hangingPunct="1"/>
              <a:r>
                <a:rPr lang="en-GB" sz="1200" dirty="0" smtClean="0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       3.9GHz </a:t>
              </a:r>
              <a:r>
                <a:rPr lang="en-GB" sz="1200" dirty="0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Module</a:t>
              </a:r>
              <a:endParaRPr lang="en-GB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395610" y="6524611"/>
            <a:ext cx="7429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See talk by N. </a:t>
            </a:r>
            <a:r>
              <a:rPr lang="en-GB" sz="14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Baboi</a:t>
            </a:r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3188799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20" grpId="0" animBg="1"/>
      <p:bldP spid="1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3081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1.I Response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of HOM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Modes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Beam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hom_signal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841500"/>
            <a:ext cx="4443413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OM_signal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1841500"/>
            <a:ext cx="3573462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77800" y="3035300"/>
            <a:ext cx="5067300" cy="24765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95610" y="6524611"/>
            <a:ext cx="7429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See talk by N. </a:t>
            </a:r>
            <a:r>
              <a:rPr lang="en-GB" sz="14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Baboi</a:t>
            </a:r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609400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1600"/>
            <a:ext cx="8610600" cy="5029200"/>
          </a:xfrm>
          <a:prstGeom prst="rect">
            <a:avLst/>
          </a:prstGeom>
        </p:spPr>
        <p:txBody>
          <a:bodyPr/>
          <a:lstStyle/>
          <a:p>
            <a:pPr indent="273050" algn="l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HOM-BPMs at 1.3GHz cavities</a:t>
            </a:r>
          </a:p>
          <a:p>
            <a:pPr marL="738188" lvl="1" indent="-285750" algn="l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Use dipole mode at 1.7 GHz</a:t>
            </a:r>
          </a:p>
          <a:p>
            <a:pPr marL="738188" lvl="1" indent="-285750" algn="l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Installed in 5 accelerating </a:t>
            </a:r>
            <a:br>
              <a:rPr lang="en-US" sz="2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modules (40 cavities)</a:t>
            </a:r>
          </a:p>
          <a:p>
            <a:pPr marL="738188" lvl="1" indent="-285750" algn="l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alibration</a:t>
            </a:r>
            <a:r>
              <a:rPr lang="en-US" sz="2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with SVD technique</a:t>
            </a:r>
          </a:p>
          <a:p>
            <a:pPr marL="1146175" lvl="2" indent="-228600" algn="l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problem: unstable in time</a:t>
            </a:r>
          </a:p>
          <a:p>
            <a:pPr indent="273050" algn="l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Beam Alignment in Modules</a:t>
            </a:r>
          </a:p>
          <a:p>
            <a:pPr marL="738188" lvl="1" indent="-285750" algn="l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Now routinely used in </a:t>
            </a:r>
            <a:r>
              <a:rPr lang="en-US" sz="20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FLASH</a:t>
            </a:r>
            <a:endParaRPr lang="en-US" sz="2000" kern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73050" algn="l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Other studies</a:t>
            </a:r>
          </a:p>
          <a:p>
            <a:pPr marL="738188" lvl="1" indent="-285750" algn="l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avity</a:t>
            </a:r>
            <a:r>
              <a:rPr lang="en-US" sz="2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alignment in </a:t>
            </a:r>
            <a:r>
              <a:rPr lang="en-US" sz="2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cryo</a:t>
            </a:r>
            <a:r>
              <a:rPr lang="en-US" sz="2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-module</a:t>
            </a:r>
          </a:p>
          <a:p>
            <a:pPr marL="738188" lvl="1" indent="-285750" algn="l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eam</a:t>
            </a:r>
            <a:r>
              <a:rPr lang="en-US" sz="2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phase measurement with monopole modes at ~2.4GHz</a:t>
            </a:r>
          </a:p>
          <a:p>
            <a:pPr indent="273050" algn="l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XFEL P</a:t>
            </a:r>
            <a:r>
              <a:rPr lang="en-US" sz="24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lans</a:t>
            </a:r>
            <a:r>
              <a:rPr lang="en-US" sz="24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738188" lvl="1" indent="-285750" algn="l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Install in some 1.3 GHz and in </a:t>
            </a:r>
            <a:r>
              <a:rPr lang="en-US" sz="2000" u="sng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all 3.9 GHz </a:t>
            </a:r>
            <a:r>
              <a:rPr lang="en-US" sz="2000" u="sng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cavities (8 per module)</a:t>
            </a:r>
            <a:endParaRPr lang="en-US" sz="2000" u="sng" kern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electronics_schemat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371600"/>
            <a:ext cx="4343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igioutput_dipolemo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0175" y="2971800"/>
            <a:ext cx="37052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8458200" y="2438400"/>
            <a:ext cx="457200" cy="1066800"/>
            <a:chOff x="5328" y="2592"/>
            <a:chExt cx="288" cy="672"/>
          </a:xfrm>
        </p:grpSpPr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H="1">
              <a:off x="5328" y="2928"/>
              <a:ext cx="288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H="1" flipV="1">
              <a:off x="5520" y="2592"/>
              <a:ext cx="96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/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13081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1.I Extant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Work at 1.3 GHz:</a:t>
            </a: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HOM-BPMs in TESLA Cavities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610" y="6524611"/>
            <a:ext cx="7429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See talk by N. </a:t>
            </a:r>
            <a:r>
              <a:rPr lang="en-GB" sz="14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Baboi</a:t>
            </a:r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et al.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Rot="1" noChangeArrowheads="1"/>
          </p:cNvSpPr>
          <p:nvPr/>
        </p:nvSpPr>
        <p:spPr bwMode="auto">
          <a:xfrm>
            <a:off x="0" y="0"/>
            <a:ext cx="9144000" cy="13081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1.I Analysis </a:t>
            </a:r>
            <a:r>
              <a:rPr lang="en-GB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of Narrowband Signals </a:t>
            </a:r>
            <a:r>
              <a:rPr lang="en-GB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–</a:t>
            </a:r>
            <a:br>
              <a:rPr lang="en-GB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GB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Beam Position (Previous 1.3 GHz Study)</a:t>
            </a:r>
          </a:p>
        </p:txBody>
      </p:sp>
      <p:sp>
        <p:nvSpPr>
          <p:cNvPr id="5" name="Rectangle 3"/>
          <p:cNvSpPr>
            <a:spLocks noRot="1" noChangeArrowheads="1"/>
          </p:cNvSpPr>
          <p:nvPr/>
        </p:nvSpPr>
        <p:spPr bwMode="auto">
          <a:xfrm>
            <a:off x="301625" y="1676400"/>
            <a:ext cx="419100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Resolution of position measurement.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GB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Predict the position at cavity 5 from the measurements at cavities 4 and 6.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GB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Compare with the measured value.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 resolution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GB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~9 </a:t>
            </a:r>
            <a:r>
              <a:rPr lang="en-GB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m</a:t>
            </a:r>
            <a:endParaRPr lang="en-GB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 resolution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GB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~4 </a:t>
            </a:r>
            <a:r>
              <a:rPr lang="en-GB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</a:t>
            </a:r>
            <a:r>
              <a:rPr lang="en-GB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pic>
        <p:nvPicPr>
          <p:cNvPr id="6" name="Picture 4" descr="xr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3350" y="1404938"/>
            <a:ext cx="31686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yr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1763" y="3938588"/>
            <a:ext cx="3246437" cy="243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 flipV="1">
            <a:off x="2500298" y="2643182"/>
            <a:ext cx="3467100" cy="18796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2500298" y="5214950"/>
            <a:ext cx="3352800" cy="3048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610" y="6524611"/>
            <a:ext cx="7429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See talk by N. </a:t>
            </a:r>
            <a:r>
              <a:rPr lang="en-GB" sz="14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Baboi</a:t>
            </a:r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et al.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38" y="1273640"/>
            <a:ext cx="8048125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 bwMode="auto">
          <a:xfrm>
            <a:off x="1259632" y="1777696"/>
            <a:ext cx="288032" cy="2880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1115616" y="2065728"/>
            <a:ext cx="288032" cy="11472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35" y="3356992"/>
            <a:ext cx="3891149" cy="2880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 bwMode="auto">
          <a:xfrm flipH="1">
            <a:off x="1346678" y="4653136"/>
            <a:ext cx="2592288" cy="360040"/>
          </a:xfrm>
          <a:prstGeom prst="straightConnector1">
            <a:avLst/>
          </a:prstGeom>
          <a:solidFill>
            <a:schemeClr val="accent1"/>
          </a:solidFill>
          <a:ln w="152400" cap="flat" cmpd="sng" algn="ctr">
            <a:solidFill>
              <a:srgbClr val="00FF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1871700" y="836712"/>
            <a:ext cx="536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F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ree-electron </a:t>
            </a:r>
            <a:r>
              <a:rPr lang="en-US" sz="24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LAS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amburg (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FLASH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) </a:t>
            </a:r>
            <a:endParaRPr lang="de-DE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Slide Number Placeholder 17"/>
          <p:cNvSpPr txBox="1">
            <a:spLocks noGrp="1"/>
          </p:cNvSpPr>
          <p:nvPr/>
        </p:nvSpPr>
        <p:spPr bwMode="auto">
          <a:xfrm>
            <a:off x="7884368" y="6577409"/>
            <a:ext cx="122470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GB" sz="1400" dirty="0" smtClean="0">
                <a:solidFill>
                  <a:srgbClr val="000000"/>
                </a:solidFill>
                <a:latin typeface="Calibri" pitchFamily="34" charset="0"/>
              </a:rPr>
              <a:t>Page  </a:t>
            </a:r>
            <a:fld id="{FBA00BB5-2769-4C4F-8623-83B2E692548B}" type="slidenum">
              <a:rPr lang="en-GB" sz="1400" smtClean="0">
                <a:solidFill>
                  <a:srgbClr val="000000"/>
                </a:solidFill>
                <a:latin typeface="Calibri" pitchFamily="34" charset="0"/>
              </a:rPr>
              <a:pPr algn="r"/>
              <a:t>16</a:t>
            </a:fld>
            <a:endParaRPr lang="en-GB" sz="14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638" y="3940788"/>
            <a:ext cx="3222151" cy="248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199093" y="6289575"/>
            <a:ext cx="21226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dirty="0" smtClean="0">
                <a:latin typeface="Calibri" pitchFamily="34" charset="0"/>
                <a:cs typeface="Calibri" pitchFamily="34" charset="0"/>
              </a:rPr>
              <a:t>Photo courtesy E. Vogel &amp; DESY</a:t>
            </a:r>
            <a:endParaRPr lang="en-US" sz="12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96952"/>
            <a:ext cx="2976366" cy="89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785794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4000" dirty="0" smtClean="0">
                <a:solidFill>
                  <a:schemeClr val="bg1"/>
                </a:solidFill>
                <a:latin typeface="Times" charset="0"/>
              </a:rPr>
              <a:t>1.I FLASH and ACC39</a:t>
            </a:r>
            <a:endParaRPr lang="en-US" sz="40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610" y="6524611"/>
            <a:ext cx="7429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See talk by N. </a:t>
            </a:r>
            <a:r>
              <a:rPr lang="en-GB" sz="14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Baboi</a:t>
            </a:r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et al.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ll-cavities_CMTB-dip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8610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5486400" y="4114800"/>
            <a:ext cx="4267200" cy="3505200"/>
            <a:chOff x="3456" y="2496"/>
            <a:chExt cx="2160" cy="1632"/>
          </a:xfrm>
        </p:grpSpPr>
        <p:pic>
          <p:nvPicPr>
            <p:cNvPr id="6" name="Picture 10" descr="SCREN04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56" y="2508"/>
              <a:ext cx="2160" cy="1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3456" y="3552"/>
              <a:ext cx="2160" cy="57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5184" y="2496"/>
              <a:ext cx="432" cy="105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5146964" y="4140574"/>
            <a:ext cx="4463786" cy="36933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For comparison: dipole band in TESLA cavity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1357298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1.I ACC39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Spectra Measured in CMTB:</a:t>
            </a:r>
          </a:p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Focused on Dipole and Other Bands</a:t>
            </a:r>
          </a:p>
        </p:txBody>
      </p:sp>
      <p:sp>
        <p:nvSpPr>
          <p:cNvPr id="11" name="Rectangle 3"/>
          <p:cNvSpPr>
            <a:spLocks noRot="1" noChangeArrowheads="1"/>
          </p:cNvSpPr>
          <p:nvPr/>
        </p:nvSpPr>
        <p:spPr bwMode="auto">
          <a:xfrm>
            <a:off x="1495425" y="4559300"/>
            <a:ext cx="32893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Transmission matrix measurements made on all 4 cavities within ACC39</a:t>
            </a:r>
            <a:r>
              <a:rPr lang="en-GB" sz="2400" dirty="0"/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5610" y="6524611"/>
            <a:ext cx="7429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See talk by N. </a:t>
            </a:r>
            <a:r>
              <a:rPr lang="en-GB" sz="14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Baboi</a:t>
            </a:r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et al.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7"/>
          <p:cNvSpPr txBox="1">
            <a:spLocks noGrp="1"/>
          </p:cNvSpPr>
          <p:nvPr/>
        </p:nvSpPr>
        <p:spPr bwMode="auto">
          <a:xfrm>
            <a:off x="7884368" y="6577409"/>
            <a:ext cx="122470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GB" sz="1400" dirty="0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Page  </a:t>
            </a:r>
            <a:fld id="{FBA00BB5-2769-4C4F-8623-83B2E692548B}" type="slidenum">
              <a:rPr lang="en-GB" sz="1400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pPr algn="r"/>
              <a:t>18</a:t>
            </a:fld>
            <a:endParaRPr lang="en-GB" sz="1400" dirty="0">
              <a:solidFill>
                <a:srgbClr val="0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2"/>
          <a:stretch>
            <a:fillRect/>
          </a:stretch>
        </p:blipFill>
        <p:spPr bwMode="auto">
          <a:xfrm>
            <a:off x="395536" y="981676"/>
            <a:ext cx="4926423" cy="229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s21_st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" t="1093" r="7433" b="1967"/>
          <a:stretch>
            <a:fillRect/>
          </a:stretch>
        </p:blipFill>
        <p:spPr bwMode="auto">
          <a:xfrm>
            <a:off x="653690" y="3837779"/>
            <a:ext cx="4710398" cy="225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" t="7487" r="51804" b="49837"/>
          <a:stretch/>
        </p:blipFill>
        <p:spPr>
          <a:xfrm>
            <a:off x="5363297" y="1034596"/>
            <a:ext cx="3127014" cy="25384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" t="50375" r="51804" b="2200"/>
          <a:stretch/>
        </p:blipFill>
        <p:spPr>
          <a:xfrm>
            <a:off x="5405426" y="3573016"/>
            <a:ext cx="3127014" cy="29523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84268" y="880707"/>
            <a:ext cx="1620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5</a:t>
            </a:r>
            <a:r>
              <a:rPr lang="de-DE" sz="1400" baseline="300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</a:t>
            </a:r>
            <a:r>
              <a:rPr lang="de-DE" sz="14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de-DE" sz="1400" dirty="0" err="1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dipole</a:t>
            </a:r>
            <a:r>
              <a:rPr lang="de-DE" sz="14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band</a:t>
            </a:r>
            <a:endParaRPr lang="de-DE" sz="1400" dirty="0">
              <a:solidFill>
                <a:srgbClr val="00B05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3888" y="3356992"/>
            <a:ext cx="2448272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Potential HOM Diagnostic Candidates (5</a:t>
            </a:r>
            <a:r>
              <a:rPr lang="en-US" sz="2000" b="1" baseline="30000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 </a:t>
            </a:r>
            <a:r>
              <a:rPr lang="en-US" sz="20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band)</a:t>
            </a:r>
            <a:endParaRPr lang="en-US" sz="2000" b="1" dirty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18" name="Elbow Connector 7"/>
          <p:cNvCxnSpPr>
            <a:stCxn id="16" idx="3"/>
          </p:cNvCxnSpPr>
          <p:nvPr/>
        </p:nvCxnSpPr>
        <p:spPr bwMode="auto">
          <a:xfrm flipV="1">
            <a:off x="6012160" y="2857496"/>
            <a:ext cx="845856" cy="1161216"/>
          </a:xfrm>
          <a:prstGeom prst="curvedConnector2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Oval 18"/>
          <p:cNvSpPr/>
          <p:nvPr/>
        </p:nvSpPr>
        <p:spPr bwMode="auto">
          <a:xfrm>
            <a:off x="6732240" y="1188484"/>
            <a:ext cx="1152127" cy="1808468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ea typeface="ＭＳ Ｐゴシック" pitchFamily="34" charset="-128"/>
              <a:cs typeface="Times" panose="02020603050405020304" pitchFamily="18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34957" y="0"/>
            <a:ext cx="9109075" cy="764704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4800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1.I Band Structure</a:t>
            </a:r>
            <a:endParaRPr lang="en-US" sz="4800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224" y="2786058"/>
            <a:ext cx="251971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Potential HOM Diagnostic Candidates (2</a:t>
            </a:r>
            <a:r>
              <a:rPr lang="en-US" sz="2000" b="1" baseline="30000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nd </a:t>
            </a:r>
            <a:r>
              <a:rPr lang="en-US" sz="20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band)</a:t>
            </a:r>
            <a:endParaRPr lang="en-US" sz="2000" b="1" dirty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785918" y="1000108"/>
            <a:ext cx="785818" cy="785818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ea typeface="ＭＳ Ｐゴシック" pitchFamily="34" charset="-128"/>
              <a:cs typeface="Times" panose="02020603050405020304" pitchFamily="18" charset="0"/>
            </a:endParaRPr>
          </a:p>
        </p:txBody>
      </p:sp>
      <p:cxnSp>
        <p:nvCxnSpPr>
          <p:cNvPr id="24" name="Elbow Connector 7"/>
          <p:cNvCxnSpPr/>
          <p:nvPr/>
        </p:nvCxnSpPr>
        <p:spPr bwMode="auto">
          <a:xfrm rot="5400000" flipH="1" flipV="1">
            <a:off x="1535885" y="2178835"/>
            <a:ext cx="928695" cy="285755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142844" y="5000636"/>
            <a:ext cx="8786874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Resolution Issues</a:t>
            </a:r>
            <a:r>
              <a:rPr lang="en-US" sz="20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</a:br>
            <a:endParaRPr lang="en-US" sz="2000" b="1" dirty="0" smtClean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</a:t>
            </a:r>
            <a:r>
              <a:rPr lang="en-US" sz="2000" b="1" baseline="30000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nd</a:t>
            </a:r>
            <a:r>
              <a:rPr lang="en-US" sz="20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Band consists of multi-cavity modes – provides resolution along module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5</a:t>
            </a:r>
            <a:r>
              <a:rPr lang="en-US" sz="2000" b="1" baseline="30000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</a:t>
            </a:r>
            <a:r>
              <a:rPr lang="en-US" sz="20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Band modes are trapped – provides resolution along cavity (but with reduced overall resolution ~ R/Q)</a:t>
            </a:r>
            <a:endParaRPr lang="en-US" sz="2000" b="1" dirty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5610" y="6524611"/>
            <a:ext cx="7429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See talk by N. </a:t>
            </a:r>
            <a:r>
              <a:rPr lang="en-GB" sz="14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Baboi</a:t>
            </a:r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2117328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55670" y="5311141"/>
            <a:ext cx="4165146" cy="1214203"/>
            <a:chOff x="2339753" y="2420863"/>
            <a:chExt cx="4165146" cy="122916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9" t="3935" r="51925" b="65792"/>
            <a:stretch/>
          </p:blipFill>
          <p:spPr>
            <a:xfrm>
              <a:off x="2339753" y="2420863"/>
              <a:ext cx="2056294" cy="121420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52" t="64654" r="8557" b="6056"/>
            <a:stretch/>
          </p:blipFill>
          <p:spPr>
            <a:xfrm>
              <a:off x="4479737" y="2435829"/>
              <a:ext cx="2025162" cy="1214203"/>
            </a:xfrm>
            <a:prstGeom prst="rect">
              <a:avLst/>
            </a:prstGeom>
          </p:spPr>
        </p:pic>
      </p:grpSp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684213" y="0"/>
            <a:ext cx="7772400" cy="692696"/>
          </a:xfrm>
        </p:spPr>
        <p:txBody>
          <a:bodyPr/>
          <a:lstStyle/>
          <a:p>
            <a:pPr defTabSz="457200" eaLnBrk="1" hangingPunct="1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3200" b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Dipole Cavity Band</a:t>
            </a:r>
            <a:endParaRPr lang="en-US" sz="3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" t="2823" r="7488" b="51373"/>
          <a:stretch/>
        </p:blipFill>
        <p:spPr>
          <a:xfrm>
            <a:off x="282286" y="1052736"/>
            <a:ext cx="4361722" cy="184359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07382" y="3181357"/>
            <a:ext cx="4165147" cy="1214203"/>
            <a:chOff x="355467" y="2852936"/>
            <a:chExt cx="4165147" cy="121420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93" t="4588" r="52049" b="65829"/>
            <a:stretch/>
          </p:blipFill>
          <p:spPr>
            <a:xfrm>
              <a:off x="355467" y="2852936"/>
              <a:ext cx="2056294" cy="119455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4" t="64423" r="52049" b="5508"/>
            <a:stretch/>
          </p:blipFill>
          <p:spPr>
            <a:xfrm>
              <a:off x="2411761" y="2852936"/>
              <a:ext cx="2108853" cy="121420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755670" y="4033878"/>
            <a:ext cx="4165146" cy="1195805"/>
            <a:chOff x="4644008" y="2276872"/>
            <a:chExt cx="4280827" cy="122413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5" t="4374" r="51490" b="65597"/>
            <a:stretch/>
          </p:blipFill>
          <p:spPr>
            <a:xfrm>
              <a:off x="4644008" y="2276872"/>
              <a:ext cx="2128302" cy="122413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5" t="64415" r="51490" b="5677"/>
            <a:stretch/>
          </p:blipFill>
          <p:spPr>
            <a:xfrm>
              <a:off x="6772310" y="2281808"/>
              <a:ext cx="2152525" cy="1219200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597" y="837873"/>
            <a:ext cx="3059665" cy="267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 bwMode="auto">
          <a:xfrm>
            <a:off x="5115272" y="1196752"/>
            <a:ext cx="3273152" cy="195589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7255507" y="3188190"/>
            <a:ext cx="103006" cy="45567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5596677" y="3573016"/>
            <a:ext cx="2700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localized!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1835696" y="1268760"/>
            <a:ext cx="792088" cy="1296144"/>
          </a:xfrm>
          <a:prstGeom prst="rect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94895" y="6320353"/>
            <a:ext cx="4161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baseline="30000" dirty="0" smtClean="0">
                <a:latin typeface="Calibri" pitchFamily="34" charset="0"/>
                <a:cs typeface="Calibri" pitchFamily="34" charset="0"/>
              </a:rPr>
              <a:t>†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I.R.R. </a:t>
            </a:r>
            <a:r>
              <a:rPr lang="en-US" sz="1200" dirty="0" err="1" smtClean="0">
                <a:latin typeface="Calibri" pitchFamily="34" charset="0"/>
                <a:cs typeface="Calibri" pitchFamily="34" charset="0"/>
              </a:rPr>
              <a:t>Shinton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, et al., “Mode Distribution …”, CI Internal Note</a:t>
            </a:r>
            <a:endParaRPr lang="de-DE" sz="12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90829" y="4725144"/>
            <a:ext cx="4165147" cy="1194558"/>
            <a:chOff x="1547664" y="3501008"/>
            <a:chExt cx="4165147" cy="119455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50" t="64700" r="8103" b="5792"/>
            <a:stretch/>
          </p:blipFill>
          <p:spPr>
            <a:xfrm>
              <a:off x="3603958" y="3501008"/>
              <a:ext cx="2108853" cy="119455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5" t="4479" r="52566" b="65575"/>
            <a:stretch/>
          </p:blipFill>
          <p:spPr>
            <a:xfrm>
              <a:off x="1547664" y="3501008"/>
              <a:ext cx="2056294" cy="1194558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2424876" y="3872081"/>
            <a:ext cx="1067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FF"/>
                </a:solidFill>
              </a:rPr>
              <a:t>h</a:t>
            </a:r>
            <a:r>
              <a:rPr lang="en-US" sz="1200" b="1" dirty="0" smtClean="0">
                <a:solidFill>
                  <a:srgbClr val="0000FF"/>
                </a:solidFill>
              </a:rPr>
              <a:t>or. move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83768" y="4880193"/>
            <a:ext cx="1067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FF"/>
                </a:solidFill>
              </a:rPr>
              <a:t>vert. move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033388" y="4221088"/>
            <a:ext cx="1067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FF"/>
                </a:solidFill>
              </a:rPr>
              <a:t>h</a:t>
            </a:r>
            <a:r>
              <a:rPr lang="en-US" sz="1200" b="1" dirty="0" smtClean="0">
                <a:solidFill>
                  <a:srgbClr val="0000FF"/>
                </a:solidFill>
              </a:rPr>
              <a:t>or. move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05396" y="5517232"/>
            <a:ext cx="1067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FF"/>
                </a:solidFill>
              </a:rPr>
              <a:t>vert. move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4000" dirty="0" smtClean="0">
                <a:solidFill>
                  <a:schemeClr val="bg1"/>
                </a:solidFill>
                <a:cs typeface="Times New Roman" pitchFamily="18" charset="0"/>
              </a:rPr>
              <a:t>1.I 5</a:t>
            </a:r>
            <a:r>
              <a:rPr lang="en-GB" sz="4000" baseline="30000" dirty="0" smtClean="0">
                <a:solidFill>
                  <a:schemeClr val="bg1"/>
                </a:solidFill>
                <a:cs typeface="Times New Roman" pitchFamily="18" charset="0"/>
              </a:rPr>
              <a:t>th</a:t>
            </a:r>
            <a:r>
              <a:rPr lang="en-GB" sz="4000" dirty="0" smtClean="0">
                <a:solidFill>
                  <a:schemeClr val="bg1"/>
                </a:solidFill>
                <a:cs typeface="Times New Roman" pitchFamily="18" charset="0"/>
              </a:rPr>
              <a:t> Dipole Cavity Band</a:t>
            </a:r>
            <a:endParaRPr lang="en-US" sz="40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5610" y="6524611"/>
            <a:ext cx="7429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See talk by N. </a:t>
            </a:r>
            <a:r>
              <a:rPr lang="en-GB" sz="14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Baboi</a:t>
            </a:r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1430291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836712"/>
            <a:ext cx="2980779" cy="41764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836712"/>
            <a:ext cx="3079726" cy="4320480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0" y="-15190"/>
            <a:ext cx="9144000" cy="70788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Inaugural &amp; Continuing…</a:t>
            </a:r>
            <a:endParaRPr lang="en-US" sz="40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95735" y="5157192"/>
            <a:ext cx="331236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GB" sz="1600" b="1" dirty="0">
                <a:solidFill>
                  <a:srgbClr val="0000FF"/>
                </a:solidFill>
                <a:latin typeface="Times New Roman" pitchFamily="18" charset="0"/>
              </a:rPr>
              <a:t>58 registered </a:t>
            </a:r>
            <a:r>
              <a:rPr lang="en-GB" sz="1600" b="1" dirty="0" smtClean="0">
                <a:solidFill>
                  <a:srgbClr val="0000FF"/>
                </a:solidFill>
                <a:latin typeface="Times New Roman" pitchFamily="18" charset="0"/>
              </a:rPr>
              <a:t>–open registration</a:t>
            </a:r>
          </a:p>
          <a:p>
            <a:pPr marL="285750" indent="-285750">
              <a:buFont typeface="Wingdings" charset="2"/>
              <a:buChar char="Ø"/>
            </a:pPr>
            <a:r>
              <a:rPr lang="en-GB" sz="1600" b="1" dirty="0" smtClean="0">
                <a:solidFill>
                  <a:srgbClr val="0000FF"/>
                </a:solidFill>
                <a:latin typeface="Times New Roman" pitchFamily="18" charset="0"/>
              </a:rPr>
              <a:t>(</a:t>
            </a:r>
            <a:r>
              <a:rPr lang="en-GB" sz="1600" b="1" dirty="0">
                <a:solidFill>
                  <a:srgbClr val="0000FF"/>
                </a:solidFill>
                <a:latin typeface="Times New Roman" pitchFamily="18" charset="0"/>
              </a:rPr>
              <a:t>26 UK, 14 Europe, 11 USA, 3 Asia</a:t>
            </a:r>
            <a:r>
              <a:rPr lang="en-GB" sz="1600" b="1" dirty="0" smtClean="0">
                <a:solidFill>
                  <a:srgbClr val="0000FF"/>
                </a:solidFill>
                <a:latin typeface="Times New Roman" pitchFamily="18" charset="0"/>
              </a:rPr>
              <a:t>)</a:t>
            </a:r>
          </a:p>
          <a:p>
            <a:pPr marL="285750" indent="-285750">
              <a:buFont typeface="Wingdings" charset="2"/>
              <a:buChar char="Ø"/>
            </a:pPr>
            <a:r>
              <a:rPr lang="en-GB" sz="1600" b="1" dirty="0" smtClean="0">
                <a:solidFill>
                  <a:srgbClr val="0000FF"/>
                </a:solidFill>
                <a:latin typeface="Times New Roman" pitchFamily="18" charset="0"/>
              </a:rPr>
              <a:t>HOMSC12 NIMA Special Issue Published</a:t>
            </a:r>
            <a:r>
              <a:rPr lang="en-GB" b="1" dirty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GB" b="1" dirty="0">
                <a:solidFill>
                  <a:srgbClr val="0000FF"/>
                </a:solidFill>
                <a:latin typeface="Times New Roman" pitchFamily="18" charset="0"/>
              </a:rPr>
            </a:br>
            <a:endParaRPr lang="en-GB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08104" y="5013176"/>
            <a:ext cx="34563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rgbClr val="0000FF"/>
                </a:solidFill>
                <a:latin typeface="Times New Roman" pitchFamily="18" charset="0"/>
              </a:rPr>
              <a:t>37 </a:t>
            </a:r>
            <a:r>
              <a:rPr lang="en-GB" sz="1600" b="1" dirty="0">
                <a:solidFill>
                  <a:srgbClr val="0000FF"/>
                </a:solidFill>
                <a:latin typeface="Times New Roman" pitchFamily="18" charset="0"/>
              </a:rPr>
              <a:t>registered -</a:t>
            </a:r>
            <a:r>
              <a:rPr lang="en-GB" sz="1600" b="1" dirty="0" smtClean="0">
                <a:solidFill>
                  <a:srgbClr val="0000FF"/>
                </a:solidFill>
                <a:latin typeface="Times New Roman" pitchFamily="18" charset="0"/>
              </a:rPr>
              <a:t>by invitation  only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rgbClr val="0000FF"/>
                </a:solidFill>
                <a:latin typeface="Times New Roman" pitchFamily="18" charset="0"/>
              </a:rPr>
              <a:t>HOMSC14 publication in </a:t>
            </a:r>
            <a:r>
              <a:rPr lang="en-GB" sz="1600" b="1" dirty="0" smtClean="0">
                <a:solidFill>
                  <a:srgbClr val="0000FF"/>
                </a:solidFill>
                <a:latin typeface="Times New Roman" pitchFamily="18" charset="0"/>
              </a:rPr>
              <a:t>Physics </a:t>
            </a:r>
            <a:r>
              <a:rPr lang="en-GB" sz="1600" b="1" dirty="0" err="1" smtClean="0">
                <a:solidFill>
                  <a:srgbClr val="0000FF"/>
                </a:solidFill>
                <a:latin typeface="Times New Roman" pitchFamily="18" charset="0"/>
              </a:rPr>
              <a:t>Procedia</a:t>
            </a:r>
            <a:r>
              <a:rPr lang="en-GB" sz="1600" b="1" dirty="0" smtClean="0">
                <a:solidFill>
                  <a:srgbClr val="0000FF"/>
                </a:solidFill>
                <a:latin typeface="Times New Roman" pitchFamily="18" charset="0"/>
              </a:rPr>
              <a:t>.  Deadline for receipt of paper: October 16</a:t>
            </a:r>
            <a:r>
              <a:rPr lang="en-GB" sz="1600" b="1" baseline="30000" dirty="0" smtClean="0">
                <a:solidFill>
                  <a:srgbClr val="0000FF"/>
                </a:solidFill>
                <a:latin typeface="Times New Roman" pitchFamily="18" charset="0"/>
              </a:rPr>
              <a:t>th</a:t>
            </a:r>
            <a:r>
              <a:rPr lang="en-GB" sz="1600" b="1" dirty="0" smtClean="0">
                <a:solidFill>
                  <a:srgbClr val="0000FF"/>
                </a:solidFill>
                <a:latin typeface="Times New Roman" pitchFamily="18" charset="0"/>
              </a:rPr>
              <a:t> 2014.</a:t>
            </a:r>
            <a:endParaRPr lang="en-GB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764704"/>
            <a:ext cx="1998331" cy="1656184"/>
            <a:chOff x="5848538" y="1057385"/>
            <a:chExt cx="3295461" cy="2102274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848538" y="1057385"/>
              <a:ext cx="3295461" cy="2022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3" descr="Description: my photo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86744" y="2344894"/>
              <a:ext cx="728351" cy="814765"/>
            </a:xfrm>
            <a:prstGeom prst="rect">
              <a:avLst/>
            </a:prstGeom>
            <a:noFill/>
          </p:spPr>
        </p:pic>
      </p:grpSp>
      <p:grpSp>
        <p:nvGrpSpPr>
          <p:cNvPr id="12" name="Group 11"/>
          <p:cNvGrpSpPr/>
          <p:nvPr/>
        </p:nvGrpSpPr>
        <p:grpSpPr>
          <a:xfrm>
            <a:off x="0" y="2420888"/>
            <a:ext cx="2051720" cy="1224136"/>
            <a:chOff x="5870136" y="2975611"/>
            <a:chExt cx="3119956" cy="2777820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870136" y="2975611"/>
              <a:ext cx="3119956" cy="2777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940302" y="4856524"/>
              <a:ext cx="555371" cy="838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" name="Rectangle 2"/>
          <p:cNvSpPr/>
          <p:nvPr/>
        </p:nvSpPr>
        <p:spPr>
          <a:xfrm>
            <a:off x="-180528" y="3564791"/>
            <a:ext cx="232792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GB" sz="1600" b="1" dirty="0">
                <a:solidFill>
                  <a:srgbClr val="0000FF"/>
                </a:solidFill>
                <a:latin typeface="Times New Roman" pitchFamily="18" charset="0"/>
              </a:rPr>
              <a:t>Builds  on success of DESY workshop: </a:t>
            </a:r>
            <a:r>
              <a:rPr lang="en-GB" sz="1600" b="1" dirty="0" smtClean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GB" sz="1600" b="1" dirty="0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GB" sz="1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GB" sz="1600" b="1" dirty="0">
                <a:solidFill>
                  <a:srgbClr val="0000FF"/>
                </a:solidFill>
                <a:latin typeface="Times New Roman" pitchFamily="18" charset="0"/>
              </a:rPr>
              <a:t>1. Higher Order Mode Measurements in Superconducting Accelerating Cavities (Jan 2007) hosted by </a:t>
            </a:r>
            <a:r>
              <a:rPr lang="en-GB" sz="1600" b="1" dirty="0" err="1">
                <a:solidFill>
                  <a:srgbClr val="0000FF"/>
                </a:solidFill>
                <a:latin typeface="Times New Roman" pitchFamily="18" charset="0"/>
              </a:rPr>
              <a:t>Nicoleta</a:t>
            </a:r>
            <a:r>
              <a:rPr lang="en-GB" sz="1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FF"/>
                </a:solidFill>
                <a:latin typeface="Times New Roman" pitchFamily="18" charset="0"/>
              </a:rPr>
              <a:t>Baboi</a:t>
            </a:r>
            <a:r>
              <a:rPr lang="en-GB" sz="1600" b="1" dirty="0">
                <a:solidFill>
                  <a:srgbClr val="0000FF"/>
                </a:solidFill>
                <a:latin typeface="Times New Roman" pitchFamily="18" charset="0"/>
              </a:rPr>
              <a:t>, and 2.  HOM Damping in SCRF  Cavities hosted by Matthias </a:t>
            </a:r>
            <a:r>
              <a:rPr lang="en-GB" sz="1600" b="1" dirty="0" err="1">
                <a:solidFill>
                  <a:srgbClr val="0000FF"/>
                </a:solidFill>
                <a:latin typeface="Times New Roman" pitchFamily="18" charset="0"/>
              </a:rPr>
              <a:t>Liepe</a:t>
            </a:r>
            <a:r>
              <a:rPr lang="en-GB" sz="1600" b="1" dirty="0">
                <a:solidFill>
                  <a:srgbClr val="0000FF"/>
                </a:solidFill>
                <a:latin typeface="Times New Roman" pitchFamily="18" charset="0"/>
              </a:rPr>
              <a:t> (Oct 2010)</a:t>
            </a:r>
            <a:br>
              <a:rPr lang="en-GB" sz="1600" b="1" dirty="0">
                <a:solidFill>
                  <a:srgbClr val="0000FF"/>
                </a:solidFill>
                <a:latin typeface="Times New Roman" pitchFamily="18" charset="0"/>
              </a:rPr>
            </a:br>
            <a:endParaRPr lang="en-GB" sz="1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85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77" y="889416"/>
            <a:ext cx="6410325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4800" dirty="0" smtClean="0">
                <a:solidFill>
                  <a:schemeClr val="bg1"/>
                </a:solidFill>
                <a:latin typeface="Times" charset="0"/>
              </a:rPr>
              <a:t>1.I S</a:t>
            </a:r>
            <a:r>
              <a:rPr lang="en-GB" sz="4800" baseline="-25000" dirty="0" smtClean="0">
                <a:solidFill>
                  <a:schemeClr val="bg1"/>
                </a:solidFill>
                <a:latin typeface="Times" charset="0"/>
              </a:rPr>
              <a:t>21</a:t>
            </a:r>
            <a:r>
              <a:rPr lang="en-GB" sz="4800" dirty="0" smtClean="0">
                <a:solidFill>
                  <a:schemeClr val="bg1"/>
                </a:solidFill>
                <a:latin typeface="Times" charset="0"/>
              </a:rPr>
              <a:t> Exp vs Simulations</a:t>
            </a:r>
            <a:endParaRPr lang="en-US" sz="4800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596234"/>
            <a:ext cx="6219825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375348" y="1371600"/>
            <a:ext cx="2768652" cy="1828800"/>
          </a:xfrm>
        </p:spPr>
        <p:txBody>
          <a:bodyPr/>
          <a:lstStyle/>
          <a:p>
            <a:pPr marL="0" indent="0">
              <a:buNone/>
            </a:pPr>
            <a:endParaRPr lang="en-GB" sz="1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GB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Transmission through single cavity in chain.</a:t>
            </a:r>
            <a:r>
              <a:rPr lang="en-GB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738" y="5005621"/>
            <a:ext cx="297179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GB" sz="1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en-GB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Transmission through complete chain.</a:t>
            </a:r>
            <a:r>
              <a:rPr lang="en-GB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8934" y="6524611"/>
            <a:ext cx="7429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See talk by T. </a:t>
            </a:r>
            <a:r>
              <a:rPr lang="en-GB" sz="14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Flisgen</a:t>
            </a:r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&amp; U. Van </a:t>
            </a:r>
            <a:r>
              <a:rPr lang="en-GB" sz="14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Rienen</a:t>
            </a:r>
            <a:endParaRPr lang="en-GB" sz="1400" b="1" dirty="0" smtClean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119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4800" dirty="0" smtClean="0">
                <a:solidFill>
                  <a:schemeClr val="bg1"/>
                </a:solidFill>
                <a:latin typeface="Times" charset="0"/>
              </a:rPr>
              <a:t>1.</a:t>
            </a:r>
            <a:r>
              <a:rPr lang="en-GB" sz="4800" dirty="0" smtClean="0">
                <a:solidFill>
                  <a:schemeClr val="bg1"/>
                </a:solidFill>
                <a:latin typeface="Times" charset="0"/>
              </a:rPr>
              <a:t>I Impetus From HOMSC12</a:t>
            </a:r>
            <a:endParaRPr lang="en-US" sz="48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35426" y="1340768"/>
            <a:ext cx="302325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228600" algn="l"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GB" altLang="ko-KR" sz="2000" b="1" dirty="0" smtClean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The LLRF discussions in HOMSC12 prompted investigations on mode stability –the predictive capacity of HOMBPMS changes from day-to-day and sometimes on an hourly basis.</a:t>
            </a:r>
          </a:p>
          <a:p>
            <a:pPr indent="-228600" algn="l">
              <a:buFont typeface="Wingdings" pitchFamily="2" charset="2"/>
              <a:buChar char="Ø"/>
              <a:tabLst>
                <a:tab pos="457200" algn="l"/>
              </a:tabLst>
            </a:pPr>
            <a:endParaRPr lang="en-GB" altLang="ko-KR" sz="2000" b="1" dirty="0">
              <a:solidFill>
                <a:srgbClr val="0000FF"/>
              </a:solidFill>
              <a:latin typeface="Times New Roman" pitchFamily="18" charset="0"/>
              <a:ea typeface="Gulim" pitchFamily="34" charset="-127"/>
              <a:cs typeface="Times New Roman" pitchFamily="18" charset="0"/>
            </a:endParaRPr>
          </a:p>
          <a:p>
            <a:pPr indent="-228600" algn="l"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GB" altLang="ko-KR" sz="2000" b="1" dirty="0" smtClean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Calibration mode shift over time as machine is operated or a calibration issue?</a:t>
            </a:r>
            <a:endParaRPr lang="fr-FR" altLang="ko-KR" sz="2400" dirty="0">
              <a:latin typeface="Arial" pitchFamily="34" charset="0"/>
              <a:ea typeface="Gulim" pitchFamily="34" charset="-127"/>
            </a:endParaRPr>
          </a:p>
        </p:txBody>
      </p:sp>
      <p:pic>
        <p:nvPicPr>
          <p:cNvPr id="7" name="Picture 6" descr="Screen Shot 2014-07-14 at 07.48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268760"/>
            <a:ext cx="5832648" cy="41139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8934" y="6524611"/>
            <a:ext cx="7429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See talk </a:t>
            </a:r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by L. Shi</a:t>
            </a:r>
            <a:endParaRPr lang="en-GB" sz="1400" b="1" dirty="0" smtClean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866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37090" y="836712"/>
            <a:ext cx="5886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5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1.II XFEL</a:t>
            </a:r>
            <a:endParaRPr lang="en-GB" sz="5400" b="1" dirty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AutoShape 2" descr="data:image/jpeg;base64,/9j/4AAQSkZJRgABAQAAAQABAAD/2wCEAAkGBxMTEhUUExQWFhUXGRcbGRgYGB8bHhsgGh0dGyAfHRoaHCggHB4oHiAhIjEhJSkrLy4uHB8zODMsNyotLisBCgoKDg0OGxAQGywkICQsLCw0LCwsLCwsLCwsLCwsLDQ0LCwsLCwsLCwsLCwsLCwsLCwsLCwsLCwsLCwsLCwsLP/AABEIAH8BjQMBIgACEQEDEQH/xAAbAAACAwEBAQAAAAAAAAAAAAAEBQIDBgEAB//EAD8QAAIBAgUCBAQEBgEEAAYDAAECEQMhAAQSMUEiUQUTYXEGMoGRQqGx8BQjUmLB0eEzcoLxFUOSssLiJFRj/8QAGAEAAwEBAAAAAAAAAAAAAAAAAAECAwT/xAArEQACAgEEAQEIAgMAAAAAAAAAAQIRIQMSMUFh0QQTUXGBkbHwofEUIsH/2gAMAwEAAhEDEQA/APD4cpGkWqVjUrAA+XqACkgMV0LEmDsZ4xb4PQyyIpo0wavOqWAMQdIeUA/FaMI8tnKq5f521+YVYg6n0H7sBM79xhgc0nlMhp6nlStS0rG41G5HYDnGFqDM/kUeKZRqzuyqqMR1oASCY6mCKSVab2/PmnI+DUwCuYp9QEidQkET8sz3sfyxbk/EVpMrMCbneN/STj2ZzLVGapabqYOwF7zAUWO8TfEPMbXIhL4nRpisVUQpCMANXIINgfTDPw2hpR2NMhAJ6kK7STuBPti0eYlRHANlILAiwBsd/U23ttiPiOczDxNPUk6WRyIP9ckGNrdt+xxpBYyDiD0My9NjVpghtyHE2IFoUmbScOj43nKlNQVASwLu2gsLX0LO4/qPrHGFOeomq3RRWgA0BVIgmnrMmI1SY94viZ8KNQoarGraEAgAbkaRMTAsb8RjaIqaD6FRKmlamYamGY63BUAQGOmSCgJi/NpxnviTL+S7NRdK9BiCVLBpmAWbTGnVpPWsGQYiBi2tkWYQmWquTOl62ZNQjiQoKp9Yi4xGpmqrU/4UooWlcorQajx0iYMCepgJkAxtgnwVVCnw/LquYVQxKPsbXVu4BIB4I74n/CFMy1NDETve0SffBdXwipWWQoQJqKrqJ7sfm5twALDbfEvAfCqtOtNVQAASSzKZBBF77HubYxeVgQLVyTAFmaYg+/7k47UyjgWAII7ryOL41dVEOpQg/psFFyNrkTYzgfK010gvTEnmLf8AGMXJrkGjN+HoocawGD6gJAtYgkX34+pwb4lRCU4qkxYhqYUQBtpBFlIJm2/fB3j6IEBAAZSHEW2N7jb/AIwO1WdLqBoXSUvfWDq0EDYEK0erDGkJWiWVfDqEV0/lGmu+p6gZrlYZlY6tzba8Wx74oydKjWOpjos3SBvJnqmQPYG8i0YoztZKVWQWZnmFS5ZXXpIAvOxHrigUAkMKZDkga63XU1GwlSIU3mwt33xpgC3PZQNQZdXTrMOJ5VYO5j2NzJ3ww8I8wUwpqswpghCCSumoOAdjqAB/7ge2FDecoIqVPmYTTpg1CzcBiOlbjgk4Jyr6F6lI8ptZmxEQCPQzFj2OEsYAlnc1SFNwwZqskElmIB7wePbAT0x0hyzgrKpqFNADbrKS5kjsPfDjxPIPUdtNx5Uif7QRHbVCzeN8D+FU6dUBWdlj8R0ldjYKdzYRvcjDWGAvdWgDzWqtwLJRQHczVOphwDA+uJ0MsTqJZGKxIRWWNUidVtQBi8cjfDnOeGUlJCnqWGJeAX1wAwjcjnUDB7YU+HsEYsVmCQbm6N07T7j/AMgeMDYMtdqSr0ioCyrsJALXABMCZgzMi+Bqnh7FlDBla4A0AC7E/MFedzyOffBmepwtMAHqcEyOaaqht7k4IDlNOk7AM0SATBYQSY6tv/eBYAEyaAVkHmITKjSzhZ46RqBLTG88WwLW8MdpKCRIXpJYzPpf6frieVzTs4OptK6S0seLzGvqkfsYh4dVAqhbTIiQCZHM6B+gOHyAzp5JlEsCdSkDUsjphrhgBFufUg4FyYPmC2mBJLMDsAZM8Wi230nHPDJV0+QHpgiZUElT8pCgRE2245xWc44Y09VTVECGcD2CljaJjV6YmgJ57RTNlJXUwkEGYntsY49himohNMEAqbCCwnqBi4jkG1thi/P58iGYySdUAqYJH4gUPPY3jE/CqZq+bTG7IWVtKgko39qgXUke+DsYnyiaHsJYRpgiDJupm0kSAO5G+xc52glOdZkg2RTFj1dRJgXiBNwLRJGCaOV8vQRpWsyiJGrRAuxB+Zuw7sL2tdlPAUzDtUqEhAQdMm9lMljH2i1xxiqAA8Nza1KwpMGWm0SKQ6hEzcLcnuB9rnGsy9QLKpcLAhrNwADqMkidybyp5xdlcrSoiKaKoFpH0Nyd8KVro1YsQZYaP7Y4GkdRM7MQBilYUS8dKMbOA6ATJJ0wbAngHFnh1RKqAIVIDEEtNtW4CWmT6xMnbevx9SKVQL5ein1MNLEkj/tMD/utAOM1RznlEmgXKGCA1gTBvAtBHc2jY4W4bVDb4iNFAEpATbUqwFA+UWWL8GIERGwbCevUGnSYBBJ4gi1lcWDx++1GXzbtcIzgn/prchuC8/NO+vYbQMDeIkgENpUbtoMqSBwe94PqMS27yJhaMdIIB0DZFnpmRqmbm9yd77YmXYyVUVGiCDqjSPmAB2jkHabQBCyy41QdMEKJix0gSZBJGq1uBExaBVSqMUI1BVkERIvBi8+ljJvHecIKLqNQupVwwpqohraqcz1peRqNih4gWEKO5pCF8x28xTcsBwZCgar2NvofoBn6+oJpUi4naJAI231ck7Xt6ucnmk8tQygrcBTb1lTus84UmAhrNpMNfYqSCJG9pHbv3xxXbTOnfa3bicaHxLw4OAUKtyoEAgW6YAA0iYHaPfF7+HooRJkxqgixmCYP03Bj+7BQ6MiykiCTHadvbHsrl78+g9eBhrncjAJiBJsBtG8n0+vN8U5OoiuF2P4RtMzeeD/vmMFsROuadJf5oBYyBN43+49efoQVsayTf0nHc05ao+sXBkW2+/3xMONhGAZpfDMwQIIApv0OwFw/zKT7mDM2vIjBdNyDEQQSI7QdsIMo7N/JBUaz+IwJUHk7WOHWfoc1gRVGkNTRpDSCFc7AzBkEjYYHFSSEVZjMUwWVjPJA6o5k8bfrhlTouaeumpChynzkFWv+ECLjnnvgNvmpBEUJU5PSKbKBMabmSJi0E9jh34Z4eKtUK9cUg7MxCWJZQQyFi1wRB1ETv3xUNOssZRWy4FJgpip06QdV5uZcmy3NvSb4HfIOB54ao4BUaVa0zMnUQCN7jmR3xzwbOjK5golPzqessIuxUCNSlrEzspIgg4J+MPiZ6zCnTpQNMtrDFiJBI0ADSARuZF8aKK5GKterzCadQFxKkt1s2zEaPxnsNzbsMHU6TzqrVii9QgEAA+rFbG/eTJwpomrSfU+rVoLikdKgQZkAf3AG/ONBWrZepUnLl6rvVfWGLBQGYhCoqNAEmJXfsMCWRCvN5qpSqxTclGTXqgORJC9OpoiSJgnvFjjvhlNQ5CFoNyW3ZmvqiYMXuI+ZuIxVm82z5tEKgKqsI+hYyYNrcRzcC+OZrLLqK3EbHmdwQe+9/THNqy6Ew9+lrTM8cYro1YzJJJCtTG7cqYt23x5MwXLWhlF559f+MCeJLFSnMEaXEfUXxhG7olOhxmc2qKX1xp2MzeONxOMp4Nmamu5YqVIMzHG084vrLeB9sXZKmoJV9fzCO15PvvIxadId2FPllMzfVuThR4fppiopkdwomWUgrAmxmwuBh8wbp0KSD6GxiR/rC7L5ZfO/nqsVFDSagpqI3uZ1Gdh9fXFaTd0CKV8xmMinSY9IWmZqKJB0moBCgf0A3kA2OLs3SqIACQzIelxYkGHUx7mfaexwX8R5IhaZUNTWmACQpASRNiV0tEXMsSZsAthcxXSTqJJIsgEnkdM9gZ1TG4O2N2DC3pGrSYrqUNJGg6Wg3K7bzKwRxPbFuS+GjoghQtRYVCxdiGEGXJgEgz9BiHhOfM1Aqop1SPMOqHO1l2B2kbEY1uWp0goavVZwVVhTSVF76WAOoxzqaD2xSjYIzfjDCjTUKDKKEcHsVC7xfbe18ZXI5ipSMeWIIOlmBvIFxBEkTzONl4nmKVXWE3UFWXcgNOi4sYIXbGZDdLoW+R1cAjcNY/4tiJJXQWeoZN3JJ1Kpka2EuRb/AKam0euwBxLK5GXI6mtqB2mJDDkSDf8A8TG+Lq1Tyk+ZVsPnO4IFgBcmfwyJv2xPJ5llptULlhKhk0hNOoEqwi8SCIPIXvhpCIZsq+khSxZ3DIzmzGdPspVlYRyH5GPU9JpvpKLZhpGoEwJ1GxBEraG2BwK1Py2p1FJhgzIQQsFGIKtqMdIvJOxGI0MxTLQBpXQ06RH4SY2ggbE33HfAhlGTrHUw1atxc2MqdwTc/S2O+EUj5ktMF+YmZE3vJn1vi9cvLB10qAROgK6+2lDqBjnTtOKfDEZXDRCyJQybTIa5G1pO9+b4MgQqVdDyWMAACTPHFtr4F8Ub+YWTcNaQZ359PbB5yTGoWZC4LQNO4jvq+0G30xHxdauuYgdJ24gH9/eMAysuQia4ki57XcTE7x+m+G3hVQUOp2GoqdKrsAxgMSYsfXaYwvyahhNSyKCFBAliDMRtAJg2EX4wM1ZpGttzdhawOw7WJvxg8iNZm8uquxZiS7SAAWcwZUIokkATtax2vizRY6QUfYqesqGnqcISqRJaGnb6YjS8QqBKYSGLqwZRvrU31MQQEvtYmRB3xpMxURqCVEgUyt4FtLiD0jsYt740WSqMPUy4krUZ6l4JdpG/9OwHrHa+CSwT0En1iNiAPXHlBGvzmLEMQbxMQQSQPXjB6Z1RTVqVNqdgCzD5jY/KeoxETYQcJyHsJZiolXK1PMDoJmIPUdIE6RuPTbbvjC0qTAlYgjaex2kTI/e2NgC9Smar6nqobf3ITcKuwPIjsMIvFUKVE6+oDrIv0n7n8ptieQYsC+W43UkQV2nj7cx/7NuWcDrNis2F99z9Jj1mNpxOrRDMIJAFomSJ/Vj6dz2tBNLMY+QACxA1EbBST22k/wB3eJoRymx1ahAAmItMcST823PJPbEvD8u9VmqFegAavUiIAnt/jEM1UM6Aek2JGwAG1vw7XtJFx2anxUCkoKxtYDfSQSR6YiTfQmFUfDMvotLBrj09uPy4xI0aKQbyO/8Ar974T1vHFiKaktqDAcKRwO45+pwFVr5hiSQL9xO3vbGahJ8sDRpm6TEBja8ETK/b9++Cc3WoVWOswRBDixtHzA/rirL+IMKSsW1+aYNNhTATTxqgETwb4FzPhVWoxABZTJp3A8xRuUJ+eD029DsRjRRadIEe8ZUigzIwdWqBmibAAidPcmZ4sMJaADQxgjgczNhH59jGD62UzVJquqgaIpL1MWHIgEX0tvFr35wt8xSEmzbB1Egk7h1/1i2h0TfJBizzJYyZsft/rAC5YgnBWYeoBp03Ngw+UjuPX/jEkQACbfvfE8AD5Gu61kYteebxNpx9DSmKld1b8VJEmBYgtB+rLI9xjE0fCGEFmAZvlHJM/kPU41TVTRbVK+YyqOti8aZvAAvwIkb4q74Al4Pl0d/JrAhWYEkHSykG8Hg/6w4+IPhqjRqoadMCmwETJ6l3ktMyCCJ9cJUp38x35LMzAKDBueBFx98GVqjldJLVEQKUqbKCwhQWLEnULQoxUlaoEDtkgzLKsAJgpMQfwyt/S3bBmYY0lZKDimzRqgaotJk3AMTubz9cFnwvULvIGw4MEH3MxycVeGeCZbL66ruCz6tK6flkzMsTJib2EEjGgzOZnOLmXXyqbFBGurqKDSrE2bdvoIwd4dUKrppmjBkJWZwqo0wCYHVZdWnluYM4p8TVKwUB4VTsJII/7diQRAn3xVr0DQmoWMsTLHVAN+Nht/nGcpxQrQZ4hkETyaobWXqBfMiFYFCqldUADa08bmLx8SRgy1FG40t/bvBjtJM49kBCAksxDBupiTuDM8GRuO2OZjPMABTp6iTAniZ3A2tF5IvEzbHPN7ngG7F/iGbChQKm952sZO4FjzPpgOrnENRdzpBvJIv6tg7xPKFdGvTqCsTA7nn152i2BFRCCuq0c4SqiQpK6cbgxIX/ACBiXmmmytJiYPMXsY7T/nC+nUYJGkEgwZNuSCcXgPBDaIPaThVRPA+846kZydVwQoJH6xgLNQhptS1Fkc21aOl7Ea1uoO07gTtgcVDAJEGMcqVpB0jqIj72/wA4Fh2PdkdVz/DB6bnW9Q6qgeo1RVjYJqhVgQJgk9zthNVzSVSw1FegsVVvmiA0ExbbpkexwqXIO66memIJADsbkdwB0i3zHsMNPDsv5YLGqhBiSRCACbqCdTEAkGwBBOOjLdjZ7K5un5b03oqdQ+YSCu0f+/XHW8WKIEruKb6iGMEyJgMQt2I5EjcH0wImfY9FHQaakDzKl5It8okkdtxYYpzPw6aztVrVRToi2vcsRwBEk/TGkZZGTPjmXolnWq1UmRp06CezNM7b2wXn6YWuCCQtVWFh34j0NvphbRyWTpHUiVK7DbzIVPcgXPti6pmS6bXQzIEHj7bD9cRJrlAyytV/kq/mHXJDQoJ2XYEWM2t3xHL52nTU62Yh1YMS3URIZSpP41dZBIi/bEchVcmvTIDGRUDtC82M7X2+gx0eHVFOvQoUiZ06jBk77LG2/bA+RA+eztJkC0UZFBLkEtUIcxLOxEaoF4tAvxgjLU3CtCgFtKC6kgOwBngW2k8mYxx82LESxG/C7EEMxsB6dRvgapnoOnWoHT/8xgsjsqDVU32nTPHJdDCaVWSegQoYyUQfh7gnuMcyKtUamNUopDMBVna56WMDbjviw1VqPVCyvShhhDAl1mBvcT+xgPLOykzqgE6dV1EsBp5tp1c4BUXGoyC8qyqQNaKTcxZ6Z6t7TjjkkqGkbAkTYf8Ak1pk7W5wNTIMHy0mY6ZBIMgDcrexmOMG+YqgI53M6hczf8O+nbbbsZOE8jODOnVbpg6VXYaTvM3ueeMC+I5c/OJM87xaIMHg2nv9MVVQ03LCbjYSNvoZ49IwwoqrU9E3tcnnYGb2sASNrGwwvDAmrmtTNupQrBQQCRAV7R3CmSD+LEa2ZreX5ZcKgkqC0DqOsiIk7/lHtQuYNEkEtrV5VjAW2+rUJgxfaxO+OVKbi9PpTqENvE7EkQQGkbmZJGGAxyVc001GRBvaCJBXvNyQLgTIjEq2drVZl4H4QRdfqLT9ML8rXplgh+eFB7GRAEEbBtJv/SLYkKwJHewCqIn3jn1xDbrAOTrAbWarRAU1Sx3IU2HIuD1e5j2wJnEZklR1AQfVT3J7H9RidEyBLCmpBIJBnSDBIaI3tvzijw+s3UFHzqQWkwBvvA7CYiwJw0ndiV3ZTksoGhHAF7uTaIlRY37TP6TiFRR1A6gBYi9vQzAnk22gzbFuXcEBmYyCLKANXF2IMzcROwNuMXGsaiGfLUrGlj02E2jeI25B77YqiiGdydJVUSARFpuZ5PYevvgdKWuppLhf6dRgAbgTsN8DVapVbdRiADeBNh2/4jjE6Toz0zVOpYAaLQL3nmOQN73xnFUI1/gPgLeYQiUqzKFL+YSqUib6dKkmo0AjYKCDMxinxDxKnQdlqZZVLQQGEkRNt9Nu43jnBvg/iv8AC19VQBVdnDlEAnUZDSo1OQYF+J9SR/i+vTzQp1MvpZzU6UN3X8JZ1AhBIsCTO/fGlYGDLWoOdZVVpMqxoimNVhsLcHjnGjT4ryFREo1KINJdCJYHSflERcbTIjGQGXcU/KfRKMVJMDckhtrKLiTHGDPhmolKQGUViDoO8go8wA0mwF+Cw3wluTBGuz3hflDzAxr5Y3vdqZHytO5APO4574Q57wum9OWemWUFjVI0NYCVtAadxO1zIw2+G/iYEotRSocaXVh2hdUXt/j2xT8T5cZVwQp0SIIvA3AI5FoI/tnDb7GYLNUKtFiCCFa8MCAZFrESPfBGRoo8srD1ViJXeBJsR64J8a8ZObqEaSTqAUT8qjYAbibs7XgC2O0Ph/zEVqNai8zq1MUg8aYBkERY3EbmRhNIB9Q8OWkpqOAqySWeoGLAWBPH/aDHc72m2bosOphSpSIqaVdiSmrpW5kSBdZwFlsu2afUKlNacal1gfyivSwAPSCCex4tio18vQPTNepqu5JC7ySL6iTeD9cXviIso1mqaooea+4qOxXTtJEmwMDpAj0wwyniNakvmwkqIiWPS19QaBtb5TsSDiWdzIqqVSVEzIao5gDY62PN5EfbC7LZY6SSHIJYAIFWblbkqbWvMYj3qeI8munpqVtukq+PfyT+AZT8eqaSoQL2JBAj0SBI4F9hhdmGZ7udUXuAB9hbB2cy9RwuhQ8HSG1W9oVdUj25JxQnhuaLKuhRqZVBJZQNRC3lAYxg9W8X++o9TRbdx48tX/IvzOY0KWiYj87YEyued3CsIBFvcYNz2VrS1MoCAWXUpJB0mCRIFpI7bjFdLwuohUGkxb5hcCAdpk29j32jFVjgz91Lx916jXKsAt/aPQ/v8sTFIEQTAbYxJF5BAkXBhh6gYApMCJXn1/LF9CtxyMZ2S4SXKAviFp0NCtOpHJIgMvE39RbthVk6ultoEQO354feLLMKb69LGSZ6OkEWgCAFsT8hnfFS5dY227j/ADitySJYrzNYBpmxsQP19IweabmVAvFjtPr645mKIMr3tvi7I54GkP6x0kn0/wCMS3aJYPodQNRBJ1XtwBA233vg/MUKP8ItRYWqGAILSW4PTwNjb1+gWZratjq/2Nr4u+H8wFzCeYqsjWhl1CTsY5IP64ayNZYspT5pj5HHWQQNIY6dXrDEG3ocT8UyA80KQGsNIYkKL3JHuIngKLHfDn4o8O8qu1WG8pnIPSAIqAho6iTyRYD5Ywl8QZ6r6nKiYBWk2tnMRIMEU9QgwZNzacdEVSHVEK9Jh8zaYDQoAGlliUYRsRcEReOxxCvXDmA6o1jEzAjsCeox/vBFXI6ArshCzGkMWa8/MSZ1bfa8YJyefFQ+QwooG1LS0KqhWMMrTvq1KA0m8nCw2AFQoaKgQuWmJmN4sRHBmLemPeGtpdlbm0Tvxf1It9jidRFapNZjSWBxJXiNIPDAj0ge2IVGL1OlYjcm0iIJ9Lfpg7A5mRVpRUpS1Sl07FtVNja35emCfDvG2r1UQ0mphgVqWOkhtyxbYRtMxbFlbxUg0QVkgAO11u3AYERveDzh5kSqg1HYstOQT5sr1A72IYyYgE3P0xaeKGZsV1QFatFzAEEgkSLHY2BHtxiK5ZPLZ21MNQX5DcAC4K7W/ScOMxXppSXqEOWhlJMkHqtqJmWPpYYn4XnkprFiNT21aWg6rrMGYhcSxquxHTyFKqy0qVVSGJMMqtpEEmZkzjviatTmk+qKdgabAIeboQRsYsQeMa2jUylPqioDDEM+pivcqWJa898Y4VDUNSpfSdTPuLmYSeYFvacK7dIbSSPZemVUEiWnp9AY6ifaLDj3GAhlSzM06Y0m5ue89m57TinOeIl2WZJVhaQLTAjkW5v9sH5jPLpCNPqTbawhh7wFYEf3DDokkMzqVUZTEelwOQu0g39bz/UPU2qahouCCQ8whkRJJ3Ftj6iDGOV8uLaSNTEBRHUBMzEwRtcGPUYjWqw4QMrAGS1oNoLHjlQJMnpHpgoC7NsF1NIJWCjtBkwCtt/qYBOrcjFnhgZqIQSwiQbkSOrSSZADKBAgdSDvYNs4GXS1oDfPqMMNO94G5N9mjk49kqr0lBAFtpF5W/O0WN4PacDYFaooZGcyzLeQY3tGxMWPuMH5zLEs1QgAHeSFVWBnckDmfUMMV+L04BggAuClzPV1i07wbWHy+uLsgwrMyOoMktDbBhyYiTGr/wCkb7YFyBStVT8plQTdeVPSw9gYI++BP4ZnqaILsskxqJgAyZJEDTJgA4anJjdrESukDTJUlSLbm6tv3mcTHjbUUCBYqhlYW2KgqZEQVZTEdguGFg9bwfREkBgqkmSU0sAwKmx2I9ZFsArpSohqo1RBDMplC4PIMfmLW3mcPadItTplj5hAULTgkCDtI2gTE2GKfiPxFqwV2VU0A0xTBkJfqj3I3Pr9IWoi3BrLEviVei1QmgrhDw5kx78+2H3g/g2XFBq9ero2FJQD80SCV3cGIiwAJvJ6Vnhnh61lJgmIAFMSzGJ7/pwO+Np4BmhQqU3YA6BFTYgIRdxbcEQW/FpbvgUlZS05OO7ozPiLmvUak6EMiyEQQIH4dR3AAkd9Ld8MPDabUsqyK3STqYlYTvDEbwB8urfgzhtnM9Qy716Tq5pPejUVSzArcLBA0hT03IGlVmNRJE8URcs6mixaaLOT5khHaZUoo5sI3tPE40ZFEsy+nzHYLqXUQN1k2AIG4M7euDvEMpQzWXeoy5dqoFP/AKdLS1G46ZJJ1b3EbYzXw94dVzAerl2Br7MlQ2aTOrVwABax7QN8TyuUNN6tPM0kb+Yq1CMxURRPUZWm6lxf5mBjpFsPcCweTLaEp1jcq1RIaAGHl6x8sbkmwPGHPjvxNSrIimlVYQ4ZtS2AE6pWYAYQTIIva+MsPEjVrCmUIBcBQCdMmVAKnfpOmZBjviXiuSzFApVZVVVAAHmLUAOkBpCs0BvXecTYhb4vlPKqB1MK3UpEyt9pNwRti3Jv5kk0gz7sQBzMWsBybbkn0xDN5lWcFnFTUBOlSIjZQDfeOrc+5wTSyqCSyMQSdKoHYpHDaedt8K8gMMp4azqQptUCuEaCwMRrOmwBFo3g3jTZSzWg2I4PEWI/XGo8KzwCH8MhTpKgDV+KbbH8r7YFzGUBrVAwHUqMPTUCDHfqE/X1wpSSRLIUM2VphbjUI1eo223B+mG3w147UpaqJf8AlMSxBA33kkgmLbWuPXGfpmxpkEtxixfMpsCfmBkEfvfY+v3xhe12jfRd3B9/nr0+t9G/oZQGtTW2kojNeDqIMi24n63N8N6/hlI1dBCxBMS4HzEcOLR3nGcqeJvXqBqDKulNJJuLAkwwIvHHri7KV8yzsXrhdKM4KkgsARKzr3uTsdsUtOLyo3318DVyaxY/HgGWmzU5G411Le/862LF8Dy4m1NjY3Ln/wC5z+UYQ5jx6s4hPNcqJbqCAW3lon6TgHL+JM2p2YsiQGBJ6riRpYyLcYvauo/gi67H1b4ay5MkQDwAPyIQk4FHg+TTUroCQYFlDGTaB5QvxsMfP/E81TerUdBoFR2ZIiUWTpEA8wfYRtOBW6iSCTN5J3m98ZTUeor7FvU929sm78f39z6JV+HMmGgq43uRSA/OjxtgSr4FlNLEUgQCdLfy9JAnc6b/AE7YxWVp3PNr4tbOAArLECbfh+0xBviZKMuIpBH2prO6X79TX5fwPKda+ZRKteVamdMbSQlvY84R5nwrKU67A1tIcKyy6esCAP3bCCjU1GNKgASLDgmf8YozdJY6R64IqKfCIn7Qpx2ybfz/ALZqqOV8OEtUzGqzRLEfLbZaUsZ2HPrgPLVfDg2r+KYFX1AaKlxMwP5IIHsZGFXg2VFQBi0amsoQzbeTZR7kk32wtz2WCkq3zXsDJFpuffG+F0c6a4N78SZfIJSYDMOdWkiNTnVOsBmIOmSBEkbGNoxHL0/DKdKzVWqMJDPSBb06SZA4sNt++M9/8KZiz1CTohYiD0GNSqCZFoU7wTaYBnU8LYMwkAhnUEzJZQWgEjkDeYEwTIIwam5s6Iaigu78Y/k0vkeGqAXeRAJ0ogg3kEEmRcetjjH5xMo1RwGrATK+WqaRsbSw5n7YITwxvM8tmF1LWOoRtyQL+/GA18FqI34IMC5InVt+H2Ha++8TCL5HP2jfFqn9Xf8AxB05evFRnzBYm+paYmSZ1aWjcT/5YhX/AIUEnzK4gQXKpM7QAGlrACYje++E6Zp1U6CiK8HUxmPZAJJMfvfE8qTpIYlt9LEBSCYJ0qJJFhud/sdr7OYYass1J5GaCsVYM1NIZudJ1QTBM8R6xh54JVo+UHRqr6tSsjKg+TYzqIBBgiN/vjKs7F5YliYGp7xe8m9vS+/G2HHglJqb1k+YKUMyFEOLQGPtN+MOPII549l8utKlq/iFLVKpCgUywJCAggNHANiecG/CtPLMpKrUZCupvMAkBTB0kOYk8DeBhZ8Rh606UN9Kp0SwMwFDTYzpG3GDfhrw2rlUZ62pYZtaQunQFJIuNWrWFEC298PA0N834Rl3VqorOCp0wFX8MU+5ksR6b4RfEmZygdaM1zo7BCJPE6xeIOBKZCs9cjYyfW8gHuQbj2wL4R4R5itVqkwTNoEzcn0xM5KORpW8EKX8GWn/APkz/wBlM/8A5E/vjEhkMm//APYOkSTppj8i28kcRhzl6WgjykCrNz3+pvgjJZqgDWkqEazNAm8G2oQSCPz9MZx1NzCk42J3q5bSSTmTIiCtMG0CfnF4t7Tti7LHICk6h8wWe7hqdMyAbCC0AG519l45C8ZyLUDABUgwCDOqBPHEfrgBEDCTeVbYkAHeRe3r9J74uwi6HT5LKKReuKZBIWEAIU7A69TNP1JvyJmc7lzUMLmpgAwlICwjdmItMyIuO26FqiqV8xjsBc3tPBBNj9r+2Dc11UtVORJuwE3BuOIBBJFuTtGAQ3z9LLOilvPnSAT/AC5BUkCW1fNpi07DYnFeRfLIwKnM6fm2S/cEBrk9o/3hflcqlRCdinUZESPlbY3MwRfeMCVqh209IYAGZAHPBHuTt9MDEOa2by2sknMSGfhLhgRuKgsBf9ZxzLU8s7hjUr6gsywSTotw0k2n64W5htKoGUKIBgQOrb5pJ2EwoxZlMzTFRSylVuDuQQR+KQAbgWjA/I0OhnKUQKmYUTPSlMb+7E+tjzhRm1ypLy2aMxJ00zv6lpwXQppWP8qZapA1CFAGgHj+9SJPBHbFVDwo1GRnPQXVYEAxe4PUATBAN12vvGcYtdDe9umPfhSnRpLTek1QgMWOsJaARBhhz6jY9sG/FHxfQr1aUP8AzAWRgFBTSzdMnzDM2ngDUN8Z3xDwp8yKa0lNOiGISmx6isvpZzuTAO4/EJMzCyv4EwtTAI0htRcCxtYGIgwIPJHuLp8HQtRJLHVfn18GqzgidCunUFu6oSNNkLgwFDG1xsB7U+D+GRTrMdbVkJLqtUroDhtRADgVGJGmDMx92FQs9NZRDwZuNSRNpuJnYj5ObSsy1WtrhqdOosU6pFS4Vy9RZEGzDSYvHvGLRg1kA+AfE1ytZ2fUQFiB3nSJ7C+5xpKdXKZhsxWYw7mFkMQBpAB2K7yZHtxjO5AVcvm/Mpp5kO0qLC77FuD98aDxzxqvmMuab5enTOuL1dQkcarCZsVkne2HHgRn6GXomqzuSWIXylDMGNQOoBKwDp3kn/GCfH80nlilTUhi7eYHLNqSnLqQSxgz7bxhenhYpMlWrUO+pV076SCQATtfHs34nQqEV5qjMeYAVJUqQXJlTZo0A2O0i/JkA74a+EmrHzJVUUyoM6jaQsWK7g6juNgZnDHM+DrMtr3ICkmEjgKhgHued52wf8O/Eq5imKjMq16elKikgeapMAr/AHTJtsZGxBFtWpXzFR2p0WKqdEo4T5Sd2azG+yiF2kmQKSXQUZdKDNpG7MYAB/z3+3uMMfEMiyVLT0LHUbsN7e1z9I5wkzniL1hCIxFj+wOMM/D/ABlqCqK4aozalAJk24m+4I+2MYJPDIwVs2h0ZdqkKfQ8H/GLalFpjk3t27+n1wLQYNTNMWFx7Wt+UfnglMySq3gizCB8wi9xvYGcYUuxYBK1J1HTrA5GmfyI4/LEfLqgAgtuQOkf29xb5h9xg2pWeAupjEQvsZH2I3wMc/VLQas6pmO/YmI2HBi/rioqNdnR/kTeX+F6Az5ur06iQrCYKqJEx/T6YtrEOQtMsFtraBPUYCCwljvc7Am8RgaozOwU3a4Gw5LEmI5JYn3xXlageoUVhCo0SI1EXLcSSZIWbQFk4pRQL2if6l6EvEiwqusWGkiJ2jTAmTA0gc/KPr3LGxU2IuPqbj6H9cQzYKVArEsANPmGRqBAiOAbXA2Bx6msVQIt27auI7T+nphtf60YydtsvzjKGXSxFyCJ3sDJ53BH1wNBCGIlWj6fX+04uzeVgGppuI/I8DkROJJpLFf6x/8Ar/rGbJYMFOqJtI/OY/PHah4/friLiwM9REbcr6e+LqpU3/zhEERqaktNV0lSxJ2nUReeTsPYYat4Fpy3mtUAbR0SRAkCB7lTYD8owrBYqQJgiAADcmdPv+I+lsRadAJaZZjbYHmPrjd4Vm2ErIoOmNyIv6C332x5ceRoPf2x42xiyGWRivMZcMLDqXb19P8AWLaaE7bck2A+uLQsAEENfcTY+oIBwJtZEhZTpjcLLWg7+mxIvJ5wx/8AhtVqYfUsE9QiSPcxcd4t2nfHDO/39cNcvmk8pQyloaCdQGnkss7yDMAHfG+m1Jlom6ApTZKZUQeknpUrIYC8lSPex3vcfKZSm9bT5it0KZEFZV9CiWFysj3gfUvPeHU6jGm7OoEimmvoebhz1dbbWgi2Fb10WoFp6adQI4MiymUcEcal0NY7lexxs1gYyzq0lzHQxDIQ7sgEhhBAYNKm8HYkQs2OCoqNSqoz+Y71KkEwBBh+DH4lYR3wqzpCqtCj1VHOrVPV1Ey5JI6iZidzM2BwPWoZug4RmdVdfnEaZ0y0wIsBHFlEYcsCsEr008ynSquVQt/MIgkcDg+8+uG8KAFygmlB66h9Ljgn+rj6DC+nklqNUYliF0RAubMBcwI9b8YKzWc0+WfL0IVNluFYalYdUd+MYSp4aHGbjwF/wQVQ1aoXDGAAYXadhci393vgBTT1qFopMfimCOYXkHb/AFgVKzCJN4MrsrTypa5724Jxxc0EOlSTwrRZQbG9zEWmPXD48Cu+S3xSghqLWVpFSGgCAJt33m0dhgCgouOxkEbXvuMaDw7LajUowpYEshMaSGhWibkahNjzvhTBCVKbaQxkhVWDKEyPcjVH/jiZIKb4EtfLTM3N4P8Aj62jgemHGSpzTYH5dPpci8j3mO/VuIwDlf5ZDPtMhd9RHH23PE4rrOzavlMAmDEREEyYIgX9ffFZYwvIU6qPABCmVAi1xb8wPtiyjl9RtcWEQFBGx/d+L4Bp5iDK9wwPUCLkT83V6n1wUAAwZ1lNSM6nVJVyJUGBaDEzNz9G0DIvTcglUY6W3UXJaBpBAJkxIHN4xRTqvTIIUNJC8kiTexMx6Ww68Y8RqU6hp0gCqgU9Y6ifLbXTcGQFZQY5tI9h/Ecw38Qz06ZX53cGDpLjb2naO+GAV8K5zSxoHRP4WiTMwZ+m2HtbJLSGt2q1OokIqgtJnfmItOM58DUJzE26FJ/x/n8sbXKVBUJemwiSD9LYxlyax4EauXD+Wr06yrZHA2MnVFw0wVn1xmPFk0Mo0+W+hSQJhmcSYM2HEe+LfGc/XNet1lWDQABpICzpA+8+pM4Hz+fasqswANMARMlhFyfqONtWGkS3ZovBfiYZbLuhprVc+XpnjVTUmed5ODPhfOolNUNY0/MSkqqjaKh0z8rQ0i8ER9e2a8SUa6qrUpVNKIVqJYMUANtwYTUs8kYKoZ7MU0/h0y9OpVqFah0RqCi2nstxMep740jhis1gp5SNQzDan0GQ5JGo9Kkoolr/ANXcxgPx2vWbSlGGphdLlqdNnJGmLv13U9+/thTmvFKApaFSlSVKiHylJ1M1NSLGDuTu0RPN8D5Xxr+cKoowtgTrNwNpB6SQdjBO+G5CDqX85jTJNVgpFNCPk1W0DTZQSNV9gGiwMC+KeHrTUh6RRtUQPnEb+jLcHUvYbzGGmR+IVTLsPK8s6/MBoqAD317ar/i3kidpOY8U8crVyxJeWIlTY2naBG2xi+18LlWBzLL/AA51VC9NjCoEEuSYMhe21tyDh+vxnXo9FOmagG5BPSeQCJlJll7BiOMZvwzxLyVZgCatgrNMIp3KjhzsT2AxflvGVE+apLSflYr9LC/e/c98HHAiHh2ZZKpZgQIKgHb9wPyGGmdrRTLL1trAm6kAgCbXuV9N/TC7OZQgFWdJtaTNyI/YwVlQCrqPmCyTN+kg6dO8XPriY03YkVUM9DAv0iwEbeg79xOCKuYDEov4+4Ikr2AEmwnbCmsArStzrFyJ9uom4tzvjtHzG0tSDvpaZpoSAwMkagIi/eOMTsVgkaJK1SkFqVacKbEFbPyQZntIJ2ge2IeL5im4nLAsxJLloCiBIbVPpIBMmSBO2I+M+OeauioipSkaAGl2IEGCLIL7kQYIE8KlptV0q2lVBAVUBA6p0m5lpa2okxP0xdLhAWZjPBJReokQz3E32ExAmDcTPaMD+H5ipTjTbSQwB2LLYSd40yT6YJOXEGNSybFj82oCA09m1KfpgYFzUXy6TVOkFzeADZp/fGGkAT4trk6Q7KSrrIEIAog7dhBPfFVUnSVAm0WMdzsRMTH0++DM6fMSlpVtAEgC1wNJB4AkE3MHUMC5EnSvqCJtcqYHvcDbEsGE1qgdab9QhgCPQm4P0n7Y94bQWoyy+kLK6yDBJBgd7kC/E4BogMShmmsyGjVE3sJHf88FZPObpUgMpkPEg8Tew/UEYzqgO16Zg1ASVLf0xB3jsedp24wJX6QSF/ycFZqvqJ06m1QzMbD2Wbm5Jn2xAQLk/v2wrpi3UyT5Z6YJqABmHysQxBXqBKzIsCLxvjhJaJJk/i/0NhgV6h1SLAGY784JpsIBuFUSeTG/6YcpNocnZ7NIFOJOoRRqEsZIWdh/dHrNh+WFWc8SL9KoWfYAA29bXn9P1MpUanlg1PmG+2x22/P3wbaWSXhHWqlt/oBsPYYIyTidJ2a3seD97exOBQcQJwuSBhfaD7Y03wGVNStRZFWqUmnVKy1uzdgYMTwcIsvnwBJAlhBJ4IifaQZ+uKPFfFA0XiBbTvf13Ajj1w9NuMjRYGvieedM4aQHnBBUKlbXCk+WTpABDCBHGnAGZ0tEiquYddQWx0tJMSLk2I2/FgWn4/U1lgJmA/SBsIsRMGORExftizx2tT6GpMxYCS03Akn73IjsMdTaooN8DoJVZHcsNgxEXBAWQREGSVZtxqItMgn4lz8jyFkTv1FoBJB1GCZvHOx3wJkazUKA1QS5LU1O4UiWJtYesc2BJAwiXPsXJJV4MliVWbkkAFrgG+53xLeKEE5fPJRcFv71qAF57RDmLGDbtgxMyKtIsAWKywHNrN9flf6Yz+ZXUxJBGrqv/d1f5xf4VnTQaQNQkW78H2kSPtiMBQblF1aleElfnYa3XmOk2kb+xx2rlgpAKmCqgh7i9idoub34OHFbw0XVHApkU2LHdtS9pj1PuO+O5rxfJ0wFKtWdAADuLW3Nh7BcFhQPVclgWI/lgrqmJBUixBluNhv2wspMNRqkklCGJNrydzJ457euPeIZ01iamkogA6BcEiY7SY7+uB2qHpZ4RRA1hTCzELP/AMwxvp79hJKsZ13Z+sgSBMRuobb0g7jkYozAINxYyUgbwb6QNoF57E7Y9VTy3QzKsAb88EfqvqJx3PhY0qAdJkEbkG2wiBbcxMbcloDjjy4cnq3mYPrG8bbnsDscE5lmZFbUSVBBAHDSV+wBk3394ohhYwLTCwZ5Ei5v3O+nDLKVVekaaaPLAO8B9Z6hEmSJETBH6EACNRqlYNUMhuok6j827HgR39BiWZcoh0soNQs0iZAY2U34icey+bMqjadOkKWi8NqIuRcAmdhOKshUUVk8/UUU3BubSQPuIv64HwHI+8C8STKU9D03ao0MSoGzbAyd4v8AUYXZfxhqFRqlOysfkeINye+9zhH4lnmd2dpLMSTHr7cDaPTFKqoEt8x47W5xO3sbYz8V8U86oajgTey7el+f+MK3zExA6R+/zn88Tqqtr29eZ2xWKEGxP7H+sUkhB2TfmB/VFiSP1/8ARxb/AAxFTSS0kHqJ3gFj1Gx4Meu+J+HKv4m1WIC+rREEGDAneL4IzrhROklrCeB+E/WAB9fuugINlVTS8AgQDLA3Ox4m/uNsEmpKkMbC4P7/AHbEc3mUcGbHj1FwNRjeNptYDC+lTLmCSWvANpjj64Uo2NOhhlWqVlKoP5aNIk2BYQd+8bemLmza0NHkoC+nSdYllJMHSpGkRcdW0nAXhoAqLyrcqRKjvNwDxPAJwd4hXBuVAEA6rtaIBkkagdLXtJn6uqQC1Mlfqa20A/YF5g3jbtviUIoAAERz0/qJMiDPqMQy1YuCLSA28MSSAOmwC7RbuOTOIUXN9W5vfsdsAhln3NQGqVCSWBXaxIHN9v1xTlc/8qt/02MHqN1YwQJPT7jsfqTmfFXTqLsb/wBRO8EyDv8AKN/6R6YXr4lljrLU6o1CIR1C3gzpZTpuCYmJIgACMTAlZGbUj1eWKglCZYnrkTpLQFm52n1xWz1QivUqQwYDyzFUbgj5Z5kQO++I1HWqA9JKhLACWqXsCAIsIDX+nYwDqGXc6fLy9Gm1wDAkXmCZII3sZBnvfFtlC7xuBDA6WUgBQpBQKFKfN1AAGytwJGLvCK7uZhQp1LIGxc6hfgBjI+vbHBlWWm5dkBbSTMmNcqDZTyRiXgOlToWsAHtZG6ZMA33Or9e2zEKzXDOEUlmuD9JtLX7/AJ4Nq5iwCM0KTzaRyFE7m30xe9VHdxS0qah6SaYDttEkEgRsACBa4vheKvlOZX5CJ7jmRHruJ5+mJeXQwrNVSmWcsJUNTcWkAkhDY9N+J/oxChRdS06gSwsRvI7wBvxGH/iGapGmqZj/AKLg9IGlQQQVI0gtuVtIAEzOM62adajE9agQp2sswTyOkduRthyuhMtpUdI7nk/v97Ym7f6+ht/z9MeNUyGmxAIHFxPO++IM+9t8c+byRY2zfiwRtP8ADZUxFwtS9h//AK4SZjPguYRJJ2VTb7kmPc49WpEtDbEAgj85x5UCQqLckAAck7XP+cUUF5LPwIbL5ZvVkfV9StQD7DEszmS+mKVJBpWVQGCYn8TE7EfYYuyPw9XdtDjSdQWAVvJF9cmwnbTcxeJIF8wSdM6bWPEKLTzipJqNjY28HdQrE0suSSB1hgYA/tYW/wBHEs/UDLanQQaiD5WrURcXDMRHP2wrERtbF2SyjOwVOe/bGd2hcoX16RUkGxGPUcm7iQtv6iQq/wD1NAwx8VFWmV+XaA2kE22uR2jEQ5qqdRJkRc7H3wXiyWqOUspoVgxUtIgASBG87cGLYEbJgsFkjVyoAPtJBA+xxPw6sXU6t1YjE8wNjeQR+5498NNqVME6dAVakAF02kENcyDY/NypB+bcgnvGC/B8tTZmepPl07mSRqYDUATYqeTbYWNzMMllzWYSNK6TFrAHsNZnqtJAJkkk4vqmmmmkzEUlDoIkQ8fOVX5obpg8ExeMdBoLPFq7O4OosTDMBEKpIgCN1A2Hc++IqqrpbSGiSDEKJJEGfxTwLwV7Y8GEiIGq8xPafWNrHvA2xVnqmkooCxc3UGCeRM7b/fvhPIBufoGoEqAgqx0g7R6H64hmaKUxp1S+8Rb2viVAFkZQsKbm+0C5B3OwO2KKtRFaSNTdzsR6cz74hJgdqIXlrhZ2njgdvTHpQGBJ/K/AM8HviGXd6jhJiSBf5e9wPU7gYIyVBSG31aZDHgq0m0mRpuJjm2KoCWTzZVuowCBKgWFiBE7mCbx3x5ahLCH0wGh1u0TsNQ/lsRuVBkDbtRSGmVgSDLexn/OK2BU2sw+U79rEHgyMDGmMqOSo2NVdWrSVCCSZBI1NeBaIECeJxZn8s1IinUCAFAV0dQBjoM3JE6VJG/pgHPeJio0LTFFVEKqkkxMkkzBIYkzv1HHq+eqfM9oWBp4U6m0g3jn/AIw/AAyElYlQASdI36jMT6RH1xzIjTUVhK3uDYfTnaR9cWrS1BmAi5iTMwCZER22IxRBEMLpEQSZkkQ1+Z9tsAiNTWNoA4nsCb7XM8XwR4stlaCHYBiGaCfQJGr6k8xiyjQBr6SDJ1GRG9yABxIt+7H1ULmmmpm1KDGorZQFOoiJAce9xgAzYN5sAQDY/wCDiVNzDSQbRM7bG32wfQ8OUVFLyE1Lq09z6E7Ee8euLcx4dqmF0AcTNgYB/wCPbByAvXT2HF78H/P+sFZikKnUq9MAN5cwpuTIP9sc4hQyig6gNcEWsAQZEAE7yNjb1jDddRkNIDrpQSTBQlwABGkCH2a+pu90FCirlCCwpkwRFzciJJ2Fh+/U16OukzAggEXaNiCJ2/tiYG/GIeHVCxcBR8unYD5YM7yTHryO2L/A3di6TCsHCgBbMOsGY/t9r4djQH4S0tBgtMRPO9/pImRjlY62PlqTwYB72jsQcRWn1sdQAI7HeRB2JmfTvhk1QUXFOJZxBIJghvxDYhjx2wNvgRbklQB7gFZLMIK6wGgadJGnXpB32OKvD67VKVVKh1lndgWYsRqEkGxsSJHqTAOK6ZCVChPzKQR/aQIiLAhQRFtvbAKhkqtojWOw2AuGBYzPO5+uCgRamXCkARqHItG/rvJ9cczNJEcywUGIneImNzsCPvjtfMFnJ2DAiB/SwIPHBt+Yji6rlw0M6gT6kbAXIUbwQZ/TC8DSs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7108" name="Picture 4" descr="http://www.eiroforum.org/media/photo_galleries/xfel/xfel_01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44" y="1760042"/>
            <a:ext cx="7620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544" y="4289209"/>
            <a:ext cx="3440057" cy="182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44" y="4289209"/>
            <a:ext cx="3233318" cy="194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432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6860716" cy="406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3600" dirty="0" smtClean="0">
                <a:solidFill>
                  <a:schemeClr val="bg1"/>
                </a:solidFill>
                <a:cs typeface="Times New Roman" pitchFamily="18" charset="0"/>
              </a:rPr>
              <a:t>1.II XFEL –Beam Dynamics Requirements and Measurements on HOM Damping</a:t>
            </a:r>
            <a:endParaRPr lang="en-US" sz="36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" name="Rectangle 3"/>
          <p:cNvSpPr>
            <a:spLocks noRot="1" noChangeArrowheads="1"/>
          </p:cNvSpPr>
          <p:nvPr/>
        </p:nvSpPr>
        <p:spPr bwMode="auto">
          <a:xfrm>
            <a:off x="6861669" y="1556792"/>
            <a:ext cx="2282331" cy="88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</a:pPr>
            <a:r>
              <a:rPr lang="en-GB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HOM Prescription</a:t>
            </a:r>
            <a:br>
              <a:rPr lang="en-GB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or Requirement: Q&lt;10</a:t>
            </a:r>
            <a:r>
              <a:rPr lang="en-GB" sz="20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GB" sz="2000" b="1" baseline="30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5610" y="6524611"/>
            <a:ext cx="7429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See talk by A. </a:t>
            </a:r>
            <a:r>
              <a:rPr lang="en-GB" sz="14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Sulimov</a:t>
            </a:r>
            <a:endParaRPr lang="en-GB" sz="1400" b="1" dirty="0" smtClean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251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6860716" cy="406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3600" dirty="0" smtClean="0">
                <a:solidFill>
                  <a:schemeClr val="bg1"/>
                </a:solidFill>
                <a:cs typeface="Times New Roman" pitchFamily="18" charset="0"/>
              </a:rPr>
              <a:t>1.II XFEL –Beam Dynamics Requirements and Measurements on HOM Damping</a:t>
            </a:r>
            <a:endParaRPr lang="en-US" sz="3600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032" y="3068960"/>
            <a:ext cx="6785456" cy="352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Rot="1" noChangeArrowheads="1"/>
          </p:cNvSpPr>
          <p:nvPr/>
        </p:nvSpPr>
        <p:spPr bwMode="auto">
          <a:xfrm>
            <a:off x="6861669" y="1556792"/>
            <a:ext cx="2160240" cy="88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GB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HOM Prescription</a:t>
            </a:r>
            <a:br>
              <a:rPr lang="en-GB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or Requirement</a:t>
            </a:r>
            <a:r>
              <a:rPr lang="en-GB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Q&lt;10</a:t>
            </a:r>
            <a:r>
              <a:rPr lang="en-GB" sz="20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GB" sz="2000" b="1" baseline="30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ct val="20000"/>
              </a:spcBef>
            </a:pPr>
            <a:endParaRPr lang="en-GB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3"/>
          <p:cNvSpPr>
            <a:spLocks noRot="1" noChangeArrowheads="1"/>
          </p:cNvSpPr>
          <p:nvPr/>
        </p:nvSpPr>
        <p:spPr bwMode="auto">
          <a:xfrm>
            <a:off x="0" y="5040409"/>
            <a:ext cx="2388568" cy="1817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GB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Measurements Indicate Various Manufacturing Errors May Cause Deviation From Specs</a:t>
            </a:r>
            <a:r>
              <a:rPr lang="en-GB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GB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388568" y="4365104"/>
            <a:ext cx="671264" cy="122413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388568" y="4653136"/>
            <a:ext cx="2975520" cy="93610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388568" y="4653136"/>
            <a:ext cx="4055640" cy="93610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633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7488832" cy="445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3600" dirty="0" smtClean="0">
                <a:solidFill>
                  <a:schemeClr val="bg1"/>
                </a:solidFill>
                <a:cs typeface="Times New Roman" pitchFamily="18" charset="0"/>
              </a:rPr>
              <a:t>1.II XFEL –Is HOM Damping Spec Too Stringent?</a:t>
            </a:r>
            <a:endParaRPr lang="en-US" sz="36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610" y="6524611"/>
            <a:ext cx="7429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See talk by A. </a:t>
            </a:r>
            <a:r>
              <a:rPr lang="en-GB" sz="14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Sulimov</a:t>
            </a:r>
            <a:endParaRPr lang="en-GB" sz="1400" b="1" dirty="0" smtClean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351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08574" cy="1340768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1. XFEL/FLASH Remarks </a:t>
            </a:r>
            <a:r>
              <a:rPr lang="en-GB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GB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HOMs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35426" y="1340768"/>
            <a:ext cx="9144000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228600" algn="l"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GB" altLang="ko-KR" sz="2000" b="1" dirty="0" smtClean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ACC1 HOM diagnostics successful &amp; ACC39 </a:t>
            </a:r>
            <a:r>
              <a:rPr lang="en-GB" altLang="ko-KR" sz="2000" b="1" dirty="0" err="1" smtClean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linearises</a:t>
            </a:r>
            <a:r>
              <a:rPr lang="en-GB" altLang="ko-KR" sz="2000" b="1" dirty="0" smtClean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beam –HOM diagnostics ongoing as part of </a:t>
            </a:r>
            <a:r>
              <a:rPr lang="en-GB" altLang="ko-KR" sz="2000" b="1" dirty="0" smtClean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EuCARD2 (DESY, Univ. Rostock, </a:t>
            </a:r>
            <a:r>
              <a:rPr lang="en-GB" altLang="ko-KR" sz="2000" b="1" dirty="0" err="1" smtClean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Univ</a:t>
            </a:r>
            <a:r>
              <a:rPr lang="en-GB" altLang="ko-KR" sz="2000" b="1" dirty="0" smtClean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Manchester, Cockcroft Inst.). </a:t>
            </a:r>
            <a:r>
              <a:rPr lang="en-GB" altLang="ko-KR" sz="2000" b="1" dirty="0" smtClean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Stability and assessing the </a:t>
            </a:r>
            <a:r>
              <a:rPr lang="en-GB" altLang="ko-KR" sz="2000" b="1" dirty="0" err="1" smtClean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tendancy</a:t>
            </a:r>
            <a:r>
              <a:rPr lang="en-GB" altLang="ko-KR" sz="2000" b="1" dirty="0" smtClean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of mode drifts is an important consideration for robust system –experiments continue.</a:t>
            </a:r>
          </a:p>
          <a:p>
            <a:pPr algn="l">
              <a:tabLst>
                <a:tab pos="457200" algn="l"/>
              </a:tabLst>
            </a:pPr>
            <a:r>
              <a:rPr lang="en-GB" altLang="ko-KR" sz="2000" b="1" dirty="0" smtClean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GB" altLang="ko-KR" sz="2000" b="1" dirty="0" smtClean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endParaRPr lang="en-GB" altLang="ko-KR" sz="2000" b="1" dirty="0">
              <a:solidFill>
                <a:srgbClr val="0000FF"/>
              </a:solidFill>
              <a:latin typeface="Times New Roman" pitchFamily="18" charset="0"/>
              <a:ea typeface="Gulim" pitchFamily="34" charset="-127"/>
              <a:cs typeface="Times New Roman" pitchFamily="18" charset="0"/>
            </a:endParaRPr>
          </a:p>
          <a:p>
            <a:pPr indent="-228600" algn="l"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GB" altLang="ko-KR" sz="2000" b="1" dirty="0" smtClean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Third harmonic ACC39 module at </a:t>
            </a:r>
            <a:r>
              <a:rPr lang="en-GB" altLang="ko-KR" sz="2000" b="1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F</a:t>
            </a:r>
            <a:r>
              <a:rPr lang="en-GB" altLang="ko-KR" sz="2000" b="1" dirty="0" smtClean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LASH consists of 4 coupled cavities (XFEL 8) within a module.  Many of these modes propagate through the modules –a suite </a:t>
            </a:r>
            <a:r>
              <a:rPr lang="en-GB" altLang="ko-KR" sz="2000" b="1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of </a:t>
            </a:r>
            <a:r>
              <a:rPr lang="en-GB" altLang="ko-KR" sz="2000" b="1" dirty="0" smtClean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simulations is being </a:t>
            </a:r>
            <a:r>
              <a:rPr lang="en-GB" altLang="ko-KR" sz="2000" b="1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used to characterise the coupling and sensitivity to geometrical perturbations</a:t>
            </a:r>
            <a:r>
              <a:rPr lang="en-GB" altLang="ko-KR" sz="2000" b="1" dirty="0" smtClean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.  Challenging to simulate accurately.  Nonetheless,  simulations of transmission is in good agreement with measurement (see U. Van </a:t>
            </a:r>
            <a:r>
              <a:rPr lang="en-GB" altLang="ko-KR" sz="2000" b="1" dirty="0" err="1" smtClean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Rienen</a:t>
            </a:r>
            <a:r>
              <a:rPr lang="en-GB" altLang="ko-KR" sz="2000" b="1" dirty="0" smtClean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/T. </a:t>
            </a:r>
            <a:r>
              <a:rPr lang="en-GB" altLang="ko-KR" sz="2000" b="1" dirty="0" err="1" smtClean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Flisgen</a:t>
            </a:r>
            <a:r>
              <a:rPr lang="en-GB" altLang="ko-KR" sz="2000" b="1" dirty="0" smtClean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talk).</a:t>
            </a:r>
          </a:p>
          <a:p>
            <a:pPr indent="-228600" algn="l">
              <a:buFont typeface="Wingdings" pitchFamily="2" charset="2"/>
              <a:buChar char="Ø"/>
              <a:tabLst>
                <a:tab pos="457200" algn="l"/>
              </a:tabLst>
            </a:pPr>
            <a:endParaRPr lang="en-GB" altLang="ko-KR" sz="2000" b="1" dirty="0">
              <a:solidFill>
                <a:srgbClr val="0000FF"/>
              </a:solidFill>
              <a:latin typeface="Times New Roman" pitchFamily="18" charset="0"/>
              <a:ea typeface="Gulim" pitchFamily="34" charset="-127"/>
              <a:cs typeface="Times New Roman" pitchFamily="18" charset="0"/>
            </a:endParaRPr>
          </a:p>
          <a:p>
            <a:pPr indent="-228600" algn="l"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GB" altLang="ko-KR" sz="2000" b="1" dirty="0" smtClean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HOM </a:t>
            </a:r>
            <a:r>
              <a:rPr lang="en-GB" altLang="ko-KR" sz="2000" b="1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electronics </a:t>
            </a:r>
            <a:r>
              <a:rPr lang="en-GB" altLang="ko-KR" sz="2000" b="1" dirty="0" smtClean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continue tests in </a:t>
            </a:r>
            <a:r>
              <a:rPr lang="en-GB" altLang="ko-KR" sz="2000" b="1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3.9 </a:t>
            </a:r>
            <a:r>
              <a:rPr lang="en-GB" altLang="ko-KR" sz="2000" b="1" dirty="0" smtClean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GHz </a:t>
            </a:r>
            <a:r>
              <a:rPr lang="en-GB" altLang="ko-KR" sz="2000" b="1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cavities </a:t>
            </a:r>
            <a:r>
              <a:rPr lang="en-GB" altLang="ko-KR" sz="2000" b="1" dirty="0" smtClean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2014.</a:t>
            </a:r>
            <a:br>
              <a:rPr lang="en-GB" altLang="ko-KR" sz="2000" b="1" dirty="0" smtClean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</a:br>
            <a:endParaRPr lang="en-GB" altLang="ko-KR" sz="2000" b="1" dirty="0" smtClean="0">
              <a:solidFill>
                <a:srgbClr val="0000FF"/>
              </a:solidFill>
              <a:latin typeface="Times New Roman" pitchFamily="18" charset="0"/>
              <a:ea typeface="Gulim" pitchFamily="34" charset="-127"/>
              <a:cs typeface="Times New Roman" pitchFamily="18" charset="0"/>
            </a:endParaRPr>
          </a:p>
          <a:p>
            <a:pPr indent="-228600" algn="l"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GB" altLang="ko-KR" sz="2000" b="1" dirty="0" smtClean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There are potential questions on XFEL HOM damping specifications (see A. </a:t>
            </a:r>
            <a:r>
              <a:rPr lang="en-GB" altLang="ko-KR" sz="2000" b="1" dirty="0" err="1" smtClean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Sulimov’s</a:t>
            </a:r>
            <a:r>
              <a:rPr lang="en-GB" altLang="ko-KR" sz="2000" b="1" dirty="0" smtClean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talk).</a:t>
            </a:r>
            <a:endParaRPr lang="en-GB" altLang="ko-KR" sz="2000" b="1" dirty="0">
              <a:solidFill>
                <a:srgbClr val="0000FF"/>
              </a:solidFill>
              <a:latin typeface="Times New Roman" pitchFamily="18" charset="0"/>
              <a:ea typeface="Gulim" pitchFamily="34" charset="-127"/>
              <a:cs typeface="Times New Roman" pitchFamily="18" charset="0"/>
            </a:endParaRPr>
          </a:p>
          <a:p>
            <a:pPr algn="just">
              <a:tabLst>
                <a:tab pos="457200" algn="l"/>
              </a:tabLst>
            </a:pPr>
            <a:endParaRPr lang="fr-FR" altLang="ko-KR" sz="2400" dirty="0">
              <a:latin typeface="Arial" pitchFamily="34" charset="0"/>
              <a:ea typeface="Gulim" pitchFamily="34" charset="-127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9910" y="332656"/>
            <a:ext cx="9114090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5400" dirty="0" smtClean="0">
                <a:solidFill>
                  <a:srgbClr val="0000FF"/>
                </a:solidFill>
                <a:cs typeface="Times New Roman" pitchFamily="18" charset="0"/>
              </a:rPr>
              <a:t>2. ILC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8966"/>
            <a:ext cx="5508104" cy="235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1047"/>
            <a:ext cx="3287880" cy="21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00201" y="4012385"/>
            <a:ext cx="47362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The ILC will collide</a:t>
            </a:r>
            <a:r>
              <a:rPr lang="en-GB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 electrons with positrons. </a:t>
            </a:r>
            <a:endParaRPr lang="en-GB" b="1" dirty="0" smtClean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It </a:t>
            </a:r>
            <a:r>
              <a:rPr lang="en-GB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will be between 30 km and 50 km (19–31 mi) long, more than 10 times as long as the 50 </a:t>
            </a:r>
            <a:r>
              <a:rPr lang="en-GB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GeV</a:t>
            </a:r>
            <a:r>
              <a:rPr lang="en-GB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 Stanford Linear </a:t>
            </a: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Accelerator</a:t>
            </a:r>
            <a:r>
              <a:rPr lang="en-GB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–initially at an energy of 0.5 </a:t>
            </a:r>
            <a:r>
              <a:rPr lang="en-GB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TeV</a:t>
            </a: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and with a later upgrade to 1 </a:t>
            </a:r>
            <a:r>
              <a:rPr lang="en-GB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TeV</a:t>
            </a:r>
            <a:endParaRPr lang="en-GB" b="1" dirty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86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36" y="776910"/>
            <a:ext cx="3902651" cy="233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5" y="3062816"/>
            <a:ext cx="5396991" cy="324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08574" cy="90872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 ILC –Various Optimised Cavities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4534" y="1268760"/>
            <a:ext cx="294782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ClrTx/>
              <a:buFont typeface="Arial" charset="0"/>
              <a:buChar char="•"/>
            </a:pPr>
            <a:r>
              <a:rPr lang="en-GB" altLang="de-DE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Low-Loss (and </a:t>
            </a:r>
            <a:r>
              <a:rPr lang="en-GB" altLang="de-DE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Reentrant</a:t>
            </a:r>
            <a:r>
              <a:rPr lang="en-GB" altLang="de-DE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) cell shapes more susceptible to geometrical variations – change in HOM behaviour</a:t>
            </a:r>
          </a:p>
          <a:p>
            <a:pPr eaLnBrk="1" hangingPunct="1">
              <a:buClrTx/>
              <a:buFont typeface="Arial" charset="0"/>
              <a:buChar char="•"/>
            </a:pPr>
            <a:r>
              <a:rPr lang="en-GB" altLang="de-DE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Band frequency shifts</a:t>
            </a:r>
          </a:p>
          <a:p>
            <a:pPr eaLnBrk="1" hangingPunct="1">
              <a:buClrTx/>
              <a:buFont typeface="Arial" charset="0"/>
              <a:buChar char="•"/>
            </a:pPr>
            <a:r>
              <a:rPr lang="en-GB" altLang="de-DE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Qext</a:t>
            </a:r>
            <a:r>
              <a:rPr lang="en-GB" altLang="de-DE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values differ only a little between cavities with 3 (diamonds), 4 (crosses), 5 (circles), 6 (asterisks) and 7 (squares)</a:t>
            </a:r>
          </a:p>
          <a:p>
            <a:pPr eaLnBrk="1" hangingPunct="1">
              <a:buClrTx/>
              <a:buFont typeface="Arial" charset="0"/>
              <a:buChar char="•"/>
            </a:pPr>
            <a:r>
              <a:rPr lang="en-GB" altLang="de-DE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Some pass-bands have relatively higher </a:t>
            </a:r>
            <a:r>
              <a:rPr lang="en-GB" altLang="de-DE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Qext</a:t>
            </a:r>
            <a:r>
              <a:rPr lang="en-GB" altLang="de-DE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values (2 orders of magnitude) for cavities with Low-Loss shapes (NLSF and Ichiro) than for TESLA like shapes (Cornell and TESLA)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610" y="6524611"/>
            <a:ext cx="7429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sz="14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U</a:t>
            </a:r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Van </a:t>
            </a:r>
            <a:r>
              <a:rPr lang="en-GB" sz="14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Rienen</a:t>
            </a:r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T. </a:t>
            </a:r>
            <a:r>
              <a:rPr lang="en-GB" sz="14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Galek</a:t>
            </a:r>
            <a:endParaRPr lang="en-GB" sz="1400" b="1" dirty="0" smtClean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575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39446"/>
            <a:ext cx="4283967" cy="264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674" y="1039446"/>
            <a:ext cx="3192126" cy="258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83386"/>
            <a:ext cx="2088232" cy="17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40119"/>
            <a:ext cx="4236450" cy="309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08574" cy="90872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 ILC –Low Loss (LL) Design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610" y="6524611"/>
            <a:ext cx="7429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See talk by Z. Li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2638" y="5417117"/>
            <a:ext cx="4096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Powerful &amp; efficient simulations with the SLAC in-house suite  of codes: ACE3P provides confidence in design</a:t>
            </a:r>
          </a:p>
        </p:txBody>
      </p:sp>
    </p:spTree>
    <p:extLst>
      <p:ext uri="{BB962C8B-B14F-4D97-AF65-F5344CB8AC3E}">
        <p14:creationId xmlns:p14="http://schemas.microsoft.com/office/powerpoint/2010/main" val="179379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-19987" y="0"/>
            <a:ext cx="9163987" cy="70788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4000" dirty="0" smtClean="0">
                <a:solidFill>
                  <a:schemeClr val="bg1"/>
                </a:solidFill>
                <a:cs typeface="Times New Roman" pitchFamily="18" charset="0"/>
              </a:rPr>
              <a:t>HOMSC14 Workshop –Broad Overview</a:t>
            </a:r>
            <a:endParaRPr lang="en-US" sz="40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830709"/>
            <a:ext cx="9036496" cy="4426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ts val="100"/>
              </a:spcBef>
              <a:buFont typeface="Wingdings" pitchFamily="2" charset="2"/>
              <a:buChar char="Ø"/>
            </a:pPr>
            <a:r>
              <a:rPr lang="en-GB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Facilities, Planned Light Sources</a:t>
            </a:r>
            <a:r>
              <a:rPr lang="en-GB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ERLs, </a:t>
            </a:r>
            <a:r>
              <a:rPr lang="en-GB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 Specialised Cavities: XFEL, FLASH, NGLS, Project-X, Novel Crab Cavities, LL Cavities for ILC, ESS, LCLS-II </a:t>
            </a:r>
          </a:p>
          <a:p>
            <a:pPr algn="l">
              <a:lnSpc>
                <a:spcPct val="150000"/>
              </a:lnSpc>
              <a:spcBef>
                <a:spcPts val="100"/>
              </a:spcBef>
              <a:buFont typeface="Wingdings" pitchFamily="2" charset="2"/>
              <a:buChar char="Ø"/>
            </a:pPr>
            <a:r>
              <a:rPr lang="en-GB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Diagnostics: FLASH/XFEL</a:t>
            </a:r>
          </a:p>
          <a:p>
            <a:pPr algn="l">
              <a:lnSpc>
                <a:spcPct val="150000"/>
              </a:lnSpc>
              <a:spcBef>
                <a:spcPts val="100"/>
              </a:spcBef>
              <a:buFont typeface="Wingdings" pitchFamily="2" charset="2"/>
              <a:buChar char="Ø"/>
            </a:pPr>
            <a:r>
              <a:rPr lang="en-GB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Simulations on HOMS, Beam Dynamics (</a:t>
            </a:r>
            <a:r>
              <a:rPr lang="en-GB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Emittance</a:t>
            </a:r>
            <a:r>
              <a:rPr lang="en-GB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Preservation), and Simulations of RF Loads</a:t>
            </a:r>
          </a:p>
          <a:p>
            <a:pPr>
              <a:buFont typeface="Wingdings" pitchFamily="2" charset="2"/>
              <a:buChar char="ü"/>
            </a:pPr>
            <a:endParaRPr lang="en-GB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624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-178" y="116632"/>
            <a:ext cx="9114090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5400" dirty="0" smtClean="0">
                <a:solidFill>
                  <a:srgbClr val="0000FF"/>
                </a:solidFill>
                <a:cs typeface="Times New Roman" pitchFamily="18" charset="0"/>
              </a:rPr>
              <a:t>3. LCLS-II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710" y="941156"/>
            <a:ext cx="2105007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04" y="3429000"/>
            <a:ext cx="3603104" cy="117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6"/>
          <p:cNvSpPr>
            <a:spLocks noGrp="1"/>
          </p:cNvSpPr>
          <p:nvPr/>
        </p:nvSpPr>
        <p:spPr>
          <a:xfrm>
            <a:off x="179512" y="4783491"/>
            <a:ext cx="4143747" cy="14879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3600" b="0" kern="1200" baseline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000" indent="-180000" algn="l" defTabSz="914400" rtl="0" eaLnBrk="1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4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-"/>
              <a:defRPr sz="1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28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-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Replaces </a:t>
            </a:r>
            <a:r>
              <a:rPr lang="en-US" sz="20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first part </a:t>
            </a:r>
            <a:r>
              <a:rPr lang="en-US" sz="20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of NC S-band with SC L-band </a:t>
            </a:r>
            <a:r>
              <a:rPr lang="en-US" sz="20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linacs</a:t>
            </a:r>
            <a:endParaRPr lang="en-US" sz="2000" b="1" dirty="0" smtClean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Driven </a:t>
            </a:r>
            <a:r>
              <a:rPr lang="en-US" sz="20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by a 4 </a:t>
            </a:r>
            <a:r>
              <a:rPr lang="en-US" sz="20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GeV</a:t>
            </a:r>
            <a:r>
              <a:rPr lang="en-US" sz="20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SRF linac – based on XFEL / ILC technology</a:t>
            </a:r>
            <a:endParaRPr lang="en-US" sz="2000" dirty="0"/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3" y="1044867"/>
            <a:ext cx="60769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626690"/>
            <a:ext cx="3608989" cy="207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870" y="2979945"/>
            <a:ext cx="2678473" cy="168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602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83" y="1196753"/>
            <a:ext cx="3041465" cy="24482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92205"/>
            <a:ext cx="4646984" cy="33834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GB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 Power Losses Due To </a:t>
            </a:r>
            <a:r>
              <a:rPr lang="en-GB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Wakefields</a:t>
            </a:r>
            <a:r>
              <a:rPr lang="en-GB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in LCLS-II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610" y="6524611"/>
            <a:ext cx="7429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See talk by K.L.F Bane and [1] LCLSII-TN-13-01</a:t>
            </a: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76" y="3656709"/>
            <a:ext cx="3089104" cy="218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51773" y="5327583"/>
            <a:ext cx="4475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Overall power losses appear minimal  for both third harmonic and main accelerating cavities and have little impact on breaking cooper pairs [1]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1617" y="5816725"/>
            <a:ext cx="3277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Main 1.3 GHz SC Accelerating Cavities</a:t>
            </a:r>
            <a:endParaRPr lang="en-GB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251120" y="4619697"/>
            <a:ext cx="3277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Third Harmonic Bunch Linearizing Cavities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51037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9911" y="2184522"/>
            <a:ext cx="9114090" cy="175432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5400" dirty="0" smtClean="0">
                <a:solidFill>
                  <a:srgbClr val="0000FF"/>
                </a:solidFill>
                <a:cs typeface="Times New Roman" pitchFamily="18" charset="0"/>
              </a:rPr>
              <a:t>4. Next Generation Light Source (NGLS) &amp; Project-X</a:t>
            </a: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149080"/>
            <a:ext cx="3096344" cy="19949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475"/>
            <a:ext cx="1856859" cy="144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13494"/>
            <a:ext cx="27622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1" y="292183"/>
            <a:ext cx="4975996" cy="153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49080"/>
            <a:ext cx="2592288" cy="20645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5610" y="6524611"/>
            <a:ext cx="7429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See talk by </a:t>
            </a:r>
            <a:r>
              <a:rPr lang="en-GB" sz="14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</a:t>
            </a:r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en-GB" sz="14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Sukhanov</a:t>
            </a:r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A. </a:t>
            </a:r>
            <a:r>
              <a:rPr lang="en-GB" sz="14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Vostrikov</a:t>
            </a:r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&amp; V. Yakovlev</a:t>
            </a:r>
          </a:p>
        </p:txBody>
      </p:sp>
    </p:spTree>
    <p:extLst>
      <p:ext uri="{BB962C8B-B14F-4D97-AF65-F5344CB8AC3E}">
        <p14:creationId xmlns:p14="http://schemas.microsoft.com/office/powerpoint/2010/main" val="435969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3994111" cy="28529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08574" cy="1052736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GB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 NGLS &amp; Project-X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227" y="4618897"/>
            <a:ext cx="3277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Incoherent losses cause minimal losses for NGLS and is an order of magnitude less for Project-X</a:t>
            </a:r>
            <a:endParaRPr lang="en-GB" dirty="0"/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685" y="3284984"/>
            <a:ext cx="5364758" cy="3260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55976" y="1979143"/>
            <a:ext cx="3277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Monopole Energy Loss Characterised  by </a:t>
            </a:r>
            <a:r>
              <a:rPr lang="en-GB" sz="24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</a:t>
            </a:r>
            <a:r>
              <a:rPr lang="en-GB" sz="2400" b="1" baseline="-25000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loss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00985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08574" cy="1052736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GB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 NGLS &amp; Project-X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68712"/>
            <a:ext cx="7056784" cy="411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25895" y="1157843"/>
            <a:ext cx="7434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Dipole HOMs and Beam Break Up Instability (BBU)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28359" y="5782496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Monopole &amp; Dipole HOMs have little impact on beam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Small effect 	  Dispense with HOM couplers</a:t>
            </a:r>
            <a:endParaRPr lang="en-GB" dirty="0"/>
          </a:p>
        </p:txBody>
      </p:sp>
      <p:sp>
        <p:nvSpPr>
          <p:cNvPr id="2" name="Right Arrow 1"/>
          <p:cNvSpPr/>
          <p:nvPr/>
        </p:nvSpPr>
        <p:spPr>
          <a:xfrm>
            <a:off x="2082726" y="6162511"/>
            <a:ext cx="324036" cy="180020"/>
          </a:xfrm>
          <a:prstGeom prst="rightArrow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86417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9911" y="260648"/>
            <a:ext cx="9114090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5400" dirty="0" smtClean="0">
                <a:solidFill>
                  <a:srgbClr val="0000FF"/>
                </a:solidFill>
                <a:cs typeface="Times New Roman" pitchFamily="18" charset="0"/>
              </a:rPr>
              <a:t>5. ESS</a:t>
            </a:r>
          </a:p>
        </p:txBody>
      </p:sp>
      <p:pic>
        <p:nvPicPr>
          <p:cNvPr id="3" name="Picture 2" descr="ESS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3495" y="4339701"/>
            <a:ext cx="3643461" cy="247056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/>
          <a:srcRect t="2000" b="2000"/>
          <a:stretch>
            <a:fillRect/>
          </a:stretch>
        </p:blipFill>
        <p:spPr>
          <a:xfrm>
            <a:off x="0" y="1196752"/>
            <a:ext cx="5688633" cy="31285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8103" y="1052736"/>
            <a:ext cx="363589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European Spallation Source (ESS) is a collaboration of more than 17 countries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Experiment is based in Lund Sweden –2 </a:t>
            </a:r>
            <a:r>
              <a:rPr lang="en-GB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GeV</a:t>
            </a: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5 MW beam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At the forefront of neutron flux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Anticipated first beam in 2019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ESS is planned to be “green” - the energy used to power  the machine will be recovered using on-site renewable energy sources </a:t>
            </a:r>
          </a:p>
          <a:p>
            <a:pPr>
              <a:buFont typeface="Arial" pitchFamily="34" charset="0"/>
              <a:buChar char="•"/>
            </a:pPr>
            <a:endParaRPr lang="en-GB" dirty="0"/>
          </a:p>
        </p:txBody>
      </p:sp>
      <p:pic>
        <p:nvPicPr>
          <p:cNvPr id="6" name="Picture 3" descr="ess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451297"/>
            <a:ext cx="3160788" cy="23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839" y="2761016"/>
            <a:ext cx="2288101" cy="84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2699792" y="2636912"/>
            <a:ext cx="659047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521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lMonopo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393483"/>
            <a:ext cx="3370434" cy="4824536"/>
          </a:xfrm>
          <a:prstGeom prst="rect">
            <a:avLst/>
          </a:prstGeom>
        </p:spPr>
      </p:pic>
      <p:pic>
        <p:nvPicPr>
          <p:cNvPr id="4" name="Picture 3" descr="Monopole Loss Parameter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1" y="1400410"/>
            <a:ext cx="4249513" cy="2726771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-19987" y="0"/>
            <a:ext cx="9163987" cy="70788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4000" dirty="0" smtClean="0">
                <a:solidFill>
                  <a:schemeClr val="bg1"/>
                </a:solidFill>
                <a:cs typeface="Times New Roman" pitchFamily="18" charset="0"/>
              </a:rPr>
              <a:t>5. </a:t>
            </a:r>
            <a:r>
              <a:rPr lang="en-GB" sz="3600" dirty="0" smtClean="0">
                <a:solidFill>
                  <a:schemeClr val="bg1"/>
                </a:solidFill>
                <a:cs typeface="Times New Roman" pitchFamily="18" charset="0"/>
              </a:rPr>
              <a:t>ESS –HOM Dispersion Curves and </a:t>
            </a:r>
            <a:r>
              <a:rPr lang="en-GB" sz="3600" dirty="0" err="1" smtClean="0">
                <a:solidFill>
                  <a:schemeClr val="bg1"/>
                </a:solidFill>
                <a:cs typeface="Times New Roman" pitchFamily="18" charset="0"/>
              </a:rPr>
              <a:t>k</a:t>
            </a:r>
            <a:r>
              <a:rPr lang="en-GB" sz="3600" baseline="-25000" dirty="0" err="1" smtClean="0">
                <a:solidFill>
                  <a:schemeClr val="bg1"/>
                </a:solidFill>
                <a:cs typeface="Times New Roman" pitchFamily="18" charset="0"/>
              </a:rPr>
              <a:t>loss</a:t>
            </a:r>
            <a:endParaRPr lang="en-US" sz="3600" baseline="-250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43344" y="4257009"/>
            <a:ext cx="4877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 dispersion curves (left): blue points correspond to full cavity (model), and red to infinite periodic results (single cell)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Loss factor (right) are modal values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71836" y="1208817"/>
            <a:ext cx="28803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Banded Modal Loss Factors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4834" y="885651"/>
            <a:ext cx="338437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First 6  Monopole  </a:t>
            </a:r>
          </a:p>
          <a:p>
            <a:pPr algn="ctr"/>
            <a:r>
              <a:rPr lang="en-GB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Dispersion Curves</a:t>
            </a:r>
          </a:p>
        </p:txBody>
      </p:sp>
      <p:sp>
        <p:nvSpPr>
          <p:cNvPr id="9" name="Oval 8"/>
          <p:cNvSpPr/>
          <p:nvPr/>
        </p:nvSpPr>
        <p:spPr>
          <a:xfrm>
            <a:off x="2421037" y="3873880"/>
            <a:ext cx="288032" cy="3214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5292080" y="2188166"/>
            <a:ext cx="288032" cy="3214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3491880" y="1530713"/>
            <a:ext cx="288032" cy="3214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7956376" y="1960631"/>
            <a:ext cx="288032" cy="3214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>
            <a:stCxn id="11" idx="6"/>
            <a:endCxn id="12" idx="2"/>
          </p:cNvCxnSpPr>
          <p:nvPr/>
        </p:nvCxnSpPr>
        <p:spPr>
          <a:xfrm>
            <a:off x="3779912" y="1691428"/>
            <a:ext cx="4176464" cy="42991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7"/>
          </p:cNvCxnSpPr>
          <p:nvPr/>
        </p:nvCxnSpPr>
        <p:spPr>
          <a:xfrm flipV="1">
            <a:off x="2666888" y="2509596"/>
            <a:ext cx="2625192" cy="14113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95610" y="6524611"/>
            <a:ext cx="7429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See talk by A. </a:t>
            </a:r>
            <a:r>
              <a:rPr lang="en-GB" sz="14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Faricker</a:t>
            </a:r>
            <a:endParaRPr lang="en-GB" sz="1400" b="1" dirty="0" smtClean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12264" y="5387022"/>
            <a:ext cx="5124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Focus on the 2 modes close to the synchronous point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These have the potential to be resonantly excited from random errors in fabrication  -as they are within 2 MHz of the bunch frequency</a:t>
            </a:r>
            <a:endParaRPr lang="en-GB" b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91880" y="700985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sz="2400" b="1" dirty="0" smtClean="0">
                <a:solidFill>
                  <a:srgbClr val="0000FF"/>
                </a:solidFill>
                <a:latin typeface="Symbol" panose="05050102010706020507" pitchFamily="18" charset="2"/>
                <a:cs typeface="Times" panose="02020603050405020304" pitchFamily="18" charset="0"/>
              </a:rPr>
              <a:t>b</a:t>
            </a:r>
            <a:r>
              <a:rPr lang="en-GB" sz="2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0.86 Elliptical Cavities (86 in </a:t>
            </a:r>
            <a:r>
              <a:rPr lang="en-GB" sz="24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Linac</a:t>
            </a:r>
            <a:r>
              <a:rPr lang="en-GB" sz="2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)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91679" y="4193318"/>
            <a:ext cx="2616225" cy="96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545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07/07/2014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99F1688-6149-4DF2-AB31-09EFA7E18FF0}" type="slidenum">
              <a:rPr lang="en-GB" smtClean="0"/>
              <a:pPr/>
              <a:t>37</a:t>
            </a:fld>
            <a:endParaRPr lang="en-GB" dirty="0"/>
          </a:p>
        </p:txBody>
      </p:sp>
      <p:pic>
        <p:nvPicPr>
          <p:cNvPr id="6" name="Picture 5" descr="Mode710^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4176464" cy="2965289"/>
          </a:xfrm>
          <a:prstGeom prst="rect">
            <a:avLst/>
          </a:prstGeom>
        </p:spPr>
      </p:pic>
      <p:pic>
        <p:nvPicPr>
          <p:cNvPr id="7" name="Picture 6" descr="Mode2810^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268760"/>
            <a:ext cx="4176464" cy="29652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251561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Utilising R. Ainsworth python code, subject the cavities to an RMS error of 2 MHz (expected from manufacturing) and track beam down complete </a:t>
            </a:r>
            <a:r>
              <a:rPr lang="en-GB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linac</a:t>
            </a: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whilst monitoring the </a:t>
            </a:r>
            <a:r>
              <a:rPr lang="en-GB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emittance</a:t>
            </a:r>
            <a:r>
              <a:rPr lang="en-GB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dilution (%) due to a single  monopole HOM (1.410 GHz left, 2.465 GHz)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 single modal component is included in one cavity along the </a:t>
            </a:r>
            <a:r>
              <a:rPr lang="en-GB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linac</a:t>
            </a:r>
            <a:endParaRPr lang="en-GB" b="1" dirty="0" smtClean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Its frequency is shifted to be a multiple of the bunch frequency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Worst case regime –at present damping provided by fundamental mode couplers is not determined.</a:t>
            </a:r>
            <a:endParaRPr lang="en-GB" b="1" dirty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19987" y="0"/>
            <a:ext cx="9163987" cy="70788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4000" dirty="0" smtClean="0">
                <a:solidFill>
                  <a:schemeClr val="bg1"/>
                </a:solidFill>
                <a:cs typeface="Times New Roman" pitchFamily="18" charset="0"/>
              </a:rPr>
              <a:t>5. ESS –Beam Dynamics Simulations </a:t>
            </a:r>
            <a:endParaRPr lang="en-US" sz="40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14074" y="2712129"/>
            <a:ext cx="768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0000FF"/>
                </a:solidFill>
              </a:rPr>
              <a:t>Q=10</a:t>
            </a:r>
            <a:r>
              <a:rPr lang="en-GB" sz="1600" b="1" baseline="30000" dirty="0" smtClean="0">
                <a:solidFill>
                  <a:srgbClr val="0000FF"/>
                </a:solidFill>
              </a:rPr>
              <a:t>8</a:t>
            </a:r>
            <a:endParaRPr lang="en-GB" sz="1600" b="1" baseline="300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72859" y="2431525"/>
            <a:ext cx="768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0000FF"/>
                </a:solidFill>
              </a:rPr>
              <a:t>Q=10</a:t>
            </a:r>
            <a:r>
              <a:rPr lang="en-GB" sz="1600" b="1" baseline="30000" dirty="0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9357" y="6525795"/>
            <a:ext cx="7429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See talk by A. </a:t>
            </a:r>
            <a:r>
              <a:rPr lang="en-GB" sz="14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Farricker</a:t>
            </a:r>
            <a:endParaRPr lang="en-GB" sz="1400" b="1" dirty="0" smtClean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560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99F1688-6149-4DF2-AB31-09EFA7E18FF0}" type="slidenum">
              <a:rPr lang="en-GB" smtClean="0"/>
              <a:pPr/>
              <a:t>38</a:t>
            </a:fld>
            <a:endParaRPr lang="en-GB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19987" y="0"/>
            <a:ext cx="9163987" cy="70788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4000" dirty="0" smtClean="0">
                <a:solidFill>
                  <a:schemeClr val="bg1"/>
                </a:solidFill>
                <a:cs typeface="Times New Roman" pitchFamily="18" charset="0"/>
              </a:rPr>
              <a:t>5. ESS –Beam Dynamics Simulations </a:t>
            </a:r>
            <a:endParaRPr lang="en-US" sz="4000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0" name="Picture 9" descr="Mode7A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4331044" cy="2952328"/>
          </a:xfrm>
          <a:prstGeom prst="rect">
            <a:avLst/>
          </a:prstGeom>
        </p:spPr>
      </p:pic>
      <p:pic>
        <p:nvPicPr>
          <p:cNvPr id="11" name="Picture 10" descr="Mode28Al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268759"/>
            <a:ext cx="4297416" cy="30026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658" y="6145271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Adding further damping manages the dilution but it is still significant –suggesting that cavities must be tuned to better than 2 MHz</a:t>
            </a:r>
            <a:endParaRPr lang="en-GB" b="1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81325" y="1858848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R/Q</a:t>
            </a:r>
            <a:endParaRPr lang="en-GB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119524" y="3437384"/>
            <a:ext cx="768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Q=10</a:t>
            </a:r>
            <a:r>
              <a:rPr lang="en-GB" sz="1600" b="1" baseline="30000" dirty="0" smtClean="0">
                <a:solidFill>
                  <a:srgbClr val="FF0000"/>
                </a:solidFill>
              </a:rPr>
              <a:t>6</a:t>
            </a:r>
            <a:endParaRPr lang="en-GB" sz="1600" b="1" baseline="30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16216" y="3437384"/>
            <a:ext cx="768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Q=10</a:t>
            </a:r>
            <a:r>
              <a:rPr lang="en-GB" sz="1600" b="1" baseline="30000" dirty="0" smtClean="0">
                <a:solidFill>
                  <a:srgbClr val="FF0000"/>
                </a:solidFill>
              </a:rPr>
              <a:t>6</a:t>
            </a:r>
            <a:endParaRPr lang="en-GB" sz="1600" b="1" baseline="30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14074" y="2712129"/>
            <a:ext cx="768159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0000FF"/>
                </a:solidFill>
              </a:rPr>
              <a:t>Q=10</a:t>
            </a:r>
            <a:r>
              <a:rPr lang="en-GB" sz="1600" b="1" baseline="30000" dirty="0" smtClean="0">
                <a:solidFill>
                  <a:srgbClr val="0000FF"/>
                </a:solidFill>
              </a:rPr>
              <a:t>8</a:t>
            </a:r>
          </a:p>
          <a:p>
            <a:endParaRPr lang="en-GB" sz="1600" b="1" baseline="30000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72859" y="2431525"/>
            <a:ext cx="768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0000FF"/>
                </a:solidFill>
              </a:rPr>
              <a:t>Q=10</a:t>
            </a:r>
            <a:r>
              <a:rPr lang="en-GB" sz="1600" b="1" baseline="30000" dirty="0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4251561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Utilising R. Ainsworth python code, subject the cavities to an RMS error of 2 MHz (expected from manufacturing) and track beam down complete </a:t>
            </a:r>
            <a:r>
              <a:rPr lang="en-GB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linac</a:t>
            </a: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whilst monitoring the </a:t>
            </a:r>
            <a:r>
              <a:rPr lang="en-GB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emittance</a:t>
            </a:r>
            <a:r>
              <a:rPr lang="en-GB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dilution (%) due to a single  monopole HOM (1.410 GHz left, 2.465 GHz)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 single modal component is included in one cavity along the </a:t>
            </a:r>
            <a:r>
              <a:rPr lang="en-GB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linac</a:t>
            </a:r>
            <a:endParaRPr lang="en-GB" b="1" dirty="0" smtClean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Its frequency is shifted to be a multiple of the bunch frequency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Worst case regime –at present damping provided by fundamental mode couplers is not determined.</a:t>
            </a:r>
            <a:endParaRPr lang="en-GB" b="1" dirty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24327" y="2400747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R/Q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59410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-18617" y="836712"/>
            <a:ext cx="9114090" cy="258532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5400" dirty="0" smtClean="0">
                <a:solidFill>
                  <a:srgbClr val="0000FF"/>
                </a:solidFill>
                <a:cs typeface="Times New Roman" pitchFamily="18" charset="0"/>
              </a:rPr>
              <a:t>6. Couplers and Damping in Crab and Quarter Wave Cavities</a:t>
            </a:r>
          </a:p>
        </p:txBody>
      </p:sp>
      <p:pic>
        <p:nvPicPr>
          <p:cNvPr id="3" name="Picture 7" descr="D:\56MHz\Photos+Pics\small size\IMG_81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8" t="28556" r="11719" b="22999"/>
          <a:stretch/>
        </p:blipFill>
        <p:spPr bwMode="auto">
          <a:xfrm>
            <a:off x="0" y="2736235"/>
            <a:ext cx="288661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23" b="98357" l="27363" r="734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55" t="7088" r="33247" b="5848"/>
          <a:stretch/>
        </p:blipFill>
        <p:spPr bwMode="auto">
          <a:xfrm flipH="1">
            <a:off x="6444208" y="2492896"/>
            <a:ext cx="1818928" cy="281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67544" y="4293096"/>
            <a:ext cx="4273977" cy="2307574"/>
            <a:chOff x="246974" y="906453"/>
            <a:chExt cx="4706025" cy="2722176"/>
          </a:xfrm>
        </p:grpSpPr>
        <p:pic>
          <p:nvPicPr>
            <p:cNvPr id="6" name="Picture 5" descr="C:\My Data\3 PRST-AB\3 PRSTAB 400 MHz Results Paper\Images\E Field Half Cavit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37" r="9418"/>
            <a:stretch/>
          </p:blipFill>
          <p:spPr bwMode="auto">
            <a:xfrm>
              <a:off x="246974" y="906453"/>
              <a:ext cx="1491701" cy="1261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C:\My Data\3 PRST-AB\3 PRSTAB 400 MHz Results Paper\Images\Surface H Field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44" r="7895"/>
            <a:stretch/>
          </p:blipFill>
          <p:spPr bwMode="auto">
            <a:xfrm>
              <a:off x="2455866" y="2298403"/>
              <a:ext cx="1615737" cy="1261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C:\My Data\3 PRST-AB\3 PRSTAB 400 MHz Results Paper\Images\Surface E Field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51" r="7756"/>
            <a:stretch/>
          </p:blipFill>
          <p:spPr bwMode="auto">
            <a:xfrm>
              <a:off x="2455866" y="906454"/>
              <a:ext cx="1633481" cy="1261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My Data\3 PRST-AB\3 PRSTAB 400 MHz Results Paper\Images\H Field Half Cavit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2" r="8864"/>
            <a:stretch/>
          </p:blipFill>
          <p:spPr bwMode="auto">
            <a:xfrm>
              <a:off x="246974" y="2167746"/>
              <a:ext cx="1512366" cy="1261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538569" y="1495674"/>
              <a:ext cx="7726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+mj-lt"/>
                  <a:cs typeface="Times New Roman" pitchFamily="18" charset="0"/>
                </a:rPr>
                <a:t>E Field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00824" y="3066000"/>
              <a:ext cx="8481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+mj-lt"/>
                  <a:cs typeface="Times New Roman" pitchFamily="18" charset="0"/>
                </a:rPr>
                <a:t>B </a:t>
              </a:r>
              <a:r>
                <a:rPr lang="en-US" sz="1400" dirty="0">
                  <a:latin typeface="+mj-lt"/>
                  <a:cs typeface="Times New Roman" pitchFamily="18" charset="0"/>
                </a:rPr>
                <a:t>Field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48724" y="1653953"/>
              <a:ext cx="12042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+mj-lt"/>
                  <a:cs typeface="Times New Roman" pitchFamily="18" charset="0"/>
                </a:rPr>
                <a:t>Surface </a:t>
              </a:r>
            </a:p>
            <a:p>
              <a:pPr algn="ctr"/>
              <a:r>
                <a:rPr lang="en-US" sz="1400" dirty="0" smtClean="0">
                  <a:latin typeface="+mj-lt"/>
                  <a:cs typeface="Times New Roman" pitchFamily="18" charset="0"/>
                </a:rPr>
                <a:t>E </a:t>
              </a:r>
              <a:r>
                <a:rPr lang="en-US" sz="1400" dirty="0">
                  <a:latin typeface="+mj-lt"/>
                  <a:cs typeface="Times New Roman" pitchFamily="18" charset="0"/>
                </a:rPr>
                <a:t>Field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48724" y="3105409"/>
              <a:ext cx="975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+mj-lt"/>
                  <a:cs typeface="Times New Roman" pitchFamily="18" charset="0"/>
                </a:rPr>
                <a:t>Surface B </a:t>
              </a:r>
              <a:r>
                <a:rPr lang="en-US" sz="1400" dirty="0">
                  <a:latin typeface="+mj-lt"/>
                  <a:cs typeface="Times New Roman" pitchFamily="18" charset="0"/>
                </a:rPr>
                <a:t>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8638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-19987" y="0"/>
            <a:ext cx="9163987" cy="70788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4000" dirty="0" smtClean="0">
                <a:solidFill>
                  <a:schemeClr val="bg1"/>
                </a:solidFill>
                <a:cs typeface="Times New Roman" pitchFamily="18" charset="0"/>
              </a:rPr>
              <a:t>HOMSC14 Workshop -Overview</a:t>
            </a:r>
            <a:endParaRPr lang="en-US" sz="40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0" y="830709"/>
            <a:ext cx="4572000" cy="646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ts val="100"/>
              </a:spcBef>
              <a:buFont typeface="Wingdings" pitchFamily="2" charset="2"/>
              <a:buChar char="Ø"/>
            </a:pPr>
            <a:r>
              <a:rPr lang="en-GB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Light Sources &amp; ERL </a:t>
            </a:r>
          </a:p>
          <a:p>
            <a:pPr algn="l">
              <a:lnSpc>
                <a:spcPct val="150000"/>
              </a:lnSpc>
              <a:spcBef>
                <a:spcPts val="100"/>
              </a:spcBef>
              <a:buFont typeface="Wingdings" pitchFamily="2" charset="2"/>
              <a:buChar char="Ø"/>
            </a:pPr>
            <a:r>
              <a:rPr lang="en-GB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Spallation Sources</a:t>
            </a:r>
          </a:p>
          <a:p>
            <a:pPr algn="l">
              <a:lnSpc>
                <a:spcPct val="150000"/>
              </a:lnSpc>
              <a:spcBef>
                <a:spcPts val="100"/>
              </a:spcBef>
              <a:buFont typeface="Wingdings" pitchFamily="2" charset="2"/>
              <a:buChar char="Ø"/>
            </a:pPr>
            <a:r>
              <a:rPr lang="en-GB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HOM BPM diagnostics and measurement methods </a:t>
            </a:r>
          </a:p>
          <a:p>
            <a:pPr algn="l">
              <a:lnSpc>
                <a:spcPct val="150000"/>
              </a:lnSpc>
              <a:spcBef>
                <a:spcPts val="100"/>
              </a:spcBef>
              <a:buFont typeface="Wingdings" pitchFamily="2" charset="2"/>
              <a:buChar char="Ø"/>
            </a:pPr>
            <a:r>
              <a:rPr lang="en-GB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HOM </a:t>
            </a:r>
            <a:r>
              <a:rPr lang="en-GB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couplers and influence of FP couplers </a:t>
            </a:r>
          </a:p>
          <a:p>
            <a:pPr algn="l">
              <a:lnSpc>
                <a:spcPct val="150000"/>
              </a:lnSpc>
              <a:spcBef>
                <a:spcPts val="100"/>
              </a:spcBef>
              <a:buFont typeface="Wingdings" pitchFamily="2" charset="2"/>
              <a:buChar char="Ø"/>
            </a:pPr>
            <a:r>
              <a:rPr lang="en-GB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Novel HOM suppression in TEM and other cavity shapes </a:t>
            </a:r>
          </a:p>
          <a:p>
            <a:pPr algn="l">
              <a:lnSpc>
                <a:spcPct val="150000"/>
              </a:lnSpc>
              <a:spcBef>
                <a:spcPts val="100"/>
              </a:spcBef>
              <a:buFont typeface="Wingdings" pitchFamily="2" charset="2"/>
              <a:buChar char="Ø"/>
            </a:pPr>
            <a:r>
              <a:rPr lang="en-GB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Special considerations in third harmonic, deflecting and crab cavities </a:t>
            </a:r>
          </a:p>
          <a:p>
            <a:pPr algn="l">
              <a:lnSpc>
                <a:spcPct val="150000"/>
              </a:lnSpc>
              <a:spcBef>
                <a:spcPts val="100"/>
              </a:spcBef>
              <a:buFont typeface="Wingdings" pitchFamily="2" charset="2"/>
              <a:buChar char="Ø"/>
            </a:pPr>
            <a:r>
              <a:rPr lang="en-GB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RF absorbing materials </a:t>
            </a:r>
          </a:p>
          <a:p>
            <a:pPr algn="l">
              <a:lnSpc>
                <a:spcPct val="150000"/>
              </a:lnSpc>
              <a:spcBef>
                <a:spcPts val="100"/>
              </a:spcBef>
              <a:buFont typeface="Wingdings" pitchFamily="2" charset="2"/>
              <a:buChar char="Ø"/>
            </a:pPr>
            <a:r>
              <a:rPr lang="en-GB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Antenna HOM absorbers </a:t>
            </a:r>
          </a:p>
          <a:p>
            <a:pPr algn="l">
              <a:lnSpc>
                <a:spcPct val="150000"/>
              </a:lnSpc>
              <a:spcBef>
                <a:spcPts val="100"/>
              </a:spcBef>
              <a:buFont typeface="Wingdings" pitchFamily="2" charset="2"/>
              <a:buChar char="Ø"/>
            </a:pPr>
            <a:r>
              <a:rPr lang="en-GB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Beam-pipe HOM absorbers </a:t>
            </a:r>
          </a:p>
          <a:p>
            <a:pPr algn="l">
              <a:lnSpc>
                <a:spcPct val="150000"/>
              </a:lnSpc>
              <a:spcBef>
                <a:spcPts val="100"/>
              </a:spcBef>
              <a:buFont typeface="Wingdings" pitchFamily="2" charset="2"/>
              <a:buChar char="Ø"/>
            </a:pPr>
            <a:r>
              <a:rPr lang="en-GB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Waveguide HOM absorbers </a:t>
            </a:r>
          </a:p>
          <a:p>
            <a:pPr algn="l">
              <a:lnSpc>
                <a:spcPct val="150000"/>
              </a:lnSpc>
              <a:spcBef>
                <a:spcPts val="100"/>
              </a:spcBef>
              <a:buFont typeface="Wingdings" pitchFamily="2" charset="2"/>
              <a:buChar char="Ø"/>
            </a:pPr>
            <a:r>
              <a:rPr lang="en-GB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Advanced HOM </a:t>
            </a:r>
            <a:r>
              <a:rPr lang="en-GB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simulation tools and models</a:t>
            </a:r>
          </a:p>
          <a:p>
            <a:pPr>
              <a:buFont typeface="Wingdings" pitchFamily="2" charset="2"/>
              <a:buChar char="ü"/>
            </a:pPr>
            <a:endParaRPr lang="en-GB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754" y="980728"/>
            <a:ext cx="3602170" cy="52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49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10" y="2845202"/>
            <a:ext cx="2832881" cy="1743660"/>
          </a:xfrm>
          <a:prstGeom prst="rect">
            <a:avLst/>
          </a:prstGeom>
        </p:spPr>
      </p:pic>
      <p:pic>
        <p:nvPicPr>
          <p:cNvPr id="3" name="Picture 7" descr="D:\56MHz\Photos+Pics\small size\IMG_81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8" t="28556" r="11719" b="22999"/>
          <a:stretch/>
        </p:blipFill>
        <p:spPr bwMode="auto">
          <a:xfrm>
            <a:off x="192000" y="1389845"/>
            <a:ext cx="2808312" cy="133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-19987" y="0"/>
            <a:ext cx="9163987" cy="1323439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4000" dirty="0" smtClean="0">
                <a:solidFill>
                  <a:schemeClr val="bg1"/>
                </a:solidFill>
                <a:cs typeface="Times New Roman" pitchFamily="18" charset="0"/>
              </a:rPr>
              <a:t>6</a:t>
            </a:r>
            <a:r>
              <a:rPr lang="en-GB" sz="4000" dirty="0">
                <a:solidFill>
                  <a:schemeClr val="bg1"/>
                </a:solidFill>
                <a:cs typeface="Times New Roman" pitchFamily="18" charset="0"/>
              </a:rPr>
              <a:t>. Couplers and Damping in Crab and Quarter Wave Cavities</a:t>
            </a:r>
            <a:endParaRPr lang="en-US" sz="40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95936" y="1690109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RHIC is equipped with a 56 MHz SC quarter wave cavity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HOM </a:t>
            </a:r>
            <a:r>
              <a:rPr lang="en-US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damper </a:t>
            </a:r>
            <a:r>
              <a:rPr lang="en-US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includes </a:t>
            </a:r>
            <a:r>
              <a:rPr lang="en-US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 loop coupler and a high-pass filter. </a:t>
            </a:r>
            <a:endParaRPr lang="en-US" b="1" dirty="0" smtClean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High-pass </a:t>
            </a:r>
            <a:r>
              <a:rPr lang="en-US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filter </a:t>
            </a:r>
            <a:r>
              <a:rPr lang="en-US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has been </a:t>
            </a:r>
            <a:r>
              <a:rPr lang="en-US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designed and measured with more than 90 dB attenuation difference between the fundamental mode and the first HOM.</a:t>
            </a:r>
          </a:p>
        </p:txBody>
      </p:sp>
      <p:pic>
        <p:nvPicPr>
          <p:cNvPr id="6" name="Picture 2" descr="D:\Publication\journal\56MHz HOMD\pictures\RLCvsMode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437111"/>
            <a:ext cx="4350261" cy="222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" y="4365104"/>
            <a:ext cx="3170456" cy="213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02716" y="2359495"/>
            <a:ext cx="27975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Prototype HOM Damper</a:t>
            </a:r>
          </a:p>
        </p:txBody>
      </p:sp>
      <p:sp>
        <p:nvSpPr>
          <p:cNvPr id="9" name="Rectangle 8"/>
          <p:cNvSpPr/>
          <p:nvPr/>
        </p:nvSpPr>
        <p:spPr>
          <a:xfrm>
            <a:off x="1627807" y="3644196"/>
            <a:ext cx="1648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3D Model of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HOM Damper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9357" y="6525795"/>
            <a:ext cx="7429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See talk by Q. Wu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98479" y="5536438"/>
            <a:ext cx="745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3D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Model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19931" y="4393661"/>
            <a:ext cx="16480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RLC </a:t>
            </a:r>
            <a:r>
              <a:rPr lang="en-US" sz="1400" b="1" dirty="0" err="1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Cct</a:t>
            </a:r>
            <a:endParaRPr lang="en-US" sz="1400" b="1" dirty="0" smtClean="0">
              <a:solidFill>
                <a:srgbClr val="00B05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254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-19987" y="0"/>
            <a:ext cx="9163987" cy="1323439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4000" dirty="0" smtClean="0">
                <a:solidFill>
                  <a:schemeClr val="bg1"/>
                </a:solidFill>
                <a:cs typeface="Times New Roman" pitchFamily="18" charset="0"/>
              </a:rPr>
              <a:t>6</a:t>
            </a:r>
            <a:r>
              <a:rPr lang="en-GB" sz="4000" dirty="0">
                <a:solidFill>
                  <a:schemeClr val="bg1"/>
                </a:solidFill>
                <a:cs typeface="Times New Roman" pitchFamily="18" charset="0"/>
              </a:rPr>
              <a:t>. Couplers and Damping in Crab and Quarter Wave Cavities</a:t>
            </a:r>
            <a:endParaRPr lang="en-US" sz="40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0112" y="2646078"/>
            <a:ext cx="3302374" cy="404571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Compact in size to fit into the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cryomodule</a:t>
            </a:r>
            <a:endParaRPr lang="en-US" sz="7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channel big enough</a:t>
            </a:r>
            <a:endParaRPr lang="en-US" sz="7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Band stop structure to provide minimum loss on Cu gasket (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mW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range RF loss)</a:t>
            </a:r>
            <a:endParaRPr lang="en-US" sz="7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 on Cu pin is negligible (much less than that on gasket)</a:t>
            </a:r>
            <a:endParaRPr lang="en-US" sz="7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Coupling to 400MHz: 7.9x10</a:t>
            </a:r>
            <a:r>
              <a:rPr lang="en-US" sz="14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(1.1W each port to outside load)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Designed to handle kW range HOM power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Cross-checking the R/Q and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1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calculations between BNL and CI/Univ.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Lancs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UK.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" y="2655552"/>
            <a:ext cx="5717654" cy="37257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9518" y="1804829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Double Quarter Wave Crab HOM Coupler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9357" y="6525795"/>
            <a:ext cx="7429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See talk by B. Xiao</a:t>
            </a:r>
          </a:p>
        </p:txBody>
      </p:sp>
    </p:spTree>
    <p:extLst>
      <p:ext uri="{BB962C8B-B14F-4D97-AF65-F5344CB8AC3E}">
        <p14:creationId xmlns:p14="http://schemas.microsoft.com/office/powerpoint/2010/main" val="29485242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57" y="3340327"/>
            <a:ext cx="3051434" cy="3461023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-19987" y="0"/>
            <a:ext cx="9163987" cy="1323439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4000" dirty="0" smtClean="0">
                <a:solidFill>
                  <a:schemeClr val="bg1"/>
                </a:solidFill>
                <a:cs typeface="Times New Roman" pitchFamily="18" charset="0"/>
              </a:rPr>
              <a:t>6</a:t>
            </a:r>
            <a:r>
              <a:rPr lang="en-GB" sz="4000" dirty="0">
                <a:solidFill>
                  <a:schemeClr val="bg1"/>
                </a:solidFill>
                <a:cs typeface="Times New Roman" pitchFamily="18" charset="0"/>
              </a:rPr>
              <a:t>. Couplers and Damping in Crab and Quarter Wave Cavities</a:t>
            </a:r>
            <a:endParaRPr lang="en-US" sz="40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357" y="6525795"/>
            <a:ext cx="7429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See talk by </a:t>
            </a:r>
            <a:r>
              <a:rPr lang="en-GB" sz="14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</a:t>
            </a:r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De Silva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19" y="1484784"/>
            <a:ext cx="3090729" cy="1657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221" y="3910275"/>
            <a:ext cx="4909637" cy="288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95936" y="1690109"/>
            <a:ext cx="50405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Compact deflecting mode, crab cavity –generates dipole </a:t>
            </a:r>
            <a:r>
              <a:rPr lang="en-US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mode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No lower order modes</a:t>
            </a:r>
            <a:endParaRPr lang="en-US" b="1" dirty="0" smtClean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Wealth of designs at </a:t>
            </a:r>
            <a:r>
              <a:rPr lang="en-US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ODU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The 400 MHz  cavity (below) indicates all modes damped to 10</a:t>
            </a:r>
            <a:r>
              <a:rPr lang="en-US" b="1" baseline="30000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5</a:t>
            </a:r>
            <a:r>
              <a:rPr lang="en-US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or better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 smtClean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 smtClean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8024" y="5165769"/>
            <a:ext cx="561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</a:t>
            </a:r>
            <a:r>
              <a:rPr lang="en-US" b="1" baseline="-25000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ext</a:t>
            </a:r>
            <a:endParaRPr lang="en-GB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7418399" y="4886172"/>
            <a:ext cx="497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RT</a:t>
            </a:r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8799915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-151137" y="980728"/>
            <a:ext cx="9114090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5400" dirty="0" smtClean="0">
                <a:solidFill>
                  <a:srgbClr val="0000FF"/>
                </a:solidFill>
                <a:cs typeface="Times New Roman" pitchFamily="18" charset="0"/>
              </a:rPr>
              <a:t>7. HOM </a:t>
            </a:r>
            <a:r>
              <a:rPr lang="en-GB" sz="5400" dirty="0">
                <a:solidFill>
                  <a:srgbClr val="0000FF"/>
                </a:solidFill>
                <a:cs typeface="Times New Roman" pitchFamily="18" charset="0"/>
              </a:rPr>
              <a:t>Damping Materials</a:t>
            </a:r>
            <a:endParaRPr lang="en-GB" sz="5400" dirty="0" smtClean="0">
              <a:solidFill>
                <a:srgbClr val="0000FF"/>
              </a:solidFill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904059"/>
            <a:ext cx="4608512" cy="2613364"/>
          </a:xfrm>
          <a:prstGeom prst="rect">
            <a:avLst/>
          </a:prstGeom>
        </p:spPr>
      </p:pic>
      <p:pic>
        <p:nvPicPr>
          <p:cNvPr id="7" name="Picture 128" descr="MVC-005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216" y="4725144"/>
            <a:ext cx="2468880" cy="185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466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04" y="836712"/>
            <a:ext cx="4781238" cy="31803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455" y="2544855"/>
            <a:ext cx="5425126" cy="36221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104" y="3940472"/>
            <a:ext cx="35883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Measurement of complex permittivity and permeability showed some discrepancies in earlier workshops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 campaign of improved simulations, (MWS, S3P) together  analytical work leads to better interpretation of experiment measurements</a:t>
            </a:r>
            <a:endParaRPr lang="en-GB" b="1" dirty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357" y="6525795"/>
            <a:ext cx="7429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See talk by V. </a:t>
            </a:r>
            <a:r>
              <a:rPr lang="en-GB" sz="14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Shemelin</a:t>
            </a:r>
            <a:endParaRPr lang="en-GB" sz="1400" b="1" dirty="0" smtClean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8104" y="707886"/>
            <a:ext cx="32996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Frequency dependent properties of ferrites and dielectrics important for proper implementation in HOM damping system –should damp as anticipated!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19987" y="0"/>
            <a:ext cx="9163987" cy="70788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4000" dirty="0" smtClean="0">
                <a:solidFill>
                  <a:schemeClr val="bg1"/>
                </a:solidFill>
                <a:cs typeface="Times New Roman" pitchFamily="18" charset="0"/>
              </a:rPr>
              <a:t>7. HOM Damping Materials</a:t>
            </a:r>
            <a:endParaRPr lang="en-US" sz="4000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720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6612184"/>
              </p:ext>
            </p:extLst>
          </p:nvPr>
        </p:nvGraphicFramePr>
        <p:xfrm>
          <a:off x="5635201" y="2023246"/>
          <a:ext cx="2619309" cy="1917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73" name="Acrobat Document" r:id="rId3" imgW="3695635" imgH="2704938" progId="AcroExch.Document.11">
                  <p:embed/>
                </p:oleObj>
              </mc:Choice>
              <mc:Fallback>
                <p:oleObj name="Acrobat Document" r:id="rId3" imgW="3695635" imgH="270493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5201" y="2023246"/>
                        <a:ext cx="2619309" cy="19172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1036036"/>
              </p:ext>
            </p:extLst>
          </p:nvPr>
        </p:nvGraphicFramePr>
        <p:xfrm>
          <a:off x="5392212" y="4236671"/>
          <a:ext cx="2862298" cy="2304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74" name="Acrobat Document" r:id="rId5" imgW="2811760" imgH="2263086" progId="AcroExch.Document.11">
                  <p:embed/>
                </p:oleObj>
              </mc:Choice>
              <mc:Fallback>
                <p:oleObj name="Acrobat Document" r:id="rId5" imgW="2811760" imgH="2263086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92212" y="4236671"/>
                        <a:ext cx="2862298" cy="23047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-19987" y="0"/>
            <a:ext cx="9163987" cy="70788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4000" dirty="0" smtClean="0">
                <a:solidFill>
                  <a:schemeClr val="bg1"/>
                </a:solidFill>
                <a:cs typeface="Times New Roman" pitchFamily="18" charset="0"/>
              </a:rPr>
              <a:t>7. HOM Damping Materials</a:t>
            </a:r>
            <a:endParaRPr lang="en-US" sz="40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3968" y="980728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Ferrite covered ceramic </a:t>
            </a:r>
            <a:r>
              <a:rPr lang="en-US" sz="20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break</a:t>
            </a:r>
            <a:r>
              <a:rPr lang="en-US" sz="20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/>
            </a:r>
            <a:br>
              <a:rPr lang="en-US" sz="20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discovered in </a:t>
            </a:r>
            <a:r>
              <a:rPr lang="en-US" sz="20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BNL </a:t>
            </a:r>
            <a:r>
              <a:rPr lang="en-US" sz="20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ERL Gun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</a:t>
            </a:r>
            <a:r>
              <a:rPr lang="en-US" sz="2000" b="1" baseline="-25000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11</a:t>
            </a:r>
            <a:r>
              <a:rPr lang="en-US" sz="20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and Q measurements performed</a:t>
            </a:r>
            <a:r>
              <a:rPr lang="en-US" sz="2000" dirty="0"/>
              <a:t/>
            </a:r>
            <a:br>
              <a:rPr lang="en-US" sz="2000" dirty="0"/>
            </a:b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69357" y="6525795"/>
            <a:ext cx="7429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See talk by </a:t>
            </a:r>
            <a:r>
              <a:rPr lang="en-GB" sz="14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</a:t>
            </a:r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Hahn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3940472"/>
            <a:ext cx="49320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Dipole </a:t>
            </a:r>
            <a:r>
              <a:rPr lang="en-US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modes are well damped,  Q &lt;&lt; </a:t>
            </a:r>
            <a:r>
              <a:rPr lang="en-US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100</a:t>
            </a:r>
            <a:r>
              <a:rPr lang="en-US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/>
            </a:r>
            <a:br>
              <a:rPr lang="en-US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n-US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 part by the ferrite </a:t>
            </a:r>
            <a:r>
              <a:rPr lang="en-US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absorber</a:t>
            </a:r>
            <a:r>
              <a:rPr lang="en-US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and </a:t>
            </a:r>
            <a:r>
              <a:rPr lang="en-US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also by </a:t>
            </a:r>
            <a:r>
              <a:rPr lang="en-US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the dual-feed fundamental  mode coupler (FPC). </a:t>
            </a:r>
            <a:r>
              <a:rPr lang="en-US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/>
            </a:r>
            <a:br>
              <a:rPr lang="en-US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n-US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Monopole mode damping is restricted  by 10 cm cutoff tube to Q &lt; </a:t>
            </a:r>
            <a:r>
              <a:rPr lang="en-US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10</a:t>
            </a:r>
            <a:r>
              <a:rPr lang="en-US" b="1" baseline="30000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6</a:t>
            </a:r>
            <a:endParaRPr lang="en-US" b="1" dirty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The concept of an absorber over  a ceramic break  has been demonstrated.  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28189"/>
              </p:ext>
            </p:extLst>
          </p:nvPr>
        </p:nvGraphicFramePr>
        <p:xfrm>
          <a:off x="823428" y="1484784"/>
          <a:ext cx="3108960" cy="2037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75" name="Acrobat Document" r:id="rId7" imgW="1988611" imgH="1302858" progId="AcroExch.Document.11">
                  <p:embed/>
                </p:oleObj>
              </mc:Choice>
              <mc:Fallback>
                <p:oleObj name="Acrobat Document" r:id="rId7" imgW="1988611" imgH="1302858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428" y="1484784"/>
                        <a:ext cx="3108960" cy="20370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7241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-19987" y="0"/>
            <a:ext cx="9163987" cy="70788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4000" dirty="0" smtClean="0">
                <a:solidFill>
                  <a:schemeClr val="bg1"/>
                </a:solidFill>
                <a:cs typeface="Times New Roman" pitchFamily="18" charset="0"/>
              </a:rPr>
              <a:t>Final Remarks</a:t>
            </a:r>
            <a:endParaRPr lang="en-US" sz="40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20688"/>
            <a:ext cx="9144000" cy="656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GB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HOMs in SC cavities is an active and vibrant field!</a:t>
            </a:r>
          </a:p>
          <a:p>
            <a:pPr marL="457200" lvl="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GB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Based on earlier HOM-based measurements at FLASH </a:t>
            </a:r>
            <a:r>
              <a:rPr lang="en-GB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(now routinely </a:t>
            </a:r>
            <a:r>
              <a:rPr lang="en-GB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used </a:t>
            </a:r>
            <a:r>
              <a:rPr lang="en-GB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as HOM diagnostics by </a:t>
            </a:r>
            <a:r>
              <a:rPr lang="en-GB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operators), there is potential for implementation at XFEL –3</a:t>
            </a:r>
            <a:r>
              <a:rPr lang="en-GB" sz="2200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GB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harmonic cavities coupled in </a:t>
            </a:r>
            <a:r>
              <a:rPr lang="en-GB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ACC39 </a:t>
            </a:r>
            <a:r>
              <a:rPr lang="en-GB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module but </a:t>
            </a:r>
            <a:r>
              <a:rPr lang="en-GB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well-simulated</a:t>
            </a:r>
            <a:r>
              <a:rPr lang="en-GB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457200" lvl="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GB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Beam dynamics may indicate lose damping on HOMs for XFEL?</a:t>
            </a:r>
          </a:p>
          <a:p>
            <a:pPr marL="457200" lvl="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GB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Simulations LCLS-II, NGLS pose no problems in terms of heat load and </a:t>
            </a:r>
            <a:r>
              <a:rPr lang="en-GB" sz="2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emittance</a:t>
            </a:r>
            <a:r>
              <a:rPr lang="en-GB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dilution due to HOMs generated </a:t>
            </a:r>
          </a:p>
          <a:p>
            <a:pPr marL="457200" lvl="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GB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ESS operation close to harmonic of </a:t>
            </a:r>
            <a:r>
              <a:rPr lang="en-GB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HOM</a:t>
            </a:r>
            <a:r>
              <a:rPr lang="en-GB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bunch prompts attention to tuning and manufacturing tolerances.</a:t>
            </a:r>
          </a:p>
          <a:p>
            <a:pPr marL="457200" lvl="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GB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Improved understanding of HOM damping materials –both simulation &amp; measurement</a:t>
            </a:r>
          </a:p>
          <a:p>
            <a:pPr marL="457200" lvl="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87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-19987" y="0"/>
            <a:ext cx="9163987" cy="70788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4000" dirty="0" smtClean="0">
                <a:solidFill>
                  <a:schemeClr val="bg1"/>
                </a:solidFill>
                <a:cs typeface="Times New Roman" pitchFamily="18" charset="0"/>
              </a:rPr>
              <a:t>Acknowledgments</a:t>
            </a:r>
            <a:endParaRPr lang="en-US" sz="40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830709"/>
            <a:ext cx="9036496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ts val="100"/>
              </a:spcBef>
              <a:buFont typeface="Wingdings" pitchFamily="2" charset="2"/>
              <a:buChar char="Ø"/>
            </a:pPr>
            <a:r>
              <a:rPr lang="en-GB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 addition to several </a:t>
            </a:r>
            <a:r>
              <a:rPr lang="en-GB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ongoing</a:t>
            </a:r>
            <a:r>
              <a:rPr lang="en-GB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collaborations on HOM damping and HOM-based diagnostics (in the context of EuCARD</a:t>
            </a:r>
            <a:r>
              <a:rPr lang="en-GB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and ESS in particular)</a:t>
            </a:r>
            <a:r>
              <a:rPr lang="en-GB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 am </a:t>
            </a:r>
            <a:r>
              <a:rPr lang="en-GB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also pleased </a:t>
            </a:r>
            <a:r>
              <a:rPr lang="en-GB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 acknowledge direct contributions from </a:t>
            </a:r>
            <a:r>
              <a:rPr lang="en-GB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K.L.F. </a:t>
            </a:r>
            <a:r>
              <a:rPr lang="en-GB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Bane, U. Van </a:t>
            </a:r>
            <a:r>
              <a:rPr lang="en-GB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Rienen</a:t>
            </a:r>
            <a:r>
              <a:rPr lang="en-GB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V. </a:t>
            </a:r>
            <a:r>
              <a:rPr lang="en-GB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Shemlin</a:t>
            </a:r>
            <a:r>
              <a:rPr lang="en-GB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Z. Li, N. </a:t>
            </a:r>
            <a:r>
              <a:rPr lang="en-GB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Baboi</a:t>
            </a:r>
            <a:r>
              <a:rPr lang="en-GB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S. </a:t>
            </a:r>
            <a:r>
              <a:rPr lang="en-GB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Belomestnykh</a:t>
            </a:r>
            <a:r>
              <a:rPr lang="en-GB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A. </a:t>
            </a:r>
            <a:r>
              <a:rPr lang="en-GB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Sukhanov</a:t>
            </a:r>
            <a:r>
              <a:rPr lang="en-GB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A. </a:t>
            </a:r>
            <a:r>
              <a:rPr lang="en-GB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Sulimov</a:t>
            </a:r>
            <a:r>
              <a:rPr lang="en-GB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W. Xu, B. Xiao, Q. Wu, H. </a:t>
            </a:r>
            <a:r>
              <a:rPr lang="en-GB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Hahn, S. De Silva. </a:t>
            </a:r>
            <a:endParaRPr lang="en-GB" sz="24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en-GB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199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 for your attention!</a:t>
            </a:r>
            <a:endParaRPr lang="en-US" sz="44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946" name="Picture 2" descr="http://farm5.staticflickr.com/4128/4836049393_e37c9c6bcc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1071546"/>
            <a:ext cx="1571636" cy="1178727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042202"/>
            <a:ext cx="3602170" cy="5277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4261" y="2420888"/>
            <a:ext cx="9144000" cy="952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8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Extra Slides</a:t>
            </a:r>
            <a:endParaRPr lang="en-US" sz="80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05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-19987" y="0"/>
            <a:ext cx="9163987" cy="70788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4000" dirty="0" smtClean="0">
                <a:solidFill>
                  <a:schemeClr val="bg1"/>
                </a:solidFill>
                <a:cs typeface="Times New Roman" pitchFamily="18" charset="0"/>
              </a:rPr>
              <a:t>Selected Highlights</a:t>
            </a:r>
            <a:endParaRPr lang="en-US" sz="40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830709"/>
            <a:ext cx="9144000" cy="503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GB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XFEL/FLASH (HOM Diagnostics &amp; Simulation, Beam Dynamics) </a:t>
            </a:r>
          </a:p>
          <a:p>
            <a:pPr marL="514350" indent="-514350">
              <a:lnSpc>
                <a:spcPct val="15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GB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ILC</a:t>
            </a:r>
          </a:p>
          <a:p>
            <a:pPr marL="514350" indent="-514350">
              <a:lnSpc>
                <a:spcPct val="15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GB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LCLS-II </a:t>
            </a:r>
            <a:r>
              <a:rPr lang="en-GB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(Wakefield Losses Into Load</a:t>
            </a:r>
            <a:r>
              <a:rPr lang="en-GB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514350" indent="-514350">
              <a:lnSpc>
                <a:spcPct val="15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GB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NGLS &amp; Project-X</a:t>
            </a:r>
            <a:endParaRPr lang="en-GB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15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GB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ESS (HOMs and Beam Dynamics)</a:t>
            </a:r>
          </a:p>
          <a:p>
            <a:pPr marL="457200" indent="-457200">
              <a:lnSpc>
                <a:spcPct val="15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GB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Couplers in Damping in Crab &amp; Quarter Wave Cavities</a:t>
            </a:r>
          </a:p>
          <a:p>
            <a:pPr marL="457200" indent="-457200">
              <a:lnSpc>
                <a:spcPct val="15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GB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HOM Damping Materials (Measurements and Simulation</a:t>
            </a:r>
            <a:r>
              <a:rPr lang="en-GB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GB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en-GB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13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684213" y="0"/>
            <a:ext cx="7772400" cy="692696"/>
          </a:xfrm>
        </p:spPr>
        <p:txBody>
          <a:bodyPr/>
          <a:lstStyle/>
          <a:p>
            <a:pPr defTabSz="457200" eaLnBrk="1" hangingPunct="1"/>
            <a:r>
              <a:rPr lang="en-US" sz="3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Direct Linear Regression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4000" dirty="0" smtClean="0">
                <a:solidFill>
                  <a:schemeClr val="bg1"/>
                </a:solidFill>
                <a:cs typeface="Times New Roman" pitchFamily="18" charset="0"/>
              </a:rPr>
              <a:t>Direct Linear Regression</a:t>
            </a:r>
            <a:endParaRPr lang="en-US" sz="4000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t="3170" r="8594" b="49890"/>
          <a:stretch/>
        </p:blipFill>
        <p:spPr>
          <a:xfrm>
            <a:off x="4811848" y="4031881"/>
            <a:ext cx="3960440" cy="20245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5"/>
          <a:stretch/>
        </p:blipFill>
        <p:spPr>
          <a:xfrm>
            <a:off x="631327" y="897686"/>
            <a:ext cx="4327545" cy="339541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71698" y="981363"/>
            <a:ext cx="7843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RSA</a:t>
            </a:r>
            <a:endParaRPr lang="de-DE" sz="2200" b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9512" y="3908573"/>
            <a:ext cx="2114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600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nd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dipole cavity band</a:t>
            </a:r>
            <a:endParaRPr lang="de-DE" sz="16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r="7951"/>
          <a:stretch/>
        </p:blipFill>
        <p:spPr>
          <a:xfrm>
            <a:off x="5517947" y="837347"/>
            <a:ext cx="2932641" cy="2496154"/>
          </a:xfrm>
          <a:prstGeom prst="rect">
            <a:avLst/>
          </a:prstGeom>
        </p:spPr>
      </p:pic>
      <p:sp>
        <p:nvSpPr>
          <p:cNvPr id="24" name="Text Box 290"/>
          <p:cNvSpPr txBox="1">
            <a:spLocks noChangeArrowheads="1"/>
          </p:cNvSpPr>
          <p:nvPr/>
        </p:nvSpPr>
        <p:spPr bwMode="auto">
          <a:xfrm>
            <a:off x="467544" y="4657095"/>
            <a:ext cx="39081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12750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12750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275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275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275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275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275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275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275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5425" indent="-225425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b="1" dirty="0">
                <a:latin typeface="Calibri" pitchFamily="34" charset="0"/>
                <a:cs typeface="Calibri" pitchFamily="34" charset="0"/>
              </a:rPr>
              <a:t>Direct Linear Regression (DLR)</a:t>
            </a:r>
          </a:p>
        </p:txBody>
      </p:sp>
      <p:graphicFrame>
        <p:nvGraphicFramePr>
          <p:cNvPr id="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2865063"/>
              </p:ext>
            </p:extLst>
          </p:nvPr>
        </p:nvGraphicFramePr>
        <p:xfrm>
          <a:off x="1184622" y="5226356"/>
          <a:ext cx="1859330" cy="44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93" name="Equation" r:id="rId6" imgW="927100" imgH="228600" progId="Equation.3">
                  <p:embed/>
                </p:oleObj>
              </mc:Choice>
              <mc:Fallback>
                <p:oleObj name="Equation" r:id="rId6" imgW="927100" imgH="22860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4622" y="5226356"/>
                        <a:ext cx="1859330" cy="441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107" y="6125898"/>
            <a:ext cx="1070602" cy="41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033745" y="5733256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+mn-lt"/>
                <a:cs typeface="Calibri" pitchFamily="34" charset="0"/>
              </a:rPr>
              <a:t>A</a:t>
            </a:r>
            <a:r>
              <a:rPr lang="en-US" dirty="0" smtClean="0">
                <a:latin typeface="+mn-lt"/>
                <a:cs typeface="Calibri" pitchFamily="34" charset="0"/>
              </a:rPr>
              <a:t>: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spectra matrix</a:t>
            </a:r>
          </a:p>
          <a:p>
            <a:r>
              <a:rPr lang="en-US" b="1" i="1" dirty="0" smtClean="0">
                <a:latin typeface="+mn-lt"/>
                <a:cs typeface="Calibri" pitchFamily="34" charset="0"/>
              </a:rPr>
              <a:t>B</a:t>
            </a:r>
            <a:r>
              <a:rPr lang="en-US" dirty="0" smtClean="0">
                <a:latin typeface="+mn-lt"/>
                <a:cs typeface="Calibri" pitchFamily="34" charset="0"/>
              </a:rPr>
              <a:t>: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beam position matrix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610" y="6524611"/>
            <a:ext cx="7429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See talk by N. </a:t>
            </a:r>
            <a:r>
              <a:rPr lang="en-GB" sz="14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Baboi</a:t>
            </a:r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et al.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4000" dirty="0" smtClean="0">
                <a:solidFill>
                  <a:schemeClr val="bg1"/>
                </a:solidFill>
                <a:cs typeface="Times New Roman" pitchFamily="18" charset="0"/>
              </a:rPr>
              <a:t>Singular Value </a:t>
            </a:r>
            <a:r>
              <a:rPr lang="en-GB" sz="4000" dirty="0" err="1" smtClean="0">
                <a:solidFill>
                  <a:schemeClr val="bg1"/>
                </a:solidFill>
                <a:cs typeface="Times New Roman" pitchFamily="18" charset="0"/>
              </a:rPr>
              <a:t>Decompostion</a:t>
            </a:r>
            <a:endParaRPr lang="en-US" sz="4000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9" t="3060" r="8924" b="50091"/>
          <a:stretch/>
        </p:blipFill>
        <p:spPr>
          <a:xfrm>
            <a:off x="5920090" y="4941168"/>
            <a:ext cx="2986359" cy="14524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5"/>
          <a:stretch/>
        </p:blipFill>
        <p:spPr>
          <a:xfrm>
            <a:off x="631328" y="753669"/>
            <a:ext cx="4156696" cy="326136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71698" y="837347"/>
            <a:ext cx="7843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RSA</a:t>
            </a:r>
            <a:endParaRPr lang="de-DE" sz="2200" b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297922"/>
              </p:ext>
            </p:extLst>
          </p:nvPr>
        </p:nvGraphicFramePr>
        <p:xfrm>
          <a:off x="395524" y="5000432"/>
          <a:ext cx="1656184" cy="406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89" name="Equation" r:id="rId5" imgW="825500" imgH="203200" progId="Equation.3">
                  <p:embed/>
                </p:oleObj>
              </mc:Choice>
              <mc:Fallback>
                <p:oleObj name="Equation" r:id="rId5" imgW="825500" imgH="203200" progId="Equation.3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24" y="5000432"/>
                        <a:ext cx="1656184" cy="4065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Straight Arrow Connector 7"/>
          <p:cNvCxnSpPr>
            <a:cxnSpLocks noChangeShapeType="1"/>
          </p:cNvCxnSpPr>
          <p:nvPr/>
        </p:nvCxnSpPr>
        <p:spPr bwMode="auto">
          <a:xfrm>
            <a:off x="2051708" y="5262976"/>
            <a:ext cx="504056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7741410"/>
              </p:ext>
            </p:extLst>
          </p:nvPr>
        </p:nvGraphicFramePr>
        <p:xfrm>
          <a:off x="2575520" y="5031817"/>
          <a:ext cx="412304" cy="462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90" name="Equation" r:id="rId7" imgW="203112" imgH="228501" progId="Equation.3">
                  <p:embed/>
                </p:oleObj>
              </mc:Choice>
              <mc:Fallback>
                <p:oleObj name="Equation" r:id="rId7" imgW="203112" imgH="228501" progId="Equation.3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5520" y="5031817"/>
                        <a:ext cx="412304" cy="4623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4760184"/>
              </p:ext>
            </p:extLst>
          </p:nvPr>
        </p:nvGraphicFramePr>
        <p:xfrm>
          <a:off x="353865" y="5619475"/>
          <a:ext cx="2273919" cy="448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91" name="Equation" r:id="rId9" imgW="1117600" imgH="228600" progId="Equation.3">
                  <p:embed/>
                </p:oleObj>
              </mc:Choice>
              <mc:Fallback>
                <p:oleObj name="Equation" r:id="rId9" imgW="1117600" imgH="228600" progId="Equation.3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865" y="5619475"/>
                        <a:ext cx="2273919" cy="4480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290"/>
          <p:cNvSpPr txBox="1">
            <a:spLocks noChangeArrowheads="1"/>
          </p:cNvSpPr>
          <p:nvPr/>
        </p:nvSpPr>
        <p:spPr bwMode="auto">
          <a:xfrm>
            <a:off x="288346" y="4437112"/>
            <a:ext cx="23394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12750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12750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275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275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275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275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275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275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275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5425" indent="-225425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Two steps</a:t>
            </a:r>
            <a:endParaRPr lang="en-US" sz="22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4987" y="3691976"/>
            <a:ext cx="2114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600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nd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dipole cavity band</a:t>
            </a:r>
            <a:endParaRPr lang="de-DE" sz="16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4" t="3060" r="8677" b="50055"/>
          <a:stretch/>
        </p:blipFill>
        <p:spPr>
          <a:xfrm>
            <a:off x="5920090" y="3394527"/>
            <a:ext cx="2986359" cy="1452409"/>
          </a:xfrm>
          <a:prstGeom prst="rect">
            <a:avLst/>
          </a:prstGeom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181736"/>
            <a:ext cx="1070602" cy="41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119" y="4181114"/>
            <a:ext cx="2334647" cy="2000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7107235" y="3383994"/>
            <a:ext cx="612068" cy="2769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Calib</a:t>
            </a:r>
            <a:r>
              <a:rPr lang="en-U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de-DE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13855" y="6185571"/>
            <a:ext cx="576064" cy="2769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Valid.</a:t>
            </a:r>
            <a:endParaRPr lang="de-DE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r="7951"/>
          <a:stretch/>
        </p:blipFill>
        <p:spPr>
          <a:xfrm>
            <a:off x="5602819" y="865000"/>
            <a:ext cx="2594989" cy="220875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5610" y="6524611"/>
            <a:ext cx="7429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See talk by N. </a:t>
            </a:r>
            <a:r>
              <a:rPr lang="en-GB" sz="14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Baboi</a:t>
            </a:r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et al.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58446"/>
            <a:ext cx="2889236" cy="213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468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9911" y="2636912"/>
            <a:ext cx="9114090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5400" dirty="0" smtClean="0">
                <a:solidFill>
                  <a:srgbClr val="0000FF"/>
                </a:solidFill>
                <a:cs typeface="Times New Roman" pitchFamily="18" charset="0"/>
              </a:rPr>
              <a:t>1. XFEL/FLASH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23528" y="3748755"/>
            <a:ext cx="7704856" cy="121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lvl="0" indent="-514350">
              <a:lnSpc>
                <a:spcPct val="150000"/>
              </a:lnSpc>
              <a:spcBef>
                <a:spcPts val="100"/>
              </a:spcBef>
              <a:buFont typeface="+mj-lt"/>
              <a:buAutoNum type="romanUcPeriod"/>
            </a:pPr>
            <a:r>
              <a:rPr lang="en-GB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FLASH HOM-Based Beam Diagnostics -3</a:t>
            </a:r>
            <a:r>
              <a:rPr lang="en-GB" sz="2400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GB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Harmonic</a:t>
            </a:r>
          </a:p>
          <a:p>
            <a:pPr marL="457200" lvl="0" indent="-457200">
              <a:lnSpc>
                <a:spcPct val="150000"/>
              </a:lnSpc>
              <a:spcBef>
                <a:spcPts val="100"/>
              </a:spcBef>
              <a:buFont typeface="+mj-lt"/>
              <a:buAutoNum type="romanUcPeriod"/>
            </a:pPr>
            <a:r>
              <a:rPr lang="en-GB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Beam Dynamics in XFEL and Damping Requirements</a:t>
            </a:r>
          </a:p>
        </p:txBody>
      </p:sp>
      <p:pic>
        <p:nvPicPr>
          <p:cNvPr id="4" name="Picture 3" descr="CUT_ISO_200604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300" y="248638"/>
            <a:ext cx="3397876" cy="2460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IMG_73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2660" y="5183484"/>
            <a:ext cx="2664296" cy="1036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16" descr="Steve + Nicoleta DESY Jan 2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00" y="4934408"/>
            <a:ext cx="2046288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982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1.I HOM Diagnostic 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in 3</a:t>
            </a:r>
            <a:r>
              <a:rPr lang="en-US" sz="40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rd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Harmonic Cavities at FLASH</a:t>
            </a:r>
            <a:endParaRPr lang="en-US" sz="4000" b="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5725" y="1695450"/>
            <a:ext cx="5494387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en-US" sz="2000" dirty="0" err="1" smtClean="0">
                <a:solidFill>
                  <a:srgbClr val="0000FF"/>
                </a:solidFill>
              </a:rPr>
              <a:t>Fermilab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has constructed a third harmonic accelerating (3.9GHz) superconducting module and cryostat for a new generation high brightness photo-injector.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rgbClr val="0000FF"/>
                </a:solidFill>
              </a:rPr>
              <a:t>This </a:t>
            </a:r>
            <a:r>
              <a:rPr lang="en-US" sz="2000" dirty="0" smtClean="0">
                <a:solidFill>
                  <a:srgbClr val="0000FF"/>
                </a:solidFill>
              </a:rPr>
              <a:t>system compensates </a:t>
            </a:r>
            <a:r>
              <a:rPr lang="en-US" sz="2000" dirty="0">
                <a:solidFill>
                  <a:srgbClr val="0000FF"/>
                </a:solidFill>
              </a:rPr>
              <a:t>the nonlinear distortion of the longitudinal phase space due to the RF curvature of the 1.3 GHz TESLA cavities prior to bunch compression.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425" y="4941888"/>
            <a:ext cx="8829675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rgbClr val="0000FF"/>
                </a:solidFill>
              </a:rPr>
              <a:t>The </a:t>
            </a:r>
            <a:r>
              <a:rPr lang="en-US" sz="2000" dirty="0" err="1">
                <a:solidFill>
                  <a:srgbClr val="0000FF"/>
                </a:solidFill>
              </a:rPr>
              <a:t>cryomodule</a:t>
            </a:r>
            <a:r>
              <a:rPr lang="en-US" sz="2000" dirty="0">
                <a:solidFill>
                  <a:srgbClr val="0000FF"/>
                </a:solidFill>
              </a:rPr>
              <a:t>, consisting of </a:t>
            </a:r>
            <a:r>
              <a:rPr lang="en-US" sz="2000" u="sng" dirty="0">
                <a:solidFill>
                  <a:srgbClr val="0000FF"/>
                </a:solidFill>
              </a:rPr>
              <a:t>four 3.9GHz cavities</a:t>
            </a:r>
            <a:r>
              <a:rPr lang="en-US" sz="2000" dirty="0">
                <a:solidFill>
                  <a:srgbClr val="0000FF"/>
                </a:solidFill>
              </a:rPr>
              <a:t>, </a:t>
            </a:r>
            <a:r>
              <a:rPr lang="en-US" sz="2000" dirty="0" smtClean="0">
                <a:solidFill>
                  <a:srgbClr val="0000FF"/>
                </a:solidFill>
              </a:rPr>
              <a:t>have </a:t>
            </a:r>
            <a:r>
              <a:rPr lang="en-US" sz="2000" dirty="0">
                <a:solidFill>
                  <a:srgbClr val="0000FF"/>
                </a:solidFill>
              </a:rPr>
              <a:t>been installed in the FLASH </a:t>
            </a:r>
            <a:r>
              <a:rPr lang="en-US" sz="2000" dirty="0" err="1">
                <a:solidFill>
                  <a:srgbClr val="0000FF"/>
                </a:solidFill>
              </a:rPr>
              <a:t>photoinjector</a:t>
            </a:r>
            <a:r>
              <a:rPr lang="en-US" sz="2000" dirty="0">
                <a:solidFill>
                  <a:srgbClr val="0000FF"/>
                </a:solidFill>
              </a:rPr>
              <a:t> downstream, of the first 1.3 GHz </a:t>
            </a:r>
            <a:r>
              <a:rPr lang="en-US" sz="2000" dirty="0" err="1">
                <a:solidFill>
                  <a:srgbClr val="0000FF"/>
                </a:solidFill>
              </a:rPr>
              <a:t>cryomodule</a:t>
            </a:r>
            <a:r>
              <a:rPr lang="en-US" sz="2000" dirty="0">
                <a:solidFill>
                  <a:srgbClr val="0000FF"/>
                </a:solidFill>
              </a:rPr>
              <a:t> (consisting of 8 cavities).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rgbClr val="0000FF"/>
                </a:solidFill>
              </a:rPr>
              <a:t>Four 3.9 GHz </a:t>
            </a:r>
            <a:r>
              <a:rPr lang="en-US" sz="2000" dirty="0" smtClean="0">
                <a:solidFill>
                  <a:srgbClr val="0000FF"/>
                </a:solidFill>
              </a:rPr>
              <a:t>cavities </a:t>
            </a:r>
            <a:r>
              <a:rPr lang="en-US" sz="2000" dirty="0">
                <a:solidFill>
                  <a:srgbClr val="0000FF"/>
                </a:solidFill>
              </a:rPr>
              <a:t>provide the energy modulation, ~20 MV, needed for compensation.</a:t>
            </a:r>
          </a:p>
          <a:p>
            <a:pPr algn="just" eaLnBrk="1" hangingPunct="1"/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Picture 3" descr="CUT_ISO_200604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17701"/>
            <a:ext cx="3419996" cy="247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001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79971"/>
              </p:ext>
            </p:extLst>
          </p:nvPr>
        </p:nvGraphicFramePr>
        <p:xfrm>
          <a:off x="165100" y="1016000"/>
          <a:ext cx="2743200" cy="4659501"/>
        </p:xfrm>
        <a:graphic>
          <a:graphicData uri="http://schemas.openxmlformats.org/drawingml/2006/table">
            <a:tbl>
              <a:tblPr/>
              <a:tblGrid>
                <a:gridCol w="1524000"/>
                <a:gridCol w="1219200"/>
              </a:tblGrid>
              <a:tr h="3127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Number of Cavities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Active Length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0.346 meter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Gradient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14 MV/m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Phase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-179º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R/Q   [=U</a:t>
                      </a:r>
                      <a:r>
                        <a:rPr kumimoji="0" lang="en-US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/(wW)]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750 Ω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E</a:t>
                      </a:r>
                      <a:r>
                        <a:rPr kumimoji="0" lang="en-US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peak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/E</a:t>
                      </a:r>
                      <a:r>
                        <a:rPr kumimoji="0" lang="en-US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acc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2.26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98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B</a:t>
                      </a:r>
                      <a:r>
                        <a:rPr kumimoji="0" lang="en-US" sz="12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peak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(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E</a:t>
                      </a:r>
                      <a:r>
                        <a:rPr kumimoji="0" lang="en-US" sz="12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acc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= 14 MV/m)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68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mT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Q</a:t>
                      </a:r>
                      <a:r>
                        <a:rPr kumimoji="0" lang="en-US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ext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1.3 X 10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BBU Limit for HOM, Q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&lt;1 X 10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Total Energy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20 MeV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Beam Current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9 mA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Forward Power,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per cavity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9 kW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Coupler Power,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per coupler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45 kW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46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3600" dirty="0" smtClean="0">
                <a:solidFill>
                  <a:schemeClr val="bg1"/>
                </a:solidFill>
                <a:latin typeface="Times" charset="0"/>
              </a:rPr>
              <a:t>1.I Third Harmonic (3.9 GHz) </a:t>
            </a:r>
            <a:r>
              <a:rPr lang="en-GB" sz="3600" dirty="0">
                <a:solidFill>
                  <a:schemeClr val="bg1"/>
                </a:solidFill>
                <a:latin typeface="Times" charset="0"/>
              </a:rPr>
              <a:t>Parameters</a:t>
            </a:r>
            <a:endParaRPr lang="en-US" sz="3600" b="0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6" name="Picture 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977900"/>
            <a:ext cx="3302000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8" descr="flash lay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2871788"/>
            <a:ext cx="31623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984500" y="1130300"/>
            <a:ext cx="303530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sz="1600" dirty="0">
                <a:solidFill>
                  <a:srgbClr val="0000FF"/>
                </a:solidFill>
              </a:rPr>
              <a:t>Adding harmonic ensures the 2</a:t>
            </a:r>
            <a:r>
              <a:rPr lang="en-GB" sz="1600" baseline="30000" dirty="0">
                <a:solidFill>
                  <a:srgbClr val="0000FF"/>
                </a:solidFill>
              </a:rPr>
              <a:t>nd</a:t>
            </a:r>
            <a:r>
              <a:rPr lang="en-GB" sz="1600" dirty="0">
                <a:solidFill>
                  <a:srgbClr val="0000FF"/>
                </a:solidFill>
              </a:rPr>
              <a:t> derivative at the max is zero for total field (could use </a:t>
            </a:r>
            <a:r>
              <a:rPr lang="en-GB" sz="1600" dirty="0" smtClean="0">
                <a:solidFill>
                  <a:srgbClr val="0000FF"/>
                </a:solidFill>
              </a:rPr>
              <a:t> other </a:t>
            </a:r>
            <a:r>
              <a:rPr lang="en-GB" sz="1600" dirty="0">
                <a:solidFill>
                  <a:srgbClr val="0000FF"/>
                </a:solidFill>
              </a:rPr>
              <a:t>harmonics in the expansion, but using the lowest freq. ensures the transverse </a:t>
            </a:r>
            <a:r>
              <a:rPr lang="en-GB" sz="1600" dirty="0" err="1">
                <a:solidFill>
                  <a:srgbClr val="0000FF"/>
                </a:solidFill>
              </a:rPr>
              <a:t>wakefields</a:t>
            </a:r>
            <a:r>
              <a:rPr lang="en-GB" sz="1600" dirty="0">
                <a:solidFill>
                  <a:srgbClr val="0000FF"/>
                </a:solidFill>
              </a:rPr>
              <a:t> ~ </a:t>
            </a:r>
            <a:r>
              <a:rPr lang="en-GB" sz="1600" dirty="0">
                <a:solidFill>
                  <a:srgbClr val="0000FF"/>
                </a:solidFill>
                <a:sym typeface="Symbol" pitchFamily="18" charset="2"/>
              </a:rPr>
              <a:t></a:t>
            </a:r>
            <a:r>
              <a:rPr lang="en-GB" sz="1600" baseline="30000" dirty="0">
                <a:solidFill>
                  <a:srgbClr val="0000FF"/>
                </a:solidFill>
                <a:sym typeface="Symbol" pitchFamily="18" charset="2"/>
              </a:rPr>
              <a:t>3 </a:t>
            </a:r>
            <a:r>
              <a:rPr lang="en-GB" sz="1600" dirty="0">
                <a:solidFill>
                  <a:srgbClr val="0000FF"/>
                </a:solidFill>
                <a:sym typeface="Symbol" pitchFamily="18" charset="2"/>
              </a:rPr>
              <a:t>are minimised).</a:t>
            </a:r>
            <a:endParaRPr lang="en-US" sz="1600" dirty="0">
              <a:solidFill>
                <a:srgbClr val="0000FF"/>
              </a:solidFill>
            </a:endParaRPr>
          </a:p>
          <a:p>
            <a:pPr algn="l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600" dirty="0">
                <a:solidFill>
                  <a:srgbClr val="0000FF"/>
                </a:solidFill>
              </a:rPr>
              <a:t>The third harmonic system (3.9GHz) </a:t>
            </a:r>
            <a:r>
              <a:rPr lang="en-US" sz="1600" dirty="0" smtClean="0">
                <a:solidFill>
                  <a:srgbClr val="0000FF"/>
                </a:solidFill>
              </a:rPr>
              <a:t>compensates </a:t>
            </a:r>
            <a:r>
              <a:rPr lang="en-US" sz="1600" dirty="0">
                <a:solidFill>
                  <a:srgbClr val="0000FF"/>
                </a:solidFill>
              </a:rPr>
              <a:t>nonlinear distortion of the longitudinal phase space due to cosine-like voltage curvature of 1.3 GHz cavities. </a:t>
            </a:r>
          </a:p>
          <a:p>
            <a:pPr algn="l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600" dirty="0" smtClean="0">
                <a:solidFill>
                  <a:srgbClr val="0000FF"/>
                </a:solidFill>
              </a:rPr>
              <a:t>It </a:t>
            </a:r>
            <a:r>
              <a:rPr lang="en-US" sz="1600" dirty="0" err="1" smtClean="0">
                <a:solidFill>
                  <a:srgbClr val="0000FF"/>
                </a:solidFill>
              </a:rPr>
              <a:t>linearises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rgbClr val="0000FF"/>
                </a:solidFill>
              </a:rPr>
              <a:t>the energy distribution upstream of the bunch compressor thus  facilitating a  small normalized </a:t>
            </a:r>
            <a:r>
              <a:rPr lang="en-US" sz="1600" dirty="0" err="1">
                <a:solidFill>
                  <a:srgbClr val="0000FF"/>
                </a:solidFill>
              </a:rPr>
              <a:t>emittance</a:t>
            </a:r>
            <a:r>
              <a:rPr lang="en-US" sz="1600" dirty="0">
                <a:solidFill>
                  <a:srgbClr val="0000FF"/>
                </a:solidFill>
              </a:rPr>
              <a:t> ~1.10</a:t>
            </a:r>
            <a:r>
              <a:rPr lang="en-US" sz="1600" baseline="30000" dirty="0">
                <a:solidFill>
                  <a:srgbClr val="0000FF"/>
                </a:solidFill>
              </a:rPr>
              <a:t>-6</a:t>
            </a:r>
            <a:r>
              <a:rPr lang="en-US" sz="1600" dirty="0">
                <a:solidFill>
                  <a:srgbClr val="0000FF"/>
                </a:solidFill>
              </a:rPr>
              <a:t> m*rad.</a:t>
            </a:r>
          </a:p>
        </p:txBody>
      </p:sp>
      <p:sp>
        <p:nvSpPr>
          <p:cNvPr id="9" name="Oval 50"/>
          <p:cNvSpPr>
            <a:spLocks noChangeArrowheads="1"/>
          </p:cNvSpPr>
          <p:nvPr/>
        </p:nvSpPr>
        <p:spPr bwMode="auto">
          <a:xfrm>
            <a:off x="6553200" y="4152900"/>
            <a:ext cx="152400" cy="533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0" name="Picture 51" descr="IMG_69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3937000"/>
            <a:ext cx="1905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2" descr="IMG_676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5303838"/>
            <a:ext cx="1911350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6096000" y="736600"/>
            <a:ext cx="2617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tx1"/>
                </a:solidFill>
              </a:rPr>
              <a:t>Illustrative energy (not to scale)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610" y="6524611"/>
            <a:ext cx="7429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See talk by N. </a:t>
            </a:r>
            <a:r>
              <a:rPr lang="en-GB" sz="14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Baboi</a:t>
            </a:r>
            <a:r>
              <a:rPr lang="en-GB" sz="14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755626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14356"/>
          </a:xfrm>
          <a:prstGeom prst="rect">
            <a:avLst/>
          </a:prstGeom>
          <a:solidFill>
            <a:srgbClr val="0000FF"/>
          </a:solidFill>
          <a:ln w="9525" algn="ctr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1.I HOMs </a:t>
            </a:r>
            <a:r>
              <a:rPr lang="en-GB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 SCRF Cavities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0" y="1922463"/>
            <a:ext cx="1511300" cy="2308324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Used at XFEL and FLASH.  Baseline design for main accelerators in ILC.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0" y="4271963"/>
            <a:ext cx="1498600" cy="258532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Used at XFEL and FLASH in order to flatten the field profile and reduce energy spread.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955800" y="2120900"/>
            <a:ext cx="6908800" cy="4330700"/>
            <a:chOff x="1981641" y="2120900"/>
            <a:chExt cx="6908359" cy="4330700"/>
          </a:xfrm>
        </p:grpSpPr>
        <p:grpSp>
          <p:nvGrpSpPr>
            <p:cNvPr id="8" name="Group 46"/>
            <p:cNvGrpSpPr>
              <a:grpSpLocks/>
            </p:cNvGrpSpPr>
            <p:nvPr/>
          </p:nvGrpSpPr>
          <p:grpSpPr bwMode="auto">
            <a:xfrm>
              <a:off x="1981641" y="2120900"/>
              <a:ext cx="6908359" cy="4330700"/>
              <a:chOff x="1981641" y="2120900"/>
              <a:chExt cx="6908359" cy="4330700"/>
            </a:xfrm>
          </p:grpSpPr>
          <p:pic>
            <p:nvPicPr>
              <p:cNvPr id="13" name="Picture 8" descr="IMG_7328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981641" y="2120900"/>
                <a:ext cx="6498784" cy="4330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Text Box 13"/>
              <p:cNvSpPr txBox="1">
                <a:spLocks noChangeArrowheads="1"/>
              </p:cNvSpPr>
              <p:nvPr/>
            </p:nvSpPr>
            <p:spPr bwMode="auto">
              <a:xfrm>
                <a:off x="6946901" y="4729163"/>
                <a:ext cx="1003299" cy="646331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b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HOM Coupler</a:t>
                </a:r>
              </a:p>
            </p:txBody>
          </p:sp>
          <p:sp>
            <p:nvSpPr>
              <p:cNvPr id="15" name="Text Box 13"/>
              <p:cNvSpPr txBox="1">
                <a:spLocks noChangeArrowheads="1"/>
              </p:cNvSpPr>
              <p:nvPr/>
            </p:nvSpPr>
            <p:spPr bwMode="auto">
              <a:xfrm>
                <a:off x="7721600" y="2328863"/>
                <a:ext cx="1168400" cy="646331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b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FPC Coupler</a:t>
                </a:r>
              </a:p>
            </p:txBody>
          </p:sp>
          <p:cxnSp>
            <p:nvCxnSpPr>
              <p:cNvPr id="16" name="Straight Arrow Connector 42"/>
              <p:cNvCxnSpPr>
                <a:cxnSpLocks noChangeShapeType="1"/>
                <a:stCxn id="15" idx="1"/>
              </p:cNvCxnSpPr>
              <p:nvPr/>
            </p:nvCxnSpPr>
            <p:spPr bwMode="auto">
              <a:xfrm rot="10800000" flipV="1">
                <a:off x="7404100" y="2652029"/>
                <a:ext cx="317500" cy="256270"/>
              </a:xfrm>
              <a:prstGeom prst="straightConnector1">
                <a:avLst/>
              </a:prstGeom>
              <a:noFill/>
              <a:ln w="50800" algn="ctr">
                <a:solidFill>
                  <a:srgbClr val="FF0000"/>
                </a:solidFill>
                <a:round/>
                <a:headEnd/>
                <a:tailEnd type="stealth" w="lg" len="lg"/>
              </a:ln>
            </p:spPr>
          </p:cxnSp>
          <p:cxnSp>
            <p:nvCxnSpPr>
              <p:cNvPr id="17" name="Straight Arrow Connector 4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264400" y="4508500"/>
                <a:ext cx="431800" cy="127000"/>
              </a:xfrm>
              <a:prstGeom prst="straightConnector1">
                <a:avLst/>
              </a:prstGeom>
              <a:noFill/>
              <a:ln w="50800" algn="ctr">
                <a:solidFill>
                  <a:srgbClr val="FF0000"/>
                </a:solidFill>
                <a:round/>
                <a:headEnd/>
                <a:tailEnd type="stealth" w="lg" len="lg"/>
              </a:ln>
            </p:spPr>
          </p:cxnSp>
        </p:grp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2184400" y="2387600"/>
              <a:ext cx="2595481" cy="36933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TESLA cavity (1.3 GHz)</a:t>
              </a:r>
            </a:p>
          </p:txBody>
        </p:sp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2159000" y="5922963"/>
              <a:ext cx="3330575" cy="3762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b="1" baseline="3000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rd</a:t>
              </a:r>
              <a:r>
                <a:rPr lang="en-US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harmonic cavity (3.9 GHz)</a:t>
              </a:r>
            </a:p>
          </p:txBody>
        </p:sp>
        <p:cxnSp>
          <p:nvCxnSpPr>
            <p:cNvPr id="11" name="Straight Arrow Connector 14"/>
            <p:cNvCxnSpPr>
              <a:cxnSpLocks noChangeShapeType="1"/>
            </p:cNvCxnSpPr>
            <p:nvPr/>
          </p:nvCxnSpPr>
          <p:spPr bwMode="auto">
            <a:xfrm>
              <a:off x="2565400" y="4064000"/>
              <a:ext cx="5397500" cy="482600"/>
            </a:xfrm>
            <a:prstGeom prst="straightConnector1">
              <a:avLst/>
            </a:prstGeom>
            <a:noFill/>
            <a:ln w="50800" algn="ctr">
              <a:solidFill>
                <a:srgbClr val="FF0000"/>
              </a:solidFill>
              <a:round/>
              <a:headEnd type="stealth" w="lg" len="lg"/>
              <a:tailEnd type="stealth" w="lg" len="lg"/>
            </a:ln>
          </p:spPr>
        </p:cxn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4508500" y="4068763"/>
              <a:ext cx="612668" cy="36933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~1m</a:t>
              </a:r>
            </a:p>
          </p:txBody>
        </p:sp>
      </p:grpSp>
      <p:grpSp>
        <p:nvGrpSpPr>
          <p:cNvPr id="18" name="Group 36"/>
          <p:cNvGrpSpPr>
            <a:grpSpLocks/>
          </p:cNvGrpSpPr>
          <p:nvPr/>
        </p:nvGrpSpPr>
        <p:grpSpPr bwMode="auto">
          <a:xfrm>
            <a:off x="0" y="571480"/>
            <a:ext cx="8788400" cy="1774845"/>
            <a:chOff x="0" y="571480"/>
            <a:chExt cx="8788400" cy="1774845"/>
          </a:xfrm>
        </p:grpSpPr>
        <p:grpSp>
          <p:nvGrpSpPr>
            <p:cNvPr id="19" name="Group 34"/>
            <p:cNvGrpSpPr>
              <a:grpSpLocks/>
            </p:cNvGrpSpPr>
            <p:nvPr/>
          </p:nvGrpSpPr>
          <p:grpSpPr bwMode="auto">
            <a:xfrm>
              <a:off x="3133725" y="588963"/>
              <a:ext cx="5654675" cy="1757362"/>
              <a:chOff x="3133725" y="588963"/>
              <a:chExt cx="5654675" cy="1757362"/>
            </a:xfrm>
          </p:grpSpPr>
          <p:pic>
            <p:nvPicPr>
              <p:cNvPr id="21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133725" y="741363"/>
                <a:ext cx="5654675" cy="1604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2" name="Group 29"/>
              <p:cNvGrpSpPr>
                <a:grpSpLocks/>
              </p:cNvGrpSpPr>
              <p:nvPr/>
            </p:nvGrpSpPr>
            <p:grpSpPr bwMode="auto">
              <a:xfrm>
                <a:off x="3835400" y="627063"/>
                <a:ext cx="1473200" cy="276999"/>
                <a:chOff x="3835400" y="627063"/>
                <a:chExt cx="1473200" cy="276999"/>
              </a:xfrm>
            </p:grpSpPr>
            <p:cxnSp>
              <p:nvCxnSpPr>
                <p:cNvPr id="26" name="Straight Arrow Connector 21"/>
                <p:cNvCxnSpPr>
                  <a:cxnSpLocks noChangeShapeType="1"/>
                </p:cNvCxnSpPr>
                <p:nvPr/>
              </p:nvCxnSpPr>
              <p:spPr bwMode="auto">
                <a:xfrm flipV="1">
                  <a:off x="3835400" y="838200"/>
                  <a:ext cx="1473200" cy="12700"/>
                </a:xfrm>
                <a:prstGeom prst="straightConnector1">
                  <a:avLst/>
                </a:prstGeom>
                <a:noFill/>
                <a:ln w="25400" algn="ctr">
                  <a:solidFill>
                    <a:srgbClr val="FF0000"/>
                  </a:solidFill>
                  <a:round/>
                  <a:headEnd type="stealth" w="med" len="lg"/>
                  <a:tailEnd type="stealth" w="med" len="lg"/>
                </a:ln>
              </p:spPr>
            </p:cxnSp>
            <p:sp>
              <p:nvSpPr>
                <p:cNvPr id="2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4152900" y="627063"/>
                  <a:ext cx="622300" cy="276999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en-US" sz="1200" b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~11km</a:t>
                  </a:r>
                </a:p>
              </p:txBody>
            </p:sp>
          </p:grpSp>
          <p:grpSp>
            <p:nvGrpSpPr>
              <p:cNvPr id="23" name="Group 30"/>
              <p:cNvGrpSpPr>
                <a:grpSpLocks/>
              </p:cNvGrpSpPr>
              <p:nvPr/>
            </p:nvGrpSpPr>
            <p:grpSpPr bwMode="auto">
              <a:xfrm>
                <a:off x="6413500" y="588963"/>
                <a:ext cx="1473200" cy="276999"/>
                <a:chOff x="3835400" y="627063"/>
                <a:chExt cx="1473200" cy="276999"/>
              </a:xfrm>
            </p:grpSpPr>
            <p:cxnSp>
              <p:nvCxnSpPr>
                <p:cNvPr id="24" name="Straight Arrow Connector 31"/>
                <p:cNvCxnSpPr>
                  <a:cxnSpLocks noChangeShapeType="1"/>
                </p:cNvCxnSpPr>
                <p:nvPr/>
              </p:nvCxnSpPr>
              <p:spPr bwMode="auto">
                <a:xfrm flipV="1">
                  <a:off x="3835400" y="838200"/>
                  <a:ext cx="1473200" cy="12700"/>
                </a:xfrm>
                <a:prstGeom prst="straightConnector1">
                  <a:avLst/>
                </a:prstGeom>
                <a:noFill/>
                <a:ln w="25400" algn="ctr">
                  <a:solidFill>
                    <a:srgbClr val="FF0000"/>
                  </a:solidFill>
                  <a:round/>
                  <a:headEnd type="stealth" w="med" len="lg"/>
                  <a:tailEnd type="stealth" w="med" len="lg"/>
                </a:ln>
              </p:spPr>
            </p:cxnSp>
            <p:sp>
              <p:nvSpPr>
                <p:cNvPr id="2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4152900" y="627063"/>
                  <a:ext cx="622300" cy="276999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en-US" sz="1200" b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~11km</a:t>
                  </a:r>
                </a:p>
              </p:txBody>
            </p:sp>
          </p:grpSp>
        </p:grpSp>
        <p:sp>
          <p:nvSpPr>
            <p:cNvPr id="20" name="TextBox 35"/>
            <p:cNvSpPr txBox="1">
              <a:spLocks noChangeArrowheads="1"/>
            </p:cNvSpPr>
            <p:nvPr/>
          </p:nvSpPr>
          <p:spPr bwMode="auto">
            <a:xfrm>
              <a:off x="0" y="571480"/>
              <a:ext cx="3187700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Schematic of International Linear Collider (ILC)</a:t>
              </a:r>
              <a:endParaRPr lang="en-GB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" name="TextBox 37"/>
          <p:cNvSpPr txBox="1">
            <a:spLocks noChangeArrowheads="1"/>
          </p:cNvSpPr>
          <p:nvPr/>
        </p:nvSpPr>
        <p:spPr bwMode="auto">
          <a:xfrm>
            <a:off x="0" y="1609725"/>
            <a:ext cx="20861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http://www.linearcollider.org</a:t>
            </a:r>
            <a:endParaRPr lang="en-GB" sz="1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Left Arrow 28"/>
          <p:cNvSpPr>
            <a:spLocks noChangeArrowheads="1"/>
          </p:cNvSpPr>
          <p:nvPr/>
        </p:nvSpPr>
        <p:spPr bwMode="auto">
          <a:xfrm>
            <a:off x="1168400" y="4445000"/>
            <a:ext cx="1778000" cy="776288"/>
          </a:xfrm>
          <a:prstGeom prst="leftArrow">
            <a:avLst>
              <a:gd name="adj1" fmla="val 50000"/>
              <a:gd name="adj2" fmla="val 50028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en-GB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Left Arrow 29"/>
          <p:cNvSpPr>
            <a:spLocks noChangeArrowheads="1"/>
          </p:cNvSpPr>
          <p:nvPr/>
        </p:nvSpPr>
        <p:spPr bwMode="auto">
          <a:xfrm>
            <a:off x="1358900" y="3060700"/>
            <a:ext cx="1193800" cy="776288"/>
          </a:xfrm>
          <a:prstGeom prst="leftArrow">
            <a:avLst>
              <a:gd name="adj1" fmla="val 50000"/>
              <a:gd name="adj2" fmla="val 50029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en-GB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Down Arrow 30"/>
          <p:cNvSpPr>
            <a:spLocks noChangeArrowheads="1"/>
          </p:cNvSpPr>
          <p:nvPr/>
        </p:nvSpPr>
        <p:spPr bwMode="auto">
          <a:xfrm>
            <a:off x="6489700" y="1193800"/>
            <a:ext cx="914400" cy="1689100"/>
          </a:xfrm>
          <a:prstGeom prst="downArrow">
            <a:avLst>
              <a:gd name="adj1" fmla="val 50000"/>
              <a:gd name="adj2" fmla="val 50003"/>
            </a:avLst>
          </a:prstGeom>
          <a:solidFill>
            <a:srgbClr val="0000FF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en-GB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9" grpId="0" animBg="1"/>
      <p:bldP spid="30" grpId="0" animBg="1"/>
      <p:bldP spid="31" grpId="0" animBg="1"/>
      <p:bldP spid="3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15556</TotalTime>
  <Words>2871</Words>
  <Application>Microsoft Macintosh PowerPoint</Application>
  <PresentationFormat>On-screen Show (4:3)</PresentationFormat>
  <Paragraphs>354</Paragraphs>
  <Slides>52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Office Theme</vt:lpstr>
      <vt:lpstr>Acrobat Document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5th Dipole Cavity Band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Direct Linear Regression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News</dc:title>
  <dc:creator>adelia</dc:creator>
  <cp:lastModifiedBy>Roger Jones</cp:lastModifiedBy>
  <cp:revision>357</cp:revision>
  <dcterms:created xsi:type="dcterms:W3CDTF">2009-11-18T14:11:55Z</dcterms:created>
  <dcterms:modified xsi:type="dcterms:W3CDTF">2014-07-14T13:53:37Z</dcterms:modified>
</cp:coreProperties>
</file>