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3" r:id="rId6"/>
    <p:sldId id="265" r:id="rId7"/>
    <p:sldId id="266" r:id="rId8"/>
    <p:sldId id="267" r:id="rId9"/>
    <p:sldId id="285" r:id="rId10"/>
    <p:sldId id="268" r:id="rId11"/>
    <p:sldId id="271" r:id="rId12"/>
    <p:sldId id="272" r:id="rId13"/>
    <p:sldId id="275" r:id="rId14"/>
    <p:sldId id="284" r:id="rId15"/>
    <p:sldId id="283" r:id="rId16"/>
    <p:sldId id="276" r:id="rId17"/>
    <p:sldId id="277" r:id="rId18"/>
    <p:sldId id="282" r:id="rId19"/>
    <p:sldId id="279" r:id="rId20"/>
    <p:sldId id="280" r:id="rId21"/>
    <p:sldId id="286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000000"/>
    <a:srgbClr val="89A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864"/>
        <p:guide pos="5616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CB038-6494-4DF0-B545-BB5779EC81C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B5330-3834-4B51-8FF4-AD050610D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3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14/07/2014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12192"/>
            <a:ext cx="7567612" cy="9784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7" y="103188"/>
            <a:ext cx="7642223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82575" y="1143000"/>
            <a:ext cx="85804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67612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643812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-27432"/>
            <a:ext cx="7567612" cy="1020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2577" y="103188"/>
            <a:ext cx="7642223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282575" y="6443440"/>
            <a:ext cx="858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N. </a:t>
            </a:r>
            <a:r>
              <a:rPr lang="en-US" sz="1100" dirty="0" err="1" smtClean="0">
                <a:solidFill>
                  <a:schemeClr val="tx1">
                    <a:lumMod val="75000"/>
                  </a:schemeClr>
                </a:solidFill>
              </a:rPr>
              <a:t>Baboi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, DESY      |</a:t>
            </a:r>
            <a:r>
              <a:rPr lang="en-US" sz="1100" baseline="0" dirty="0" smtClean="0">
                <a:solidFill>
                  <a:schemeClr val="tx1">
                    <a:lumMod val="75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Overview of HOM-based Diagnostics at FLASH and E-XFEL	|       HOMSC14, FNAL          |        14</a:t>
            </a:r>
            <a:r>
              <a:rPr lang="en-US" sz="1100" baseline="0" dirty="0" smtClean="0">
                <a:solidFill>
                  <a:schemeClr val="tx1">
                    <a:lumMod val="75000"/>
                  </a:schemeClr>
                </a:solidFill>
              </a:rPr>
              <a:t> July 2014      </a:t>
            </a:r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  |        </a:t>
            </a:r>
            <a:r>
              <a:rPr lang="en-US" sz="1100" b="1" dirty="0" smtClean="0">
                <a:solidFill>
                  <a:schemeClr val="tx1">
                    <a:lumMod val="75000"/>
                  </a:schemeClr>
                </a:solidFill>
              </a:rPr>
              <a:t>Page </a:t>
            </a:r>
            <a:fld id="{ABA098E9-E6EE-44BF-9612-6777A6DF1330}" type="slidenum">
              <a:rPr lang="en-US" sz="1100" b="1" smtClean="0">
                <a:solidFill>
                  <a:schemeClr val="tx1">
                    <a:lumMod val="75000"/>
                  </a:schemeClr>
                </a:solidFill>
              </a:rPr>
              <a:pPr algn="r" eaLnBrk="1" hangingPunct="1"/>
              <a:t>‹#›</a:t>
            </a:fld>
            <a:endParaRPr lang="en-US" sz="11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87" y="-33139"/>
            <a:ext cx="1146205" cy="109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17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76200"/>
            <a:ext cx="922020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15" y="1806575"/>
            <a:ext cx="8747385" cy="1470025"/>
          </a:xfrm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r>
              <a:rPr lang="en-GB" dirty="0" smtClean="0"/>
              <a:t>Overview of HOM-based Diagnostics at FLASH and the European XFEL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48599" cy="1752600"/>
          </a:xfrm>
        </p:spPr>
        <p:txBody>
          <a:bodyPr>
            <a:normAutofit/>
          </a:bodyPr>
          <a:lstStyle/>
          <a:p>
            <a:r>
              <a:rPr lang="en-GB" sz="3200" u="sng" dirty="0" smtClean="0">
                <a:solidFill>
                  <a:schemeClr val="tx1">
                    <a:lumMod val="75000"/>
                  </a:schemeClr>
                </a:solidFill>
              </a:rPr>
              <a:t>N. </a:t>
            </a:r>
            <a:r>
              <a:rPr lang="en-GB" sz="3200" u="sng" dirty="0" err="1" smtClean="0">
                <a:solidFill>
                  <a:schemeClr val="tx1">
                    <a:lumMod val="75000"/>
                  </a:schemeClr>
                </a:solidFill>
              </a:rPr>
              <a:t>Baboi</a:t>
            </a:r>
            <a:r>
              <a:rPr lang="en-GB" sz="3200" dirty="0" smtClean="0">
                <a:solidFill>
                  <a:schemeClr val="tx1">
                    <a:lumMod val="75000"/>
                  </a:schemeClr>
                </a:solidFill>
              </a:rPr>
              <a:t>, DESY</a:t>
            </a:r>
            <a:endParaRPr lang="en-GB" sz="3200" dirty="0" smtClean="0"/>
          </a:p>
          <a:p>
            <a:r>
              <a:rPr lang="en-GB" sz="2400" dirty="0" smtClean="0">
                <a:solidFill>
                  <a:schemeClr val="accent6"/>
                </a:solidFill>
              </a:rPr>
              <a:t>HOMSC 14, WG 2 HOM-based Diagnostics</a:t>
            </a:r>
            <a:br>
              <a:rPr lang="en-GB" sz="2400" dirty="0" smtClean="0">
                <a:solidFill>
                  <a:schemeClr val="accent6"/>
                </a:solidFill>
              </a:rPr>
            </a:br>
            <a:r>
              <a:rPr lang="en-GB" sz="2400" dirty="0" err="1" smtClean="0">
                <a:solidFill>
                  <a:schemeClr val="accent6"/>
                </a:solidFill>
              </a:rPr>
              <a:t>Fermilab</a:t>
            </a:r>
            <a:r>
              <a:rPr lang="en-GB" sz="2400" dirty="0" smtClean="0">
                <a:solidFill>
                  <a:schemeClr val="accent6"/>
                </a:solidFill>
              </a:rPr>
              <a:t>, 14 July 2014</a:t>
            </a:r>
            <a:endParaRPr lang="en-GB" sz="2400" dirty="0">
              <a:solidFill>
                <a:schemeClr val="accent6"/>
              </a:solidFill>
            </a:endParaRPr>
          </a:p>
        </p:txBody>
      </p:sp>
      <p:pic>
        <p:nvPicPr>
          <p:cNvPr id="6" name="Picture 21" descr="HG_LOGO_70_ENG_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36400"/>
            <a:ext cx="1810849" cy="7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" y="4784419"/>
            <a:ext cx="1149640" cy="110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76200"/>
            <a:ext cx="2998787" cy="6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0" descr="CI_logo_lar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1" y="4951516"/>
            <a:ext cx="1864127" cy="10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shiliang\Desktop\manchester-un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54" y="-62784"/>
            <a:ext cx="2030446" cy="9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77" y="5297302"/>
            <a:ext cx="1916623" cy="5903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37" y="6015627"/>
            <a:ext cx="4706709" cy="7356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63" y="856264"/>
            <a:ext cx="2343537" cy="4446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60" y="4834910"/>
            <a:ext cx="1685925" cy="1065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40" y="124697"/>
            <a:ext cx="1439560" cy="1439560"/>
          </a:xfrm>
          <a:prstGeom prst="rect">
            <a:avLst/>
          </a:prstGeom>
        </p:spPr>
      </p:pic>
      <p:pic>
        <p:nvPicPr>
          <p:cNvPr id="16" name="Picture 2" descr="FLASH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/>
          <a:stretch/>
        </p:blipFill>
        <p:spPr bwMode="auto">
          <a:xfrm>
            <a:off x="7619999" y="4169750"/>
            <a:ext cx="1589719" cy="6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4" y="3553925"/>
            <a:ext cx="1094275" cy="1094275"/>
          </a:xfrm>
          <a:prstGeom prst="rect">
            <a:avLst/>
          </a:prstGeom>
        </p:spPr>
      </p:pic>
      <p:pic>
        <p:nvPicPr>
          <p:cNvPr id="18" name="Picture 8" descr="http://eucard2-wp11.web.cern.ch/EuCARD2-WP11/EuCARD2-logo-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" y="616675"/>
            <a:ext cx="1935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67612" cy="1020762"/>
          </a:xfrm>
        </p:spPr>
        <p:txBody>
          <a:bodyPr/>
          <a:lstStyle/>
          <a:p>
            <a:r>
              <a:rPr lang="en-US" dirty="0"/>
              <a:t>HOMBPMs at FLASH:</a:t>
            </a:r>
            <a:br>
              <a:rPr lang="en-US" dirty="0"/>
            </a:br>
            <a:r>
              <a:rPr lang="en-US" dirty="0"/>
              <a:t>3.9 GHz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86840"/>
            <a:ext cx="8229600" cy="8445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Theoretical studies made within </a:t>
            </a:r>
            <a:r>
              <a:rPr lang="en-US" sz="2800" dirty="0" err="1" smtClean="0"/>
              <a:t>EuCARD</a:t>
            </a:r>
            <a:endParaRPr lang="en-US" sz="2800" dirty="0" smtClean="0"/>
          </a:p>
          <a:p>
            <a:pPr lvl="1"/>
            <a:r>
              <a:rPr lang="en-US" sz="2400" dirty="0" smtClean="0"/>
              <a:t>4 coupled cavities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1213"/>
            <a:ext cx="4956494" cy="989400"/>
          </a:xfrm>
          <a:prstGeom prst="rect">
            <a:avLst/>
          </a:prstGeom>
          <a:ln w="12700"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76201" y="2286000"/>
            <a:ext cx="9109652" cy="3328258"/>
            <a:chOff x="0" y="1447800"/>
            <a:chExt cx="9683750" cy="4495937"/>
          </a:xfrm>
        </p:grpSpPr>
        <p:pic>
          <p:nvPicPr>
            <p:cNvPr id="7" name="Grafik 50" descr="entir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13" y="1663700"/>
              <a:ext cx="9507537" cy="296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892800" y="1698625"/>
              <a:ext cx="1677988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0397" rIns="0" bIns="50397"/>
            <a:lstStyle/>
            <a:p>
              <a:pPr algn="ctr">
                <a:spcBef>
                  <a:spcPts val="450"/>
                </a:spcBef>
                <a:buClr>
                  <a:srgbClr val="000000"/>
                </a:buClr>
                <a:buSzPct val="70000"/>
                <a:buFont typeface="Times New Roman" pitchFamily="18" charset="0"/>
                <a:buNone/>
              </a:pPr>
              <a:endParaRPr lang="de-DE" altLang="en-US" sz="1800" i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65"/>
            <p:cNvSpPr>
              <a:spLocks noChangeArrowheads="1"/>
            </p:cNvSpPr>
            <p:nvPr/>
          </p:nvSpPr>
          <p:spPr bwMode="auto">
            <a:xfrm>
              <a:off x="5892800" y="1677988"/>
              <a:ext cx="1677988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0397" rIns="0" bIns="50397"/>
            <a:lstStyle/>
            <a:p>
              <a:pPr algn="ctr">
                <a:spcBef>
                  <a:spcPts val="450"/>
                </a:spcBef>
                <a:buClr>
                  <a:srgbClr val="000000"/>
                </a:buClr>
                <a:buSzPct val="70000"/>
                <a:buFont typeface="Times New Roman" pitchFamily="18" charset="0"/>
                <a:buNone/>
              </a:pPr>
              <a:endParaRPr lang="de-DE" altLang="en-US" sz="1800" i="1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34"/>
            <p:cNvSpPr>
              <a:spLocks/>
            </p:cNvSpPr>
            <p:nvPr/>
          </p:nvSpPr>
          <p:spPr bwMode="auto">
            <a:xfrm>
              <a:off x="3941763" y="4595813"/>
              <a:ext cx="17557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794" tIns="50397" rIns="100794" bIns="50397">
              <a:spAutoFit/>
            </a:bodyPr>
            <a:lstStyle>
              <a:lvl1pPr defTabSz="1008063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1pPr>
              <a:lvl2pPr defTabSz="1008063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2pPr>
              <a:lvl3pPr defTabSz="1008063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3pPr>
              <a:lvl4pPr defTabSz="1008063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4pPr>
              <a:lvl5pPr defTabSz="1008063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ea typeface="DejaVu Sans"/>
                  <a:cs typeface="DejaVu Sans"/>
                </a:defRPr>
              </a:lvl9pPr>
            </a:lstStyle>
            <a:p>
              <a:pPr eaLnBrk="1" hangingPunct="1"/>
              <a:r>
                <a:rPr lang="de-DE" altLang="en-US" sz="1700">
                  <a:solidFill>
                    <a:schemeClr val="tx1"/>
                  </a:solidFill>
                  <a:latin typeface="Verdana" pitchFamily="34" charset="0"/>
                  <a:sym typeface="Times New Roman" pitchFamily="18" charset="0"/>
                </a:rPr>
                <a:t>frequency / Hz</a:t>
              </a:r>
            </a:p>
          </p:txBody>
        </p:sp>
        <p:pic>
          <p:nvPicPr>
            <p:cNvPr id="11" name="Picture 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7" t="32625" r="45576" b="35213"/>
            <a:stretch>
              <a:fillRect/>
            </a:stretch>
          </p:blipFill>
          <p:spPr bwMode="auto">
            <a:xfrm>
              <a:off x="7938" y="2320925"/>
              <a:ext cx="228600" cy="135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55"/>
            <p:cNvSpPr>
              <a:spLocks noChangeShapeType="1"/>
            </p:cNvSpPr>
            <p:nvPr/>
          </p:nvSpPr>
          <p:spPr bwMode="auto">
            <a:xfrm>
              <a:off x="0" y="1447800"/>
              <a:ext cx="9683750" cy="0"/>
            </a:xfrm>
            <a:prstGeom prst="line">
              <a:avLst/>
            </a:prstGeom>
            <a:noFill/>
            <a:ln w="12700">
              <a:solidFill>
                <a:srgbClr val="004A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01"/>
            <p:cNvSpPr>
              <a:spLocks noChangeArrowheads="1"/>
            </p:cNvSpPr>
            <p:nvPr/>
          </p:nvSpPr>
          <p:spPr bwMode="auto">
            <a:xfrm>
              <a:off x="5191125" y="2279650"/>
              <a:ext cx="1677988" cy="412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0397" rIns="0" bIns="50397"/>
            <a:lstStyle/>
            <a:p>
              <a:pPr>
                <a:spcBef>
                  <a:spcPts val="450"/>
                </a:spcBef>
                <a:buClr>
                  <a:srgbClr val="FF0000"/>
                </a:buClr>
                <a:buFontTx/>
                <a:buChar char="•"/>
              </a:pPr>
              <a:r>
                <a:rPr lang="de-DE" altLang="en-US" sz="1300" dirty="0">
                  <a:solidFill>
                    <a:srgbClr val="000000"/>
                  </a:solidFill>
                  <a:latin typeface="Verdana" pitchFamily="34" charset="0"/>
                </a:rPr>
                <a:t> Simulation</a:t>
              </a:r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6399172" y="5320102"/>
              <a:ext cx="3240088" cy="623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T. </a:t>
              </a:r>
              <a:r>
                <a:rPr lang="en-GB" sz="1200" dirty="0" err="1" smtClean="0">
                  <a:solidFill>
                    <a:schemeClr val="tx1"/>
                  </a:solidFill>
                  <a:latin typeface="+mj-lt"/>
                </a:rPr>
                <a:t>Flisgen</a:t>
              </a:r>
              <a:r>
                <a:rPr lang="en-GB" sz="1200" dirty="0" smtClean="0">
                  <a:solidFill>
                    <a:schemeClr val="tx1"/>
                  </a:solidFill>
                  <a:latin typeface="+mj-lt"/>
                </a:rPr>
                <a:t> et al., Phys</a:t>
              </a:r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. Rev. ST </a:t>
              </a:r>
              <a:r>
                <a:rPr lang="en-GB" sz="1200" dirty="0" err="1">
                  <a:solidFill>
                    <a:schemeClr val="tx1"/>
                  </a:solidFill>
                  <a:latin typeface="+mj-lt"/>
                </a:rPr>
                <a:t>Accel</a:t>
              </a:r>
              <a:r>
                <a:rPr lang="en-GB" sz="1200" dirty="0">
                  <a:solidFill>
                    <a:schemeClr val="tx1"/>
                  </a:solidFill>
                  <a:latin typeface="+mj-lt"/>
                </a:rPr>
                <a:t>. Beams, 17:022003,  February 2014</a:t>
              </a:r>
            </a:p>
          </p:txBody>
        </p:sp>
        <p:sp>
          <p:nvSpPr>
            <p:cNvPr id="13" name="Rectangle 100"/>
            <p:cNvSpPr>
              <a:spLocks noChangeArrowheads="1"/>
            </p:cNvSpPr>
            <p:nvPr/>
          </p:nvSpPr>
          <p:spPr bwMode="auto">
            <a:xfrm>
              <a:off x="5181600" y="2032000"/>
              <a:ext cx="1679575" cy="4127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/>
            <a:lstStyle/>
            <a:p>
              <a:pPr>
                <a:spcBef>
                  <a:spcPts val="450"/>
                </a:spcBef>
                <a:buClr>
                  <a:schemeClr val="accent2"/>
                </a:buClr>
                <a:buFontTx/>
                <a:buChar char="•"/>
              </a:pPr>
              <a:r>
                <a:rPr lang="de-DE" altLang="en-US" sz="1300" dirty="0">
                  <a:solidFill>
                    <a:srgbClr val="000000"/>
                  </a:solidFill>
                  <a:latin typeface="Verdana" pitchFamily="34" charset="0"/>
                </a:rPr>
                <a:t> Measurement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361495" y="5760025"/>
            <a:ext cx="185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Thomas </a:t>
            </a:r>
            <a:r>
              <a:rPr lang="en-US" i="1" dirty="0" err="1" smtClean="0"/>
              <a:t>Flisgen</a:t>
            </a:r>
            <a:r>
              <a:rPr lang="en-US" i="1" dirty="0" smtClean="0"/>
              <a:t>, UROS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10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67612" cy="1020762"/>
          </a:xfrm>
        </p:spPr>
        <p:txBody>
          <a:bodyPr/>
          <a:lstStyle/>
          <a:p>
            <a:r>
              <a:rPr lang="en-US" dirty="0" smtClean="0"/>
              <a:t>HOMBPMs at FLASH:</a:t>
            </a:r>
            <a:br>
              <a:rPr lang="en-US" dirty="0" smtClean="0"/>
            </a:br>
            <a:r>
              <a:rPr lang="en-US" dirty="0" smtClean="0"/>
              <a:t>3.9 GHz Cavities (cont.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904" y="1371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Experimental studies made within </a:t>
            </a:r>
            <a:r>
              <a:rPr lang="en-US" b="1" dirty="0" err="1" smtClean="0"/>
              <a:t>EuCARD</a:t>
            </a:r>
            <a:endParaRPr lang="en-US" b="1" dirty="0" smtClean="0"/>
          </a:p>
          <a:p>
            <a:pPr marL="685800" lvl="1">
              <a:buFontTx/>
              <a:buChar char="-"/>
            </a:pPr>
            <a:r>
              <a:rPr lang="en-US" dirty="0" smtClean="0"/>
              <a:t>Specs for FLASH and E-XFEL</a:t>
            </a:r>
          </a:p>
          <a:p>
            <a:pPr marL="28575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en-US" dirty="0" smtClean="0"/>
              <a:t>Presently: stability study</a:t>
            </a:r>
            <a:br>
              <a:rPr lang="en-US" dirty="0" smtClean="0"/>
            </a:br>
            <a:r>
              <a:rPr lang="en-US" sz="2000" dirty="0" smtClean="0"/>
              <a:t>				(</a:t>
            </a:r>
            <a:r>
              <a:rPr lang="en-US" sz="2000" dirty="0" err="1" smtClean="0"/>
              <a:t>Liangliang</a:t>
            </a:r>
            <a:r>
              <a:rPr lang="en-US" sz="2000" dirty="0" smtClean="0"/>
              <a:t> Shi)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8" t="42895" r="34995"/>
          <a:stretch/>
        </p:blipFill>
        <p:spPr bwMode="auto">
          <a:xfrm>
            <a:off x="6165273" y="2209800"/>
            <a:ext cx="2826327" cy="293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5334000" y="3392422"/>
            <a:ext cx="1012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sz="1400" b="1" dirty="0" smtClean="0">
                <a:latin typeface="+mn-lt"/>
              </a:rPr>
              <a:t>Integrated</a:t>
            </a:r>
            <a:br>
              <a:rPr lang="en-US" sz="1400" b="1" dirty="0" smtClean="0">
                <a:latin typeface="+mn-lt"/>
              </a:rPr>
            </a:br>
            <a:r>
              <a:rPr lang="en-US" sz="1400" b="1" dirty="0" smtClean="0">
                <a:latin typeface="+mn-lt"/>
              </a:rPr>
              <a:t>power</a:t>
            </a:r>
            <a:endParaRPr lang="en-US" sz="1400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9578" y="3214254"/>
            <a:ext cx="4212422" cy="2001982"/>
            <a:chOff x="130978" y="3352800"/>
            <a:chExt cx="4212422" cy="200198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1" r="1"/>
            <a:stretch/>
          </p:blipFill>
          <p:spPr bwMode="auto">
            <a:xfrm>
              <a:off x="130978" y="3787281"/>
              <a:ext cx="4212422" cy="1567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0"/>
            <p:cNvSpPr txBox="1"/>
            <p:nvPr/>
          </p:nvSpPr>
          <p:spPr>
            <a:xfrm>
              <a:off x="551730" y="3352800"/>
              <a:ext cx="32582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n-lt"/>
                </a:rPr>
                <a:t>Coupled modes 5.437 MHz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RMS Error at Module Center</a:t>
              </a:r>
              <a:endParaRPr lang="en-US" sz="1400" b="1" dirty="0">
                <a:latin typeface="+mn-lt"/>
              </a:endParaRPr>
            </a:p>
          </p:txBody>
        </p:sp>
      </p:grpSp>
      <p:pic>
        <p:nvPicPr>
          <p:cNvPr id="1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261956"/>
            <a:ext cx="5867400" cy="10972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599" y="5368636"/>
            <a:ext cx="203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Pei Zhang,</a:t>
            </a:r>
            <a:br>
              <a:rPr lang="en-US" i="1" dirty="0" smtClean="0"/>
            </a:br>
            <a:r>
              <a:rPr lang="en-US" i="1" dirty="0" smtClean="0"/>
              <a:t>ex-DESY </a:t>
            </a:r>
            <a:br>
              <a:rPr lang="en-US" i="1" dirty="0" smtClean="0"/>
            </a:br>
            <a:r>
              <a:rPr lang="en-US" i="1" dirty="0" smtClean="0"/>
              <a:t>(now CERN)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101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12192"/>
            <a:ext cx="7567612" cy="1020762"/>
          </a:xfrm>
        </p:spPr>
        <p:txBody>
          <a:bodyPr/>
          <a:lstStyle/>
          <a:p>
            <a:r>
              <a:rPr lang="en-US" dirty="0"/>
              <a:t>HOMBPMs at FLASH:</a:t>
            </a:r>
            <a:br>
              <a:rPr lang="en-US" dirty="0"/>
            </a:br>
            <a:r>
              <a:rPr lang="en-US" dirty="0"/>
              <a:t>3.9 GHz </a:t>
            </a:r>
            <a:r>
              <a:rPr lang="en-US" dirty="0" smtClean="0"/>
              <a:t>Cavities (cont.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4648"/>
            <a:ext cx="43434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Electronics built at FNAL</a:t>
            </a:r>
          </a:p>
          <a:p>
            <a:pPr lvl="1"/>
            <a:r>
              <a:rPr lang="en-US" dirty="0" smtClean="0"/>
              <a:t>Now under commissioning</a:t>
            </a:r>
          </a:p>
          <a:p>
            <a:pPr lvl="1"/>
            <a:r>
              <a:rPr lang="en-US" dirty="0" smtClean="0"/>
              <a:t>Will serve as prototype for the E-XFEL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6"/>
          <a:stretch/>
        </p:blipFill>
        <p:spPr>
          <a:xfrm>
            <a:off x="4119371" y="1704653"/>
            <a:ext cx="5020455" cy="172434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6216" y="4769515"/>
            <a:ext cx="4713547" cy="1329316"/>
            <a:chOff x="320077" y="4665084"/>
            <a:chExt cx="4713547" cy="1329316"/>
          </a:xfrm>
        </p:grpSpPr>
        <p:grpSp>
          <p:nvGrpSpPr>
            <p:cNvPr id="8" name="Group 7"/>
            <p:cNvGrpSpPr/>
            <p:nvPr/>
          </p:nvGrpSpPr>
          <p:grpSpPr>
            <a:xfrm>
              <a:off x="320077" y="4978737"/>
              <a:ext cx="4713547" cy="1015663"/>
              <a:chOff x="737667" y="3967574"/>
              <a:chExt cx="4713547" cy="1231525"/>
            </a:xfrm>
          </p:grpSpPr>
          <p:sp>
            <p:nvSpPr>
              <p:cNvPr id="14" name="TextBox 29"/>
              <p:cNvSpPr txBox="1"/>
              <p:nvPr/>
            </p:nvSpPr>
            <p:spPr>
              <a:xfrm>
                <a:off x="1475577" y="3967574"/>
                <a:ext cx="1098379" cy="12315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err="1" smtClean="0"/>
                  <a:t>Bandpass</a:t>
                </a:r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1200" b="1" dirty="0" smtClean="0"/>
                  <a:t>Filter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~5.43 GHz or 9.06 GHz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100 MHz BW</a:t>
                </a:r>
                <a:endParaRPr lang="en-GB" sz="1200" b="1" dirty="0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953413" y="4167478"/>
                <a:ext cx="852928" cy="830997"/>
              </a:xfrm>
              <a:prstGeom prst="rect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Mixer</a:t>
                </a: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" name="Straight Arrow Connector 15"/>
              <p:cNvCxnSpPr>
                <a:endCxn id="14" idx="1"/>
              </p:cNvCxnSpPr>
              <p:nvPr/>
            </p:nvCxnSpPr>
            <p:spPr bwMode="auto">
              <a:xfrm>
                <a:off x="737667" y="4582977"/>
                <a:ext cx="737910" cy="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Straight Arrow Connector 16"/>
              <p:cNvCxnSpPr>
                <a:stCxn id="14" idx="3"/>
                <a:endCxn id="15" idx="1"/>
              </p:cNvCxnSpPr>
              <p:nvPr/>
            </p:nvCxnSpPr>
            <p:spPr bwMode="auto">
              <a:xfrm flipV="1">
                <a:off x="2573956" y="4582977"/>
                <a:ext cx="379457" cy="36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4372784" y="4167838"/>
                <a:ext cx="1078430" cy="830998"/>
              </a:xfrm>
              <a:prstGeom prst="rect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uTCA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Digitizer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SIS8300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(108MS/sec)</a:t>
                </a:r>
              </a:p>
            </p:txBody>
          </p:sp>
          <p:cxnSp>
            <p:nvCxnSpPr>
              <p:cNvPr id="19" name="Straight Arrow Connector 18"/>
              <p:cNvCxnSpPr>
                <a:stCxn id="15" idx="3"/>
                <a:endCxn id="18" idx="1"/>
              </p:cNvCxnSpPr>
              <p:nvPr/>
            </p:nvCxnSpPr>
            <p:spPr bwMode="auto">
              <a:xfrm>
                <a:off x="3806341" y="4582977"/>
                <a:ext cx="566443" cy="36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2763617" y="4683787"/>
              <a:ext cx="380232" cy="459814"/>
              <a:chOff x="2237174" y="1883384"/>
              <a:chExt cx="380232" cy="557540"/>
            </a:xfrm>
          </p:grpSpPr>
          <p:cxnSp>
            <p:nvCxnSpPr>
              <p:cNvPr id="11" name="Straight Arrow Connector 10"/>
              <p:cNvCxnSpPr>
                <a:endCxn id="15" idx="0"/>
              </p:cNvCxnSpPr>
              <p:nvPr/>
            </p:nvCxnSpPr>
            <p:spPr bwMode="auto">
              <a:xfrm>
                <a:off x="2435844" y="2200595"/>
                <a:ext cx="0" cy="24032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extBox 25"/>
              <p:cNvSpPr txBox="1"/>
              <p:nvPr/>
            </p:nvSpPr>
            <p:spPr>
              <a:xfrm>
                <a:off x="2237174" y="1883384"/>
                <a:ext cx="380232" cy="317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100" b="1" dirty="0" smtClean="0"/>
                  <a:t>LO</a:t>
                </a:r>
                <a:endParaRPr lang="en-GB" sz="1100" b="1" dirty="0"/>
              </a:p>
            </p:txBody>
          </p:sp>
        </p:grpSp>
        <p:sp>
          <p:nvSpPr>
            <p:cNvPr id="10" name="TextBox 19"/>
            <p:cNvSpPr txBox="1"/>
            <p:nvPr/>
          </p:nvSpPr>
          <p:spPr>
            <a:xfrm>
              <a:off x="1472259" y="4665084"/>
              <a:ext cx="894797" cy="22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/>
                <a:t>30 MHz IF</a:t>
              </a:r>
              <a:endParaRPr lang="en-GB" sz="12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25625" y="3516868"/>
            <a:ext cx="21142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Nathan Eddy, FNAL</a:t>
            </a:r>
            <a:endParaRPr lang="en-US" i="1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8583" r="16934" b="28352"/>
          <a:stretch/>
        </p:blipFill>
        <p:spPr bwMode="auto">
          <a:xfrm>
            <a:off x="5299112" y="4010139"/>
            <a:ext cx="3840713" cy="192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913" y="3251537"/>
            <a:ext cx="5187287" cy="34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55982" cy="1020762"/>
          </a:xfrm>
        </p:spPr>
        <p:txBody>
          <a:bodyPr/>
          <a:lstStyle/>
          <a:p>
            <a:r>
              <a:rPr lang="en-US" dirty="0" smtClean="0"/>
              <a:t>HOMBPMs at the E-XFEL:</a:t>
            </a:r>
            <a:br>
              <a:rPr lang="en-US" dirty="0" smtClean="0"/>
            </a:br>
            <a:r>
              <a:rPr lang="en-US" dirty="0" smtClean="0"/>
              <a:t>3.9 GHz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4114800" cy="4525963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buClrTx/>
              <a:buFontTx/>
              <a:buChar char="-"/>
              <a:defRPr/>
            </a:pPr>
            <a:r>
              <a:rPr lang="en-US" dirty="0">
                <a:solidFill>
                  <a:srgbClr val="008000"/>
                </a:solidFill>
              </a:rPr>
              <a:t>Electronics under design</a:t>
            </a:r>
            <a:r>
              <a:rPr lang="en-US" dirty="0"/>
              <a:t>, based on same </a:t>
            </a:r>
            <a:r>
              <a:rPr lang="en-US" dirty="0" smtClean="0"/>
              <a:t>specifications as </a:t>
            </a:r>
            <a:r>
              <a:rPr lang="en-US" dirty="0"/>
              <a:t>for </a:t>
            </a:r>
            <a:r>
              <a:rPr lang="en-US" dirty="0" smtClean="0"/>
              <a:t>FLASH</a:t>
            </a:r>
          </a:p>
          <a:p>
            <a:pPr marL="685800" lvl="1">
              <a:spcBef>
                <a:spcPts val="0"/>
              </a:spcBef>
              <a:buClrTx/>
              <a:buFontTx/>
              <a:buChar char="-"/>
              <a:defRPr/>
            </a:pPr>
            <a:r>
              <a:rPr lang="en-US" dirty="0" smtClean="0"/>
              <a:t>Designed at DESY</a:t>
            </a:r>
          </a:p>
          <a:p>
            <a:pPr marL="685800" lvl="1">
              <a:spcBef>
                <a:spcPts val="0"/>
              </a:spcBef>
              <a:buClrTx/>
              <a:buFontTx/>
              <a:buChar char="-"/>
              <a:defRPr/>
            </a:pPr>
            <a:r>
              <a:rPr lang="en-US" dirty="0" smtClean="0"/>
              <a:t>Design of 5GHz DCW and PLL ready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90603" y="1628995"/>
            <a:ext cx="4324797" cy="1384505"/>
            <a:chOff x="689032" y="4609895"/>
            <a:chExt cx="4324797" cy="1384505"/>
          </a:xfrm>
        </p:grpSpPr>
        <p:grpSp>
          <p:nvGrpSpPr>
            <p:cNvPr id="7" name="Group 6"/>
            <p:cNvGrpSpPr/>
            <p:nvPr/>
          </p:nvGrpSpPr>
          <p:grpSpPr>
            <a:xfrm>
              <a:off x="689032" y="4978737"/>
              <a:ext cx="4324797" cy="1015663"/>
              <a:chOff x="1106622" y="3967574"/>
              <a:chExt cx="4324797" cy="1231525"/>
            </a:xfrm>
          </p:grpSpPr>
          <p:sp>
            <p:nvSpPr>
              <p:cNvPr id="12" name="TextBox 29"/>
              <p:cNvSpPr txBox="1"/>
              <p:nvPr/>
            </p:nvSpPr>
            <p:spPr>
              <a:xfrm>
                <a:off x="1475577" y="3967574"/>
                <a:ext cx="1098379" cy="12315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err="1" smtClean="0"/>
                  <a:t>Bandpass</a:t>
                </a:r>
                <a:r>
                  <a:rPr lang="en-US" sz="1200" b="1" dirty="0" smtClean="0"/>
                  <a:t/>
                </a:r>
                <a:br>
                  <a:rPr lang="en-US" sz="1200" b="1" dirty="0" smtClean="0"/>
                </a:br>
                <a:r>
                  <a:rPr lang="en-US" sz="1200" b="1" dirty="0" smtClean="0"/>
                  <a:t>Filter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~5.43 GHz or 9.06 GHz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100 MHz BW</a:t>
                </a:r>
                <a:endParaRPr lang="en-GB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953413" y="4167478"/>
                <a:ext cx="852928" cy="830997"/>
              </a:xfrm>
              <a:prstGeom prst="rect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Mixer</a:t>
                </a:r>
                <a:endParaRPr kumimoji="0" lang="en-GB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4" name="Straight Arrow Connector 13"/>
              <p:cNvCxnSpPr>
                <a:endCxn id="12" idx="1"/>
              </p:cNvCxnSpPr>
              <p:nvPr/>
            </p:nvCxnSpPr>
            <p:spPr bwMode="auto">
              <a:xfrm>
                <a:off x="1106622" y="4583156"/>
                <a:ext cx="368955" cy="1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/>
              <p:cNvCxnSpPr>
                <a:stCxn id="12" idx="3"/>
                <a:endCxn id="13" idx="1"/>
              </p:cNvCxnSpPr>
              <p:nvPr/>
            </p:nvCxnSpPr>
            <p:spPr bwMode="auto">
              <a:xfrm flipV="1">
                <a:off x="2573956" y="4582977"/>
                <a:ext cx="379457" cy="36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/>
              <p:cNvCxnSpPr>
                <a:stCxn id="13" idx="3"/>
                <a:endCxn id="17" idx="1"/>
              </p:cNvCxnSpPr>
              <p:nvPr/>
            </p:nvCxnSpPr>
            <p:spPr bwMode="auto">
              <a:xfrm>
                <a:off x="3806341" y="4582977"/>
                <a:ext cx="546648" cy="36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Rectangle 16"/>
              <p:cNvSpPr/>
              <p:nvPr/>
            </p:nvSpPr>
            <p:spPr bwMode="auto">
              <a:xfrm>
                <a:off x="4352989" y="4167838"/>
                <a:ext cx="1078430" cy="830997"/>
              </a:xfrm>
              <a:prstGeom prst="rect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uTCA</a:t>
                </a: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Digitizer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SIS8300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(108MS/sec)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72171" y="4609895"/>
              <a:ext cx="380232" cy="533709"/>
              <a:chOff x="2245728" y="1793788"/>
              <a:chExt cx="380232" cy="647141"/>
            </a:xfrm>
          </p:grpSpPr>
          <p:cxnSp>
            <p:nvCxnSpPr>
              <p:cNvPr id="10" name="Straight Arrow Connector 9"/>
              <p:cNvCxnSpPr>
                <a:stCxn id="11" idx="2"/>
                <a:endCxn id="13" idx="0"/>
              </p:cNvCxnSpPr>
              <p:nvPr/>
            </p:nvCxnSpPr>
            <p:spPr bwMode="auto">
              <a:xfrm>
                <a:off x="2435844" y="2111000"/>
                <a:ext cx="0" cy="32992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99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TextBox 25"/>
              <p:cNvSpPr txBox="1"/>
              <p:nvPr/>
            </p:nvSpPr>
            <p:spPr>
              <a:xfrm>
                <a:off x="2245728" y="1793788"/>
                <a:ext cx="380232" cy="317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100" b="1" dirty="0" smtClean="0"/>
                  <a:t>LO</a:t>
                </a:r>
                <a:endParaRPr lang="en-GB" sz="1100" b="1" dirty="0"/>
              </a:p>
            </p:txBody>
          </p:sp>
        </p:grpSp>
        <p:sp>
          <p:nvSpPr>
            <p:cNvPr id="9" name="TextBox 19"/>
            <p:cNvSpPr txBox="1"/>
            <p:nvPr/>
          </p:nvSpPr>
          <p:spPr>
            <a:xfrm>
              <a:off x="3388751" y="4779109"/>
              <a:ext cx="894797" cy="22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dirty="0" smtClean="0"/>
                <a:t>30 MHz IF</a:t>
              </a:r>
              <a:endParaRPr lang="en-GB" sz="1200" b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14536" y="5334000"/>
            <a:ext cx="19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Thomas </a:t>
            </a:r>
            <a:r>
              <a:rPr lang="en-US" i="1" dirty="0" err="1" smtClean="0"/>
              <a:t>Wamsat</a:t>
            </a:r>
            <a:r>
              <a:rPr lang="en-US" i="1" dirty="0" smtClean="0"/>
              <a:t>, DESY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02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4" y="-27432"/>
            <a:ext cx="7576756" cy="1020762"/>
          </a:xfrm>
        </p:spPr>
        <p:txBody>
          <a:bodyPr/>
          <a:lstStyle/>
          <a:p>
            <a:r>
              <a:rPr lang="en-US" dirty="0" smtClean="0"/>
              <a:t>HOMBPMs at the E-XFEL:</a:t>
            </a:r>
            <a:br>
              <a:rPr lang="en-US" dirty="0" smtClean="0"/>
            </a:br>
            <a:r>
              <a:rPr lang="en-US" dirty="0" smtClean="0"/>
              <a:t>3.9 GHz Cavities (cont.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952" y="1371600"/>
            <a:ext cx="822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But much more challenging:</a:t>
            </a:r>
          </a:p>
          <a:p>
            <a:pPr lvl="1"/>
            <a:r>
              <a:rPr lang="en-US" sz="3000" dirty="0" smtClean="0"/>
              <a:t>8 coupled cavities cf. 4</a:t>
            </a:r>
          </a:p>
          <a:p>
            <a:pPr lvl="1"/>
            <a:r>
              <a:rPr lang="en-US" sz="3000" dirty="0" smtClean="0"/>
              <a:t>4.5 </a:t>
            </a:r>
            <a:r>
              <a:rPr lang="en-US" sz="3000" dirty="0" err="1" smtClean="0"/>
              <a:t>cf</a:t>
            </a:r>
            <a:r>
              <a:rPr lang="en-US" sz="3000" dirty="0" smtClean="0"/>
              <a:t> 1 MHz bunch frequency</a:t>
            </a:r>
          </a:p>
          <a:p>
            <a:pPr lvl="1"/>
            <a:r>
              <a:rPr lang="en-US" sz="3000" dirty="0" smtClean="0"/>
              <a:t>Different orientation of cavities</a:t>
            </a:r>
          </a:p>
          <a:p>
            <a:pPr lvl="1"/>
            <a:endParaRPr lang="en-US" sz="3000" dirty="0" smtClean="0"/>
          </a:p>
          <a:p>
            <a:r>
              <a:rPr lang="en-US" sz="3400" dirty="0" smtClean="0"/>
              <a:t>Presently: Need significant theoretical and experimental studies</a:t>
            </a:r>
          </a:p>
          <a:p>
            <a:pPr lvl="1"/>
            <a:r>
              <a:rPr lang="en-US" sz="3000" dirty="0" smtClean="0"/>
              <a:t>Prototype cavity arrived at DESY </a:t>
            </a:r>
            <a:endParaRPr lang="en-US" sz="3000" dirty="0" smtClean="0"/>
          </a:p>
          <a:p>
            <a:pPr lvl="1"/>
            <a:r>
              <a:rPr lang="en-US" sz="3000" dirty="0" smtClean="0"/>
              <a:t>SSC </a:t>
            </a:r>
            <a:r>
              <a:rPr lang="en-US" sz="3000" dirty="0" smtClean="0"/>
              <a:t>(State Space Concatenations) approach developed at </a:t>
            </a:r>
            <a:r>
              <a:rPr lang="en-US" sz="3000" dirty="0" err="1" smtClean="0"/>
              <a:t>Uni</a:t>
            </a:r>
            <a:r>
              <a:rPr lang="en-US" sz="3000" dirty="0" smtClean="0"/>
              <a:t> Rostock and ready for simulation of 8-cavity simulations</a:t>
            </a:r>
          </a:p>
          <a:p>
            <a:pPr lvl="1"/>
            <a:r>
              <a:rPr lang="en-US" sz="3000" dirty="0" smtClean="0"/>
              <a:t>Direct simulations of full module started at </a:t>
            </a:r>
            <a:r>
              <a:rPr lang="en-US" sz="3000" dirty="0" err="1" smtClean="0"/>
              <a:t>Uni</a:t>
            </a:r>
            <a:r>
              <a:rPr lang="en-US" sz="3000" dirty="0" smtClean="0"/>
              <a:t> Manchester</a:t>
            </a:r>
          </a:p>
        </p:txBody>
      </p:sp>
    </p:spTree>
    <p:extLst>
      <p:ext uri="{BB962C8B-B14F-4D97-AF65-F5344CB8AC3E}">
        <p14:creationId xmlns:p14="http://schemas.microsoft.com/office/powerpoint/2010/main" val="38158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2" descr="Eight_vs_FourNineCell39er_Z12_SSC_TM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4462" r="9283" b="1784"/>
          <a:stretch>
            <a:fillRect/>
          </a:stretch>
        </p:blipFill>
        <p:spPr bwMode="auto">
          <a:xfrm>
            <a:off x="473075" y="1905000"/>
            <a:ext cx="7985125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-27432"/>
            <a:ext cx="7567612" cy="1020762"/>
          </a:xfrm>
        </p:spPr>
        <p:txBody>
          <a:bodyPr/>
          <a:lstStyle/>
          <a:p>
            <a:r>
              <a:rPr lang="en-US" dirty="0"/>
              <a:t>HOMBPMs at the E-XFEL:</a:t>
            </a:r>
            <a:br>
              <a:rPr lang="en-US" dirty="0"/>
            </a:br>
            <a:r>
              <a:rPr lang="en-US" dirty="0"/>
              <a:t>3.9 GHz Cavities (cont</a:t>
            </a:r>
            <a:r>
              <a:rPr lang="en-US" dirty="0" smtClean="0"/>
              <a:t>. 2)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371600" y="2133600"/>
            <a:ext cx="4537075" cy="433387"/>
            <a:chOff x="1532731" y="2743200"/>
            <a:chExt cx="4537075" cy="433387"/>
          </a:xfrm>
        </p:grpSpPr>
        <p:sp>
          <p:nvSpPr>
            <p:cNvPr id="7" name="Rechteck 24"/>
            <p:cNvSpPr>
              <a:spLocks noChangeArrowheads="1"/>
            </p:cNvSpPr>
            <p:nvPr/>
          </p:nvSpPr>
          <p:spPr bwMode="auto">
            <a:xfrm>
              <a:off x="1532731" y="2743200"/>
              <a:ext cx="4537075" cy="43338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en-US"/>
            </a:p>
          </p:txBody>
        </p:sp>
        <p:pic>
          <p:nvPicPr>
            <p:cNvPr id="8" name="Grafik 21" descr="cbcbcbc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7" t="41199" r="4997" b="41199"/>
            <a:stretch>
              <a:fillRect/>
            </a:stretch>
          </p:blipFill>
          <p:spPr bwMode="auto">
            <a:xfrm>
              <a:off x="1589881" y="2867025"/>
              <a:ext cx="4440238" cy="2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0" y="5181600"/>
            <a:ext cx="9145588" cy="433388"/>
            <a:chOff x="0" y="5510212"/>
            <a:chExt cx="9145588" cy="433388"/>
          </a:xfrm>
        </p:grpSpPr>
        <p:sp>
          <p:nvSpPr>
            <p:cNvPr id="9" name="Rechteck 24"/>
            <p:cNvSpPr>
              <a:spLocks noChangeArrowheads="1"/>
            </p:cNvSpPr>
            <p:nvPr/>
          </p:nvSpPr>
          <p:spPr bwMode="auto">
            <a:xfrm>
              <a:off x="0" y="5510212"/>
              <a:ext cx="9145588" cy="43338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DE" altLang="en-US"/>
            </a:p>
          </p:txBody>
        </p:sp>
        <p:pic>
          <p:nvPicPr>
            <p:cNvPr id="10" name="Grafik 13" descr="cbcbcbcbcbcbcbc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3" t="44131" r="4283" b="44131"/>
            <a:stretch>
              <a:fillRect/>
            </a:stretch>
          </p:blipFill>
          <p:spPr bwMode="auto">
            <a:xfrm>
              <a:off x="25400" y="5594350"/>
              <a:ext cx="9096375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Impedance Parameter Comparison with SSC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87" y="2971800"/>
            <a:ext cx="1827213" cy="124794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7010400" y="2362200"/>
            <a:ext cx="3048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400800" y="2362200"/>
            <a:ext cx="609600" cy="6096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00800" y="2971800"/>
            <a:ext cx="609600" cy="124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5943600"/>
            <a:ext cx="19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Thomas </a:t>
            </a:r>
            <a:r>
              <a:rPr lang="en-US" i="1" dirty="0" err="1" smtClean="0"/>
              <a:t>Flisgen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 smtClean="0"/>
              <a:t>UROS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7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13" y="0"/>
            <a:ext cx="7597538" cy="1020762"/>
          </a:xfrm>
        </p:spPr>
        <p:txBody>
          <a:bodyPr/>
          <a:lstStyle/>
          <a:p>
            <a:r>
              <a:rPr lang="en-US" dirty="0" smtClean="0"/>
              <a:t>HOM-based Beam Phase Measurement </a:t>
            </a:r>
            <a:r>
              <a:rPr lang="en-US" dirty="0" err="1" smtClean="0"/>
              <a:t>wrt</a:t>
            </a:r>
            <a:r>
              <a:rPr lang="en-US" dirty="0" smtClean="0"/>
              <a:t>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4038599"/>
            <a:ext cx="8229600" cy="1935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Proof-of-principle</a:t>
            </a:r>
            <a:r>
              <a:rPr lang="en-US" sz="2800" dirty="0"/>
              <a:t> made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at FLASH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 smtClean="0"/>
              <a:t>Presently: </a:t>
            </a:r>
          </a:p>
          <a:p>
            <a:pPr lvl="1"/>
            <a:r>
              <a:rPr lang="en-US" sz="2400" dirty="0" smtClean="0"/>
              <a:t>Phase </a:t>
            </a:r>
            <a:r>
              <a:rPr lang="en-US" sz="2400" dirty="0"/>
              <a:t>monitors for </a:t>
            </a:r>
            <a:r>
              <a:rPr lang="en-US" sz="2400" u="sng" dirty="0"/>
              <a:t>1.3 </a:t>
            </a:r>
            <a:r>
              <a:rPr lang="en-US" sz="2400" u="sng" dirty="0" smtClean="0"/>
              <a:t>GHz cavities</a:t>
            </a:r>
            <a:endParaRPr lang="en-US" sz="2400" u="sng" dirty="0"/>
          </a:p>
          <a:p>
            <a:pPr lvl="1"/>
            <a:r>
              <a:rPr lang="en-US" sz="2400" dirty="0"/>
              <a:t>No nice monopole mode found for 3.9 GHz </a:t>
            </a:r>
            <a:r>
              <a:rPr lang="en-US" sz="2400" dirty="0" smtClean="0"/>
              <a:t>cavities</a:t>
            </a:r>
            <a:endParaRPr lang="en-GB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5985347" y="1143000"/>
            <a:ext cx="3158653" cy="2418105"/>
            <a:chOff x="5715000" y="3733800"/>
            <a:chExt cx="3554413" cy="2667000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733800"/>
              <a:ext cx="3554413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943600" y="5943600"/>
              <a:ext cx="1295400" cy="0"/>
              <a:chOff x="5943600" y="5867400"/>
              <a:chExt cx="1295400" cy="0"/>
            </a:xfrm>
          </p:grpSpPr>
          <p:cxnSp>
            <p:nvCxnSpPr>
              <p:cNvPr id="10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5943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6705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6705600" y="5651500"/>
              <a:ext cx="14319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800000"/>
                  </a:solidFill>
                </a:rPr>
                <a:t>Phase difference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5407" y="1803923"/>
            <a:ext cx="2682400" cy="1907380"/>
            <a:chOff x="315913" y="4191000"/>
            <a:chExt cx="2743200" cy="2057400"/>
          </a:xfrm>
          <a:noFill/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" y="4191000"/>
              <a:ext cx="2743200" cy="2057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678656" y="4341020"/>
              <a:ext cx="2124075" cy="16787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724979" y="1840717"/>
            <a:ext cx="3381376" cy="1565273"/>
            <a:chOff x="2819400" y="4344649"/>
            <a:chExt cx="3381972" cy="1565614"/>
          </a:xfrm>
        </p:grpSpPr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3754717" y="5353016"/>
              <a:ext cx="1330411" cy="36923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3754717" y="5036483"/>
              <a:ext cx="1330411" cy="31653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127" y="4843985"/>
              <a:ext cx="391297" cy="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26" y="5525268"/>
              <a:ext cx="391297" cy="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4850349" y="5262096"/>
              <a:ext cx="946260" cy="307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 smtClean="0">
                  <a:solidFill>
                    <a:srgbClr val="FF0000"/>
                  </a:solidFill>
                </a:rPr>
                <a:t>~2.4 </a:t>
              </a:r>
              <a:r>
                <a:rPr lang="en-US" dirty="0">
                  <a:solidFill>
                    <a:srgbClr val="FF0000"/>
                  </a:solidFill>
                </a:rPr>
                <a:t>GHz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2819400" y="5353016"/>
              <a:ext cx="93911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4038815" y="4344649"/>
              <a:ext cx="2162557" cy="47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solidFill>
                    <a:srgbClr val="333399"/>
                  </a:solidFill>
                </a:rPr>
                <a:t>1.3 GHz</a:t>
              </a:r>
            </a:p>
            <a:p>
              <a:pPr algn="ctr" eaLnBrk="1" hangingPunct="1">
                <a:defRPr/>
              </a:pPr>
              <a:r>
                <a:rPr lang="en-US" sz="1050" dirty="0" smtClean="0"/>
                <a:t>(leaking through HOM-coupler)</a:t>
              </a:r>
              <a:endParaRPr lang="en-US" dirty="0" smtClean="0"/>
            </a:p>
          </p:txBody>
        </p:sp>
      </p:grpSp>
      <p:pic>
        <p:nvPicPr>
          <p:cNvPr id="23" name="Picture 22" descr="http://www.interactions.org/imagebank/images/DE0083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92" y="1421269"/>
            <a:ext cx="3670871" cy="6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808346" y="1568654"/>
            <a:ext cx="228124" cy="873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Picture 24" descr="5deg_phasesh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5498" y="3499372"/>
            <a:ext cx="2597535" cy="19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TextBox 32"/>
          <p:cNvSpPr txBox="1"/>
          <p:nvPr/>
        </p:nvSpPr>
        <p:spPr>
          <a:xfrm>
            <a:off x="6920703" y="4275795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~0.1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deg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noise </a:t>
            </a:r>
            <a:b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(at 1.3 GHz)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7839" y="3810000"/>
            <a:ext cx="19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Joe </a:t>
            </a:r>
            <a:br>
              <a:rPr lang="en-US" i="1" dirty="0" smtClean="0"/>
            </a:br>
            <a:r>
              <a:rPr lang="en-US" i="1" dirty="0" smtClean="0"/>
              <a:t>Frisch,</a:t>
            </a:r>
            <a:br>
              <a:rPr lang="en-US" i="1" dirty="0" smtClean="0"/>
            </a:br>
            <a:r>
              <a:rPr lang="en-US" i="1" dirty="0" smtClean="0"/>
              <a:t>SLAC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81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44854" cy="1020762"/>
          </a:xfrm>
        </p:spPr>
        <p:txBody>
          <a:bodyPr/>
          <a:lstStyle/>
          <a:p>
            <a:r>
              <a:rPr lang="en-US" dirty="0" smtClean="0"/>
              <a:t>HOM-based Beam Phase Measurement </a:t>
            </a:r>
            <a:r>
              <a:rPr lang="en-US" dirty="0" err="1" smtClean="0"/>
              <a:t>wrt</a:t>
            </a:r>
            <a:r>
              <a:rPr lang="en-US" dirty="0" smtClean="0"/>
              <a:t> RF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929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Same electronics as for HOMBPMs / 1.3GHz / E-XFEL</a:t>
            </a:r>
          </a:p>
          <a:p>
            <a:pPr lvl="1"/>
            <a:r>
              <a:rPr lang="en-US" sz="2400" dirty="0" smtClean="0"/>
              <a:t>Prototype under construction</a:t>
            </a:r>
          </a:p>
          <a:p>
            <a:pPr lvl="1"/>
            <a:r>
              <a:rPr lang="en-US" sz="2400" dirty="0" smtClean="0"/>
              <a:t>First beam tests expected in the next few months</a:t>
            </a:r>
            <a:endParaRPr lang="en-US" sz="2400" dirty="0"/>
          </a:p>
        </p:txBody>
      </p:sp>
      <p:pic>
        <p:nvPicPr>
          <p:cNvPr id="6" name="Picture 3" descr="I:\2013 - IBIC\pics\onechannel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7" y="3183165"/>
            <a:ext cx="74453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743200" y="3124200"/>
            <a:ext cx="1264425" cy="1025764"/>
          </a:xfrm>
          <a:prstGeom prst="ellips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39934" y="5181600"/>
            <a:ext cx="1264425" cy="1025764"/>
          </a:xfrm>
          <a:prstGeom prst="ellipse">
            <a:avLst/>
          </a:prstGeom>
          <a:noFill/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6136" y="5816025"/>
            <a:ext cx="19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Samer</a:t>
            </a:r>
            <a:r>
              <a:rPr lang="en-US" i="1" dirty="0" smtClean="0"/>
              <a:t> </a:t>
            </a:r>
            <a:r>
              <a:rPr lang="en-US" i="1" dirty="0" err="1" smtClean="0"/>
              <a:t>Bou</a:t>
            </a:r>
            <a:r>
              <a:rPr lang="en-US" i="1" dirty="0" smtClean="0"/>
              <a:t>-Habib, WUT, DESY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72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Cavity Alignment at FLASH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315200" cy="5427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3632" y="1295400"/>
            <a:ext cx="19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Ayaka</a:t>
            </a:r>
            <a:r>
              <a:rPr lang="en-US" i="1" dirty="0" smtClean="0"/>
              <a:t> </a:t>
            </a:r>
            <a:r>
              <a:rPr lang="en-US" i="1" dirty="0" err="1" smtClean="0"/>
              <a:t>Kuramoto</a:t>
            </a:r>
            <a:r>
              <a:rPr lang="en-US" i="1" dirty="0" smtClean="0"/>
              <a:t>, KEK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91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67612" cy="10207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7472" y="13716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Aim: HOM-based beam diagnostics for the E-XFEL</a:t>
            </a:r>
          </a:p>
          <a:p>
            <a:r>
              <a:rPr lang="en-US" dirty="0" smtClean="0"/>
              <a:t>Based on large previous experience at FLASH</a:t>
            </a:r>
          </a:p>
          <a:p>
            <a:pPr lvl="1"/>
            <a:r>
              <a:rPr lang="en-US" u="sng" dirty="0" smtClean="0"/>
              <a:t>1.3 GHz cavities</a:t>
            </a:r>
            <a:r>
              <a:rPr lang="en-US" dirty="0" smtClean="0"/>
              <a:t>: same specs as FLASH</a:t>
            </a:r>
            <a:br>
              <a:rPr lang="en-US" dirty="0" smtClean="0"/>
            </a:br>
            <a:r>
              <a:rPr lang="en-US" dirty="0" smtClean="0"/>
              <a:t>New concept for electronics, no DCW, multiple filter</a:t>
            </a:r>
            <a:br>
              <a:rPr lang="en-US" dirty="0" smtClean="0"/>
            </a:br>
            <a:r>
              <a:rPr lang="en-US" dirty="0" smtClean="0"/>
              <a:t>New: </a:t>
            </a:r>
            <a:r>
              <a:rPr lang="en-US" u="sng" dirty="0" smtClean="0"/>
              <a:t>beam phase</a:t>
            </a:r>
          </a:p>
          <a:p>
            <a:pPr lvl="1"/>
            <a:r>
              <a:rPr lang="en-US" u="sng" dirty="0" smtClean="0"/>
              <a:t>3.9 GHz cavities</a:t>
            </a:r>
            <a:r>
              <a:rPr lang="en-US" dirty="0" smtClean="0"/>
              <a:t>: same specs as in FLASH, but much more challenging:</a:t>
            </a:r>
            <a:endParaRPr lang="en-US" dirty="0"/>
          </a:p>
          <a:p>
            <a:pPr lvl="2"/>
            <a:r>
              <a:rPr lang="en-US" dirty="0" smtClean="0"/>
              <a:t>8 coupling cavities instead of 4</a:t>
            </a:r>
          </a:p>
          <a:p>
            <a:pPr lvl="2"/>
            <a:r>
              <a:rPr lang="en-US" dirty="0" smtClean="0"/>
              <a:t>different orientation of cavities</a:t>
            </a:r>
          </a:p>
          <a:p>
            <a:pPr lvl="2"/>
            <a:r>
              <a:rPr lang="en-US" dirty="0" smtClean="0"/>
              <a:t>4.5 MHz beam instead of 1 MHz</a:t>
            </a:r>
          </a:p>
          <a:p>
            <a:pPr lvl="2"/>
            <a:r>
              <a:rPr lang="en-US" smtClean="0"/>
              <a:t>Simulations being </a:t>
            </a:r>
            <a:r>
              <a:rPr lang="en-US" dirty="0" smtClean="0"/>
              <a:t>made</a:t>
            </a:r>
          </a:p>
          <a:p>
            <a:r>
              <a:rPr lang="en-US" dirty="0" smtClean="0"/>
              <a:t>Tests on cavity alignments at FLASH</a:t>
            </a:r>
          </a:p>
          <a:p>
            <a:pPr lvl="2"/>
            <a:r>
              <a:rPr lang="en-US" dirty="0" err="1" smtClean="0"/>
              <a:t>Ayaka</a:t>
            </a:r>
            <a:r>
              <a:rPr lang="en-US" dirty="0" smtClean="0"/>
              <a:t> </a:t>
            </a:r>
            <a:r>
              <a:rPr lang="en-US" dirty="0" err="1" smtClean="0"/>
              <a:t>Kuramoto’s</a:t>
            </a:r>
            <a:r>
              <a:rPr lang="en-US" dirty="0" smtClean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1636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32" y="0"/>
            <a:ext cx="7634668" cy="1020762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0988" y="13716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Principle, benefits</a:t>
            </a:r>
          </a:p>
          <a:p>
            <a:r>
              <a:rPr lang="en-US" dirty="0" smtClean="0"/>
              <a:t>HOMBPMs for 1.3 GHz cavities</a:t>
            </a:r>
          </a:p>
          <a:p>
            <a:pPr lvl="1"/>
            <a:r>
              <a:rPr lang="en-US" dirty="0" smtClean="0"/>
              <a:t>FLASH</a:t>
            </a:r>
            <a:endParaRPr lang="en-US" dirty="0" smtClean="0"/>
          </a:p>
          <a:p>
            <a:pPr lvl="1"/>
            <a:r>
              <a:rPr lang="en-US" dirty="0" smtClean="0"/>
              <a:t>E-XFEL</a:t>
            </a:r>
            <a:endParaRPr lang="en-US" dirty="0" smtClean="0"/>
          </a:p>
          <a:p>
            <a:r>
              <a:rPr lang="en-US" dirty="0" smtClean="0"/>
              <a:t>HOMBPMs for 3.9 GHz cavities</a:t>
            </a:r>
          </a:p>
          <a:p>
            <a:pPr lvl="1"/>
            <a:r>
              <a:rPr lang="en-US" dirty="0" smtClean="0"/>
              <a:t>FLASH</a:t>
            </a:r>
            <a:endParaRPr lang="en-US" dirty="0" smtClean="0"/>
          </a:p>
          <a:p>
            <a:pPr lvl="1"/>
            <a:r>
              <a:rPr lang="en-US" dirty="0" smtClean="0"/>
              <a:t>E-XFEL</a:t>
            </a:r>
            <a:endParaRPr lang="en-US" dirty="0" smtClean="0"/>
          </a:p>
          <a:p>
            <a:r>
              <a:rPr lang="en-US" dirty="0" smtClean="0"/>
              <a:t>HOM-based beam phase</a:t>
            </a:r>
          </a:p>
          <a:p>
            <a:r>
              <a:rPr lang="en-US" dirty="0" smtClean="0"/>
              <a:t>Measurement of cavity alignment at FLASH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606324" cy="1020762"/>
          </a:xfrm>
        </p:spPr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28609" y="3677429"/>
            <a:ext cx="3158653" cy="2418105"/>
            <a:chOff x="5715000" y="3733800"/>
            <a:chExt cx="3554413" cy="2667000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733800"/>
              <a:ext cx="3554413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5943600" y="5943600"/>
              <a:ext cx="1295400" cy="0"/>
              <a:chOff x="5943600" y="5867400"/>
              <a:chExt cx="1295400" cy="0"/>
            </a:xfrm>
          </p:grpSpPr>
          <p:cxnSp>
            <p:nvCxnSpPr>
              <p:cNvPr id="10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5943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6705600" y="5867400"/>
                <a:ext cx="533400" cy="0"/>
              </a:xfrm>
              <a:prstGeom prst="straightConnector1">
                <a:avLst/>
              </a:prstGeom>
              <a:noFill/>
              <a:ln w="28575" algn="ctr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6705600" y="5651500"/>
              <a:ext cx="1610838" cy="2376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lIns="0" tIns="0" rIns="0" bIns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800000"/>
                  </a:solidFill>
                </a:rPr>
                <a:t>Phase difference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91103" y="1295400"/>
            <a:ext cx="3617912" cy="1522612"/>
            <a:chOff x="315913" y="4191000"/>
            <a:chExt cx="2743200" cy="2057400"/>
          </a:xfrm>
          <a:noFill/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13" y="4191000"/>
              <a:ext cx="2743200" cy="2057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678656" y="4341020"/>
              <a:ext cx="2124075" cy="167878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/>
        </p:nvSpPr>
        <p:spPr bwMode="auto">
          <a:xfrm>
            <a:off x="258564" y="2849185"/>
            <a:ext cx="4183063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8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Filter higher dipole mode for </a:t>
            </a:r>
            <a:br>
              <a:rPr lang="en-US" dirty="0" smtClean="0"/>
            </a:br>
            <a:r>
              <a:rPr lang="en-US" dirty="0" smtClean="0">
                <a:solidFill>
                  <a:srgbClr val="000066"/>
                </a:solidFill>
              </a:rPr>
              <a:t>beam position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6" name="Content Placeholder 3"/>
          <p:cNvSpPr>
            <a:spLocks noGrp="1"/>
          </p:cNvSpPr>
          <p:nvPr/>
        </p:nvSpPr>
        <p:spPr bwMode="auto">
          <a:xfrm>
            <a:off x="4913685" y="2849185"/>
            <a:ext cx="3864991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8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Filter higher monopole mode for </a:t>
            </a:r>
            <a:r>
              <a:rPr lang="en-US" dirty="0" smtClean="0">
                <a:solidFill>
                  <a:srgbClr val="800000"/>
                </a:solidFill>
              </a:rPr>
              <a:t>beam phase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7" name="Picture 16" descr="http://www.interactions.org/imagebank/images/DE0083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1" y="1589127"/>
            <a:ext cx="3670871" cy="62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>
            <a:off x="4344388" y="1809189"/>
            <a:ext cx="966494" cy="24751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oup 18"/>
          <p:cNvGrpSpPr/>
          <p:nvPr/>
        </p:nvGrpSpPr>
        <p:grpSpPr>
          <a:xfrm>
            <a:off x="258564" y="3681639"/>
            <a:ext cx="4556323" cy="2414912"/>
            <a:chOff x="282575" y="3856174"/>
            <a:chExt cx="4556323" cy="2414912"/>
          </a:xfrm>
        </p:grpSpPr>
        <p:grpSp>
          <p:nvGrpSpPr>
            <p:cNvPr id="20" name="Group 19"/>
            <p:cNvGrpSpPr/>
            <p:nvPr/>
          </p:nvGrpSpPr>
          <p:grpSpPr>
            <a:xfrm>
              <a:off x="2163237" y="3856174"/>
              <a:ext cx="2675661" cy="2414912"/>
              <a:chOff x="4422521" y="2063033"/>
              <a:chExt cx="2087413" cy="179110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52428" b="53736"/>
              <a:stretch/>
            </p:blipFill>
            <p:spPr bwMode="auto">
              <a:xfrm>
                <a:off x="4422521" y="2063033"/>
                <a:ext cx="2087413" cy="1647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5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554" r="52428" b="-526"/>
              <a:stretch/>
            </p:blipFill>
            <p:spPr bwMode="auto">
              <a:xfrm>
                <a:off x="4422521" y="3712708"/>
                <a:ext cx="2087413" cy="141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75" y="3975919"/>
              <a:ext cx="1750030" cy="140884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TextBox 13"/>
            <p:cNvSpPr txBox="1"/>
            <p:nvPr/>
          </p:nvSpPr>
          <p:spPr>
            <a:xfrm>
              <a:off x="708195" y="4484393"/>
              <a:ext cx="3048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rgbClr val="000066"/>
                  </a:solidFill>
                </a:rPr>
                <a:t>×</a:t>
              </a:r>
              <a:endParaRPr lang="en-US" b="1" dirty="0">
                <a:solidFill>
                  <a:srgbClr val="000066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1013087" y="4680341"/>
              <a:ext cx="1664799" cy="4059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15"/>
            <p:cNvSpPr txBox="1"/>
            <p:nvPr/>
          </p:nvSpPr>
          <p:spPr>
            <a:xfrm>
              <a:off x="3054770" y="6036850"/>
              <a:ext cx="131362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Beam offset [mm]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 bwMode="auto">
          <a:xfrm flipH="1">
            <a:off x="3030760" y="2400575"/>
            <a:ext cx="2891417" cy="4377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5538589" y="2400575"/>
            <a:ext cx="767177" cy="4377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258564" y="2838299"/>
            <a:ext cx="4556323" cy="3277518"/>
          </a:xfrm>
          <a:prstGeom prst="rect">
            <a:avLst/>
          </a:prstGeom>
          <a:noFill/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13686" y="2838299"/>
            <a:ext cx="4077914" cy="327751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05482" y="1486175"/>
            <a:ext cx="478702" cy="426719"/>
            <a:chOff x="152400" y="1600200"/>
            <a:chExt cx="478702" cy="426719"/>
          </a:xfrm>
        </p:grpSpPr>
        <p:sp>
          <p:nvSpPr>
            <p:cNvPr id="31" name="Oval 30"/>
            <p:cNvSpPr/>
            <p:nvPr/>
          </p:nvSpPr>
          <p:spPr>
            <a:xfrm>
              <a:off x="152400" y="1981200"/>
              <a:ext cx="152400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1" idx="6"/>
            </p:cNvCxnSpPr>
            <p:nvPr/>
          </p:nvCxnSpPr>
          <p:spPr>
            <a:xfrm flipV="1">
              <a:off x="304800" y="2004059"/>
              <a:ext cx="326302" cy="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52400" y="1600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30000" dirty="0" smtClean="0"/>
                <a:t>-</a:t>
              </a:r>
              <a:endParaRPr lang="en-US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441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00" y="0"/>
            <a:ext cx="7662100" cy="1020762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5636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u="sng" dirty="0"/>
              <a:t>Additional beam diagnostics </a:t>
            </a:r>
            <a:r>
              <a:rPr lang="en-US" sz="2400" dirty="0"/>
              <a:t>without additional vacuum </a:t>
            </a:r>
            <a:r>
              <a:rPr lang="en-US" sz="2400" dirty="0" smtClean="0"/>
              <a:t>component</a:t>
            </a:r>
          </a:p>
          <a:p>
            <a:pPr lvl="1"/>
            <a:r>
              <a:rPr lang="en-US" sz="2000" dirty="0" smtClean="0"/>
              <a:t>Beam alignment</a:t>
            </a:r>
            <a:endParaRPr lang="en-US" sz="2000" dirty="0"/>
          </a:p>
          <a:p>
            <a:pPr lvl="1"/>
            <a:r>
              <a:rPr lang="en-US" sz="2000" dirty="0"/>
              <a:t>Additional information on </a:t>
            </a:r>
            <a:r>
              <a:rPr lang="en-US" sz="2000" dirty="0" smtClean="0"/>
              <a:t>cavity </a:t>
            </a:r>
            <a:r>
              <a:rPr lang="en-US" sz="2000" dirty="0"/>
              <a:t>alignment </a:t>
            </a:r>
          </a:p>
          <a:p>
            <a:endParaRPr lang="en-US" sz="2400" dirty="0"/>
          </a:p>
          <a:p>
            <a:r>
              <a:rPr lang="en-US" sz="2400" u="sng" dirty="0"/>
              <a:t>Reduction in </a:t>
            </a:r>
            <a:r>
              <a:rPr lang="en-US" sz="2400" u="sng" dirty="0" err="1"/>
              <a:t>emittance</a:t>
            </a:r>
            <a:r>
              <a:rPr lang="en-US" sz="2400" u="sng" dirty="0"/>
              <a:t> dilution</a:t>
            </a:r>
            <a:r>
              <a:rPr lang="en-US" sz="2400" dirty="0"/>
              <a:t> from transverse </a:t>
            </a:r>
            <a:r>
              <a:rPr lang="en-US" sz="2400" dirty="0" err="1"/>
              <a:t>wakefields</a:t>
            </a:r>
            <a:r>
              <a:rPr lang="en-US" sz="2400" dirty="0"/>
              <a:t> by</a:t>
            </a:r>
            <a:br>
              <a:rPr lang="en-US" sz="2400" dirty="0"/>
            </a:br>
            <a:r>
              <a:rPr lang="en-US" sz="2400" dirty="0"/>
              <a:t>centering beam in accelerating cavities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Direct, </a:t>
            </a:r>
            <a:r>
              <a:rPr lang="en-US" sz="2400" u="sng" dirty="0"/>
              <a:t>on-line measurement of </a:t>
            </a:r>
            <a:r>
              <a:rPr lang="en-US" sz="2400" dirty="0"/>
              <a:t>beam </a:t>
            </a:r>
            <a:r>
              <a:rPr lang="en-US" sz="2400" u="sng" dirty="0"/>
              <a:t>phase</a:t>
            </a:r>
            <a:r>
              <a:rPr lang="en-US" sz="2400" dirty="0"/>
              <a:t> </a:t>
            </a:r>
            <a:r>
              <a:rPr lang="en-US" sz="2400" dirty="0" err="1"/>
              <a:t>wrt</a:t>
            </a:r>
            <a:r>
              <a:rPr lang="en-US" sz="2400" dirty="0"/>
              <a:t> RF </a:t>
            </a:r>
            <a:r>
              <a:rPr lang="en-US" sz="2400" dirty="0" smtClean="0"/>
              <a:t>phase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62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0"/>
            <a:ext cx="7660242" cy="1020762"/>
          </a:xfrm>
        </p:spPr>
        <p:txBody>
          <a:bodyPr/>
          <a:lstStyle/>
          <a:p>
            <a:r>
              <a:rPr lang="en-US" dirty="0" smtClean="0"/>
              <a:t>Accelerating Cavities in the E-XFEL and FLASH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453" y="4114799"/>
            <a:ext cx="5413798" cy="215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" t="-2523" r="-1764" b="-2683"/>
          <a:stretch/>
        </p:blipFill>
        <p:spPr>
          <a:xfrm>
            <a:off x="4826012" y="1219200"/>
            <a:ext cx="4123092" cy="2244008"/>
          </a:xfrm>
          <a:prstGeom prst="rect">
            <a:avLst/>
          </a:prstGeom>
          <a:ln w="12700">
            <a:noFill/>
          </a:ln>
        </p:spPr>
      </p:pic>
      <p:sp>
        <p:nvSpPr>
          <p:cNvPr id="10" name="TextBox 8"/>
          <p:cNvSpPr txBox="1"/>
          <p:nvPr/>
        </p:nvSpPr>
        <p:spPr>
          <a:xfrm>
            <a:off x="5360142" y="1523999"/>
            <a:ext cx="266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1</a:t>
            </a:r>
            <a:r>
              <a:rPr lang="en-US" sz="2000" b="1" baseline="30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dipole band</a:t>
            </a:r>
            <a:endParaRPr lang="en-US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1666" r="885" b="3713"/>
          <a:stretch/>
        </p:blipFill>
        <p:spPr bwMode="auto">
          <a:xfrm>
            <a:off x="73255" y="1376762"/>
            <a:ext cx="4099843" cy="273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>
            <a:endCxn id="9" idx="1"/>
          </p:cNvCxnSpPr>
          <p:nvPr/>
        </p:nvCxnSpPr>
        <p:spPr bwMode="auto">
          <a:xfrm>
            <a:off x="4010230" y="2285999"/>
            <a:ext cx="815782" cy="552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8455560" y="4343399"/>
            <a:ext cx="0" cy="1515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4870462" y="4343399"/>
            <a:ext cx="0" cy="1515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9"/>
          <p:cNvSpPr txBox="1"/>
          <p:nvPr/>
        </p:nvSpPr>
        <p:spPr>
          <a:xfrm>
            <a:off x="4884289" y="3809999"/>
            <a:ext cx="266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1</a:t>
            </a:r>
            <a:r>
              <a:rPr lang="en-US" sz="2000" b="1" baseline="30000" dirty="0" smtClean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dipole band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7836617" y="3581399"/>
            <a:ext cx="1459783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The 2</a:t>
            </a:r>
            <a:r>
              <a:rPr lang="en-US" sz="2000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dipole band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663472" y="4343399"/>
            <a:ext cx="0" cy="1515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9031624" y="4343399"/>
            <a:ext cx="0" cy="15159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446422" y="4343399"/>
            <a:ext cx="5711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870462" y="4343399"/>
            <a:ext cx="27880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"/>
          <p:cNvSpPr txBox="1"/>
          <p:nvPr/>
        </p:nvSpPr>
        <p:spPr>
          <a:xfrm>
            <a:off x="366264" y="4465209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Coupled cavities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632199" y="3505199"/>
            <a:ext cx="1656184" cy="10081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" y="4876938"/>
            <a:ext cx="4557106" cy="90967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56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182851"/>
              </p:ext>
            </p:extLst>
          </p:nvPr>
        </p:nvGraphicFramePr>
        <p:xfrm>
          <a:off x="286385" y="3362643"/>
          <a:ext cx="63461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80"/>
                <a:gridCol w="1948180"/>
                <a:gridCol w="18275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XFEL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1.3 GHz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x 8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x 8 cavities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3.9 GHz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x 8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x 4 cavities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0.02-1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 – 1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17.5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~1.2 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4.5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 to 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Macro-pulse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Macro-pulse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≤ 650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≤ 800 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 smtClean="0"/>
                        <a:t>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399"/>
            <a:ext cx="9144000" cy="17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1" y="3810000"/>
            <a:ext cx="175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Tests for</a:t>
            </a:r>
            <a:br>
              <a:rPr lang="en-US" sz="2800" dirty="0" smtClean="0"/>
            </a:br>
            <a:r>
              <a:rPr lang="en-US" sz="2800" dirty="0" smtClean="0"/>
              <a:t>E-XFEL made at FLASH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2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16984" cy="1020762"/>
          </a:xfrm>
        </p:spPr>
        <p:txBody>
          <a:bodyPr/>
          <a:lstStyle/>
          <a:p>
            <a:r>
              <a:rPr lang="en-US" dirty="0" smtClean="0"/>
              <a:t>HOMBPMs at FLASH:</a:t>
            </a:r>
            <a:br>
              <a:rPr lang="en-US" dirty="0" smtClean="0"/>
            </a:br>
            <a:r>
              <a:rPr lang="en-US" dirty="0" smtClean="0"/>
              <a:t>1.3 GHz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1"/>
            <a:ext cx="4419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Electronics built by SLAC</a:t>
            </a:r>
          </a:p>
          <a:p>
            <a:r>
              <a:rPr lang="en-US" dirty="0" smtClean="0"/>
              <a:t>HOMBPM-electronics </a:t>
            </a:r>
            <a:r>
              <a:rPr lang="en-US" dirty="0"/>
              <a:t>installed </a:t>
            </a:r>
            <a:br>
              <a:rPr lang="en-US" dirty="0"/>
            </a:br>
            <a:r>
              <a:rPr lang="en-US" dirty="0"/>
              <a:t>in 40 cavities in FLASH</a:t>
            </a:r>
          </a:p>
          <a:p>
            <a:pPr lvl="1"/>
            <a:r>
              <a:rPr lang="en-US" dirty="0"/>
              <a:t>Use 1 dipole mode at 1.7 GHz</a:t>
            </a:r>
          </a:p>
          <a:p>
            <a:pPr lvl="1"/>
            <a:r>
              <a:rPr lang="en-US" dirty="0"/>
              <a:t>Used as operator tool for beam alignment</a:t>
            </a:r>
          </a:p>
          <a:p>
            <a:pPr lvl="1"/>
            <a:r>
              <a:rPr lang="en-US" dirty="0"/>
              <a:t>Used for measurement of cavity alignment</a:t>
            </a:r>
          </a:p>
          <a:p>
            <a:pPr lvl="1"/>
            <a:r>
              <a:rPr lang="en-US" dirty="0"/>
              <a:t>Demonstrated use as </a:t>
            </a:r>
            <a:r>
              <a:rPr lang="en-US" dirty="0" smtClean="0"/>
              <a:t>BPM</a:t>
            </a:r>
            <a:br>
              <a:rPr lang="en-US" dirty="0" smtClean="0"/>
            </a:br>
            <a:r>
              <a:rPr lang="en-US" dirty="0" smtClean="0"/>
              <a:t>   10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 </a:t>
            </a:r>
            <a:r>
              <a:rPr lang="en-US" dirty="0" err="1"/>
              <a:t>rms</a:t>
            </a:r>
            <a:r>
              <a:rPr lang="en-US" dirty="0"/>
              <a:t> resolution</a:t>
            </a:r>
          </a:p>
          <a:p>
            <a:r>
              <a:rPr lang="en-US" dirty="0" smtClean="0"/>
              <a:t>Presently</a:t>
            </a:r>
            <a:endParaRPr lang="en-US" dirty="0"/>
          </a:p>
          <a:p>
            <a:pPr lvl="1"/>
            <a:r>
              <a:rPr lang="en-US" dirty="0" smtClean="0"/>
              <a:t>Study stability </a:t>
            </a:r>
            <a:r>
              <a:rPr lang="en-US" dirty="0"/>
              <a:t>of calibration into </a:t>
            </a:r>
            <a:r>
              <a:rPr lang="en-US" dirty="0" smtClean="0"/>
              <a:t>BPM-signals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4" t="-2523" r="-1764" b="-2683"/>
          <a:stretch/>
        </p:blipFill>
        <p:spPr>
          <a:xfrm>
            <a:off x="4742323" y="1219200"/>
            <a:ext cx="4123092" cy="2057399"/>
          </a:xfrm>
          <a:prstGeom prst="rect">
            <a:avLst/>
          </a:prstGeom>
          <a:ln w="12700">
            <a:noFill/>
          </a:ln>
        </p:spPr>
      </p:pic>
      <p:sp>
        <p:nvSpPr>
          <p:cNvPr id="7" name="TextBox 8"/>
          <p:cNvSpPr txBox="1"/>
          <p:nvPr/>
        </p:nvSpPr>
        <p:spPr>
          <a:xfrm>
            <a:off x="5276453" y="1523999"/>
            <a:ext cx="266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1</a:t>
            </a:r>
            <a:r>
              <a:rPr lang="en-US" sz="2000" b="1" baseline="30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dipole band</a:t>
            </a:r>
            <a:endParaRPr lang="en-US" sz="2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0" y="1924109"/>
            <a:ext cx="381000" cy="819090"/>
          </a:xfrm>
          <a:prstGeom prst="ellipse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03841" y="3200399"/>
            <a:ext cx="3913974" cy="2151969"/>
            <a:chOff x="5192142" y="963549"/>
            <a:chExt cx="3913974" cy="2151969"/>
          </a:xfrm>
        </p:grpSpPr>
        <p:pic>
          <p:nvPicPr>
            <p:cNvPr id="11" name="Picture 10" descr="http://www.interactions.org/imagebank/images/DE0083M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142" y="963549"/>
              <a:ext cx="3670871" cy="62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04101" y="1794755"/>
              <a:ext cx="1013419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err="1" smtClean="0"/>
                <a:t>Bandpass</a:t>
              </a:r>
              <a:r>
                <a:rPr lang="en-US" sz="1200" b="1" dirty="0" smtClean="0"/>
                <a:t/>
              </a:r>
              <a:br>
                <a:rPr lang="en-US" sz="1200" b="1" dirty="0" smtClean="0"/>
              </a:br>
              <a:r>
                <a:rPr lang="en-US" sz="1200" b="1" dirty="0" smtClean="0"/>
                <a:t>Filter</a:t>
              </a:r>
              <a:br>
                <a:rPr lang="en-US" sz="1200" b="1" dirty="0" smtClean="0"/>
              </a:br>
              <a:r>
                <a:rPr lang="en-US" sz="1200" b="1" dirty="0" smtClean="0"/>
                <a:t>1.7 GHz</a:t>
              </a:r>
              <a:br>
                <a:rPr lang="en-US" sz="1200" b="1" dirty="0" smtClean="0"/>
              </a:br>
              <a:r>
                <a:rPr lang="en-US" sz="1200" b="1" dirty="0" smtClean="0"/>
                <a:t>20 MHz BW</a:t>
              </a:r>
              <a:endParaRPr lang="en-GB" sz="1200" b="1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32575" y="1806434"/>
              <a:ext cx="852928" cy="83099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Mixer</a:t>
              </a:r>
              <a:endPara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12" idx="3"/>
              <a:endCxn id="13" idx="1"/>
            </p:cNvCxnSpPr>
            <p:nvPr/>
          </p:nvCxnSpPr>
          <p:spPr bwMode="auto">
            <a:xfrm>
              <a:off x="6317520" y="2210254"/>
              <a:ext cx="315055" cy="11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 bwMode="auto">
            <a:xfrm>
              <a:off x="8010085" y="1814466"/>
              <a:ext cx="852928" cy="83099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Digitizer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15" idx="1"/>
            </p:cNvCxnSpPr>
            <p:nvPr/>
          </p:nvCxnSpPr>
          <p:spPr bwMode="auto">
            <a:xfrm>
              <a:off x="7485503" y="2221933"/>
              <a:ext cx="524582" cy="80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18" idx="0"/>
              <a:endCxn id="13" idx="2"/>
            </p:cNvCxnSpPr>
            <p:nvPr/>
          </p:nvCxnSpPr>
          <p:spPr bwMode="auto">
            <a:xfrm flipV="1">
              <a:off x="7049192" y="2637431"/>
              <a:ext cx="9847" cy="1826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58"/>
            <p:cNvSpPr txBox="1"/>
            <p:nvPr/>
          </p:nvSpPr>
          <p:spPr>
            <a:xfrm>
              <a:off x="6542482" y="2820075"/>
              <a:ext cx="10134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 dirty="0" smtClean="0"/>
                <a:t>LO 1.68 GHz</a:t>
              </a:r>
              <a:endParaRPr lang="en-GB" sz="1100" b="1" dirty="0"/>
            </a:p>
          </p:txBody>
        </p:sp>
        <p:cxnSp>
          <p:nvCxnSpPr>
            <p:cNvPr id="19" name="Straight Arrow Connector 18"/>
            <p:cNvCxnSpPr>
              <a:endCxn id="12" idx="0"/>
            </p:cNvCxnSpPr>
            <p:nvPr/>
          </p:nvCxnSpPr>
          <p:spPr bwMode="auto">
            <a:xfrm>
              <a:off x="5584371" y="1088571"/>
              <a:ext cx="226440" cy="70618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>
              <a:stCxn id="21" idx="0"/>
              <a:endCxn id="15" idx="2"/>
            </p:cNvCxnSpPr>
            <p:nvPr/>
          </p:nvCxnSpPr>
          <p:spPr bwMode="auto">
            <a:xfrm flipH="1" flipV="1">
              <a:off x="8436549" y="2645463"/>
              <a:ext cx="8760" cy="20844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58"/>
            <p:cNvSpPr txBox="1"/>
            <p:nvPr/>
          </p:nvSpPr>
          <p:spPr>
            <a:xfrm>
              <a:off x="7784501" y="2853908"/>
              <a:ext cx="13216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 dirty="0" smtClean="0"/>
                <a:t>Clock 108 MHz</a:t>
              </a:r>
              <a:endParaRPr lang="en-GB" sz="1100" b="1" dirty="0"/>
            </a:p>
          </p:txBody>
        </p:sp>
      </p:grpSp>
      <p:pic>
        <p:nvPicPr>
          <p:cNvPr id="22" name="Picture 21" descr="digioutput_dipolem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1" y="5352368"/>
            <a:ext cx="3108066" cy="126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4" name="Elbow Connector 33"/>
          <p:cNvCxnSpPr>
            <a:stCxn id="15" idx="3"/>
            <a:endCxn id="22" idx="3"/>
          </p:cNvCxnSpPr>
          <p:nvPr/>
        </p:nvCxnSpPr>
        <p:spPr>
          <a:xfrm flipH="1">
            <a:off x="8211907" y="4466815"/>
            <a:ext cx="562805" cy="1520382"/>
          </a:xfrm>
          <a:prstGeom prst="bentConnector3">
            <a:avLst>
              <a:gd name="adj1" fmla="val -40618"/>
            </a:avLst>
          </a:prstGeom>
          <a:ln w="19050">
            <a:solidFill>
              <a:srgbClr val="99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90635" y="3733799"/>
            <a:ext cx="276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Joe Frisch et al., SLAC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3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5367051" cy="332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643812" cy="1020762"/>
          </a:xfrm>
        </p:spPr>
        <p:txBody>
          <a:bodyPr/>
          <a:lstStyle/>
          <a:p>
            <a:r>
              <a:rPr lang="en-US" dirty="0"/>
              <a:t>HOMBPMs </a:t>
            </a:r>
            <a:r>
              <a:rPr lang="en-US" dirty="0" smtClean="0"/>
              <a:t>at FLASH:</a:t>
            </a:r>
            <a:br>
              <a:rPr lang="en-US" dirty="0" smtClean="0"/>
            </a:br>
            <a:r>
              <a:rPr lang="en-US" dirty="0" smtClean="0"/>
              <a:t>1.3 </a:t>
            </a:r>
            <a:r>
              <a:rPr lang="en-US" dirty="0"/>
              <a:t>GHz </a:t>
            </a:r>
            <a:r>
              <a:rPr lang="en-US" dirty="0" smtClean="0"/>
              <a:t>Cavities (cont.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68552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stability study</a:t>
            </a:r>
          </a:p>
          <a:p>
            <a:pPr lvl="1"/>
            <a:r>
              <a:rPr lang="en-US" dirty="0" smtClean="0"/>
              <a:t>Mostly parasitical measurements</a:t>
            </a:r>
          </a:p>
          <a:p>
            <a:pPr lvl="1"/>
            <a:r>
              <a:rPr lang="en-US" dirty="0" smtClean="0"/>
              <a:t>It seems that there is a strong correlation between calibration </a:t>
            </a:r>
            <a:br>
              <a:rPr lang="en-US" dirty="0" smtClean="0"/>
            </a:br>
            <a:r>
              <a:rPr lang="en-US" dirty="0" smtClean="0"/>
              <a:t>stability and </a:t>
            </a:r>
            <a:br>
              <a:rPr lang="en-US" dirty="0" smtClean="0"/>
            </a:br>
            <a:r>
              <a:rPr lang="en-US" dirty="0" smtClean="0"/>
              <a:t>the data position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Relevant for </a:t>
            </a:r>
            <a:br>
              <a:rPr lang="en-US" dirty="0" smtClean="0"/>
            </a:br>
            <a:r>
              <a:rPr lang="en-US" dirty="0" smtClean="0"/>
              <a:t>the E-XFEL </a:t>
            </a:r>
            <a:br>
              <a:rPr lang="en-US" dirty="0" smtClean="0"/>
            </a:br>
            <a:r>
              <a:rPr lang="en-US" dirty="0" smtClean="0"/>
              <a:t>as well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1447800"/>
            <a:ext cx="19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Liangliang</a:t>
            </a:r>
            <a:r>
              <a:rPr lang="en-US" i="1" dirty="0" smtClean="0"/>
              <a:t> Shi, DESY, UNIMAN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53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0"/>
            <a:ext cx="7567612" cy="1020762"/>
          </a:xfrm>
        </p:spPr>
        <p:txBody>
          <a:bodyPr/>
          <a:lstStyle/>
          <a:p>
            <a:r>
              <a:rPr lang="en-US" dirty="0"/>
              <a:t>HOMBPMs at </a:t>
            </a:r>
            <a:r>
              <a:rPr lang="en-US" dirty="0" smtClean="0"/>
              <a:t>the E-XFEL: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1.3 GHz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5383" y="1369605"/>
            <a:ext cx="4876800" cy="2057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Electronics Design</a:t>
            </a:r>
          </a:p>
          <a:p>
            <a:pPr lvl="1"/>
            <a:r>
              <a:rPr lang="pl-PL" sz="2400" u="sng" dirty="0" smtClean="0"/>
              <a:t>Direct </a:t>
            </a:r>
            <a:r>
              <a:rPr lang="pl-PL" sz="2400" u="sng" dirty="0"/>
              <a:t>sampling of all three 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pl-PL" sz="2400" u="sng" dirty="0" smtClean="0"/>
              <a:t>frequencies</a:t>
            </a:r>
            <a:r>
              <a:rPr lang="pl-PL" sz="2400" dirty="0" smtClean="0"/>
              <a:t> </a:t>
            </a:r>
            <a:r>
              <a:rPr lang="pl-PL" sz="2400" dirty="0"/>
              <a:t>without </a:t>
            </a:r>
            <a:r>
              <a:rPr lang="pl-PL" sz="2400" dirty="0" smtClean="0"/>
              <a:t>any</a:t>
            </a:r>
            <a:r>
              <a:rPr lang="en-US" sz="2400" dirty="0" smtClean="0"/>
              <a:t> DCW</a:t>
            </a:r>
            <a:endParaRPr lang="pl-PL" sz="2400" dirty="0"/>
          </a:p>
          <a:p>
            <a:pPr lvl="1"/>
            <a:r>
              <a:rPr lang="en-US" sz="2400" dirty="0" smtClean="0"/>
              <a:t>MTCA standard</a:t>
            </a:r>
          </a:p>
          <a:p>
            <a:pPr lvl="1"/>
            <a:r>
              <a:rPr lang="en-US" sz="2400" dirty="0" smtClean="0"/>
              <a:t>Multiple filtering</a:t>
            </a:r>
            <a:endParaRPr lang="en-US" sz="2400" dirty="0"/>
          </a:p>
        </p:txBody>
      </p:sp>
      <p:pic>
        <p:nvPicPr>
          <p:cNvPr id="6" name="Picture 3" descr="I:\2013 - IBIC\pics\onechannel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" y="3411765"/>
            <a:ext cx="7445375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362200" y="4419600"/>
            <a:ext cx="1264425" cy="943575"/>
          </a:xfrm>
          <a:prstGeom prst="ellipse">
            <a:avLst/>
          </a:prstGeom>
          <a:noFill/>
          <a:ln w="571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6136" y="5816025"/>
            <a:ext cx="19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Samer</a:t>
            </a:r>
            <a:r>
              <a:rPr lang="en-US" i="1" dirty="0" smtClean="0"/>
              <a:t> </a:t>
            </a:r>
            <a:r>
              <a:rPr lang="en-US" i="1" dirty="0" err="1" smtClean="0"/>
              <a:t>Bou</a:t>
            </a:r>
            <a:r>
              <a:rPr lang="en-US" i="1" dirty="0" smtClean="0"/>
              <a:t>-Habib, WUT, DESY</a:t>
            </a:r>
            <a:endParaRPr lang="en-US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51" y="2057400"/>
            <a:ext cx="3867607" cy="199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8D4FF55EBF84292D49BEBD52A9866" ma:contentTypeVersion="0" ma:contentTypeDescription="Create a new document." ma:contentTypeScope="" ma:versionID="aca9b3d5b31084eb874877897abcdd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76e8e88a7ff487aa0f9596b7fbed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8E5F3-A8F2-4E1F-9CF4-E427E43AD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4CAB3F-9118-4216-8E8F-18C8FADA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221CCF-AADF-46C2-AE96-E5CC90EE01F7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Overview of HOM-based Diagnostics at FLASH and the European XFEL</vt:lpstr>
      <vt:lpstr>Contents</vt:lpstr>
      <vt:lpstr>Principle</vt:lpstr>
      <vt:lpstr>Benefits</vt:lpstr>
      <vt:lpstr>Accelerating Cavities in the E-XFEL and FLASH</vt:lpstr>
      <vt:lpstr>FLASH</vt:lpstr>
      <vt:lpstr>HOMBPMs at FLASH: 1.3 GHz Cavities</vt:lpstr>
      <vt:lpstr>HOMBPMs at FLASH: 1.3 GHz Cavities (cont. 1)</vt:lpstr>
      <vt:lpstr>HOMBPMs at the E-XFEL: 1.3 GHz Cavities</vt:lpstr>
      <vt:lpstr>HOMBPMs at FLASH: 3.9 GHz Cavities</vt:lpstr>
      <vt:lpstr>HOMBPMs at FLASH: 3.9 GHz Cavities (cont. 1)</vt:lpstr>
      <vt:lpstr>HOMBPMs at FLASH: 3.9 GHz Cavities (cont. 2)</vt:lpstr>
      <vt:lpstr>HOMBPMs at the E-XFEL: 3.9 GHz Cavities</vt:lpstr>
      <vt:lpstr>HOMBPMs at the E-XFEL: 3.9 GHz Cavities (cont. 1)</vt:lpstr>
      <vt:lpstr>HOMBPMs at the E-XFEL: 3.9 GHz Cavities (cont. 2)</vt:lpstr>
      <vt:lpstr>HOM-based Beam Phase Measurement wrt RF</vt:lpstr>
      <vt:lpstr>HOM-based Beam Phase Measurement wrt RF (cont)</vt:lpstr>
      <vt:lpstr>Measurement of Cavity Alignment at FLASH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igorbf</cp:lastModifiedBy>
  <cp:revision>338</cp:revision>
  <dcterms:created xsi:type="dcterms:W3CDTF">2006-08-16T00:00:00Z</dcterms:created>
  <dcterms:modified xsi:type="dcterms:W3CDTF">2014-07-14T19:02:21Z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0x0101005DC8D4FF55EBF84292D49BEBD52A9866</vt:lpwstr>
  </property>
</Properties>
</file>