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4"/>
  </p:notesMasterIdLst>
  <p:handoutMasterIdLst>
    <p:handoutMasterId r:id="rId15"/>
  </p:handoutMasterIdLst>
  <p:sldIdLst>
    <p:sldId id="265" r:id="rId3"/>
    <p:sldId id="267" r:id="rId4"/>
    <p:sldId id="271" r:id="rId5"/>
    <p:sldId id="276" r:id="rId6"/>
    <p:sldId id="272" r:id="rId7"/>
    <p:sldId id="275" r:id="rId8"/>
    <p:sldId id="277" r:id="rId9"/>
    <p:sldId id="278" r:id="rId10"/>
    <p:sldId id="279" r:id="rId11"/>
    <p:sldId id="270" r:id="rId12"/>
    <p:sldId id="28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C4A7D0F9-AF19-4DA5-949C-888013483913}" type="datetimeFigureOut">
              <a:rPr lang="en-US" altLang="en-US"/>
              <a:pPr/>
              <a:t>7/14/2014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AFC4E1CA-ADC6-4D1F-9AC3-E37D38062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26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FE81978B-C125-4802-8BBE-834437635C6B}" type="datetimeFigureOut">
              <a:rPr lang="en-US" altLang="en-US"/>
              <a:pPr/>
              <a:t>7/14/2014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31DD3451-5473-4BC4-8A62-07B37C077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060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787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B2ECA-BEA4-45E0-A29D-BC4F7DF2BA26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BF464-5592-4E0F-9D1C-6F1BED902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68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624F15-288B-4413-BD17-F5E7047B0882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72F08-D82C-4BA8-85C4-C3E4C3141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3E88F72C-E7C3-41C6-86E0-CB64B0CAD6B2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9B36C-AFBC-453C-9510-73CDC8EBB5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89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A85874A9-75DD-4939-A3CE-65C3864C80F0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F1F62A7B-5F1E-4378-BAA2-702CD9ECA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7D9F7FC-FC59-4AF8-888A-28B8A31A0304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102CE43-9810-4179-A774-A93D7B408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99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16A42F-6632-49E8-9852-22DD7895DCF8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94DE9-D75F-4424-9388-65C4991BB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13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26491B-C45C-4403-9B85-4CEE34B36C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277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E7AD8-E456-47D8-861A-6753D4D1AF5C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4545E-2928-4011-8A4B-A764F2B33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12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B948A8-34B4-43D8-A28E-B68888550AB0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B1562-0B2E-4591-87DB-494813BB3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10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45A5B080-8119-4CF1-84F7-C1520B3644FC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778F71F1-32DC-460B-97D1-C33FFE124E2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8" r:id="rId6"/>
    <p:sldLayoutId id="2147484089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4052F75E-BC71-40D5-A911-2DEB2AB37513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0DB07931-9287-4D33-9BBA-2C9F29DAEB1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HOM-Based Diagnostics for 3.9GHz Cavities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Nathan Eddy</a:t>
            </a:r>
          </a:p>
          <a:p>
            <a:r>
              <a:rPr lang="en-US" altLang="en-US" dirty="0" smtClean="0">
                <a:latin typeface="Helvetica" pitchFamily="124" charset="0"/>
              </a:rPr>
              <a:t>HOM Workshop</a:t>
            </a:r>
          </a:p>
          <a:p>
            <a:r>
              <a:rPr lang="en-US" altLang="en-US" smtClean="0">
                <a:latin typeface="Helvetica" pitchFamily="124" charset="0"/>
              </a:rPr>
              <a:t>July 14, 2014</a:t>
            </a:r>
            <a:endParaRPr lang="en-US" altLang="en-US" dirty="0" smtClean="0">
              <a:latin typeface="Helvetica" pitchFamily="124" charset="0"/>
            </a:endParaRPr>
          </a:p>
          <a:p>
            <a:endParaRPr lang="en-US" altLang="en-US" dirty="0" smtClean="0">
              <a:latin typeface="Helvetica" pitchFamily="1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Position: Understanding the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Singular Value Decomposition (SVD) analysis has been very successful at providing calibrations cable of achieving 10’s of micron position resolution on shift time scale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Unfortunately, calibrations become invalid quickly – often by the next day -  10’s of micron resolution becomes 100’s microns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Initial suspect has been phase drift within the electronics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current </a:t>
            </a:r>
            <a:r>
              <a:rPr lang="en-US" dirty="0" err="1" smtClean="0">
                <a:solidFill>
                  <a:schemeClr val="tx1"/>
                </a:solidFill>
              </a:rPr>
              <a:t>downmix</a:t>
            </a:r>
            <a:r>
              <a:rPr lang="en-US" dirty="0" smtClean="0">
                <a:solidFill>
                  <a:schemeClr val="tx1"/>
                </a:solidFill>
              </a:rPr>
              <a:t> electronics provide dedicated phase channels for each PLL to monitor this effect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 expect we will be able to put the nail in this coffin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Next suspect, changes in HOM modes due to cavity tuning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 we overcome this?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72C-E7C3-41C6-86E0-CB64B0CAD6B2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B36C-AFBC-453C-9510-73CDC8EBB5A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20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Dedicated multi-channel </a:t>
            </a:r>
            <a:r>
              <a:rPr lang="en-US" dirty="0" err="1" smtClean="0">
                <a:solidFill>
                  <a:schemeClr val="tx1"/>
                </a:solidFill>
              </a:rPr>
              <a:t>downmix</a:t>
            </a:r>
            <a:r>
              <a:rPr lang="en-US" dirty="0" smtClean="0">
                <a:solidFill>
                  <a:schemeClr val="tx1"/>
                </a:solidFill>
              </a:rPr>
              <a:t> electronics have been developed for the 3.9GHz module installed in FLASH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simultaneous HOM data for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and 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Dipole </a:t>
            </a:r>
            <a:r>
              <a:rPr lang="en-US" dirty="0" err="1" smtClean="0">
                <a:solidFill>
                  <a:schemeClr val="tx1"/>
                </a:solidFill>
              </a:rPr>
              <a:t>Passbands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Monitor and minimize HOM power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means to monitor LO phase with respect to beam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issue of calibration stability remains an issue for all HOM based Beam Position Monitors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Changes due to cavity tuning looking like a strong suspect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 this be accounted for in the calibration…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Beam jitter based correction?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72C-E7C3-41C6-86E0-CB64B0CAD6B2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B36C-AFBC-453C-9510-73CDC8EBB5A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31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Specifications for Dedicated Electronics for FLASH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438891" y="5778500"/>
            <a:ext cx="8224838" cy="41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tx1"/>
                </a:solidFill>
                <a:latin typeface="Helvetica" pitchFamily="124" charset="0"/>
              </a:rPr>
              <a:t>Based upon analysis of DESY data by P. Zhang, N. </a:t>
            </a:r>
            <a:r>
              <a:rPr lang="en-US" altLang="en-US" dirty="0" err="1" smtClean="0">
                <a:solidFill>
                  <a:schemeClr val="tx1"/>
                </a:solidFill>
                <a:latin typeface="Helvetica" pitchFamily="124" charset="0"/>
              </a:rPr>
              <a:t>Baboi</a:t>
            </a:r>
            <a:endParaRPr lang="en-US" altLang="en-US" dirty="0" smtClean="0">
              <a:solidFill>
                <a:schemeClr val="tx1"/>
              </a:solidFill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5915D7C-14CB-48ED-B720-DF5693A439BD}" type="datetime1"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7/14/2014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Nathan Eddy | HOM-Based Diagnostics for 3.9GHz Cavities</a:t>
            </a:r>
            <a:endParaRPr lang="en-US" altLang="en-US" sz="900" b="1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71F13E1-3E09-466D-A15F-5336854636FF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408786"/>
            <a:ext cx="7937500" cy="1179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190810"/>
            <a:ext cx="7581900" cy="3079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 </a:t>
            </a:r>
            <a:r>
              <a:rPr lang="en-US" dirty="0" err="1" smtClean="0"/>
              <a:t>Downmix</a:t>
            </a:r>
            <a:r>
              <a:rPr lang="en-US" dirty="0" smtClean="0"/>
              <a:t> </a:t>
            </a:r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25" y="3602318"/>
            <a:ext cx="3968375" cy="232064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RF </a:t>
            </a:r>
            <a:r>
              <a:rPr lang="en-US" sz="2400" dirty="0" smtClean="0">
                <a:solidFill>
                  <a:schemeClr val="tx1"/>
                </a:solidFill>
              </a:rPr>
              <a:t>Section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Bandpass</a:t>
            </a:r>
            <a:r>
              <a:rPr lang="en-US" sz="2000" dirty="0" smtClean="0">
                <a:solidFill>
                  <a:schemeClr val="tx1"/>
                </a:solidFill>
              </a:rPr>
              <a:t> filter and o</a:t>
            </a:r>
            <a:r>
              <a:rPr lang="en-US" sz="2000" dirty="0" smtClean="0">
                <a:solidFill>
                  <a:schemeClr val="tx1"/>
                </a:solidFill>
              </a:rPr>
              <a:t>ptimize </a:t>
            </a:r>
            <a:r>
              <a:rPr lang="en-US" sz="2000" dirty="0" smtClean="0">
                <a:solidFill>
                  <a:schemeClr val="tx1"/>
                </a:solidFill>
              </a:rPr>
              <a:t>signal power to mixer for signal of interest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IF Section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mage rejection, </a:t>
            </a:r>
            <a:r>
              <a:rPr lang="en-US" sz="2000" dirty="0" smtClean="0">
                <a:solidFill>
                  <a:schemeClr val="tx1"/>
                </a:solidFill>
              </a:rPr>
              <a:t>anti-alias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30MHz CF, 20MHz BW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16917-1411-4C85-9790-D403BAAA99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465729" y="1653989"/>
            <a:ext cx="1519517" cy="7395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RF Section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644157" y="1667435"/>
            <a:ext cx="658906" cy="71269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SSB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Mixer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12644" y="1658472"/>
            <a:ext cx="1519517" cy="7395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IF Section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153835" y="1662955"/>
            <a:ext cx="990582" cy="7395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ADC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49626" y="2017059"/>
            <a:ext cx="1116104" cy="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5" idx="3"/>
            <a:endCxn id="6" idx="2"/>
          </p:cNvCxnSpPr>
          <p:nvPr/>
        </p:nvCxnSpPr>
        <p:spPr bwMode="auto">
          <a:xfrm flipV="1">
            <a:off x="2985246" y="2023782"/>
            <a:ext cx="658911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6" idx="6"/>
            <a:endCxn id="7" idx="1"/>
          </p:cNvCxnSpPr>
          <p:nvPr/>
        </p:nvCxnSpPr>
        <p:spPr bwMode="auto">
          <a:xfrm>
            <a:off x="4303063" y="2023782"/>
            <a:ext cx="609581" cy="44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3"/>
            <a:endCxn id="8" idx="1"/>
          </p:cNvCxnSpPr>
          <p:nvPr/>
        </p:nvCxnSpPr>
        <p:spPr bwMode="auto">
          <a:xfrm>
            <a:off x="6432161" y="2028266"/>
            <a:ext cx="721674" cy="44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3984813" y="2371168"/>
            <a:ext cx="8965" cy="788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7633433" y="2375651"/>
            <a:ext cx="8965" cy="78889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01086" y="1618876"/>
            <a:ext cx="1336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HOM</a:t>
            </a:r>
          </a:p>
          <a:p>
            <a:r>
              <a:rPr lang="en-US" sz="2000" dirty="0" smtClean="0"/>
              <a:t>Port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346850" y="2747679"/>
            <a:ext cx="49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837800" y="273049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445000" y="3576918"/>
            <a:ext cx="4317999" cy="232064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ADC Input</a:t>
            </a: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Nyquist</a:t>
            </a:r>
            <a:r>
              <a:rPr lang="en-US" sz="2000" dirty="0">
                <a:solidFill>
                  <a:schemeClr val="tx1"/>
                </a:solidFill>
              </a:rPr>
              <a:t> bands, Bandwidth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Mixer LO &amp; ADC Clock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Locked and synchronous with RF &amp; Trigger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Require integer multiple of 9MHz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2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trig_fix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9358"/>
          <a:stretch>
            <a:fillRect/>
          </a:stretch>
        </p:blipFill>
        <p:spPr>
          <a:xfrm>
            <a:off x="4477871" y="1479176"/>
            <a:ext cx="4395941" cy="333487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78069"/>
            <a:ext cx="8229600" cy="566494"/>
          </a:xfrm>
        </p:spPr>
        <p:txBody>
          <a:bodyPr/>
          <a:lstStyle/>
          <a:p>
            <a:r>
              <a:rPr lang="en-US" sz="2400" dirty="0" smtClean="0"/>
              <a:t>All Timing </a:t>
            </a:r>
            <a:r>
              <a:rPr lang="en-US" sz="2400" dirty="0" smtClean="0"/>
              <a:t>Phase Synchronous with Beam</a:t>
            </a:r>
            <a:endParaRPr lang="en-US" sz="2400" dirty="0"/>
          </a:p>
        </p:txBody>
      </p:sp>
      <p:pic>
        <p:nvPicPr>
          <p:cNvPr id="10" name="Content Placeholder 9" descr="trig_jitt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5749"/>
          <a:stretch>
            <a:fillRect/>
          </a:stretch>
        </p:blipFill>
        <p:spPr>
          <a:xfrm>
            <a:off x="0" y="1578716"/>
            <a:ext cx="4397188" cy="32084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116917-1411-4C85-9790-D403BAAA99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2999" y="4935071"/>
            <a:ext cx="2568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ADC Trigger Jitter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5046" y="4953000"/>
            <a:ext cx="256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Fixed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543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HOM Multi-Channel </a:t>
            </a:r>
            <a:r>
              <a:rPr lang="en-US" dirty="0" err="1" smtClean="0"/>
              <a:t>Downmix</a:t>
            </a:r>
            <a:r>
              <a:rPr lang="en-US" dirty="0" smtClean="0"/>
              <a:t> 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F72C-E7C3-41C6-86E0-CB64B0CAD6B2}" type="datetime1">
              <a:rPr lang="en-US" altLang="en-US" smtClean="0"/>
              <a:t>7/14/2014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Nathan Eddy | HOM-Based Diagnostics for 3.9GHz Cavities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B36C-AFBC-453C-9510-73CDC8EBB5A3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"/>
          <a:stretch/>
        </p:blipFill>
        <p:spPr>
          <a:xfrm>
            <a:off x="111856" y="888027"/>
            <a:ext cx="5181113" cy="368693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r="13234"/>
          <a:stretch/>
        </p:blipFill>
        <p:spPr>
          <a:xfrm>
            <a:off x="5099538" y="1207916"/>
            <a:ext cx="3917463" cy="3121982"/>
          </a:xfrm>
        </p:spPr>
      </p:pic>
      <p:sp>
        <p:nvSpPr>
          <p:cNvPr id="14" name="TextBox 13"/>
          <p:cNvSpPr txBox="1"/>
          <p:nvPr/>
        </p:nvSpPr>
        <p:spPr>
          <a:xfrm>
            <a:off x="298938" y="4774223"/>
            <a:ext cx="8616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Seven 9GHz </a:t>
            </a:r>
            <a:r>
              <a:rPr lang="en-US" dirty="0" err="1" smtClean="0"/>
              <a:t>downmix</a:t>
            </a:r>
            <a:r>
              <a:rPr lang="en-US" dirty="0" smtClean="0"/>
              <a:t> channels (6 </a:t>
            </a:r>
            <a:r>
              <a:rPr lang="en-US" dirty="0" err="1" smtClean="0"/>
              <a:t>hom</a:t>
            </a:r>
            <a:r>
              <a:rPr lang="en-US" dirty="0" smtClean="0"/>
              <a:t>, 1 phase)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Three 5 GHz </a:t>
            </a:r>
            <a:r>
              <a:rPr lang="en-US" dirty="0" err="1" smtClean="0"/>
              <a:t>downmix</a:t>
            </a:r>
            <a:r>
              <a:rPr lang="en-US" dirty="0" smtClean="0"/>
              <a:t> channels (2 </a:t>
            </a:r>
            <a:r>
              <a:rPr lang="en-US" dirty="0" err="1" smtClean="0"/>
              <a:t>hom</a:t>
            </a:r>
            <a:r>
              <a:rPr lang="en-US" dirty="0" smtClean="0"/>
              <a:t>, 1 phase)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LO programmable in 9MHz steps over </a:t>
            </a:r>
            <a:r>
              <a:rPr lang="en-US" dirty="0" smtClean="0"/>
              <a:t>100MHz, locked to LLRF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5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CAN-Control </a:t>
            </a:r>
            <a:r>
              <a:rPr lang="en-US" dirty="0" smtClean="0"/>
              <a:t>Interface </a:t>
            </a:r>
            <a:r>
              <a:rPr lang="en-US" dirty="0" err="1" smtClean="0"/>
              <a:t>Labview</a:t>
            </a:r>
            <a:r>
              <a:rPr lang="en-US" dirty="0" smtClean="0"/>
              <a:t> </a:t>
            </a:r>
            <a:r>
              <a:rPr lang="en-US" dirty="0" smtClean="0"/>
              <a:t>Test App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807" y="3733800"/>
            <a:ext cx="3398207" cy="27432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Use CAN to USB connector (PC/laptop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Provide Control for each LO via PLL, gain &amp; attenuation settings for each channel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Monitoring of voltages and signal levels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7273" r="14931" b="9826"/>
          <a:stretch/>
        </p:blipFill>
        <p:spPr>
          <a:xfrm>
            <a:off x="533400" y="1447800"/>
            <a:ext cx="3062614" cy="2135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14" y="1981200"/>
            <a:ext cx="5393486" cy="35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369276"/>
            <a:ext cx="8546123" cy="6975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Raw Signals from DOOCs at FLASH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4072"/>
            <a:ext cx="8305800" cy="5191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1247001"/>
            <a:ext cx="127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Toroid 2UBC2: 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127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PhMon</a:t>
            </a:r>
            <a:r>
              <a:rPr lang="en-US" sz="1200" b="1" dirty="0" smtClean="0"/>
              <a:t>: 5GHz 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1676399"/>
            <a:ext cx="127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PhMon</a:t>
            </a:r>
            <a:r>
              <a:rPr lang="en-US" sz="1200" b="1" dirty="0" smtClean="0"/>
              <a:t>: 9GHz 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95447" y="1475601"/>
            <a:ext cx="127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BPM 9ACC1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1447800"/>
            <a:ext cx="127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BPM 2UBC2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505200"/>
            <a:ext cx="127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HOM: 5GHz 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3499048"/>
            <a:ext cx="1272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HOM: 5GHz 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500" y="6026405"/>
            <a:ext cx="3086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Courtesy of Thomas Wamsat, DESY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471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2" y="360484"/>
            <a:ext cx="8528538" cy="7063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Signals in DOOCs (9GHz - “</a:t>
            </a:r>
            <a:r>
              <a:rPr lang="en-US" sz="2400" dirty="0" smtClean="0"/>
              <a:t>Envelope</a:t>
            </a:r>
            <a:r>
              <a:rPr lang="en-US" sz="2400" dirty="0" smtClean="0"/>
              <a:t>”)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120"/>
            <a:ext cx="9144000" cy="4685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500" y="6026405"/>
            <a:ext cx="3086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Courtesy of Thomas Wamsat, DESY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738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ft_ra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989" r="7516" b="1490"/>
          <a:stretch>
            <a:fillRect/>
          </a:stretch>
        </p:blipFill>
        <p:spPr>
          <a:xfrm>
            <a:off x="590661" y="3612569"/>
            <a:ext cx="4015426" cy="2629969"/>
          </a:xfrm>
        </p:spPr>
      </p:pic>
      <p:pic>
        <p:nvPicPr>
          <p:cNvPr id="12" name="Content Placeholder 11" descr="phase_ra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357"/>
          <a:stretch>
            <a:fillRect/>
          </a:stretch>
        </p:blipFill>
        <p:spPr>
          <a:xfrm>
            <a:off x="4961716" y="3507951"/>
            <a:ext cx="3439582" cy="26972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26491B-C45C-4403-9B85-4CEE34B36C4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 descr="position_scan.jpg"/>
          <p:cNvPicPr>
            <a:picLocks noChangeAspect="1"/>
          </p:cNvPicPr>
          <p:nvPr/>
        </p:nvPicPr>
        <p:blipFill>
          <a:blip r:embed="rId4" cstate="print"/>
          <a:srcRect t="4881"/>
          <a:stretch>
            <a:fillRect/>
          </a:stretch>
        </p:blipFill>
        <p:spPr>
          <a:xfrm>
            <a:off x="905584" y="997668"/>
            <a:ext cx="3765177" cy="26860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Beam Position: Looking for Dipoles</a:t>
            </a:r>
            <a:endParaRPr lang="en-US" sz="24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044639" y="2767806"/>
            <a:ext cx="13085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040243" y="1375750"/>
            <a:ext cx="8792" cy="1392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49035" y="1437296"/>
            <a:ext cx="1216264" cy="133051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11180" y="3024238"/>
            <a:ext cx="3064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Polarizations get mixed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564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323</TotalTime>
  <Words>455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FNAL_TemplatePC_060514</vt:lpstr>
      <vt:lpstr>Fermilab: Footer Only</vt:lpstr>
      <vt:lpstr>HOM-Based Diagnostics for 3.9GHz Cavities</vt:lpstr>
      <vt:lpstr>Specifications for Dedicated Electronics for FLASH</vt:lpstr>
      <vt:lpstr>HOM Downmix Electronics</vt:lpstr>
      <vt:lpstr>All Timing Phase Synchronous with Beam</vt:lpstr>
      <vt:lpstr>Final HOM Multi-Channel Downmix Electronics</vt:lpstr>
      <vt:lpstr>CAN-Control Interface Labview Test App</vt:lpstr>
      <vt:lpstr>Raw Signals from DOOCs at FLASH</vt:lpstr>
      <vt:lpstr>Signals in DOOCs (9GHz - “Envelope”)</vt:lpstr>
      <vt:lpstr> Beam Position: Looking for Dipoles</vt:lpstr>
      <vt:lpstr>Beam Position: Understanding the Calibration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Nathan Eddy x6860 13958N</dc:creator>
  <cp:lastModifiedBy>Nathan Eddy x6860 13958N</cp:lastModifiedBy>
  <cp:revision>19</cp:revision>
  <cp:lastPrinted>2014-01-20T19:40:21Z</cp:lastPrinted>
  <dcterms:created xsi:type="dcterms:W3CDTF">2014-07-14T10:55:26Z</dcterms:created>
  <dcterms:modified xsi:type="dcterms:W3CDTF">2014-07-14T16:33:32Z</dcterms:modified>
</cp:coreProperties>
</file>