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50"/>
  </p:notesMasterIdLst>
  <p:handoutMasterIdLst>
    <p:handoutMasterId r:id="rId51"/>
  </p:handoutMasterIdLst>
  <p:sldIdLst>
    <p:sldId id="256" r:id="rId2"/>
    <p:sldId id="257" r:id="rId3"/>
    <p:sldId id="291" r:id="rId4"/>
    <p:sldId id="288" r:id="rId5"/>
    <p:sldId id="286" r:id="rId6"/>
    <p:sldId id="292" r:id="rId7"/>
    <p:sldId id="260" r:id="rId8"/>
    <p:sldId id="293" r:id="rId9"/>
    <p:sldId id="296" r:id="rId10"/>
    <p:sldId id="294" r:id="rId11"/>
    <p:sldId id="295" r:id="rId12"/>
    <p:sldId id="299" r:id="rId13"/>
    <p:sldId id="300" r:id="rId14"/>
    <p:sldId id="261" r:id="rId15"/>
    <p:sldId id="264" r:id="rId16"/>
    <p:sldId id="285" r:id="rId17"/>
    <p:sldId id="268" r:id="rId18"/>
    <p:sldId id="269" r:id="rId19"/>
    <p:sldId id="272" r:id="rId20"/>
    <p:sldId id="273" r:id="rId21"/>
    <p:sldId id="267" r:id="rId22"/>
    <p:sldId id="262" r:id="rId23"/>
    <p:sldId id="278" r:id="rId24"/>
    <p:sldId id="303" r:id="rId25"/>
    <p:sldId id="301" r:id="rId26"/>
    <p:sldId id="298" r:id="rId27"/>
    <p:sldId id="282" r:id="rId28"/>
    <p:sldId id="302" r:id="rId29"/>
    <p:sldId id="304" r:id="rId30"/>
    <p:sldId id="305" r:id="rId31"/>
    <p:sldId id="258" r:id="rId32"/>
    <p:sldId id="297" r:id="rId33"/>
    <p:sldId id="265" r:id="rId34"/>
    <p:sldId id="266" r:id="rId35"/>
    <p:sldId id="259" r:id="rId36"/>
    <p:sldId id="270" r:id="rId37"/>
    <p:sldId id="271" r:id="rId38"/>
    <p:sldId id="274" r:id="rId39"/>
    <p:sldId id="263" r:id="rId40"/>
    <p:sldId id="275" r:id="rId41"/>
    <p:sldId id="276" r:id="rId42"/>
    <p:sldId id="277" r:id="rId43"/>
    <p:sldId id="280" r:id="rId44"/>
    <p:sldId id="281" r:id="rId45"/>
    <p:sldId id="283" r:id="rId46"/>
    <p:sldId id="284" r:id="rId47"/>
    <p:sldId id="279" r:id="rId48"/>
    <p:sldId id="289" r:id="rId49"/>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B3E0"/>
    <a:srgbClr val="D00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327" autoAdjust="0"/>
  </p:normalViewPr>
  <p:slideViewPr>
    <p:cSldViewPr snapToGrid="0">
      <p:cViewPr>
        <p:scale>
          <a:sx n="66" d="100"/>
          <a:sy n="66" d="100"/>
        </p:scale>
        <p:origin x="-1272"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54"/>
    </p:cViewPr>
  </p:sorterViewPr>
  <p:notesViewPr>
    <p:cSldViewPr snapToGrid="0">
      <p:cViewPr varScale="1">
        <p:scale>
          <a:sx n="98" d="100"/>
          <a:sy n="98" d="100"/>
        </p:scale>
        <p:origin x="-3516"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99FB6-76DD-44D9-8A59-59A4CCEAB5CA}"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GB"/>
        </a:p>
      </dgm:t>
    </dgm:pt>
    <dgm:pt modelId="{174FDB27-C468-4875-AA6F-53063ADE7C59}">
      <dgm:prSet phldrT="[Text]"/>
      <dgm:spPr/>
      <dgm:t>
        <a:bodyPr/>
        <a:lstStyle/>
        <a:p>
          <a:r>
            <a:rPr lang="en-US" smtClean="0"/>
            <a:t>Obtain the </a:t>
          </a:r>
          <a:r>
            <a:rPr lang="en-US" err="1" smtClean="0"/>
            <a:t>polarisation</a:t>
          </a:r>
          <a:r>
            <a:rPr lang="en-US" smtClean="0"/>
            <a:t> of this functional form</a:t>
          </a:r>
          <a:endParaRPr lang="en-GB"/>
        </a:p>
      </dgm:t>
    </dgm:pt>
    <dgm:pt modelId="{F564F875-38BD-4D2C-9226-1F9357CF06AD}" type="parTrans" cxnId="{87F7A4E3-CC0F-49B8-A3DB-7F8B6736D4F5}">
      <dgm:prSet/>
      <dgm:spPr/>
      <dgm:t>
        <a:bodyPr/>
        <a:lstStyle/>
        <a:p>
          <a:endParaRPr lang="en-GB"/>
        </a:p>
      </dgm:t>
    </dgm:pt>
    <dgm:pt modelId="{CADBCFAF-9369-486A-A35E-978A9FA089CC}" type="sibTrans" cxnId="{87F7A4E3-CC0F-49B8-A3DB-7F8B6736D4F5}">
      <dgm:prSet/>
      <dgm:spPr/>
      <dgm:t>
        <a:bodyPr/>
        <a:lstStyle/>
        <a:p>
          <a:endParaRPr lang="en-GB"/>
        </a:p>
      </dgm:t>
    </dgm:pt>
    <dgm:pt modelId="{D00DA9B5-F858-4042-A6D1-7A113873F3B6}">
      <dgm:prSet phldrT="[Text]"/>
      <dgm:spPr/>
      <dgm:t>
        <a:bodyPr/>
        <a:lstStyle/>
        <a:p>
          <a:r>
            <a:rPr lang="en-US" smtClean="0"/>
            <a:t>Compare the expected kick directions of this functional form to the data</a:t>
          </a:r>
          <a:endParaRPr lang="en-GB"/>
        </a:p>
      </dgm:t>
    </dgm:pt>
    <dgm:pt modelId="{167D05D0-3C09-41F5-A0B1-3EA6022F3D93}" type="parTrans" cxnId="{66858061-C711-4B62-A589-C54EF1E6DA1E}">
      <dgm:prSet/>
      <dgm:spPr/>
      <dgm:t>
        <a:bodyPr/>
        <a:lstStyle/>
        <a:p>
          <a:endParaRPr lang="en-GB"/>
        </a:p>
      </dgm:t>
    </dgm:pt>
    <dgm:pt modelId="{1C5764B6-3FF4-45B5-9A93-F474066AC289}" type="sibTrans" cxnId="{66858061-C711-4B62-A589-C54EF1E6DA1E}">
      <dgm:prSet/>
      <dgm:spPr/>
      <dgm:t>
        <a:bodyPr/>
        <a:lstStyle/>
        <a:p>
          <a:endParaRPr lang="en-GB"/>
        </a:p>
      </dgm:t>
    </dgm:pt>
    <dgm:pt modelId="{9114E1DB-9C01-45B5-B04D-AC77F41A7F59}">
      <dgm:prSet phldrT="[Text]"/>
      <dgm:spPr/>
      <dgm:t>
        <a:bodyPr/>
        <a:lstStyle/>
        <a:p>
          <a:r>
            <a:rPr lang="en-US" smtClean="0"/>
            <a:t>Do they match to within reasonable limits?</a:t>
          </a:r>
          <a:endParaRPr lang="en-GB"/>
        </a:p>
      </dgm:t>
    </dgm:pt>
    <dgm:pt modelId="{DEB0788F-27B5-47FD-B52C-5DD827D04DF7}" type="parTrans" cxnId="{B3EA673E-789B-417E-BDA1-80E81CFDAB7D}">
      <dgm:prSet/>
      <dgm:spPr/>
      <dgm:t>
        <a:bodyPr/>
        <a:lstStyle/>
        <a:p>
          <a:endParaRPr lang="en-GB"/>
        </a:p>
      </dgm:t>
    </dgm:pt>
    <dgm:pt modelId="{04287E11-264C-4215-88DF-45249A5E1800}" type="sibTrans" cxnId="{B3EA673E-789B-417E-BDA1-80E81CFDAB7D}">
      <dgm:prSet/>
      <dgm:spPr/>
      <dgm:t>
        <a:bodyPr/>
        <a:lstStyle/>
        <a:p>
          <a:endParaRPr lang="en-GB"/>
        </a:p>
      </dgm:t>
    </dgm:pt>
    <dgm:pt modelId="{B71CECE2-A551-4CEE-B35B-A95FB2A7E265}">
      <dgm:prSet phldrT="[Text]"/>
      <dgm:spPr/>
      <dgm:t>
        <a:bodyPr/>
        <a:lstStyle/>
        <a:p>
          <a:r>
            <a:rPr lang="en-US" smtClean="0"/>
            <a:t>Fit the kick magnitude surface to some functional form</a:t>
          </a:r>
          <a:endParaRPr lang="en-GB"/>
        </a:p>
      </dgm:t>
    </dgm:pt>
    <dgm:pt modelId="{9AD2F22D-97F5-4522-9E23-5BA618B7FB2E}" type="parTrans" cxnId="{1B67A862-94B2-4067-9D55-F6E83BDC4EDE}">
      <dgm:prSet/>
      <dgm:spPr/>
      <dgm:t>
        <a:bodyPr/>
        <a:lstStyle/>
        <a:p>
          <a:endParaRPr lang="en-GB"/>
        </a:p>
      </dgm:t>
    </dgm:pt>
    <dgm:pt modelId="{3C948857-C199-4F4C-A382-7667E149BEAF}" type="sibTrans" cxnId="{1B67A862-94B2-4067-9D55-F6E83BDC4EDE}">
      <dgm:prSet/>
      <dgm:spPr/>
      <dgm:t>
        <a:bodyPr/>
        <a:lstStyle/>
        <a:p>
          <a:endParaRPr lang="en-GB"/>
        </a:p>
      </dgm:t>
    </dgm:pt>
    <dgm:pt modelId="{E904B852-2BF7-4A0E-A784-BA4B2C69AB5C}" type="pres">
      <dgm:prSet presAssocID="{83199FB6-76DD-44D9-8A59-59A4CCEAB5CA}" presName="cycle" presStyleCnt="0">
        <dgm:presLayoutVars>
          <dgm:dir/>
          <dgm:resizeHandles val="exact"/>
        </dgm:presLayoutVars>
      </dgm:prSet>
      <dgm:spPr/>
      <dgm:t>
        <a:bodyPr/>
        <a:lstStyle/>
        <a:p>
          <a:endParaRPr lang="en-GB"/>
        </a:p>
      </dgm:t>
    </dgm:pt>
    <dgm:pt modelId="{473F0B69-EB27-4C8C-8FC5-BCBBD0E26C0E}" type="pres">
      <dgm:prSet presAssocID="{174FDB27-C468-4875-AA6F-53063ADE7C59}" presName="dummy" presStyleCnt="0"/>
      <dgm:spPr/>
    </dgm:pt>
    <dgm:pt modelId="{1B8A47F6-9F35-43B0-9550-2AA95FCB9892}" type="pres">
      <dgm:prSet presAssocID="{174FDB27-C468-4875-AA6F-53063ADE7C59}" presName="node" presStyleLbl="revTx" presStyleIdx="0" presStyleCnt="4">
        <dgm:presLayoutVars>
          <dgm:bulletEnabled val="1"/>
        </dgm:presLayoutVars>
      </dgm:prSet>
      <dgm:spPr/>
      <dgm:t>
        <a:bodyPr/>
        <a:lstStyle/>
        <a:p>
          <a:endParaRPr lang="en-GB"/>
        </a:p>
      </dgm:t>
    </dgm:pt>
    <dgm:pt modelId="{6E38D693-76EF-4E06-AD20-D1DCEC90CAC0}" type="pres">
      <dgm:prSet presAssocID="{CADBCFAF-9369-486A-A35E-978A9FA089CC}" presName="sibTrans" presStyleLbl="node1" presStyleIdx="0" presStyleCnt="4"/>
      <dgm:spPr/>
      <dgm:t>
        <a:bodyPr/>
        <a:lstStyle/>
        <a:p>
          <a:endParaRPr lang="en-GB"/>
        </a:p>
      </dgm:t>
    </dgm:pt>
    <dgm:pt modelId="{8C0299FC-5A29-4B34-B76D-D19ED48EE43D}" type="pres">
      <dgm:prSet presAssocID="{D00DA9B5-F858-4042-A6D1-7A113873F3B6}" presName="dummy" presStyleCnt="0"/>
      <dgm:spPr/>
    </dgm:pt>
    <dgm:pt modelId="{83AFAE6F-A0F1-4F65-BD19-A2B57E5D7542}" type="pres">
      <dgm:prSet presAssocID="{D00DA9B5-F858-4042-A6D1-7A113873F3B6}" presName="node" presStyleLbl="revTx" presStyleIdx="1" presStyleCnt="4">
        <dgm:presLayoutVars>
          <dgm:bulletEnabled val="1"/>
        </dgm:presLayoutVars>
      </dgm:prSet>
      <dgm:spPr/>
      <dgm:t>
        <a:bodyPr/>
        <a:lstStyle/>
        <a:p>
          <a:endParaRPr lang="en-GB"/>
        </a:p>
      </dgm:t>
    </dgm:pt>
    <dgm:pt modelId="{92E54C9A-48D0-436A-B417-4A25BF0DA434}" type="pres">
      <dgm:prSet presAssocID="{1C5764B6-3FF4-45B5-9A93-F474066AC289}" presName="sibTrans" presStyleLbl="node1" presStyleIdx="1" presStyleCnt="4"/>
      <dgm:spPr/>
      <dgm:t>
        <a:bodyPr/>
        <a:lstStyle/>
        <a:p>
          <a:endParaRPr lang="en-GB"/>
        </a:p>
      </dgm:t>
    </dgm:pt>
    <dgm:pt modelId="{5F249513-CB1B-4E34-B25E-5BAEB8B05776}" type="pres">
      <dgm:prSet presAssocID="{9114E1DB-9C01-45B5-B04D-AC77F41A7F59}" presName="dummy" presStyleCnt="0"/>
      <dgm:spPr/>
    </dgm:pt>
    <dgm:pt modelId="{FD96A948-6BE4-4772-9EFE-6D33F922CB25}" type="pres">
      <dgm:prSet presAssocID="{9114E1DB-9C01-45B5-B04D-AC77F41A7F59}" presName="node" presStyleLbl="revTx" presStyleIdx="2" presStyleCnt="4">
        <dgm:presLayoutVars>
          <dgm:bulletEnabled val="1"/>
        </dgm:presLayoutVars>
      </dgm:prSet>
      <dgm:spPr/>
      <dgm:t>
        <a:bodyPr/>
        <a:lstStyle/>
        <a:p>
          <a:endParaRPr lang="en-GB"/>
        </a:p>
      </dgm:t>
    </dgm:pt>
    <dgm:pt modelId="{C3A46945-96F4-4C1E-8FCB-5F7D34A68538}" type="pres">
      <dgm:prSet presAssocID="{04287E11-264C-4215-88DF-45249A5E1800}" presName="sibTrans" presStyleLbl="node1" presStyleIdx="2" presStyleCnt="4"/>
      <dgm:spPr/>
      <dgm:t>
        <a:bodyPr/>
        <a:lstStyle/>
        <a:p>
          <a:endParaRPr lang="en-GB"/>
        </a:p>
      </dgm:t>
    </dgm:pt>
    <dgm:pt modelId="{0556A97C-A9E4-439A-BB6D-9EEC0E7AE102}" type="pres">
      <dgm:prSet presAssocID="{B71CECE2-A551-4CEE-B35B-A95FB2A7E265}" presName="dummy" presStyleCnt="0"/>
      <dgm:spPr/>
    </dgm:pt>
    <dgm:pt modelId="{AAD5AA1D-258C-4234-AF5F-76E7F0479A5D}" type="pres">
      <dgm:prSet presAssocID="{B71CECE2-A551-4CEE-B35B-A95FB2A7E265}" presName="node" presStyleLbl="revTx" presStyleIdx="3" presStyleCnt="4">
        <dgm:presLayoutVars>
          <dgm:bulletEnabled val="1"/>
        </dgm:presLayoutVars>
      </dgm:prSet>
      <dgm:spPr/>
      <dgm:t>
        <a:bodyPr/>
        <a:lstStyle/>
        <a:p>
          <a:endParaRPr lang="en-GB"/>
        </a:p>
      </dgm:t>
    </dgm:pt>
    <dgm:pt modelId="{382C0B17-908B-4308-B2F6-804B6AC64702}" type="pres">
      <dgm:prSet presAssocID="{3C948857-C199-4F4C-A382-7667E149BEAF}" presName="sibTrans" presStyleLbl="node1" presStyleIdx="3" presStyleCnt="4"/>
      <dgm:spPr/>
      <dgm:t>
        <a:bodyPr/>
        <a:lstStyle/>
        <a:p>
          <a:endParaRPr lang="en-GB"/>
        </a:p>
      </dgm:t>
    </dgm:pt>
  </dgm:ptLst>
  <dgm:cxnLst>
    <dgm:cxn modelId="{1B67A862-94B2-4067-9D55-F6E83BDC4EDE}" srcId="{83199FB6-76DD-44D9-8A59-59A4CCEAB5CA}" destId="{B71CECE2-A551-4CEE-B35B-A95FB2A7E265}" srcOrd="3" destOrd="0" parTransId="{9AD2F22D-97F5-4522-9E23-5BA618B7FB2E}" sibTransId="{3C948857-C199-4F4C-A382-7667E149BEAF}"/>
    <dgm:cxn modelId="{73CC1C21-52E4-44B6-88B2-EE68A8258C30}" type="presOf" srcId="{04287E11-264C-4215-88DF-45249A5E1800}" destId="{C3A46945-96F4-4C1E-8FCB-5F7D34A68538}" srcOrd="0" destOrd="0" presId="urn:microsoft.com/office/officeart/2005/8/layout/cycle1"/>
    <dgm:cxn modelId="{B3EA673E-789B-417E-BDA1-80E81CFDAB7D}" srcId="{83199FB6-76DD-44D9-8A59-59A4CCEAB5CA}" destId="{9114E1DB-9C01-45B5-B04D-AC77F41A7F59}" srcOrd="2" destOrd="0" parTransId="{DEB0788F-27B5-47FD-B52C-5DD827D04DF7}" sibTransId="{04287E11-264C-4215-88DF-45249A5E1800}"/>
    <dgm:cxn modelId="{D32A7883-E63B-470B-AA6A-07BBCB6076A2}" type="presOf" srcId="{CADBCFAF-9369-486A-A35E-978A9FA089CC}" destId="{6E38D693-76EF-4E06-AD20-D1DCEC90CAC0}" srcOrd="0" destOrd="0" presId="urn:microsoft.com/office/officeart/2005/8/layout/cycle1"/>
    <dgm:cxn modelId="{FC60A7D7-B20C-4B9C-A56A-317233FBF192}" type="presOf" srcId="{174FDB27-C468-4875-AA6F-53063ADE7C59}" destId="{1B8A47F6-9F35-43B0-9550-2AA95FCB9892}" srcOrd="0" destOrd="0" presId="urn:microsoft.com/office/officeart/2005/8/layout/cycle1"/>
    <dgm:cxn modelId="{844992D0-2ADD-4FF9-B33D-FC419E874599}" type="presOf" srcId="{1C5764B6-3FF4-45B5-9A93-F474066AC289}" destId="{92E54C9A-48D0-436A-B417-4A25BF0DA434}" srcOrd="0" destOrd="0" presId="urn:microsoft.com/office/officeart/2005/8/layout/cycle1"/>
    <dgm:cxn modelId="{A57F190F-FB53-4922-A8CC-6E14546D9584}" type="presOf" srcId="{B71CECE2-A551-4CEE-B35B-A95FB2A7E265}" destId="{AAD5AA1D-258C-4234-AF5F-76E7F0479A5D}" srcOrd="0" destOrd="0" presId="urn:microsoft.com/office/officeart/2005/8/layout/cycle1"/>
    <dgm:cxn modelId="{69ED6DFF-E9BB-4011-A0CF-537967639EC9}" type="presOf" srcId="{3C948857-C199-4F4C-A382-7667E149BEAF}" destId="{382C0B17-908B-4308-B2F6-804B6AC64702}" srcOrd="0" destOrd="0" presId="urn:microsoft.com/office/officeart/2005/8/layout/cycle1"/>
    <dgm:cxn modelId="{87F7A4E3-CC0F-49B8-A3DB-7F8B6736D4F5}" srcId="{83199FB6-76DD-44D9-8A59-59A4CCEAB5CA}" destId="{174FDB27-C468-4875-AA6F-53063ADE7C59}" srcOrd="0" destOrd="0" parTransId="{F564F875-38BD-4D2C-9226-1F9357CF06AD}" sibTransId="{CADBCFAF-9369-486A-A35E-978A9FA089CC}"/>
    <dgm:cxn modelId="{2D12D1AB-5D0E-4123-8EE3-C83E0564F41E}" type="presOf" srcId="{D00DA9B5-F858-4042-A6D1-7A113873F3B6}" destId="{83AFAE6F-A0F1-4F65-BD19-A2B57E5D7542}" srcOrd="0" destOrd="0" presId="urn:microsoft.com/office/officeart/2005/8/layout/cycle1"/>
    <dgm:cxn modelId="{3DCA6859-3E1D-4B2C-8BB5-E9A475C304BE}" type="presOf" srcId="{9114E1DB-9C01-45B5-B04D-AC77F41A7F59}" destId="{FD96A948-6BE4-4772-9EFE-6D33F922CB25}" srcOrd="0" destOrd="0" presId="urn:microsoft.com/office/officeart/2005/8/layout/cycle1"/>
    <dgm:cxn modelId="{66858061-C711-4B62-A589-C54EF1E6DA1E}" srcId="{83199FB6-76DD-44D9-8A59-59A4CCEAB5CA}" destId="{D00DA9B5-F858-4042-A6D1-7A113873F3B6}" srcOrd="1" destOrd="0" parTransId="{167D05D0-3C09-41F5-A0B1-3EA6022F3D93}" sibTransId="{1C5764B6-3FF4-45B5-9A93-F474066AC289}"/>
    <dgm:cxn modelId="{80B6618A-DF95-41F2-84CC-58CCAED1ABDF}" type="presOf" srcId="{83199FB6-76DD-44D9-8A59-59A4CCEAB5CA}" destId="{E904B852-2BF7-4A0E-A784-BA4B2C69AB5C}" srcOrd="0" destOrd="0" presId="urn:microsoft.com/office/officeart/2005/8/layout/cycle1"/>
    <dgm:cxn modelId="{F1381BF6-1BFE-4FC4-8146-3FE1DA06BE54}" type="presParOf" srcId="{E904B852-2BF7-4A0E-A784-BA4B2C69AB5C}" destId="{473F0B69-EB27-4C8C-8FC5-BCBBD0E26C0E}" srcOrd="0" destOrd="0" presId="urn:microsoft.com/office/officeart/2005/8/layout/cycle1"/>
    <dgm:cxn modelId="{9A493952-E2B9-43DB-AC99-E5A5CC518C7E}" type="presParOf" srcId="{E904B852-2BF7-4A0E-A784-BA4B2C69AB5C}" destId="{1B8A47F6-9F35-43B0-9550-2AA95FCB9892}" srcOrd="1" destOrd="0" presId="urn:microsoft.com/office/officeart/2005/8/layout/cycle1"/>
    <dgm:cxn modelId="{BDC43FC8-43A5-4BC1-80E7-A1113CBE518E}" type="presParOf" srcId="{E904B852-2BF7-4A0E-A784-BA4B2C69AB5C}" destId="{6E38D693-76EF-4E06-AD20-D1DCEC90CAC0}" srcOrd="2" destOrd="0" presId="urn:microsoft.com/office/officeart/2005/8/layout/cycle1"/>
    <dgm:cxn modelId="{985489DD-AE26-42D9-B197-D53D5DEB249A}" type="presParOf" srcId="{E904B852-2BF7-4A0E-A784-BA4B2C69AB5C}" destId="{8C0299FC-5A29-4B34-B76D-D19ED48EE43D}" srcOrd="3" destOrd="0" presId="urn:microsoft.com/office/officeart/2005/8/layout/cycle1"/>
    <dgm:cxn modelId="{AFD7AE80-6522-4441-BA64-8BED93DFDBD2}" type="presParOf" srcId="{E904B852-2BF7-4A0E-A784-BA4B2C69AB5C}" destId="{83AFAE6F-A0F1-4F65-BD19-A2B57E5D7542}" srcOrd="4" destOrd="0" presId="urn:microsoft.com/office/officeart/2005/8/layout/cycle1"/>
    <dgm:cxn modelId="{1D94E6A8-0FF8-45A0-BCC8-D0210F50EF2D}" type="presParOf" srcId="{E904B852-2BF7-4A0E-A784-BA4B2C69AB5C}" destId="{92E54C9A-48D0-436A-B417-4A25BF0DA434}" srcOrd="5" destOrd="0" presId="urn:microsoft.com/office/officeart/2005/8/layout/cycle1"/>
    <dgm:cxn modelId="{35EE9C2B-1FAF-4752-9275-CB49C3F99D3C}" type="presParOf" srcId="{E904B852-2BF7-4A0E-A784-BA4B2C69AB5C}" destId="{5F249513-CB1B-4E34-B25E-5BAEB8B05776}" srcOrd="6" destOrd="0" presId="urn:microsoft.com/office/officeart/2005/8/layout/cycle1"/>
    <dgm:cxn modelId="{BEF657B9-04F5-407E-AFA2-2476A5B5460E}" type="presParOf" srcId="{E904B852-2BF7-4A0E-A784-BA4B2C69AB5C}" destId="{FD96A948-6BE4-4772-9EFE-6D33F922CB25}" srcOrd="7" destOrd="0" presId="urn:microsoft.com/office/officeart/2005/8/layout/cycle1"/>
    <dgm:cxn modelId="{5FCC345B-2F7D-4B8D-A9E1-565A0E970C9F}" type="presParOf" srcId="{E904B852-2BF7-4A0E-A784-BA4B2C69AB5C}" destId="{C3A46945-96F4-4C1E-8FCB-5F7D34A68538}" srcOrd="8" destOrd="0" presId="urn:microsoft.com/office/officeart/2005/8/layout/cycle1"/>
    <dgm:cxn modelId="{8485C310-1BC4-4C9C-A0D7-C0AADAD4490F}" type="presParOf" srcId="{E904B852-2BF7-4A0E-A784-BA4B2C69AB5C}" destId="{0556A97C-A9E4-439A-BB6D-9EEC0E7AE102}" srcOrd="9" destOrd="0" presId="urn:microsoft.com/office/officeart/2005/8/layout/cycle1"/>
    <dgm:cxn modelId="{9D6E3818-D892-4BFC-8B28-BBB8E7288C55}" type="presParOf" srcId="{E904B852-2BF7-4A0E-A784-BA4B2C69AB5C}" destId="{AAD5AA1D-258C-4234-AF5F-76E7F0479A5D}" srcOrd="10" destOrd="0" presId="urn:microsoft.com/office/officeart/2005/8/layout/cycle1"/>
    <dgm:cxn modelId="{5477A8D3-78BB-43EA-B134-46BD90FCFCA2}" type="presParOf" srcId="{E904B852-2BF7-4A0E-A784-BA4B2C69AB5C}" destId="{382C0B17-908B-4308-B2F6-804B6AC6470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4355B-9E0B-45DE-809D-A8B3B09C2107}" type="doc">
      <dgm:prSet loTypeId="urn:microsoft.com/office/officeart/2005/8/layout/process5" loCatId="process" qsTypeId="urn:microsoft.com/office/officeart/2005/8/quickstyle/simple3" qsCatId="simple" csTypeId="urn:microsoft.com/office/officeart/2005/8/colors/accent1_2" csCatId="accent1" phldr="1"/>
      <dgm:spPr/>
    </dgm:pt>
    <dgm:pt modelId="{24DF0E9B-EF03-48B8-9C63-1273BDE710F7}">
      <dgm:prSet phldrT="[Text]">
        <dgm:style>
          <a:lnRef idx="1">
            <a:schemeClr val="accent3"/>
          </a:lnRef>
          <a:fillRef idx="2">
            <a:schemeClr val="accent3"/>
          </a:fillRef>
          <a:effectRef idx="1">
            <a:schemeClr val="accent3"/>
          </a:effectRef>
          <a:fontRef idx="minor">
            <a:schemeClr val="dk1"/>
          </a:fontRef>
        </dgm:style>
      </dgm:prSet>
      <dgm:spPr/>
      <dgm:t>
        <a:bodyPr/>
        <a:lstStyle/>
        <a:p>
          <a:r>
            <a:rPr lang="en-US" smtClean="0"/>
            <a:t>Devise experiment</a:t>
          </a:r>
          <a:endParaRPr lang="en-GB"/>
        </a:p>
      </dgm:t>
    </dgm:pt>
    <dgm:pt modelId="{B5474BCE-7C41-400B-AA20-1236AB2CC180}" type="parTrans" cxnId="{862A0798-7573-4E16-81A3-B3B0219488F5}">
      <dgm:prSet/>
      <dgm:spPr/>
      <dgm:t>
        <a:bodyPr/>
        <a:lstStyle/>
        <a:p>
          <a:endParaRPr lang="en-GB"/>
        </a:p>
      </dgm:t>
    </dgm:pt>
    <dgm:pt modelId="{89212E98-72FF-4A3D-8714-96C8BEC720D5}" type="sibTrans" cxnId="{862A0798-7573-4E16-81A3-B3B0219488F5}">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GB"/>
        </a:p>
      </dgm:t>
    </dgm:pt>
    <dgm:pt modelId="{E87B20C8-94DE-4214-9D24-8FA951D9A5DF}">
      <dgm:prSet phldrT="[Text]">
        <dgm:style>
          <a:lnRef idx="1">
            <a:schemeClr val="accent3"/>
          </a:lnRef>
          <a:fillRef idx="2">
            <a:schemeClr val="accent3"/>
          </a:fillRef>
          <a:effectRef idx="1">
            <a:schemeClr val="accent3"/>
          </a:effectRef>
          <a:fontRef idx="minor">
            <a:schemeClr val="dk1"/>
          </a:fontRef>
        </dgm:style>
      </dgm:prSet>
      <dgm:spPr/>
      <dgm:t>
        <a:bodyPr/>
        <a:lstStyle/>
        <a:p>
          <a:r>
            <a:rPr lang="en-US" smtClean="0"/>
            <a:t>Take data</a:t>
          </a:r>
          <a:endParaRPr lang="en-GB"/>
        </a:p>
      </dgm:t>
    </dgm:pt>
    <dgm:pt modelId="{8D578C62-A31D-4D7D-A830-4EE48B9CB7F8}" type="parTrans" cxnId="{7DCE86A5-5769-43C2-9F80-D2FB47A4B881}">
      <dgm:prSet/>
      <dgm:spPr/>
      <dgm:t>
        <a:bodyPr/>
        <a:lstStyle/>
        <a:p>
          <a:endParaRPr lang="en-GB"/>
        </a:p>
      </dgm:t>
    </dgm:pt>
    <dgm:pt modelId="{CA8E9248-FFD3-4927-8C08-16C50D58EFDD}" type="sibTrans" cxnId="{7DCE86A5-5769-43C2-9F80-D2FB47A4B881}">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GB"/>
        </a:p>
      </dgm:t>
    </dgm:pt>
    <dgm:pt modelId="{30B9137B-4311-4DE8-A94D-8FB4637E4226}">
      <dgm:prSet phldrT="[Text]">
        <dgm:style>
          <a:lnRef idx="1">
            <a:schemeClr val="accent3"/>
          </a:lnRef>
          <a:fillRef idx="2">
            <a:schemeClr val="accent3"/>
          </a:fillRef>
          <a:effectRef idx="1">
            <a:schemeClr val="accent3"/>
          </a:effectRef>
          <a:fontRef idx="minor">
            <a:schemeClr val="dk1"/>
          </a:fontRef>
        </dgm:style>
      </dgm:prSet>
      <dgm:spPr/>
      <dgm:t>
        <a:bodyPr/>
        <a:lstStyle/>
        <a:p>
          <a:r>
            <a:rPr lang="en-US" smtClean="0"/>
            <a:t>Perform preliminary analysis</a:t>
          </a:r>
          <a:endParaRPr lang="en-GB"/>
        </a:p>
      </dgm:t>
    </dgm:pt>
    <dgm:pt modelId="{55E2CC86-67CD-4989-88F8-4048C832A6D3}" type="parTrans" cxnId="{B7596055-DD79-4983-897C-7AE7CAE4DE31}">
      <dgm:prSet/>
      <dgm:spPr/>
      <dgm:t>
        <a:bodyPr/>
        <a:lstStyle/>
        <a:p>
          <a:endParaRPr lang="en-GB"/>
        </a:p>
      </dgm:t>
    </dgm:pt>
    <dgm:pt modelId="{1F51F92F-C5CF-4346-9510-777DAF7B7C72}" type="sibTrans" cxnId="{B7596055-DD79-4983-897C-7AE7CAE4DE31}">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GB"/>
        </a:p>
      </dgm:t>
    </dgm:pt>
    <dgm:pt modelId="{A1D46B45-AC03-429B-84F3-0FCC57A48FC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smtClean="0"/>
            <a:t>Derive theoretical expectations</a:t>
          </a:r>
          <a:endParaRPr lang="en-GB"/>
        </a:p>
      </dgm:t>
    </dgm:pt>
    <dgm:pt modelId="{AF4F743E-529E-48C9-8159-CC272E746742}" type="parTrans" cxnId="{33807E1D-C3C2-4DA8-B5E3-438F1C26237B}">
      <dgm:prSet/>
      <dgm:spPr/>
      <dgm:t>
        <a:bodyPr/>
        <a:lstStyle/>
        <a:p>
          <a:endParaRPr lang="en-GB"/>
        </a:p>
      </dgm:t>
    </dgm:pt>
    <dgm:pt modelId="{52C2CA1F-B7FF-44AA-B200-0E36B04D0632}" type="sibTrans" cxnId="{33807E1D-C3C2-4DA8-B5E3-438F1C26237B}">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GB"/>
        </a:p>
      </dgm:t>
    </dgm:pt>
    <dgm:pt modelId="{2D46E9F2-E62F-42FC-8C9C-A285CB31581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smtClean="0"/>
            <a:t>Fit expectations to data</a:t>
          </a:r>
          <a:endParaRPr lang="en-GB"/>
        </a:p>
      </dgm:t>
    </dgm:pt>
    <dgm:pt modelId="{E879BD7B-2951-4043-9527-548FC32206E8}" type="parTrans" cxnId="{0B134F8D-B609-4AF6-867D-5311A9F1AC17}">
      <dgm:prSet/>
      <dgm:spPr/>
      <dgm:t>
        <a:bodyPr/>
        <a:lstStyle/>
        <a:p>
          <a:endParaRPr lang="en-GB"/>
        </a:p>
      </dgm:t>
    </dgm:pt>
    <dgm:pt modelId="{26658A2F-1C32-4602-9E9C-91EF0E170BC2}" type="sibTrans" cxnId="{0B134F8D-B609-4AF6-867D-5311A9F1AC17}">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GB"/>
        </a:p>
      </dgm:t>
    </dgm:pt>
    <dgm:pt modelId="{DED136FD-85F1-4AFC-ADB2-AA6B8A32E6AB}">
      <dgm:prSet phldrT="[Text]"/>
      <dgm:spPr/>
      <dgm:t>
        <a:bodyPr/>
        <a:lstStyle/>
        <a:p>
          <a:r>
            <a:rPr lang="en-US" smtClean="0"/>
            <a:t>Obtain final result</a:t>
          </a:r>
          <a:endParaRPr lang="en-GB"/>
        </a:p>
      </dgm:t>
    </dgm:pt>
    <dgm:pt modelId="{05D6DBC4-1B94-46A3-93B2-1DA68BA7F152}" type="parTrans" cxnId="{83DC259F-A277-4BB3-99BF-91F5A4BE2D0A}">
      <dgm:prSet/>
      <dgm:spPr/>
      <dgm:t>
        <a:bodyPr/>
        <a:lstStyle/>
        <a:p>
          <a:endParaRPr lang="en-GB"/>
        </a:p>
      </dgm:t>
    </dgm:pt>
    <dgm:pt modelId="{2CD2B9D9-D7D0-45BE-9D97-4A314B85DFC5}" type="sibTrans" cxnId="{83DC259F-A277-4BB3-99BF-91F5A4BE2D0A}">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GB"/>
        </a:p>
      </dgm:t>
    </dgm:pt>
    <dgm:pt modelId="{E8F7D3B2-451C-4F24-86DE-700032D109AB}">
      <dgm:prSet phldrT="[Text]">
        <dgm:style>
          <a:lnRef idx="0">
            <a:schemeClr val="accent2"/>
          </a:lnRef>
          <a:fillRef idx="3">
            <a:schemeClr val="accent2"/>
          </a:fillRef>
          <a:effectRef idx="3">
            <a:schemeClr val="accent2"/>
          </a:effectRef>
          <a:fontRef idx="minor">
            <a:schemeClr val="lt1"/>
          </a:fontRef>
        </dgm:style>
      </dgm:prSet>
      <dgm:spPr/>
      <dgm:t>
        <a:bodyPr/>
        <a:lstStyle/>
        <a:p>
          <a:r>
            <a:rPr lang="en-US" smtClean="0"/>
            <a:t>Finish</a:t>
          </a:r>
          <a:endParaRPr lang="en-GB"/>
        </a:p>
      </dgm:t>
    </dgm:pt>
    <dgm:pt modelId="{A60A43A3-7C84-4D04-A325-8570072D53CC}" type="parTrans" cxnId="{6D77B194-2879-43FF-840B-9D0993462D31}">
      <dgm:prSet/>
      <dgm:spPr/>
      <dgm:t>
        <a:bodyPr/>
        <a:lstStyle/>
        <a:p>
          <a:endParaRPr lang="en-GB"/>
        </a:p>
      </dgm:t>
    </dgm:pt>
    <dgm:pt modelId="{DAAD42EF-0B9B-496F-9CC0-A4F19AE98E3B}" type="sibTrans" cxnId="{6D77B194-2879-43FF-840B-9D0993462D31}">
      <dgm:prSet/>
      <dgm:spPr/>
      <dgm:t>
        <a:bodyPr/>
        <a:lstStyle/>
        <a:p>
          <a:endParaRPr lang="en-GB"/>
        </a:p>
      </dgm:t>
    </dgm:pt>
    <dgm:pt modelId="{7F0BEC61-C122-4D8A-8BC1-9C6FDD13802B}">
      <dgm:prSet phldrT="[Text]">
        <dgm:style>
          <a:lnRef idx="0">
            <a:schemeClr val="accent3"/>
          </a:lnRef>
          <a:fillRef idx="3">
            <a:schemeClr val="accent3"/>
          </a:fillRef>
          <a:effectRef idx="3">
            <a:schemeClr val="accent3"/>
          </a:effectRef>
          <a:fontRef idx="minor">
            <a:schemeClr val="lt1"/>
          </a:fontRef>
        </dgm:style>
      </dgm:prSet>
      <dgm:spPr/>
      <dgm:t>
        <a:bodyPr/>
        <a:lstStyle/>
        <a:p>
          <a:r>
            <a:rPr lang="en-US" smtClean="0"/>
            <a:t>Start</a:t>
          </a:r>
          <a:endParaRPr lang="en-GB"/>
        </a:p>
      </dgm:t>
    </dgm:pt>
    <dgm:pt modelId="{A6193F55-DC64-42C8-B9B4-2D2A41313E0A}" type="parTrans" cxnId="{1DEB7574-38A6-40E3-87A8-179D48BAC5C3}">
      <dgm:prSet/>
      <dgm:spPr/>
      <dgm:t>
        <a:bodyPr/>
        <a:lstStyle/>
        <a:p>
          <a:endParaRPr lang="en-GB"/>
        </a:p>
      </dgm:t>
    </dgm:pt>
    <dgm:pt modelId="{80C34CFB-E266-4794-ADDD-83B2A217838E}" type="sibTrans" cxnId="{1DEB7574-38A6-40E3-87A8-179D48BAC5C3}">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GB"/>
        </a:p>
      </dgm:t>
    </dgm:pt>
    <dgm:pt modelId="{323E21C0-3987-430C-A43A-15B0E866D25C}" type="pres">
      <dgm:prSet presAssocID="{5BC4355B-9E0B-45DE-809D-A8B3B09C2107}" presName="diagram" presStyleCnt="0">
        <dgm:presLayoutVars>
          <dgm:dir/>
          <dgm:resizeHandles val="exact"/>
        </dgm:presLayoutVars>
      </dgm:prSet>
      <dgm:spPr/>
    </dgm:pt>
    <dgm:pt modelId="{7D8BAA30-1519-4AA1-A9F7-1950D17B5BF2}" type="pres">
      <dgm:prSet presAssocID="{7F0BEC61-C122-4D8A-8BC1-9C6FDD13802B}" presName="node" presStyleLbl="node1" presStyleIdx="0" presStyleCnt="8">
        <dgm:presLayoutVars>
          <dgm:bulletEnabled val="1"/>
        </dgm:presLayoutVars>
      </dgm:prSet>
      <dgm:spPr/>
      <dgm:t>
        <a:bodyPr/>
        <a:lstStyle/>
        <a:p>
          <a:endParaRPr lang="en-GB"/>
        </a:p>
      </dgm:t>
    </dgm:pt>
    <dgm:pt modelId="{705FF4EB-6AED-4718-B12A-3B40D3CFA12D}" type="pres">
      <dgm:prSet presAssocID="{80C34CFB-E266-4794-ADDD-83B2A217838E}" presName="sibTrans" presStyleLbl="sibTrans2D1" presStyleIdx="0" presStyleCnt="7"/>
      <dgm:spPr/>
      <dgm:t>
        <a:bodyPr/>
        <a:lstStyle/>
        <a:p>
          <a:endParaRPr lang="en-GB"/>
        </a:p>
      </dgm:t>
    </dgm:pt>
    <dgm:pt modelId="{72CE5E2A-2B02-4F51-9DCC-A803103D39A7}" type="pres">
      <dgm:prSet presAssocID="{80C34CFB-E266-4794-ADDD-83B2A217838E}" presName="connectorText" presStyleLbl="sibTrans2D1" presStyleIdx="0" presStyleCnt="7"/>
      <dgm:spPr/>
      <dgm:t>
        <a:bodyPr/>
        <a:lstStyle/>
        <a:p>
          <a:endParaRPr lang="en-GB"/>
        </a:p>
      </dgm:t>
    </dgm:pt>
    <dgm:pt modelId="{C962FADD-9D8B-4167-8027-A39D780391BB}" type="pres">
      <dgm:prSet presAssocID="{24DF0E9B-EF03-48B8-9C63-1273BDE710F7}" presName="node" presStyleLbl="node1" presStyleIdx="1" presStyleCnt="8">
        <dgm:presLayoutVars>
          <dgm:bulletEnabled val="1"/>
        </dgm:presLayoutVars>
      </dgm:prSet>
      <dgm:spPr/>
      <dgm:t>
        <a:bodyPr/>
        <a:lstStyle/>
        <a:p>
          <a:endParaRPr lang="en-GB"/>
        </a:p>
      </dgm:t>
    </dgm:pt>
    <dgm:pt modelId="{45E54EC0-A165-4082-B4E8-1F7DDEE86457}" type="pres">
      <dgm:prSet presAssocID="{89212E98-72FF-4A3D-8714-96C8BEC720D5}" presName="sibTrans" presStyleLbl="sibTrans2D1" presStyleIdx="1" presStyleCnt="7"/>
      <dgm:spPr/>
      <dgm:t>
        <a:bodyPr/>
        <a:lstStyle/>
        <a:p>
          <a:endParaRPr lang="en-GB"/>
        </a:p>
      </dgm:t>
    </dgm:pt>
    <dgm:pt modelId="{45FB73D3-73E8-4930-9FC0-C7F8DFA2B9BF}" type="pres">
      <dgm:prSet presAssocID="{89212E98-72FF-4A3D-8714-96C8BEC720D5}" presName="connectorText" presStyleLbl="sibTrans2D1" presStyleIdx="1" presStyleCnt="7"/>
      <dgm:spPr/>
      <dgm:t>
        <a:bodyPr/>
        <a:lstStyle/>
        <a:p>
          <a:endParaRPr lang="en-GB"/>
        </a:p>
      </dgm:t>
    </dgm:pt>
    <dgm:pt modelId="{7B9BFCBF-31A0-4E1F-B8DC-8F240285752B}" type="pres">
      <dgm:prSet presAssocID="{E87B20C8-94DE-4214-9D24-8FA951D9A5DF}" presName="node" presStyleLbl="node1" presStyleIdx="2" presStyleCnt="8">
        <dgm:presLayoutVars>
          <dgm:bulletEnabled val="1"/>
        </dgm:presLayoutVars>
      </dgm:prSet>
      <dgm:spPr/>
      <dgm:t>
        <a:bodyPr/>
        <a:lstStyle/>
        <a:p>
          <a:endParaRPr lang="en-GB"/>
        </a:p>
      </dgm:t>
    </dgm:pt>
    <dgm:pt modelId="{0080104B-B807-44AC-BBAB-F1071135FDCE}" type="pres">
      <dgm:prSet presAssocID="{CA8E9248-FFD3-4927-8C08-16C50D58EFDD}" presName="sibTrans" presStyleLbl="sibTrans2D1" presStyleIdx="2" presStyleCnt="7"/>
      <dgm:spPr/>
      <dgm:t>
        <a:bodyPr/>
        <a:lstStyle/>
        <a:p>
          <a:endParaRPr lang="en-GB"/>
        </a:p>
      </dgm:t>
    </dgm:pt>
    <dgm:pt modelId="{C9EE7F1F-B10A-47D9-AA54-07202CD78326}" type="pres">
      <dgm:prSet presAssocID="{CA8E9248-FFD3-4927-8C08-16C50D58EFDD}" presName="connectorText" presStyleLbl="sibTrans2D1" presStyleIdx="2" presStyleCnt="7"/>
      <dgm:spPr/>
      <dgm:t>
        <a:bodyPr/>
        <a:lstStyle/>
        <a:p>
          <a:endParaRPr lang="en-GB"/>
        </a:p>
      </dgm:t>
    </dgm:pt>
    <dgm:pt modelId="{7D37A910-4D34-4CA7-9A01-ACBBADB79DF4}" type="pres">
      <dgm:prSet presAssocID="{30B9137B-4311-4DE8-A94D-8FB4637E4226}" presName="node" presStyleLbl="node1" presStyleIdx="3" presStyleCnt="8">
        <dgm:presLayoutVars>
          <dgm:bulletEnabled val="1"/>
        </dgm:presLayoutVars>
      </dgm:prSet>
      <dgm:spPr/>
      <dgm:t>
        <a:bodyPr/>
        <a:lstStyle/>
        <a:p>
          <a:endParaRPr lang="en-GB"/>
        </a:p>
      </dgm:t>
    </dgm:pt>
    <dgm:pt modelId="{30DCC8AA-C449-4681-91E6-2CAD44928C91}" type="pres">
      <dgm:prSet presAssocID="{1F51F92F-C5CF-4346-9510-777DAF7B7C72}" presName="sibTrans" presStyleLbl="sibTrans2D1" presStyleIdx="3" presStyleCnt="7"/>
      <dgm:spPr/>
      <dgm:t>
        <a:bodyPr/>
        <a:lstStyle/>
        <a:p>
          <a:endParaRPr lang="en-GB"/>
        </a:p>
      </dgm:t>
    </dgm:pt>
    <dgm:pt modelId="{5290E001-5612-496F-8379-6FD42828C1A8}" type="pres">
      <dgm:prSet presAssocID="{1F51F92F-C5CF-4346-9510-777DAF7B7C72}" presName="connectorText" presStyleLbl="sibTrans2D1" presStyleIdx="3" presStyleCnt="7"/>
      <dgm:spPr/>
      <dgm:t>
        <a:bodyPr/>
        <a:lstStyle/>
        <a:p>
          <a:endParaRPr lang="en-GB"/>
        </a:p>
      </dgm:t>
    </dgm:pt>
    <dgm:pt modelId="{E616A670-74A2-498A-8302-DFBC63083867}" type="pres">
      <dgm:prSet presAssocID="{A1D46B45-AC03-429B-84F3-0FCC57A48FC1}" presName="node" presStyleLbl="node1" presStyleIdx="4" presStyleCnt="8">
        <dgm:presLayoutVars>
          <dgm:bulletEnabled val="1"/>
        </dgm:presLayoutVars>
      </dgm:prSet>
      <dgm:spPr/>
      <dgm:t>
        <a:bodyPr/>
        <a:lstStyle/>
        <a:p>
          <a:endParaRPr lang="en-GB"/>
        </a:p>
      </dgm:t>
    </dgm:pt>
    <dgm:pt modelId="{60034750-ACF2-4D66-BEF1-422E2AA87217}" type="pres">
      <dgm:prSet presAssocID="{52C2CA1F-B7FF-44AA-B200-0E36B04D0632}" presName="sibTrans" presStyleLbl="sibTrans2D1" presStyleIdx="4" presStyleCnt="7"/>
      <dgm:spPr/>
      <dgm:t>
        <a:bodyPr/>
        <a:lstStyle/>
        <a:p>
          <a:endParaRPr lang="en-GB"/>
        </a:p>
      </dgm:t>
    </dgm:pt>
    <dgm:pt modelId="{0E3CEDE7-CD4C-467D-BCF8-AB18C5529112}" type="pres">
      <dgm:prSet presAssocID="{52C2CA1F-B7FF-44AA-B200-0E36B04D0632}" presName="connectorText" presStyleLbl="sibTrans2D1" presStyleIdx="4" presStyleCnt="7"/>
      <dgm:spPr/>
      <dgm:t>
        <a:bodyPr/>
        <a:lstStyle/>
        <a:p>
          <a:endParaRPr lang="en-GB"/>
        </a:p>
      </dgm:t>
    </dgm:pt>
    <dgm:pt modelId="{F583B98B-E1D1-4555-9BE0-21058CA51936}" type="pres">
      <dgm:prSet presAssocID="{2D46E9F2-E62F-42FC-8C9C-A285CB315810}" presName="node" presStyleLbl="node1" presStyleIdx="5" presStyleCnt="8">
        <dgm:presLayoutVars>
          <dgm:bulletEnabled val="1"/>
        </dgm:presLayoutVars>
      </dgm:prSet>
      <dgm:spPr/>
      <dgm:t>
        <a:bodyPr/>
        <a:lstStyle/>
        <a:p>
          <a:endParaRPr lang="en-GB"/>
        </a:p>
      </dgm:t>
    </dgm:pt>
    <dgm:pt modelId="{AB295069-53D1-4DAE-942A-E9DD83B13D0E}" type="pres">
      <dgm:prSet presAssocID="{26658A2F-1C32-4602-9E9C-91EF0E170BC2}" presName="sibTrans" presStyleLbl="sibTrans2D1" presStyleIdx="5" presStyleCnt="7"/>
      <dgm:spPr/>
      <dgm:t>
        <a:bodyPr/>
        <a:lstStyle/>
        <a:p>
          <a:endParaRPr lang="en-GB"/>
        </a:p>
      </dgm:t>
    </dgm:pt>
    <dgm:pt modelId="{E8D8F08E-E400-4A51-8D03-E7C37F1C71C9}" type="pres">
      <dgm:prSet presAssocID="{26658A2F-1C32-4602-9E9C-91EF0E170BC2}" presName="connectorText" presStyleLbl="sibTrans2D1" presStyleIdx="5" presStyleCnt="7"/>
      <dgm:spPr/>
      <dgm:t>
        <a:bodyPr/>
        <a:lstStyle/>
        <a:p>
          <a:endParaRPr lang="en-GB"/>
        </a:p>
      </dgm:t>
    </dgm:pt>
    <dgm:pt modelId="{681B6287-3E2D-437C-9C5C-0B0A944C2710}" type="pres">
      <dgm:prSet presAssocID="{DED136FD-85F1-4AFC-ADB2-AA6B8A32E6AB}" presName="node" presStyleLbl="node1" presStyleIdx="6" presStyleCnt="8">
        <dgm:presLayoutVars>
          <dgm:bulletEnabled val="1"/>
        </dgm:presLayoutVars>
      </dgm:prSet>
      <dgm:spPr/>
      <dgm:t>
        <a:bodyPr/>
        <a:lstStyle/>
        <a:p>
          <a:endParaRPr lang="en-GB"/>
        </a:p>
      </dgm:t>
    </dgm:pt>
    <dgm:pt modelId="{69777D83-20BF-4F32-89DF-69E4DB4EF7AA}" type="pres">
      <dgm:prSet presAssocID="{2CD2B9D9-D7D0-45BE-9D97-4A314B85DFC5}" presName="sibTrans" presStyleLbl="sibTrans2D1" presStyleIdx="6" presStyleCnt="7"/>
      <dgm:spPr/>
      <dgm:t>
        <a:bodyPr/>
        <a:lstStyle/>
        <a:p>
          <a:endParaRPr lang="en-GB"/>
        </a:p>
      </dgm:t>
    </dgm:pt>
    <dgm:pt modelId="{1E2B17C8-E5A1-4825-A5A6-C5EB2AF69CC4}" type="pres">
      <dgm:prSet presAssocID="{2CD2B9D9-D7D0-45BE-9D97-4A314B85DFC5}" presName="connectorText" presStyleLbl="sibTrans2D1" presStyleIdx="6" presStyleCnt="7"/>
      <dgm:spPr/>
      <dgm:t>
        <a:bodyPr/>
        <a:lstStyle/>
        <a:p>
          <a:endParaRPr lang="en-GB"/>
        </a:p>
      </dgm:t>
    </dgm:pt>
    <dgm:pt modelId="{C540D799-2567-4A97-9678-60123B073789}" type="pres">
      <dgm:prSet presAssocID="{E8F7D3B2-451C-4F24-86DE-700032D109AB}" presName="node" presStyleLbl="node1" presStyleIdx="7" presStyleCnt="8">
        <dgm:presLayoutVars>
          <dgm:bulletEnabled val="1"/>
        </dgm:presLayoutVars>
      </dgm:prSet>
      <dgm:spPr/>
      <dgm:t>
        <a:bodyPr/>
        <a:lstStyle/>
        <a:p>
          <a:endParaRPr lang="en-GB"/>
        </a:p>
      </dgm:t>
    </dgm:pt>
  </dgm:ptLst>
  <dgm:cxnLst>
    <dgm:cxn modelId="{DF7A982C-7AAE-4821-9DF9-7D0329199FE4}" type="presOf" srcId="{52C2CA1F-B7FF-44AA-B200-0E36B04D0632}" destId="{60034750-ACF2-4D66-BEF1-422E2AA87217}" srcOrd="0" destOrd="0" presId="urn:microsoft.com/office/officeart/2005/8/layout/process5"/>
    <dgm:cxn modelId="{D9DDD756-C51E-449F-9544-60AE798FE90D}" type="presOf" srcId="{2D46E9F2-E62F-42FC-8C9C-A285CB315810}" destId="{F583B98B-E1D1-4555-9BE0-21058CA51936}" srcOrd="0" destOrd="0" presId="urn:microsoft.com/office/officeart/2005/8/layout/process5"/>
    <dgm:cxn modelId="{F86F383C-4B63-4182-BF1D-C95BF127C3A9}" type="presOf" srcId="{5BC4355B-9E0B-45DE-809D-A8B3B09C2107}" destId="{323E21C0-3987-430C-A43A-15B0E866D25C}" srcOrd="0" destOrd="0" presId="urn:microsoft.com/office/officeart/2005/8/layout/process5"/>
    <dgm:cxn modelId="{1F29C340-1DD2-4570-87D5-8C416D1305EB}" type="presOf" srcId="{2CD2B9D9-D7D0-45BE-9D97-4A314B85DFC5}" destId="{69777D83-20BF-4F32-89DF-69E4DB4EF7AA}" srcOrd="0" destOrd="0" presId="urn:microsoft.com/office/officeart/2005/8/layout/process5"/>
    <dgm:cxn modelId="{0542078B-316D-4163-A51D-5C7EEBF917F8}" type="presOf" srcId="{E8F7D3B2-451C-4F24-86DE-700032D109AB}" destId="{C540D799-2567-4A97-9678-60123B073789}" srcOrd="0" destOrd="0" presId="urn:microsoft.com/office/officeart/2005/8/layout/process5"/>
    <dgm:cxn modelId="{C5C1A813-41C3-4539-AB9B-FF0BA1C78FB2}" type="presOf" srcId="{26658A2F-1C32-4602-9E9C-91EF0E170BC2}" destId="{AB295069-53D1-4DAE-942A-E9DD83B13D0E}" srcOrd="0" destOrd="0" presId="urn:microsoft.com/office/officeart/2005/8/layout/process5"/>
    <dgm:cxn modelId="{1DEB7574-38A6-40E3-87A8-179D48BAC5C3}" srcId="{5BC4355B-9E0B-45DE-809D-A8B3B09C2107}" destId="{7F0BEC61-C122-4D8A-8BC1-9C6FDD13802B}" srcOrd="0" destOrd="0" parTransId="{A6193F55-DC64-42C8-B9B4-2D2A41313E0A}" sibTransId="{80C34CFB-E266-4794-ADDD-83B2A217838E}"/>
    <dgm:cxn modelId="{96762F9B-891A-419A-A9D1-31F30253C9D3}" type="presOf" srcId="{DED136FD-85F1-4AFC-ADB2-AA6B8A32E6AB}" destId="{681B6287-3E2D-437C-9C5C-0B0A944C2710}" srcOrd="0" destOrd="0" presId="urn:microsoft.com/office/officeart/2005/8/layout/process5"/>
    <dgm:cxn modelId="{C245DE19-D886-4405-81CE-7CD176212F83}" type="presOf" srcId="{89212E98-72FF-4A3D-8714-96C8BEC720D5}" destId="{45FB73D3-73E8-4930-9FC0-C7F8DFA2B9BF}" srcOrd="1" destOrd="0" presId="urn:microsoft.com/office/officeart/2005/8/layout/process5"/>
    <dgm:cxn modelId="{66069D2A-E080-4B7A-B815-EECC4FBB5C29}" type="presOf" srcId="{E87B20C8-94DE-4214-9D24-8FA951D9A5DF}" destId="{7B9BFCBF-31A0-4E1F-B8DC-8F240285752B}" srcOrd="0" destOrd="0" presId="urn:microsoft.com/office/officeart/2005/8/layout/process5"/>
    <dgm:cxn modelId="{44769F1E-EB64-4D2F-A71C-3AF8D3F7517C}" type="presOf" srcId="{7F0BEC61-C122-4D8A-8BC1-9C6FDD13802B}" destId="{7D8BAA30-1519-4AA1-A9F7-1950D17B5BF2}" srcOrd="0" destOrd="0" presId="urn:microsoft.com/office/officeart/2005/8/layout/process5"/>
    <dgm:cxn modelId="{6A29D0D2-930E-4B2D-AB45-EAE6F3B5FFB1}" type="presOf" srcId="{89212E98-72FF-4A3D-8714-96C8BEC720D5}" destId="{45E54EC0-A165-4082-B4E8-1F7DDEE86457}" srcOrd="0" destOrd="0" presId="urn:microsoft.com/office/officeart/2005/8/layout/process5"/>
    <dgm:cxn modelId="{15E573C6-7207-44C2-9AA4-0871CEE2579A}" type="presOf" srcId="{80C34CFB-E266-4794-ADDD-83B2A217838E}" destId="{72CE5E2A-2B02-4F51-9DCC-A803103D39A7}" srcOrd="1" destOrd="0" presId="urn:microsoft.com/office/officeart/2005/8/layout/process5"/>
    <dgm:cxn modelId="{7DCE86A5-5769-43C2-9F80-D2FB47A4B881}" srcId="{5BC4355B-9E0B-45DE-809D-A8B3B09C2107}" destId="{E87B20C8-94DE-4214-9D24-8FA951D9A5DF}" srcOrd="2" destOrd="0" parTransId="{8D578C62-A31D-4D7D-A830-4EE48B9CB7F8}" sibTransId="{CA8E9248-FFD3-4927-8C08-16C50D58EFDD}"/>
    <dgm:cxn modelId="{41CBA2B3-BBC4-4173-A668-AC651837E38F}" type="presOf" srcId="{24DF0E9B-EF03-48B8-9C63-1273BDE710F7}" destId="{C962FADD-9D8B-4167-8027-A39D780391BB}" srcOrd="0" destOrd="0" presId="urn:microsoft.com/office/officeart/2005/8/layout/process5"/>
    <dgm:cxn modelId="{6D77B194-2879-43FF-840B-9D0993462D31}" srcId="{5BC4355B-9E0B-45DE-809D-A8B3B09C2107}" destId="{E8F7D3B2-451C-4F24-86DE-700032D109AB}" srcOrd="7" destOrd="0" parTransId="{A60A43A3-7C84-4D04-A325-8570072D53CC}" sibTransId="{DAAD42EF-0B9B-496F-9CC0-A4F19AE98E3B}"/>
    <dgm:cxn modelId="{BD83EB56-2F2D-4FEA-A8A7-8B34F5D86034}" type="presOf" srcId="{A1D46B45-AC03-429B-84F3-0FCC57A48FC1}" destId="{E616A670-74A2-498A-8302-DFBC63083867}" srcOrd="0" destOrd="0" presId="urn:microsoft.com/office/officeart/2005/8/layout/process5"/>
    <dgm:cxn modelId="{7062AB13-71C0-45D4-9779-6CBC13E349F8}" type="presOf" srcId="{2CD2B9D9-D7D0-45BE-9D97-4A314B85DFC5}" destId="{1E2B17C8-E5A1-4825-A5A6-C5EB2AF69CC4}" srcOrd="1" destOrd="0" presId="urn:microsoft.com/office/officeart/2005/8/layout/process5"/>
    <dgm:cxn modelId="{D6E8742D-1E8F-44EB-8071-A5795BF322DF}" type="presOf" srcId="{26658A2F-1C32-4602-9E9C-91EF0E170BC2}" destId="{E8D8F08E-E400-4A51-8D03-E7C37F1C71C9}" srcOrd="1" destOrd="0" presId="urn:microsoft.com/office/officeart/2005/8/layout/process5"/>
    <dgm:cxn modelId="{79EE970E-243C-47F5-B2BA-3FE1B9FF261E}" type="presOf" srcId="{1F51F92F-C5CF-4346-9510-777DAF7B7C72}" destId="{5290E001-5612-496F-8379-6FD42828C1A8}" srcOrd="1" destOrd="0" presId="urn:microsoft.com/office/officeart/2005/8/layout/process5"/>
    <dgm:cxn modelId="{F4025108-D2EF-48FD-AFD2-BA96B83A972D}" type="presOf" srcId="{CA8E9248-FFD3-4927-8C08-16C50D58EFDD}" destId="{C9EE7F1F-B10A-47D9-AA54-07202CD78326}" srcOrd="1" destOrd="0" presId="urn:microsoft.com/office/officeart/2005/8/layout/process5"/>
    <dgm:cxn modelId="{B9198C2C-58F1-4CAD-801A-49E651AA3306}" type="presOf" srcId="{1F51F92F-C5CF-4346-9510-777DAF7B7C72}" destId="{30DCC8AA-C449-4681-91E6-2CAD44928C91}" srcOrd="0" destOrd="0" presId="urn:microsoft.com/office/officeart/2005/8/layout/process5"/>
    <dgm:cxn modelId="{B7596055-DD79-4983-897C-7AE7CAE4DE31}" srcId="{5BC4355B-9E0B-45DE-809D-A8B3B09C2107}" destId="{30B9137B-4311-4DE8-A94D-8FB4637E4226}" srcOrd="3" destOrd="0" parTransId="{55E2CC86-67CD-4989-88F8-4048C832A6D3}" sibTransId="{1F51F92F-C5CF-4346-9510-777DAF7B7C72}"/>
    <dgm:cxn modelId="{DB58E2DD-7227-488A-881B-77A6484F4502}" type="presOf" srcId="{52C2CA1F-B7FF-44AA-B200-0E36B04D0632}" destId="{0E3CEDE7-CD4C-467D-BCF8-AB18C5529112}" srcOrd="1" destOrd="0" presId="urn:microsoft.com/office/officeart/2005/8/layout/process5"/>
    <dgm:cxn modelId="{862A0798-7573-4E16-81A3-B3B0219488F5}" srcId="{5BC4355B-9E0B-45DE-809D-A8B3B09C2107}" destId="{24DF0E9B-EF03-48B8-9C63-1273BDE710F7}" srcOrd="1" destOrd="0" parTransId="{B5474BCE-7C41-400B-AA20-1236AB2CC180}" sibTransId="{89212E98-72FF-4A3D-8714-96C8BEC720D5}"/>
    <dgm:cxn modelId="{0B134F8D-B609-4AF6-867D-5311A9F1AC17}" srcId="{5BC4355B-9E0B-45DE-809D-A8B3B09C2107}" destId="{2D46E9F2-E62F-42FC-8C9C-A285CB315810}" srcOrd="5" destOrd="0" parTransId="{E879BD7B-2951-4043-9527-548FC32206E8}" sibTransId="{26658A2F-1C32-4602-9E9C-91EF0E170BC2}"/>
    <dgm:cxn modelId="{72991C96-72E9-4135-BFAA-D0DF87B0D586}" type="presOf" srcId="{80C34CFB-E266-4794-ADDD-83B2A217838E}" destId="{705FF4EB-6AED-4718-B12A-3B40D3CFA12D}" srcOrd="0" destOrd="0" presId="urn:microsoft.com/office/officeart/2005/8/layout/process5"/>
    <dgm:cxn modelId="{33807E1D-C3C2-4DA8-B5E3-438F1C26237B}" srcId="{5BC4355B-9E0B-45DE-809D-A8B3B09C2107}" destId="{A1D46B45-AC03-429B-84F3-0FCC57A48FC1}" srcOrd="4" destOrd="0" parTransId="{AF4F743E-529E-48C9-8159-CC272E746742}" sibTransId="{52C2CA1F-B7FF-44AA-B200-0E36B04D0632}"/>
    <dgm:cxn modelId="{99D583FA-E408-47C6-A395-ED0A8F8D805F}" type="presOf" srcId="{30B9137B-4311-4DE8-A94D-8FB4637E4226}" destId="{7D37A910-4D34-4CA7-9A01-ACBBADB79DF4}" srcOrd="0" destOrd="0" presId="urn:microsoft.com/office/officeart/2005/8/layout/process5"/>
    <dgm:cxn modelId="{A5E0488D-99FF-4E63-8C36-E128C1FCC5BF}" type="presOf" srcId="{CA8E9248-FFD3-4927-8C08-16C50D58EFDD}" destId="{0080104B-B807-44AC-BBAB-F1071135FDCE}" srcOrd="0" destOrd="0" presId="urn:microsoft.com/office/officeart/2005/8/layout/process5"/>
    <dgm:cxn modelId="{83DC259F-A277-4BB3-99BF-91F5A4BE2D0A}" srcId="{5BC4355B-9E0B-45DE-809D-A8B3B09C2107}" destId="{DED136FD-85F1-4AFC-ADB2-AA6B8A32E6AB}" srcOrd="6" destOrd="0" parTransId="{05D6DBC4-1B94-46A3-93B2-1DA68BA7F152}" sibTransId="{2CD2B9D9-D7D0-45BE-9D97-4A314B85DFC5}"/>
    <dgm:cxn modelId="{5C1FE0EF-0D8B-416E-8FFC-B1C15620307D}" type="presParOf" srcId="{323E21C0-3987-430C-A43A-15B0E866D25C}" destId="{7D8BAA30-1519-4AA1-A9F7-1950D17B5BF2}" srcOrd="0" destOrd="0" presId="urn:microsoft.com/office/officeart/2005/8/layout/process5"/>
    <dgm:cxn modelId="{EC156714-23D9-4B28-982F-D9010FDB88FB}" type="presParOf" srcId="{323E21C0-3987-430C-A43A-15B0E866D25C}" destId="{705FF4EB-6AED-4718-B12A-3B40D3CFA12D}" srcOrd="1" destOrd="0" presId="urn:microsoft.com/office/officeart/2005/8/layout/process5"/>
    <dgm:cxn modelId="{C7F4FE00-9662-4479-A038-65B8C5C50BF6}" type="presParOf" srcId="{705FF4EB-6AED-4718-B12A-3B40D3CFA12D}" destId="{72CE5E2A-2B02-4F51-9DCC-A803103D39A7}" srcOrd="0" destOrd="0" presId="urn:microsoft.com/office/officeart/2005/8/layout/process5"/>
    <dgm:cxn modelId="{D9B50210-8C6D-46DC-AAC5-FC57DE3B17D5}" type="presParOf" srcId="{323E21C0-3987-430C-A43A-15B0E866D25C}" destId="{C962FADD-9D8B-4167-8027-A39D780391BB}" srcOrd="2" destOrd="0" presId="urn:microsoft.com/office/officeart/2005/8/layout/process5"/>
    <dgm:cxn modelId="{2FB38CD2-F418-4227-9B61-147479C9D044}" type="presParOf" srcId="{323E21C0-3987-430C-A43A-15B0E866D25C}" destId="{45E54EC0-A165-4082-B4E8-1F7DDEE86457}" srcOrd="3" destOrd="0" presId="urn:microsoft.com/office/officeart/2005/8/layout/process5"/>
    <dgm:cxn modelId="{CF2FB8BA-68B1-4A03-8C51-102CB0573A7D}" type="presParOf" srcId="{45E54EC0-A165-4082-B4E8-1F7DDEE86457}" destId="{45FB73D3-73E8-4930-9FC0-C7F8DFA2B9BF}" srcOrd="0" destOrd="0" presId="urn:microsoft.com/office/officeart/2005/8/layout/process5"/>
    <dgm:cxn modelId="{99DE8B34-A749-42DE-AC13-994D6E85ABCE}" type="presParOf" srcId="{323E21C0-3987-430C-A43A-15B0E866D25C}" destId="{7B9BFCBF-31A0-4E1F-B8DC-8F240285752B}" srcOrd="4" destOrd="0" presId="urn:microsoft.com/office/officeart/2005/8/layout/process5"/>
    <dgm:cxn modelId="{83600CE8-ED07-44DA-93B5-17B65C17AB87}" type="presParOf" srcId="{323E21C0-3987-430C-A43A-15B0E866D25C}" destId="{0080104B-B807-44AC-BBAB-F1071135FDCE}" srcOrd="5" destOrd="0" presId="urn:microsoft.com/office/officeart/2005/8/layout/process5"/>
    <dgm:cxn modelId="{617BE690-7185-4AC0-A535-DD026D8A98A3}" type="presParOf" srcId="{0080104B-B807-44AC-BBAB-F1071135FDCE}" destId="{C9EE7F1F-B10A-47D9-AA54-07202CD78326}" srcOrd="0" destOrd="0" presId="urn:microsoft.com/office/officeart/2005/8/layout/process5"/>
    <dgm:cxn modelId="{2D9FC2B2-9093-4E28-88A7-AE86F62A2BEA}" type="presParOf" srcId="{323E21C0-3987-430C-A43A-15B0E866D25C}" destId="{7D37A910-4D34-4CA7-9A01-ACBBADB79DF4}" srcOrd="6" destOrd="0" presId="urn:microsoft.com/office/officeart/2005/8/layout/process5"/>
    <dgm:cxn modelId="{DB27FE98-2001-4920-9434-7117D1000F5D}" type="presParOf" srcId="{323E21C0-3987-430C-A43A-15B0E866D25C}" destId="{30DCC8AA-C449-4681-91E6-2CAD44928C91}" srcOrd="7" destOrd="0" presId="urn:microsoft.com/office/officeart/2005/8/layout/process5"/>
    <dgm:cxn modelId="{2E8F299B-1E8C-43B4-BC9F-285BC92CCB34}" type="presParOf" srcId="{30DCC8AA-C449-4681-91E6-2CAD44928C91}" destId="{5290E001-5612-496F-8379-6FD42828C1A8}" srcOrd="0" destOrd="0" presId="urn:microsoft.com/office/officeart/2005/8/layout/process5"/>
    <dgm:cxn modelId="{25355684-511B-4D65-8DD6-64EEA80AB1FE}" type="presParOf" srcId="{323E21C0-3987-430C-A43A-15B0E866D25C}" destId="{E616A670-74A2-498A-8302-DFBC63083867}" srcOrd="8" destOrd="0" presId="urn:microsoft.com/office/officeart/2005/8/layout/process5"/>
    <dgm:cxn modelId="{FBA4678C-C3C0-4505-B3CD-654DA1DB567D}" type="presParOf" srcId="{323E21C0-3987-430C-A43A-15B0E866D25C}" destId="{60034750-ACF2-4D66-BEF1-422E2AA87217}" srcOrd="9" destOrd="0" presId="urn:microsoft.com/office/officeart/2005/8/layout/process5"/>
    <dgm:cxn modelId="{20A1A408-14C3-452F-9C7E-7F76885A6349}" type="presParOf" srcId="{60034750-ACF2-4D66-BEF1-422E2AA87217}" destId="{0E3CEDE7-CD4C-467D-BCF8-AB18C5529112}" srcOrd="0" destOrd="0" presId="urn:microsoft.com/office/officeart/2005/8/layout/process5"/>
    <dgm:cxn modelId="{BB9901E6-9307-43AD-9FC2-64968245513D}" type="presParOf" srcId="{323E21C0-3987-430C-A43A-15B0E866D25C}" destId="{F583B98B-E1D1-4555-9BE0-21058CA51936}" srcOrd="10" destOrd="0" presId="urn:microsoft.com/office/officeart/2005/8/layout/process5"/>
    <dgm:cxn modelId="{22F3165E-D4CF-4335-9C9B-F8DD260CD517}" type="presParOf" srcId="{323E21C0-3987-430C-A43A-15B0E866D25C}" destId="{AB295069-53D1-4DAE-942A-E9DD83B13D0E}" srcOrd="11" destOrd="0" presId="urn:microsoft.com/office/officeart/2005/8/layout/process5"/>
    <dgm:cxn modelId="{505B5EED-4FF7-4930-8E97-12D362D29EB5}" type="presParOf" srcId="{AB295069-53D1-4DAE-942A-E9DD83B13D0E}" destId="{E8D8F08E-E400-4A51-8D03-E7C37F1C71C9}" srcOrd="0" destOrd="0" presId="urn:microsoft.com/office/officeart/2005/8/layout/process5"/>
    <dgm:cxn modelId="{F984F635-E6E2-4892-94F4-AC4D27527C5A}" type="presParOf" srcId="{323E21C0-3987-430C-A43A-15B0E866D25C}" destId="{681B6287-3E2D-437C-9C5C-0B0A944C2710}" srcOrd="12" destOrd="0" presId="urn:microsoft.com/office/officeart/2005/8/layout/process5"/>
    <dgm:cxn modelId="{CCFF70AE-3DA0-45CB-A51F-2B5C188FCE41}" type="presParOf" srcId="{323E21C0-3987-430C-A43A-15B0E866D25C}" destId="{69777D83-20BF-4F32-89DF-69E4DB4EF7AA}" srcOrd="13" destOrd="0" presId="urn:microsoft.com/office/officeart/2005/8/layout/process5"/>
    <dgm:cxn modelId="{10CB80D3-84FF-4E40-8720-845BD170D93B}" type="presParOf" srcId="{69777D83-20BF-4F32-89DF-69E4DB4EF7AA}" destId="{1E2B17C8-E5A1-4825-A5A6-C5EB2AF69CC4}" srcOrd="0" destOrd="0" presId="urn:microsoft.com/office/officeart/2005/8/layout/process5"/>
    <dgm:cxn modelId="{6130BBB6-8060-4091-814A-53BDD9BD078E}" type="presParOf" srcId="{323E21C0-3987-430C-A43A-15B0E866D25C}" destId="{C540D799-2567-4A97-9678-60123B07378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A47F6-9F35-43B0-9550-2AA95FCB9892}">
      <dsp:nvSpPr>
        <dsp:cNvPr id="0" name=""/>
        <dsp:cNvSpPr/>
      </dsp:nvSpPr>
      <dsp:spPr>
        <a:xfrm>
          <a:off x="3608841" y="100749"/>
          <a:ext cx="1601390" cy="160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Obtain the </a:t>
          </a:r>
          <a:r>
            <a:rPr lang="en-US" sz="1800" kern="1200" err="1" smtClean="0"/>
            <a:t>polarisation</a:t>
          </a:r>
          <a:r>
            <a:rPr lang="en-US" sz="1800" kern="1200" smtClean="0"/>
            <a:t> of this functional form</a:t>
          </a:r>
          <a:endParaRPr lang="en-GB" sz="1800" kern="1200"/>
        </a:p>
      </dsp:txBody>
      <dsp:txXfrm>
        <a:off x="3608841" y="100749"/>
        <a:ext cx="1601390" cy="1601390"/>
      </dsp:txXfrm>
    </dsp:sp>
    <dsp:sp modelId="{6E38D693-76EF-4E06-AD20-D1DCEC90CAC0}">
      <dsp:nvSpPr>
        <dsp:cNvPr id="0" name=""/>
        <dsp:cNvSpPr/>
      </dsp:nvSpPr>
      <dsp:spPr>
        <a:xfrm>
          <a:off x="784202" y="-815"/>
          <a:ext cx="4527594" cy="4527594"/>
        </a:xfrm>
        <a:prstGeom prst="circularArrow">
          <a:avLst>
            <a:gd name="adj1" fmla="val 6897"/>
            <a:gd name="adj2" fmla="val 464955"/>
            <a:gd name="adj3" fmla="val 551085"/>
            <a:gd name="adj4" fmla="val 20583960"/>
            <a:gd name="adj5" fmla="val 804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FAE6F-A0F1-4F65-BD19-A2B57E5D7542}">
      <dsp:nvSpPr>
        <dsp:cNvPr id="0" name=""/>
        <dsp:cNvSpPr/>
      </dsp:nvSpPr>
      <dsp:spPr>
        <a:xfrm>
          <a:off x="3608841" y="2823822"/>
          <a:ext cx="1601390" cy="160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Compare the expected kick directions of this functional form to the data</a:t>
          </a:r>
          <a:endParaRPr lang="en-GB" sz="1800" kern="1200"/>
        </a:p>
      </dsp:txBody>
      <dsp:txXfrm>
        <a:off x="3608841" y="2823822"/>
        <a:ext cx="1601390" cy="1601390"/>
      </dsp:txXfrm>
    </dsp:sp>
    <dsp:sp modelId="{92E54C9A-48D0-436A-B417-4A25BF0DA434}">
      <dsp:nvSpPr>
        <dsp:cNvPr id="0" name=""/>
        <dsp:cNvSpPr/>
      </dsp:nvSpPr>
      <dsp:spPr>
        <a:xfrm>
          <a:off x="784202" y="-815"/>
          <a:ext cx="4527594" cy="4527594"/>
        </a:xfrm>
        <a:prstGeom prst="circularArrow">
          <a:avLst>
            <a:gd name="adj1" fmla="val 6897"/>
            <a:gd name="adj2" fmla="val 464955"/>
            <a:gd name="adj3" fmla="val 5951085"/>
            <a:gd name="adj4" fmla="val 4383960"/>
            <a:gd name="adj5" fmla="val 804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6A948-6BE4-4772-9EFE-6D33F922CB25}">
      <dsp:nvSpPr>
        <dsp:cNvPr id="0" name=""/>
        <dsp:cNvSpPr/>
      </dsp:nvSpPr>
      <dsp:spPr>
        <a:xfrm>
          <a:off x="885767" y="2823822"/>
          <a:ext cx="1601390" cy="160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Do they match to within reasonable limits?</a:t>
          </a:r>
          <a:endParaRPr lang="en-GB" sz="1800" kern="1200"/>
        </a:p>
      </dsp:txBody>
      <dsp:txXfrm>
        <a:off x="885767" y="2823822"/>
        <a:ext cx="1601390" cy="1601390"/>
      </dsp:txXfrm>
    </dsp:sp>
    <dsp:sp modelId="{C3A46945-96F4-4C1E-8FCB-5F7D34A68538}">
      <dsp:nvSpPr>
        <dsp:cNvPr id="0" name=""/>
        <dsp:cNvSpPr/>
      </dsp:nvSpPr>
      <dsp:spPr>
        <a:xfrm>
          <a:off x="784202" y="-815"/>
          <a:ext cx="4527594" cy="4527594"/>
        </a:xfrm>
        <a:prstGeom prst="circularArrow">
          <a:avLst>
            <a:gd name="adj1" fmla="val 6897"/>
            <a:gd name="adj2" fmla="val 464955"/>
            <a:gd name="adj3" fmla="val 11351085"/>
            <a:gd name="adj4" fmla="val 9783960"/>
            <a:gd name="adj5" fmla="val 804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5AA1D-258C-4234-AF5F-76E7F0479A5D}">
      <dsp:nvSpPr>
        <dsp:cNvPr id="0" name=""/>
        <dsp:cNvSpPr/>
      </dsp:nvSpPr>
      <dsp:spPr>
        <a:xfrm>
          <a:off x="885767" y="100749"/>
          <a:ext cx="1601390" cy="160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Fit the kick magnitude surface to some functional form</a:t>
          </a:r>
          <a:endParaRPr lang="en-GB" sz="1800" kern="1200"/>
        </a:p>
      </dsp:txBody>
      <dsp:txXfrm>
        <a:off x="885767" y="100749"/>
        <a:ext cx="1601390" cy="1601390"/>
      </dsp:txXfrm>
    </dsp:sp>
    <dsp:sp modelId="{382C0B17-908B-4308-B2F6-804B6AC64702}">
      <dsp:nvSpPr>
        <dsp:cNvPr id="0" name=""/>
        <dsp:cNvSpPr/>
      </dsp:nvSpPr>
      <dsp:spPr>
        <a:xfrm>
          <a:off x="784202" y="-815"/>
          <a:ext cx="4527594" cy="4527594"/>
        </a:xfrm>
        <a:prstGeom prst="circularArrow">
          <a:avLst>
            <a:gd name="adj1" fmla="val 6897"/>
            <a:gd name="adj2" fmla="val 464955"/>
            <a:gd name="adj3" fmla="val 16751085"/>
            <a:gd name="adj4" fmla="val 15183960"/>
            <a:gd name="adj5" fmla="val 804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BAA30-1519-4AA1-A9F7-1950D17B5BF2}">
      <dsp:nvSpPr>
        <dsp:cNvPr id="0" name=""/>
        <dsp:cNvSpPr/>
      </dsp:nvSpPr>
      <dsp:spPr>
        <a:xfrm>
          <a:off x="3951" y="649892"/>
          <a:ext cx="1727634" cy="1036580"/>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Start</a:t>
          </a:r>
          <a:endParaRPr lang="en-GB" sz="1900" kern="1200"/>
        </a:p>
      </dsp:txBody>
      <dsp:txXfrm>
        <a:off x="34311" y="680252"/>
        <a:ext cx="1666914" cy="975860"/>
      </dsp:txXfrm>
    </dsp:sp>
    <dsp:sp modelId="{705FF4EB-6AED-4718-B12A-3B40D3CFA12D}">
      <dsp:nvSpPr>
        <dsp:cNvPr id="0" name=""/>
        <dsp:cNvSpPr/>
      </dsp:nvSpPr>
      <dsp:spPr>
        <a:xfrm>
          <a:off x="1883617" y="953956"/>
          <a:ext cx="366258" cy="42845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1883617" y="1039647"/>
        <a:ext cx="256381" cy="257071"/>
      </dsp:txXfrm>
    </dsp:sp>
    <dsp:sp modelId="{C962FADD-9D8B-4167-8027-A39D780391BB}">
      <dsp:nvSpPr>
        <dsp:cNvPr id="0" name=""/>
        <dsp:cNvSpPr/>
      </dsp:nvSpPr>
      <dsp:spPr>
        <a:xfrm>
          <a:off x="2422639" y="649892"/>
          <a:ext cx="1727634" cy="103658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Devise experiment</a:t>
          </a:r>
          <a:endParaRPr lang="en-GB" sz="1900" kern="1200"/>
        </a:p>
      </dsp:txBody>
      <dsp:txXfrm>
        <a:off x="2452999" y="680252"/>
        <a:ext cx="1666914" cy="975860"/>
      </dsp:txXfrm>
    </dsp:sp>
    <dsp:sp modelId="{45E54EC0-A165-4082-B4E8-1F7DDEE86457}">
      <dsp:nvSpPr>
        <dsp:cNvPr id="0" name=""/>
        <dsp:cNvSpPr/>
      </dsp:nvSpPr>
      <dsp:spPr>
        <a:xfrm>
          <a:off x="4302304" y="953956"/>
          <a:ext cx="366258" cy="42845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4302304" y="1039647"/>
        <a:ext cx="256381" cy="257071"/>
      </dsp:txXfrm>
    </dsp:sp>
    <dsp:sp modelId="{7B9BFCBF-31A0-4E1F-B8DC-8F240285752B}">
      <dsp:nvSpPr>
        <dsp:cNvPr id="0" name=""/>
        <dsp:cNvSpPr/>
      </dsp:nvSpPr>
      <dsp:spPr>
        <a:xfrm>
          <a:off x="4841326" y="649892"/>
          <a:ext cx="1727634" cy="103658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Take data</a:t>
          </a:r>
          <a:endParaRPr lang="en-GB" sz="1900" kern="1200"/>
        </a:p>
      </dsp:txBody>
      <dsp:txXfrm>
        <a:off x="4871686" y="680252"/>
        <a:ext cx="1666914" cy="975860"/>
      </dsp:txXfrm>
    </dsp:sp>
    <dsp:sp modelId="{0080104B-B807-44AC-BBAB-F1071135FDCE}">
      <dsp:nvSpPr>
        <dsp:cNvPr id="0" name=""/>
        <dsp:cNvSpPr/>
      </dsp:nvSpPr>
      <dsp:spPr>
        <a:xfrm>
          <a:off x="6720992" y="953956"/>
          <a:ext cx="366258" cy="42845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6720992" y="1039647"/>
        <a:ext cx="256381" cy="257071"/>
      </dsp:txXfrm>
    </dsp:sp>
    <dsp:sp modelId="{7D37A910-4D34-4CA7-9A01-ACBBADB79DF4}">
      <dsp:nvSpPr>
        <dsp:cNvPr id="0" name=""/>
        <dsp:cNvSpPr/>
      </dsp:nvSpPr>
      <dsp:spPr>
        <a:xfrm>
          <a:off x="7260014" y="649892"/>
          <a:ext cx="1727634" cy="103658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Perform preliminary analysis</a:t>
          </a:r>
          <a:endParaRPr lang="en-GB" sz="1900" kern="1200"/>
        </a:p>
      </dsp:txBody>
      <dsp:txXfrm>
        <a:off x="7290374" y="680252"/>
        <a:ext cx="1666914" cy="975860"/>
      </dsp:txXfrm>
    </dsp:sp>
    <dsp:sp modelId="{30DCC8AA-C449-4681-91E6-2CAD44928C91}">
      <dsp:nvSpPr>
        <dsp:cNvPr id="0" name=""/>
        <dsp:cNvSpPr/>
      </dsp:nvSpPr>
      <dsp:spPr>
        <a:xfrm rot="5400000">
          <a:off x="7940702" y="1807407"/>
          <a:ext cx="366258" cy="42845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7995296" y="1838505"/>
        <a:ext cx="257071" cy="256381"/>
      </dsp:txXfrm>
    </dsp:sp>
    <dsp:sp modelId="{E616A670-74A2-498A-8302-DFBC63083867}">
      <dsp:nvSpPr>
        <dsp:cNvPr id="0" name=""/>
        <dsp:cNvSpPr/>
      </dsp:nvSpPr>
      <dsp:spPr>
        <a:xfrm>
          <a:off x="7260014" y="2377526"/>
          <a:ext cx="1727634" cy="1036580"/>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Derive theoretical expectations</a:t>
          </a:r>
          <a:endParaRPr lang="en-GB" sz="1900" kern="1200"/>
        </a:p>
      </dsp:txBody>
      <dsp:txXfrm>
        <a:off x="7290374" y="2407886"/>
        <a:ext cx="1666914" cy="975860"/>
      </dsp:txXfrm>
    </dsp:sp>
    <dsp:sp modelId="{60034750-ACF2-4D66-BEF1-422E2AA87217}">
      <dsp:nvSpPr>
        <dsp:cNvPr id="0" name=""/>
        <dsp:cNvSpPr/>
      </dsp:nvSpPr>
      <dsp:spPr>
        <a:xfrm rot="10800000">
          <a:off x="6741724" y="2681590"/>
          <a:ext cx="366258" cy="42845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6851601" y="2767281"/>
        <a:ext cx="256381" cy="257071"/>
      </dsp:txXfrm>
    </dsp:sp>
    <dsp:sp modelId="{F583B98B-E1D1-4555-9BE0-21058CA51936}">
      <dsp:nvSpPr>
        <dsp:cNvPr id="0" name=""/>
        <dsp:cNvSpPr/>
      </dsp:nvSpPr>
      <dsp:spPr>
        <a:xfrm>
          <a:off x="4841326" y="2377526"/>
          <a:ext cx="1727634" cy="103658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Fit expectations to data</a:t>
          </a:r>
          <a:endParaRPr lang="en-GB" sz="1900" kern="1200"/>
        </a:p>
      </dsp:txBody>
      <dsp:txXfrm>
        <a:off x="4871686" y="2407886"/>
        <a:ext cx="1666914" cy="975860"/>
      </dsp:txXfrm>
    </dsp:sp>
    <dsp:sp modelId="{AB295069-53D1-4DAE-942A-E9DD83B13D0E}">
      <dsp:nvSpPr>
        <dsp:cNvPr id="0" name=""/>
        <dsp:cNvSpPr/>
      </dsp:nvSpPr>
      <dsp:spPr>
        <a:xfrm rot="10800000">
          <a:off x="4323036" y="2681590"/>
          <a:ext cx="366258" cy="42845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4432913" y="2767281"/>
        <a:ext cx="256381" cy="257071"/>
      </dsp:txXfrm>
    </dsp:sp>
    <dsp:sp modelId="{681B6287-3E2D-437C-9C5C-0B0A944C2710}">
      <dsp:nvSpPr>
        <dsp:cNvPr id="0" name=""/>
        <dsp:cNvSpPr/>
      </dsp:nvSpPr>
      <dsp:spPr>
        <a:xfrm>
          <a:off x="2422639" y="2377526"/>
          <a:ext cx="1727634" cy="10365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Obtain final result</a:t>
          </a:r>
          <a:endParaRPr lang="en-GB" sz="1900" kern="1200"/>
        </a:p>
      </dsp:txBody>
      <dsp:txXfrm>
        <a:off x="2452999" y="2407886"/>
        <a:ext cx="1666914" cy="975860"/>
      </dsp:txXfrm>
    </dsp:sp>
    <dsp:sp modelId="{69777D83-20BF-4F32-89DF-69E4DB4EF7AA}">
      <dsp:nvSpPr>
        <dsp:cNvPr id="0" name=""/>
        <dsp:cNvSpPr/>
      </dsp:nvSpPr>
      <dsp:spPr>
        <a:xfrm rot="10800000">
          <a:off x="1904348" y="2681590"/>
          <a:ext cx="366258" cy="42845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2014225" y="2767281"/>
        <a:ext cx="256381" cy="257071"/>
      </dsp:txXfrm>
    </dsp:sp>
    <dsp:sp modelId="{C540D799-2567-4A97-9678-60123B073789}">
      <dsp:nvSpPr>
        <dsp:cNvPr id="0" name=""/>
        <dsp:cNvSpPr/>
      </dsp:nvSpPr>
      <dsp:spPr>
        <a:xfrm>
          <a:off x="3951" y="2377526"/>
          <a:ext cx="1727634" cy="103658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Finish</a:t>
          </a:r>
          <a:endParaRPr lang="en-GB" sz="1900" kern="1200"/>
        </a:p>
      </dsp:txBody>
      <dsp:txXfrm>
        <a:off x="34311" y="2407886"/>
        <a:ext cx="1666914" cy="97586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GB"/>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A22B65B0-A0DF-4493-9547-B23D4DE9EB9C}" type="datetimeFigureOut">
              <a:rPr lang="en-GB" smtClean="0"/>
              <a:t>14/07/2014</a:t>
            </a:fld>
            <a:endParaRPr lang="en-GB"/>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GB"/>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730CD145-E756-4153-9C2E-4C02477B82B9}" type="slidenum">
              <a:rPr lang="en-GB" smtClean="0"/>
              <a:t>‹#›</a:t>
            </a:fld>
            <a:endParaRPr lang="en-GB"/>
          </a:p>
        </p:txBody>
      </p:sp>
    </p:spTree>
    <p:extLst>
      <p:ext uri="{BB962C8B-B14F-4D97-AF65-F5344CB8AC3E}">
        <p14:creationId xmlns:p14="http://schemas.microsoft.com/office/powerpoint/2010/main" val="2400796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GB"/>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3BAE8DD0-776D-4303-A2B8-E740B0348376}" type="datetimeFigureOut">
              <a:rPr lang="en-GB" smtClean="0"/>
              <a:t>14/07/2014</a:t>
            </a:fld>
            <a:endParaRPr lang="en-GB"/>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GB"/>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GB"/>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DA13B76D-0780-4579-8F26-B4A450DA84BB}" type="slidenum">
              <a:rPr lang="en-GB" smtClean="0"/>
              <a:t>‹#›</a:t>
            </a:fld>
            <a:endParaRPr lang="en-GB"/>
          </a:p>
        </p:txBody>
      </p:sp>
    </p:spTree>
    <p:extLst>
      <p:ext uri="{BB962C8B-B14F-4D97-AF65-F5344CB8AC3E}">
        <p14:creationId xmlns:p14="http://schemas.microsoft.com/office/powerpoint/2010/main" val="294673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I will be talking about Higher</a:t>
            </a:r>
            <a:r>
              <a:rPr lang="en-US" baseline="0" dirty="0" smtClean="0"/>
              <a:t> Order Mode measurements in the Horizontal test </a:t>
            </a:r>
            <a:r>
              <a:rPr lang="en-US" baseline="0" dirty="0" err="1" smtClean="0"/>
              <a:t>cryomodule</a:t>
            </a:r>
            <a:r>
              <a:rPr lang="en-GB" baseline="0" smtClean="0"/>
              <a:t>, using a beam-based probing method</a:t>
            </a:r>
          </a:p>
          <a:p>
            <a:pPr marL="174433" indent="-174433">
              <a:buFont typeface="Arial" panose="020B0604020202020204" pitchFamily="34" charset="0"/>
              <a:buChar char="•"/>
            </a:pPr>
            <a:r>
              <a:rPr lang="en-US" baseline="0" smtClean="0"/>
              <a:t>The project is supervised by Matthias </a:t>
            </a:r>
            <a:r>
              <a:rPr lang="en-US" baseline="0" err="1" smtClean="0"/>
              <a:t>Liepe</a:t>
            </a:r>
            <a:r>
              <a:rPr lang="en-US" baseline="0" smtClean="0"/>
              <a:t>, data taking was performed by Adam </a:t>
            </a:r>
            <a:r>
              <a:rPr lang="en-US" baseline="0" err="1" smtClean="0"/>
              <a:t>Bartnik</a:t>
            </a:r>
            <a:r>
              <a:rPr lang="en-US" baseline="0" smtClean="0"/>
              <a:t> and myself</a:t>
            </a:r>
          </a:p>
        </p:txBody>
      </p:sp>
      <p:sp>
        <p:nvSpPr>
          <p:cNvPr id="4" name="Slide Number Placeholder 3"/>
          <p:cNvSpPr>
            <a:spLocks noGrp="1"/>
          </p:cNvSpPr>
          <p:nvPr>
            <p:ph type="sldNum" sz="quarter" idx="10"/>
          </p:nvPr>
        </p:nvSpPr>
        <p:spPr/>
        <p:txBody>
          <a:bodyPr/>
          <a:lstStyle/>
          <a:p>
            <a:fld id="{DA13B76D-0780-4579-8F26-B4A450DA84BB}" type="slidenum">
              <a:rPr lang="en-GB" smtClean="0"/>
              <a:t>1</a:t>
            </a:fld>
            <a:endParaRPr lang="en-GB"/>
          </a:p>
        </p:txBody>
      </p:sp>
    </p:spTree>
    <p:extLst>
      <p:ext uri="{BB962C8B-B14F-4D97-AF65-F5344CB8AC3E}">
        <p14:creationId xmlns:p14="http://schemas.microsoft.com/office/powerpoint/2010/main" val="214613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We installed the HTC into the </a:t>
            </a:r>
            <a:r>
              <a:rPr lang="en-US" err="1" smtClean="0"/>
              <a:t>beamline</a:t>
            </a:r>
            <a:r>
              <a:rPr lang="en-US" baseline="0" smtClean="0"/>
              <a:t> of the ERL. It’s unpowered, but any beam going through it will excite modes in the cavity</a:t>
            </a:r>
          </a:p>
          <a:p>
            <a:pPr marL="174433" indent="-174433">
              <a:buFont typeface="Arial" panose="020B0604020202020204" pitchFamily="34" charset="0"/>
              <a:buChar char="•"/>
            </a:pPr>
            <a:r>
              <a:rPr lang="en-US" baseline="0" smtClean="0"/>
              <a:t>We hooked up the 50 MHz laser to the ERL. We can modulate the amount of charge in each bunch by some frequency</a:t>
            </a:r>
          </a:p>
          <a:p>
            <a:pPr marL="174433" indent="-174433">
              <a:buFont typeface="Arial" panose="020B0604020202020204" pitchFamily="34" charset="0"/>
              <a:buChar char="•"/>
            </a:pPr>
            <a:r>
              <a:rPr lang="en-US" baseline="0" smtClean="0"/>
              <a:t>If this frequency is correct, you’ll excite a higher order mode</a:t>
            </a: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14</a:t>
            </a:fld>
            <a:endParaRPr lang="en-GB"/>
          </a:p>
        </p:txBody>
      </p:sp>
    </p:spTree>
    <p:extLst>
      <p:ext uri="{BB962C8B-B14F-4D97-AF65-F5344CB8AC3E}">
        <p14:creationId xmlns:p14="http://schemas.microsoft.com/office/powerpoint/2010/main" val="355553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Here’s a</a:t>
            </a:r>
            <a:r>
              <a:rPr lang="en-US" baseline="0" dirty="0" smtClean="0"/>
              <a:t> bird’s eye view of the HTC in the </a:t>
            </a:r>
            <a:r>
              <a:rPr lang="en-US" baseline="0" dirty="0" err="1" smtClean="0"/>
              <a:t>beamline</a:t>
            </a:r>
            <a:r>
              <a:rPr lang="en-US" baseline="0" dirty="0" smtClean="0"/>
              <a:t>. The beam goes from right to left. We deflect the beam using scanner dipoles in the quads here, and (animate) monitor the transverse offset of the beam with these BPMs. We monitor the kick of the beam using this BPM further downstream, which is located just behind the 1 degree  dipole that takes the beam into the beam stop. To induce the kick, we modulate the bunch charge and then monitor the beam motion immediately after we turn it off. (Animate) If you’re off resonance, when you turn the modulation off, you see nothing. (Animate) But if you’re on resonance, when you turn the modulation off you see a decay, which gives you the loaded Q of the mode.</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15</a:t>
            </a:fld>
            <a:endParaRPr lang="en-GB"/>
          </a:p>
        </p:txBody>
      </p:sp>
    </p:spTree>
    <p:extLst>
      <p:ext uri="{BB962C8B-B14F-4D97-AF65-F5344CB8AC3E}">
        <p14:creationId xmlns:p14="http://schemas.microsoft.com/office/powerpoint/2010/main" val="124032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example of a decay seen on the spectrum </a:t>
            </a:r>
            <a:r>
              <a:rPr lang="en-US" baseline="0" dirty="0" err="1" smtClean="0"/>
              <a:t>analyser</a:t>
            </a:r>
            <a:r>
              <a:rPr lang="en-US" baseline="0" dirty="0" smtClean="0"/>
              <a:t> connected to the BPM. When the modulation is turned off, the power drops suddenly but does not reach the noise floor. Instead it stops at a peak power and then decays with a characteristic time factor.</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16</a:t>
            </a:fld>
            <a:endParaRPr lang="en-GB"/>
          </a:p>
        </p:txBody>
      </p:sp>
    </p:spTree>
    <p:extLst>
      <p:ext uri="{BB962C8B-B14F-4D97-AF65-F5344CB8AC3E}">
        <p14:creationId xmlns:p14="http://schemas.microsoft.com/office/powerpoint/2010/main" val="224396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Here is the circuit definition of R/Q,</a:t>
            </a:r>
            <a:r>
              <a:rPr lang="en-US" baseline="0" smtClean="0"/>
              <a:t> as used in the code CLANS, modified to take into account that the mode might not necessarily be </a:t>
            </a:r>
            <a:r>
              <a:rPr lang="en-US" baseline="0" err="1" smtClean="0"/>
              <a:t>polarised</a:t>
            </a:r>
            <a:r>
              <a:rPr lang="en-US" baseline="0" smtClean="0"/>
              <a:t> in the same angle as the beam.</a:t>
            </a:r>
          </a:p>
          <a:p>
            <a:pPr marL="174433" indent="-174433">
              <a:buFont typeface="Arial" panose="020B0604020202020204" pitchFamily="34" charset="0"/>
              <a:buChar char="•"/>
            </a:pPr>
            <a:r>
              <a:rPr lang="en-US" baseline="0" smtClean="0"/>
              <a:t>This definition of R/Q, which uses the circuit definition and hence includes a factor of 2, is </a:t>
            </a:r>
            <a:r>
              <a:rPr lang="en-US" baseline="0" err="1" smtClean="0"/>
              <a:t>normalised</a:t>
            </a:r>
            <a:r>
              <a:rPr lang="en-US" baseline="0" smtClean="0"/>
              <a:t> to the distance from the </a:t>
            </a:r>
            <a:r>
              <a:rPr lang="en-US" baseline="0" err="1" smtClean="0"/>
              <a:t>centre</a:t>
            </a:r>
            <a:r>
              <a:rPr lang="en-US" baseline="0" smtClean="0"/>
              <a:t> of the mode.</a:t>
            </a:r>
          </a:p>
          <a:p>
            <a:pPr marL="174433" indent="-174433">
              <a:buFont typeface="Arial" panose="020B0604020202020204" pitchFamily="34" charset="0"/>
              <a:buChar char="•"/>
            </a:pPr>
            <a:r>
              <a:rPr lang="en-US" baseline="0" smtClean="0"/>
              <a:t>On top of this, we have to also </a:t>
            </a:r>
            <a:r>
              <a:rPr lang="en-US" baseline="0" err="1" smtClean="0"/>
              <a:t>normalised</a:t>
            </a:r>
            <a:r>
              <a:rPr lang="en-US" baseline="0" smtClean="0"/>
              <a:t> for the </a:t>
            </a:r>
            <a:r>
              <a:rPr lang="en-US" baseline="0" err="1" smtClean="0"/>
              <a:t>polarisation</a:t>
            </a:r>
            <a:r>
              <a:rPr lang="en-US" baseline="0" smtClean="0"/>
              <a:t> of the mode relative to the beam.</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17</a:t>
            </a:fld>
            <a:endParaRPr lang="en-GB"/>
          </a:p>
        </p:txBody>
      </p:sp>
    </p:spTree>
    <p:extLst>
      <p:ext uri="{BB962C8B-B14F-4D97-AF65-F5344CB8AC3E}">
        <p14:creationId xmlns:p14="http://schemas.microsoft.com/office/powerpoint/2010/main" val="27678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It</a:t>
            </a:r>
            <a:r>
              <a:rPr lang="en-US" baseline="0" dirty="0" smtClean="0"/>
              <a:t> is possibly, in theory, to use the magnitude of the kick as a function of the position of the beam in the cavity to determine the nature and R/Q of the mode excited.</a:t>
            </a:r>
            <a:endParaRPr lang="en-US" dirty="0" smtClean="0"/>
          </a:p>
          <a:p>
            <a:pPr marL="174433" indent="-174433">
              <a:buFont typeface="Arial" panose="020B0604020202020204" pitchFamily="34" charset="0"/>
              <a:buChar char="•"/>
            </a:pPr>
            <a:r>
              <a:rPr lang="en-US" dirty="0" smtClean="0"/>
              <a:t>From the Panofsky-Wenzel</a:t>
            </a:r>
            <a:r>
              <a:rPr lang="en-US" baseline="0" dirty="0" smtClean="0"/>
              <a:t> theorem we can obtain a formula that tells us how we expect the mode to kick</a:t>
            </a:r>
          </a:p>
          <a:p>
            <a:pPr marL="174433" indent="-174433">
              <a:buFont typeface="Arial" panose="020B0604020202020204" pitchFamily="34" charset="0"/>
              <a:buChar char="•"/>
            </a:pPr>
            <a:r>
              <a:rPr lang="en-US" baseline="0" dirty="0" smtClean="0"/>
              <a:t>This formula gives the magnitude of the peak kick from a mode.</a:t>
            </a:r>
          </a:p>
          <a:p>
            <a:pPr marL="174433" indent="-174433">
              <a:buFont typeface="Arial" panose="020B0604020202020204" pitchFamily="34" charset="0"/>
              <a:buChar char="•"/>
            </a:pPr>
            <a:r>
              <a:rPr lang="en-US" baseline="0" dirty="0" smtClean="0"/>
              <a:t>We see that as we increase the amplitude of the driving current, this kick increases – of course, we’re putting more energy into the mode.</a:t>
            </a:r>
          </a:p>
          <a:p>
            <a:pPr marL="174433" indent="-174433">
              <a:buFont typeface="Arial" panose="020B0604020202020204" pitchFamily="34" charset="0"/>
              <a:buChar char="•"/>
            </a:pPr>
            <a:r>
              <a:rPr lang="en-US" baseline="0" dirty="0" smtClean="0"/>
              <a:t>We have an L term – the further we are from the cavity, the bigger this kick will look.</a:t>
            </a:r>
          </a:p>
          <a:p>
            <a:pPr marL="174433" indent="-174433">
              <a:buFont typeface="Arial" panose="020B0604020202020204" pitchFamily="34" charset="0"/>
              <a:buChar char="•"/>
            </a:pPr>
            <a:r>
              <a:rPr lang="en-US" baseline="0" dirty="0" smtClean="0"/>
              <a:t>The further we get from the </a:t>
            </a:r>
            <a:r>
              <a:rPr lang="en-US" baseline="0" dirty="0" err="1" smtClean="0"/>
              <a:t>centre</a:t>
            </a:r>
            <a:r>
              <a:rPr lang="en-US" baseline="0" dirty="0" smtClean="0"/>
              <a:t> of the mode, the greater the kick</a:t>
            </a:r>
          </a:p>
          <a:p>
            <a:pPr marL="174433" indent="-174433">
              <a:buFont typeface="Arial" panose="020B0604020202020204" pitchFamily="34" charset="0"/>
              <a:buChar char="•"/>
            </a:pPr>
            <a:r>
              <a:rPr lang="en-US" baseline="0" dirty="0" smtClean="0"/>
              <a:t>If we go bang through the </a:t>
            </a:r>
            <a:r>
              <a:rPr lang="en-US" baseline="0" dirty="0" err="1" smtClean="0"/>
              <a:t>centre</a:t>
            </a:r>
            <a:r>
              <a:rPr lang="en-US" baseline="0" dirty="0" smtClean="0"/>
              <a:t> of the mode, or along one of it’s azimuthal zeroes, we will get no kick whatsoever. Since the cavity is not perfectly axially symmetric, we can expect this to happen since the </a:t>
            </a:r>
            <a:r>
              <a:rPr lang="en-US" baseline="0" dirty="0" err="1" smtClean="0"/>
              <a:t>polarisations</a:t>
            </a:r>
            <a:r>
              <a:rPr lang="en-US" baseline="0" dirty="0" smtClean="0"/>
              <a:t> will be frozen.</a:t>
            </a:r>
            <a:endParaRPr lang="en-GB" dirty="0" smtClean="0"/>
          </a:p>
          <a:p>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18</a:t>
            </a:fld>
            <a:endParaRPr lang="en-GB"/>
          </a:p>
        </p:txBody>
      </p:sp>
    </p:spTree>
    <p:extLst>
      <p:ext uri="{BB962C8B-B14F-4D97-AF65-F5344CB8AC3E}">
        <p14:creationId xmlns:p14="http://schemas.microsoft.com/office/powerpoint/2010/main" val="164475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smtClean="0"/>
              <a:t>Here’s what a dipole should look like. We see the</a:t>
            </a:r>
            <a:r>
              <a:rPr lang="en-US" baseline="0" smtClean="0"/>
              <a:t> linear dependence, and one azimuthal zero. The x and the y axes give the distance from the </a:t>
            </a:r>
            <a:r>
              <a:rPr lang="en-US" baseline="0" err="1" smtClean="0"/>
              <a:t>centre</a:t>
            </a:r>
            <a:r>
              <a:rPr lang="en-US" baseline="0" smtClean="0"/>
              <a:t> of the mode, and the magnitude of the kick is given on the z axis</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19</a:t>
            </a:fld>
            <a:endParaRPr lang="en-GB"/>
          </a:p>
        </p:txBody>
      </p:sp>
    </p:spTree>
    <p:extLst>
      <p:ext uri="{BB962C8B-B14F-4D97-AF65-F5344CB8AC3E}">
        <p14:creationId xmlns:p14="http://schemas.microsoft.com/office/powerpoint/2010/main" val="2560727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smtClean="0"/>
              <a:t>Here’s what we expect for a </a:t>
            </a:r>
            <a:r>
              <a:rPr lang="en-US" err="1" smtClean="0"/>
              <a:t>quadrupole</a:t>
            </a:r>
            <a:r>
              <a:rPr lang="en-US" smtClean="0"/>
              <a:t>. Note we now have a</a:t>
            </a:r>
            <a:r>
              <a:rPr lang="en-US" baseline="0" smtClean="0"/>
              <a:t> cubic dependence, as well as two azimuthal zero lines. </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20</a:t>
            </a:fld>
            <a:endParaRPr lang="en-GB"/>
          </a:p>
        </p:txBody>
      </p:sp>
    </p:spTree>
    <p:extLst>
      <p:ext uri="{BB962C8B-B14F-4D97-AF65-F5344CB8AC3E}">
        <p14:creationId xmlns:p14="http://schemas.microsoft.com/office/powerpoint/2010/main" val="241132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Here’s the grand list. We can divide these into four groups.</a:t>
            </a:r>
          </a:p>
          <a:p>
            <a:pPr marL="174433" indent="-174433">
              <a:buFont typeface="Arial" panose="020B0604020202020204" pitchFamily="34" charset="0"/>
              <a:buChar char="•"/>
            </a:pPr>
            <a:r>
              <a:rPr lang="en-US" dirty="0" smtClean="0"/>
              <a:t>The first</a:t>
            </a:r>
            <a:r>
              <a:rPr lang="en-US" baseline="0" dirty="0" smtClean="0"/>
              <a:t> is our one lonely monopole mode.</a:t>
            </a:r>
          </a:p>
          <a:p>
            <a:pPr marL="174433" indent="-174433">
              <a:buFont typeface="Arial" panose="020B0604020202020204" pitchFamily="34" charset="0"/>
              <a:buChar char="•"/>
            </a:pPr>
            <a:r>
              <a:rPr lang="en-US" baseline="0" dirty="0" smtClean="0"/>
              <a:t>The second two lie within the first </a:t>
            </a:r>
            <a:r>
              <a:rPr lang="en-US" baseline="0" dirty="0" err="1" smtClean="0"/>
              <a:t>quadrupole</a:t>
            </a:r>
            <a:r>
              <a:rPr lang="en-US" baseline="0" dirty="0" smtClean="0"/>
              <a:t> </a:t>
            </a:r>
            <a:r>
              <a:rPr lang="en-US" baseline="0" dirty="0" err="1" smtClean="0"/>
              <a:t>passband</a:t>
            </a:r>
            <a:endParaRPr lang="en-US" baseline="0" dirty="0" smtClean="0"/>
          </a:p>
          <a:p>
            <a:pPr marL="174433" indent="-174433">
              <a:buFont typeface="Arial" panose="020B0604020202020204" pitchFamily="34" charset="0"/>
              <a:buChar char="•"/>
            </a:pPr>
            <a:r>
              <a:rPr lang="en-US" baseline="0" dirty="0" smtClean="0"/>
              <a:t>The third group lies in the second </a:t>
            </a:r>
            <a:r>
              <a:rPr lang="en-US" baseline="0" dirty="0" err="1" smtClean="0"/>
              <a:t>quadrupole</a:t>
            </a:r>
            <a:r>
              <a:rPr lang="en-US" baseline="0" dirty="0" smtClean="0"/>
              <a:t> </a:t>
            </a:r>
            <a:r>
              <a:rPr lang="en-US" baseline="0" dirty="0" err="1" smtClean="0"/>
              <a:t>passband</a:t>
            </a:r>
            <a:r>
              <a:rPr lang="en-US" baseline="0" dirty="0" smtClean="0"/>
              <a:t>. Our two strongest modes are also found here, at 5.52 and 5.11 MHz modulation frequency</a:t>
            </a:r>
          </a:p>
          <a:p>
            <a:pPr marL="174433" indent="-174433">
              <a:buFont typeface="Arial" panose="020B0604020202020204" pitchFamily="34" charset="0"/>
              <a:buChar char="•"/>
            </a:pPr>
            <a:r>
              <a:rPr lang="en-US" baseline="0" dirty="0" smtClean="0"/>
              <a:t>And finally, our mystery mode. This is also our weakest mode, which might be why we can’t find it on the HOM coupler.</a:t>
            </a:r>
            <a:endParaRPr lang="en-GB" dirty="0" smtClean="0"/>
          </a:p>
          <a:p>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21</a:t>
            </a:fld>
            <a:endParaRPr lang="en-GB"/>
          </a:p>
        </p:txBody>
      </p:sp>
    </p:spTree>
    <p:extLst>
      <p:ext uri="{BB962C8B-B14F-4D97-AF65-F5344CB8AC3E}">
        <p14:creationId xmlns:p14="http://schemas.microsoft.com/office/powerpoint/2010/main" val="231228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This plot shows the expected Qs of the modes (and their nature) in HTC-1</a:t>
            </a:r>
          </a:p>
          <a:p>
            <a:pPr marL="174433" indent="-174433">
              <a:buFont typeface="Arial" panose="020B0604020202020204" pitchFamily="34" charset="0"/>
              <a:buChar char="•"/>
            </a:pPr>
            <a:r>
              <a:rPr lang="en-US" dirty="0" smtClean="0"/>
              <a:t>It</a:t>
            </a:r>
            <a:r>
              <a:rPr lang="en-US" baseline="0" dirty="0" smtClean="0"/>
              <a:t> also shows the location of modes found using the NA. Their nature is unknown.</a:t>
            </a:r>
            <a:endParaRPr lang="en-US" dirty="0" smtClean="0"/>
          </a:p>
          <a:p>
            <a:pPr marL="174433" indent="-174433">
              <a:buFont typeface="Arial" panose="020B0604020202020204" pitchFamily="34" charset="0"/>
              <a:buChar char="•"/>
            </a:pPr>
            <a:r>
              <a:rPr lang="en-US" dirty="0" smtClean="0"/>
              <a:t>6 of the</a:t>
            </a:r>
            <a:r>
              <a:rPr lang="en-US" baseline="0" dirty="0" smtClean="0"/>
              <a:t> 8 modes could be placed on this plot.</a:t>
            </a:r>
          </a:p>
          <a:p>
            <a:pPr marL="174433" indent="-174433">
              <a:buFont typeface="Arial" panose="020B0604020202020204" pitchFamily="34" charset="0"/>
              <a:buChar char="•"/>
            </a:pPr>
            <a:r>
              <a:rPr lang="en-US" baseline="0" dirty="0" smtClean="0"/>
              <a:t>Two lie within the first </a:t>
            </a:r>
            <a:r>
              <a:rPr lang="en-US" baseline="0" dirty="0" err="1" smtClean="0"/>
              <a:t>quadrupole</a:t>
            </a:r>
            <a:r>
              <a:rPr lang="en-US" baseline="0" dirty="0" smtClean="0"/>
              <a:t> </a:t>
            </a:r>
            <a:r>
              <a:rPr lang="en-US" baseline="0" dirty="0" err="1" smtClean="0"/>
              <a:t>passband</a:t>
            </a:r>
            <a:r>
              <a:rPr lang="en-US" baseline="0" dirty="0" smtClean="0"/>
              <a:t>. One is highly likely to be a </a:t>
            </a:r>
            <a:r>
              <a:rPr lang="en-US" baseline="0" dirty="0" err="1" smtClean="0"/>
              <a:t>quadrupole</a:t>
            </a:r>
            <a:r>
              <a:rPr lang="en-US" baseline="0" dirty="0" smtClean="0"/>
              <a:t>, although the second could be an enhanced dipole.</a:t>
            </a:r>
          </a:p>
          <a:p>
            <a:pPr marL="174433" indent="-174433">
              <a:buFont typeface="Arial" panose="020B0604020202020204" pitchFamily="34" charset="0"/>
              <a:buChar char="•"/>
            </a:pPr>
            <a:r>
              <a:rPr lang="en-US" baseline="0" dirty="0" smtClean="0"/>
              <a:t>The other four lie inside or within reach of the second </a:t>
            </a:r>
            <a:r>
              <a:rPr lang="en-US" baseline="0" dirty="0" err="1" smtClean="0"/>
              <a:t>quadrupole</a:t>
            </a:r>
            <a:r>
              <a:rPr lang="en-US" baseline="0" dirty="0" smtClean="0"/>
              <a:t> </a:t>
            </a:r>
            <a:r>
              <a:rPr lang="en-US" baseline="0" dirty="0" err="1" smtClean="0"/>
              <a:t>passband</a:t>
            </a:r>
            <a:r>
              <a:rPr lang="en-US" baseline="0" dirty="0" smtClean="0"/>
              <a:t>. However, almost all of these have a chance of being either an enhanced dipole or a </a:t>
            </a:r>
            <a:r>
              <a:rPr lang="en-US" baseline="0" dirty="0" err="1" smtClean="0"/>
              <a:t>quadrupole</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22</a:t>
            </a:fld>
            <a:endParaRPr lang="en-GB"/>
          </a:p>
        </p:txBody>
      </p:sp>
    </p:spTree>
    <p:extLst>
      <p:ext uri="{BB962C8B-B14F-4D97-AF65-F5344CB8AC3E}">
        <p14:creationId xmlns:p14="http://schemas.microsoft.com/office/powerpoint/2010/main" val="277367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Here’s an example. This mode is pretty likely a </a:t>
            </a:r>
            <a:r>
              <a:rPr lang="en-US" dirty="0" err="1" smtClean="0"/>
              <a:t>quadrupole</a:t>
            </a:r>
            <a:r>
              <a:rPr lang="en-US" dirty="0" smtClean="0"/>
              <a:t> mode.</a:t>
            </a:r>
          </a:p>
          <a:p>
            <a:pPr marL="174433" indent="-174433">
              <a:buFont typeface="Arial" panose="020B0604020202020204" pitchFamily="34" charset="0"/>
              <a:buChar char="•"/>
            </a:pPr>
            <a:r>
              <a:rPr lang="en-US" dirty="0" smtClean="0"/>
              <a:t>In fact, the x-axis</a:t>
            </a:r>
            <a:r>
              <a:rPr lang="en-US" baseline="0" dirty="0" smtClean="0"/>
              <a:t> has an almost perfect cubic dependence.</a:t>
            </a:r>
          </a:p>
          <a:p>
            <a:pPr marL="174433" indent="-174433">
              <a:buFont typeface="Arial" panose="020B0604020202020204" pitchFamily="34" charset="0"/>
              <a:buChar char="•"/>
            </a:pPr>
            <a:r>
              <a:rPr lang="en-US" baseline="0" dirty="0" smtClean="0"/>
              <a:t>The directions indicate that this should likely be a </a:t>
            </a:r>
            <a:r>
              <a:rPr lang="en-US" baseline="0" dirty="0" err="1" smtClean="0"/>
              <a:t>quadrupole</a:t>
            </a:r>
            <a:r>
              <a:rPr lang="en-US" baseline="0" dirty="0" smtClean="0"/>
              <a:t> mode.</a:t>
            </a:r>
          </a:p>
          <a:p>
            <a:pPr marL="174433" indent="-174433">
              <a:buFont typeface="Arial" panose="020B0604020202020204" pitchFamily="34" charset="0"/>
              <a:buChar char="•"/>
            </a:pPr>
            <a:r>
              <a:rPr lang="en-US" baseline="0" dirty="0" smtClean="0"/>
              <a:t>But! 1) Why doesn’t the kick go to zero at the </a:t>
            </a:r>
            <a:r>
              <a:rPr lang="en-US" baseline="0" dirty="0" err="1" smtClean="0"/>
              <a:t>centre</a:t>
            </a:r>
            <a:r>
              <a:rPr lang="en-US" baseline="0" dirty="0" smtClean="0"/>
              <a:t>?</a:t>
            </a:r>
          </a:p>
          <a:p>
            <a:pPr marL="174433" indent="-174433">
              <a:buFont typeface="Arial" panose="020B0604020202020204" pitchFamily="34" charset="0"/>
              <a:buChar char="•"/>
            </a:pPr>
            <a:r>
              <a:rPr lang="en-US" baseline="0" dirty="0" smtClean="0"/>
              <a:t>2) Why doesn’t the kick go down to the noise floor?</a:t>
            </a:r>
          </a:p>
          <a:p>
            <a:pPr marL="174433" indent="-174433">
              <a:buFont typeface="Arial" panose="020B0604020202020204" pitchFamily="34" charset="0"/>
              <a:buChar char="•"/>
            </a:pPr>
            <a:r>
              <a:rPr lang="en-US" baseline="0" dirty="0" smtClean="0"/>
              <a:t>3) Where are the azimuthal zeroes we were promised?</a:t>
            </a:r>
            <a:endParaRPr lang="en-GB" dirty="0" smtClean="0"/>
          </a:p>
          <a:p>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23</a:t>
            </a:fld>
            <a:endParaRPr lang="en-GB"/>
          </a:p>
        </p:txBody>
      </p:sp>
    </p:spTree>
    <p:extLst>
      <p:ext uri="{BB962C8B-B14F-4D97-AF65-F5344CB8AC3E}">
        <p14:creationId xmlns:p14="http://schemas.microsoft.com/office/powerpoint/2010/main" val="188643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2</a:t>
            </a:fld>
            <a:endParaRPr lang="en-GB"/>
          </a:p>
        </p:txBody>
      </p:sp>
    </p:spTree>
    <p:extLst>
      <p:ext uri="{BB962C8B-B14F-4D97-AF65-F5344CB8AC3E}">
        <p14:creationId xmlns:p14="http://schemas.microsoft.com/office/powerpoint/2010/main" val="3389959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Here’s an example. This mode is pretty likely a </a:t>
            </a:r>
            <a:r>
              <a:rPr lang="en-US" dirty="0" err="1" smtClean="0"/>
              <a:t>quadrupole</a:t>
            </a:r>
            <a:r>
              <a:rPr lang="en-US" dirty="0" smtClean="0"/>
              <a:t> mode.</a:t>
            </a:r>
          </a:p>
          <a:p>
            <a:pPr marL="174433" indent="-174433">
              <a:buFont typeface="Arial" panose="020B0604020202020204" pitchFamily="34" charset="0"/>
              <a:buChar char="•"/>
            </a:pPr>
            <a:r>
              <a:rPr lang="en-US" dirty="0" smtClean="0"/>
              <a:t>In fact, the x-axis</a:t>
            </a:r>
            <a:r>
              <a:rPr lang="en-US" baseline="0" dirty="0" smtClean="0"/>
              <a:t> has an almost perfect cubic dependence.</a:t>
            </a:r>
          </a:p>
          <a:p>
            <a:pPr marL="174433" indent="-174433">
              <a:buFont typeface="Arial" panose="020B0604020202020204" pitchFamily="34" charset="0"/>
              <a:buChar char="•"/>
            </a:pPr>
            <a:r>
              <a:rPr lang="en-US" baseline="0" dirty="0" smtClean="0"/>
              <a:t>The directions indicate that this should likely be a </a:t>
            </a:r>
            <a:r>
              <a:rPr lang="en-US" baseline="0" dirty="0" err="1" smtClean="0"/>
              <a:t>quadrupole</a:t>
            </a:r>
            <a:r>
              <a:rPr lang="en-US" baseline="0" dirty="0" smtClean="0"/>
              <a:t> mode.</a:t>
            </a:r>
          </a:p>
          <a:p>
            <a:pPr marL="174433" indent="-174433">
              <a:buFont typeface="Arial" panose="020B0604020202020204" pitchFamily="34" charset="0"/>
              <a:buChar char="•"/>
            </a:pPr>
            <a:r>
              <a:rPr lang="en-US" baseline="0" dirty="0" smtClean="0"/>
              <a:t>But! 1) Why doesn’t the kick go to zero at the </a:t>
            </a:r>
            <a:r>
              <a:rPr lang="en-US" baseline="0" dirty="0" err="1" smtClean="0"/>
              <a:t>centre</a:t>
            </a:r>
            <a:r>
              <a:rPr lang="en-US" baseline="0" dirty="0" smtClean="0"/>
              <a:t>?</a:t>
            </a:r>
          </a:p>
          <a:p>
            <a:pPr marL="174433" indent="-174433">
              <a:buFont typeface="Arial" panose="020B0604020202020204" pitchFamily="34" charset="0"/>
              <a:buChar char="•"/>
            </a:pPr>
            <a:r>
              <a:rPr lang="en-US" baseline="0" dirty="0" smtClean="0"/>
              <a:t>2) Why doesn’t the kick go down to the noise floor?</a:t>
            </a:r>
          </a:p>
          <a:p>
            <a:pPr marL="174433" indent="-174433">
              <a:buFont typeface="Arial" panose="020B0604020202020204" pitchFamily="34" charset="0"/>
              <a:buChar char="•"/>
            </a:pPr>
            <a:r>
              <a:rPr lang="en-US" baseline="0" dirty="0" smtClean="0"/>
              <a:t>3) Where are the azimuthal zeroes we were promised?</a:t>
            </a:r>
            <a:endParaRPr lang="en-GB" dirty="0" smtClean="0"/>
          </a:p>
          <a:p>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24</a:t>
            </a:fld>
            <a:endParaRPr lang="en-GB"/>
          </a:p>
        </p:txBody>
      </p:sp>
    </p:spTree>
    <p:extLst>
      <p:ext uri="{BB962C8B-B14F-4D97-AF65-F5344CB8AC3E}">
        <p14:creationId xmlns:p14="http://schemas.microsoft.com/office/powerpoint/2010/main" val="188643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So we want to build</a:t>
            </a:r>
            <a:r>
              <a:rPr lang="en-US" baseline="0" dirty="0" smtClean="0"/>
              <a:t> an ERL. A crucial part of this is the superconducting cavity that we use for our meat-and-potatoes acceleration.</a:t>
            </a:r>
          </a:p>
          <a:p>
            <a:pPr marL="174433" indent="-174433">
              <a:buFont typeface="Arial" panose="020B0604020202020204" pitchFamily="34" charset="0"/>
              <a:buChar char="•"/>
            </a:pPr>
            <a:r>
              <a:rPr lang="en-US" baseline="0" dirty="0" smtClean="0"/>
              <a:t>The design was adopted from the TESLA design</a:t>
            </a:r>
          </a:p>
          <a:p>
            <a:pPr marL="174433" indent="-174433">
              <a:buFont typeface="Arial" panose="020B0604020202020204" pitchFamily="34" charset="0"/>
              <a:buChar char="•"/>
            </a:pPr>
            <a:r>
              <a:rPr lang="en-US" baseline="0" dirty="0" smtClean="0"/>
              <a:t>Nick Valles, a recently graduated student, performed simulations to </a:t>
            </a:r>
            <a:r>
              <a:rPr lang="en-US" baseline="0" dirty="0" err="1" smtClean="0"/>
              <a:t>optimise</a:t>
            </a:r>
            <a:r>
              <a:rPr lang="en-US" baseline="0" dirty="0" smtClean="0"/>
              <a:t> the cavity for use in an ERL</a:t>
            </a:r>
          </a:p>
          <a:p>
            <a:pPr marL="174433" indent="-174433">
              <a:buFont typeface="Arial" panose="020B0604020202020204" pitchFamily="34" charset="0"/>
              <a:buChar char="•"/>
            </a:pPr>
            <a:r>
              <a:rPr lang="en-US" baseline="0" dirty="0" smtClean="0"/>
              <a:t>Why? Well, the cavity must be capable of sustaining 100 mA sustained current in an ERL configuration. That is not easy.</a:t>
            </a:r>
          </a:p>
          <a:p>
            <a:pPr marL="174433" indent="-174433">
              <a:buFont typeface="Arial" panose="020B0604020202020204" pitchFamily="34" charset="0"/>
              <a:buChar char="•"/>
            </a:pPr>
            <a:r>
              <a:rPr lang="en-US" baseline="0" dirty="0" smtClean="0"/>
              <a:t>We need a design that is resistant to small defects in machining.</a:t>
            </a:r>
          </a:p>
          <a:p>
            <a:pPr marL="174433" indent="-174433">
              <a:buFont typeface="Arial" panose="020B0604020202020204" pitchFamily="34" charset="0"/>
              <a:buChar char="•"/>
            </a:pPr>
            <a:r>
              <a:rPr lang="en-US" baseline="0" dirty="0" smtClean="0"/>
              <a:t>Even if the accelerating mode does perform to your specifications, HOMs could ruin your day by causing BBU</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31</a:t>
            </a:fld>
            <a:endParaRPr lang="en-GB"/>
          </a:p>
        </p:txBody>
      </p:sp>
    </p:spTree>
    <p:extLst>
      <p:ext uri="{BB962C8B-B14F-4D97-AF65-F5344CB8AC3E}">
        <p14:creationId xmlns:p14="http://schemas.microsoft.com/office/powerpoint/2010/main" val="99583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We</a:t>
            </a:r>
            <a:r>
              <a:rPr lang="en-US" baseline="0" smtClean="0"/>
              <a:t> have the BPM hooked up to a spectrum analyzer. As the bunch charge is modulated, the signal is dominated by this charge modulation.</a:t>
            </a:r>
          </a:p>
          <a:p>
            <a:pPr marL="174433" indent="-174433">
              <a:buFont typeface="Arial" panose="020B0604020202020204" pitchFamily="34" charset="0"/>
              <a:buChar char="•"/>
            </a:pPr>
            <a:r>
              <a:rPr lang="en-US" baseline="0" smtClean="0"/>
              <a:t>When the modulation is turned off, if a HOM has been excited, we should see a decay. We can use this decay to get the loaded Q of the mode, as well as details regarding how much kick it has given the beam</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33</a:t>
            </a:fld>
            <a:endParaRPr lang="en-GB"/>
          </a:p>
        </p:txBody>
      </p:sp>
    </p:spTree>
    <p:extLst>
      <p:ext uri="{BB962C8B-B14F-4D97-AF65-F5344CB8AC3E}">
        <p14:creationId xmlns:p14="http://schemas.microsoft.com/office/powerpoint/2010/main" val="122075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Here is a more detailed look at the decay we expect to see.</a:t>
            </a:r>
            <a:endParaRPr lang="en-GB" smtClean="0"/>
          </a:p>
          <a:p>
            <a:pPr marL="174433" indent="-174433">
              <a:buFont typeface="Arial" panose="020B0604020202020204" pitchFamily="34" charset="0"/>
              <a:buChar char="•"/>
            </a:pPr>
            <a:r>
              <a:rPr lang="en-US" smtClean="0"/>
              <a:t>While</a:t>
            </a:r>
            <a:r>
              <a:rPr lang="en-US" baseline="0" smtClean="0"/>
              <a:t> the modulation is turned on, the spectrum analyzer signal is dominated by the charge modulation.</a:t>
            </a:r>
          </a:p>
          <a:p>
            <a:pPr marL="174433" indent="-174433">
              <a:buFont typeface="Arial" panose="020B0604020202020204" pitchFamily="34" charset="0"/>
              <a:buChar char="•"/>
            </a:pPr>
            <a:r>
              <a:rPr lang="en-US" baseline="0" smtClean="0"/>
              <a:t>When the modulation is turned off, if a HOM has been excited, we will see a decay in the power.</a:t>
            </a:r>
          </a:p>
          <a:p>
            <a:pPr marL="174433" indent="-174433">
              <a:buFont typeface="Arial" panose="020B0604020202020204" pitchFamily="34" charset="0"/>
              <a:buChar char="•"/>
            </a:pPr>
            <a:r>
              <a:rPr lang="en-US" baseline="0" smtClean="0"/>
              <a:t>In reality this decay is actually an exponentially decaying oscillation, but due to the smoothing at the input we see a flat decay.</a:t>
            </a:r>
          </a:p>
          <a:p>
            <a:pPr marL="174433" indent="-174433">
              <a:buFont typeface="Arial" panose="020B0604020202020204" pitchFamily="34" charset="0"/>
              <a:buChar char="•"/>
            </a:pPr>
            <a:r>
              <a:rPr lang="en-US" baseline="0" smtClean="0"/>
              <a:t>We fit to the decaying region to get the loaded Q of the mode.</a:t>
            </a:r>
          </a:p>
          <a:p>
            <a:pPr marL="174433" indent="-174433">
              <a:buFont typeface="Arial" panose="020B0604020202020204" pitchFamily="34" charset="0"/>
              <a:buChar char="•"/>
            </a:pPr>
            <a:r>
              <a:rPr lang="en-US" baseline="0" smtClean="0"/>
              <a:t>We have a noise floor and response time that is dependent upon the bandwidth setting upon the spectrum analyzer. There is a trade off between having a low noise floor and a fast response time.</a:t>
            </a:r>
            <a:endParaRPr lang="en-US"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34</a:t>
            </a:fld>
            <a:endParaRPr lang="en-GB"/>
          </a:p>
        </p:txBody>
      </p:sp>
    </p:spTree>
    <p:extLst>
      <p:ext uri="{BB962C8B-B14F-4D97-AF65-F5344CB8AC3E}">
        <p14:creationId xmlns:p14="http://schemas.microsoft.com/office/powerpoint/2010/main" val="372187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So we’ve built a car that can do 240mph. But if it can’t turn, the first corner</a:t>
            </a:r>
            <a:r>
              <a:rPr lang="en-US" baseline="0" smtClean="0"/>
              <a:t> is a doozy.</a:t>
            </a:r>
          </a:p>
          <a:p>
            <a:pPr marL="174433" indent="-174433">
              <a:buFont typeface="Arial" panose="020B0604020202020204" pitchFamily="34" charset="0"/>
              <a:buChar char="•"/>
            </a:pPr>
            <a:r>
              <a:rPr lang="en-US" baseline="0" smtClean="0"/>
              <a:t>Our simulations tell us that this cavity has been </a:t>
            </a:r>
            <a:r>
              <a:rPr lang="en-US" baseline="0" err="1" smtClean="0"/>
              <a:t>optimised</a:t>
            </a:r>
            <a:r>
              <a:rPr lang="en-US" baseline="0" smtClean="0"/>
              <a:t> to avoid trapping any dangerous HOMs – they should all be sucked dry by the HOM loads</a:t>
            </a:r>
          </a:p>
          <a:p>
            <a:pPr marL="174433" indent="-174433">
              <a:buFont typeface="Arial" panose="020B0604020202020204" pitchFamily="34" charset="0"/>
              <a:buChar char="•"/>
            </a:pPr>
            <a:r>
              <a:rPr lang="en-US" baseline="0" smtClean="0"/>
              <a:t>But is this really the case?</a:t>
            </a:r>
          </a:p>
          <a:p>
            <a:pPr marL="174433" indent="-174433">
              <a:buFont typeface="Arial" panose="020B0604020202020204" pitchFamily="34" charset="0"/>
              <a:buChar char="•"/>
            </a:pPr>
            <a:r>
              <a:rPr lang="en-US" baseline="0" smtClean="0"/>
              <a:t>Are there any dangerous HOMs? A useful characteristic value is the R/Q</a:t>
            </a:r>
          </a:p>
          <a:p>
            <a:pPr marL="174433" indent="-174433">
              <a:buFont typeface="Arial" panose="020B0604020202020204" pitchFamily="34" charset="0"/>
              <a:buChar char="•"/>
            </a:pPr>
            <a:r>
              <a:rPr lang="en-US" baseline="0" smtClean="0"/>
              <a:t>What about trapped modes? Searches using a NA won’t see those!</a:t>
            </a:r>
          </a:p>
        </p:txBody>
      </p:sp>
      <p:sp>
        <p:nvSpPr>
          <p:cNvPr id="4" name="Slide Number Placeholder 3"/>
          <p:cNvSpPr>
            <a:spLocks noGrp="1"/>
          </p:cNvSpPr>
          <p:nvPr>
            <p:ph type="sldNum" sz="quarter" idx="10"/>
          </p:nvPr>
        </p:nvSpPr>
        <p:spPr/>
        <p:txBody>
          <a:bodyPr/>
          <a:lstStyle/>
          <a:p>
            <a:fld id="{DA13B76D-0780-4579-8F26-B4A450DA84BB}" type="slidenum">
              <a:rPr lang="en-GB" smtClean="0"/>
              <a:t>35</a:t>
            </a:fld>
            <a:endParaRPr lang="en-GB"/>
          </a:p>
        </p:txBody>
      </p:sp>
    </p:spTree>
    <p:extLst>
      <p:ext uri="{BB962C8B-B14F-4D97-AF65-F5344CB8AC3E}">
        <p14:creationId xmlns:p14="http://schemas.microsoft.com/office/powerpoint/2010/main" val="3398528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So long as there are no longitudinal</a:t>
            </a:r>
            <a:r>
              <a:rPr lang="en-US" baseline="0" smtClean="0"/>
              <a:t> zeroes in the mode, the kick should be predominantly due to the magnetic field.</a:t>
            </a:r>
          </a:p>
          <a:p>
            <a:pPr marL="174433" indent="-174433">
              <a:buFont typeface="Arial" panose="020B0604020202020204" pitchFamily="34" charset="0"/>
              <a:buChar char="•"/>
            </a:pPr>
            <a:r>
              <a:rPr lang="en-US" baseline="0" smtClean="0"/>
              <a:t>To first order, monopoles do not kick.</a:t>
            </a:r>
          </a:p>
          <a:p>
            <a:pPr marL="174433" indent="-174433">
              <a:buFont typeface="Arial" panose="020B0604020202020204" pitchFamily="34" charset="0"/>
              <a:buChar char="•"/>
            </a:pPr>
            <a:r>
              <a:rPr lang="en-US" baseline="0" smtClean="0"/>
              <a:t>Dipoles are particularly dangerous since they have a kick even on axis, although there is no coupling there.</a:t>
            </a:r>
          </a:p>
          <a:p>
            <a:pPr marL="174433" indent="-174433">
              <a:buFont typeface="Arial" panose="020B0604020202020204" pitchFamily="34" charset="0"/>
              <a:buChar char="•"/>
            </a:pPr>
            <a:r>
              <a:rPr lang="en-US" baseline="0" smtClean="0"/>
              <a:t>The direction of the kick is perpendicular to the magnetic field, as given by the Lorentz force.</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36</a:t>
            </a:fld>
            <a:endParaRPr lang="en-GB"/>
          </a:p>
        </p:txBody>
      </p:sp>
    </p:spTree>
    <p:extLst>
      <p:ext uri="{BB962C8B-B14F-4D97-AF65-F5344CB8AC3E}">
        <p14:creationId xmlns:p14="http://schemas.microsoft.com/office/powerpoint/2010/main" val="2849455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If a cavity ha</a:t>
            </a:r>
            <a:r>
              <a:rPr lang="en-US" baseline="0" smtClean="0"/>
              <a:t>s perfect symmetry – as it would do in CLANS – then the mode can have any </a:t>
            </a:r>
            <a:r>
              <a:rPr lang="en-US" baseline="0" err="1" smtClean="0"/>
              <a:t>polarisation</a:t>
            </a:r>
            <a:r>
              <a:rPr lang="en-US" baseline="0" smtClean="0"/>
              <a:t>, and will always angle itself for strongest coupling.</a:t>
            </a:r>
          </a:p>
          <a:p>
            <a:pPr marL="174433" indent="-174433">
              <a:buFont typeface="Arial" panose="020B0604020202020204" pitchFamily="34" charset="0"/>
              <a:buChar char="•"/>
            </a:pPr>
            <a:r>
              <a:rPr lang="en-US" baseline="0" smtClean="0"/>
              <a:t>However, the presence of couplers and machining defects will break this symmetry</a:t>
            </a:r>
          </a:p>
          <a:p>
            <a:pPr marL="174433" indent="-174433">
              <a:buFont typeface="Arial" panose="020B0604020202020204" pitchFamily="34" charset="0"/>
              <a:buChar char="•"/>
            </a:pPr>
            <a:r>
              <a:rPr lang="en-US" baseline="0" smtClean="0"/>
              <a:t>Dipoles, </a:t>
            </a:r>
            <a:r>
              <a:rPr lang="en-US" baseline="0" err="1" smtClean="0"/>
              <a:t>Quadrupoles</a:t>
            </a:r>
            <a:r>
              <a:rPr lang="en-US" baseline="0" smtClean="0"/>
              <a:t>, will now split into their various </a:t>
            </a:r>
            <a:r>
              <a:rPr lang="en-US" baseline="0" err="1" smtClean="0"/>
              <a:t>polarisations</a:t>
            </a:r>
            <a:r>
              <a:rPr lang="en-US" baseline="0" smtClean="0"/>
              <a:t>. For modes with frequencies in the GHz region, this splitting can be anything up to a few 10s of KHz.</a:t>
            </a:r>
          </a:p>
          <a:p>
            <a:pPr marL="174433" indent="-174433">
              <a:buFont typeface="Arial" panose="020B0604020202020204" pitchFamily="34" charset="0"/>
              <a:buChar char="•"/>
            </a:pPr>
            <a:r>
              <a:rPr lang="en-US" baseline="0" smtClean="0"/>
              <a:t>This means that we can excite each </a:t>
            </a:r>
            <a:r>
              <a:rPr lang="en-US" baseline="0" err="1" smtClean="0"/>
              <a:t>polarisation</a:t>
            </a:r>
            <a:r>
              <a:rPr lang="en-US" baseline="0" smtClean="0"/>
              <a:t> independently. We should now expect to see azimuthal zeroes in our modes.</a:t>
            </a:r>
          </a:p>
          <a:p>
            <a:pPr marL="174433" indent="-174433">
              <a:buFont typeface="Arial" panose="020B0604020202020204" pitchFamily="34" charset="0"/>
              <a:buChar char="•"/>
            </a:pPr>
            <a:r>
              <a:rPr lang="en-US" baseline="0" smtClean="0"/>
              <a:t>Knowing the </a:t>
            </a:r>
            <a:r>
              <a:rPr lang="en-US" baseline="0" err="1" smtClean="0"/>
              <a:t>polarisation</a:t>
            </a:r>
            <a:r>
              <a:rPr lang="en-US" baseline="0" smtClean="0"/>
              <a:t> of the mode is now crucial for obtaining the R/Q of the mode</a:t>
            </a:r>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37</a:t>
            </a:fld>
            <a:endParaRPr lang="en-GB"/>
          </a:p>
        </p:txBody>
      </p:sp>
    </p:spTree>
    <p:extLst>
      <p:ext uri="{BB962C8B-B14F-4D97-AF65-F5344CB8AC3E}">
        <p14:creationId xmlns:p14="http://schemas.microsoft.com/office/powerpoint/2010/main" val="295913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So what do we actually see? Well, the decays were there.</a:t>
            </a:r>
          </a:p>
          <a:p>
            <a:pPr marL="174433" indent="-174433">
              <a:buFont typeface="Arial" panose="020B0604020202020204" pitchFamily="34" charset="0"/>
              <a:buChar char="•"/>
            </a:pPr>
            <a:r>
              <a:rPr lang="en-US" smtClean="0"/>
              <a:t>We stepped through the 25 MHz of parameter</a:t>
            </a:r>
            <a:r>
              <a:rPr lang="en-US" baseline="0" smtClean="0"/>
              <a:t> space available in steps of 10 KHz and found about 15 modes.</a:t>
            </a:r>
          </a:p>
          <a:p>
            <a:pPr marL="174433" indent="-174433">
              <a:buFont typeface="Arial" panose="020B0604020202020204" pitchFamily="34" charset="0"/>
              <a:buChar char="•"/>
            </a:pPr>
            <a:r>
              <a:rPr lang="en-US" baseline="0" smtClean="0"/>
              <a:t>Most of these were actually found to be in the ICM.</a:t>
            </a:r>
          </a:p>
          <a:p>
            <a:pPr marL="174433" indent="-174433">
              <a:buFont typeface="Arial" panose="020B0604020202020204" pitchFamily="34" charset="0"/>
              <a:buChar char="•"/>
            </a:pPr>
            <a:r>
              <a:rPr lang="en-US" baseline="0" smtClean="0"/>
              <a:t>After whittling all these down, we were left with 8 modes that were actually in the HTC.</a:t>
            </a:r>
          </a:p>
          <a:p>
            <a:pPr marL="174433" indent="-174433">
              <a:buFont typeface="Arial" panose="020B0604020202020204" pitchFamily="34" charset="0"/>
              <a:buChar char="•"/>
            </a:pPr>
            <a:r>
              <a:rPr lang="en-US" baseline="0" smtClean="0"/>
              <a:t>Of these 8, we could pick up 7 on the HOM coupler and so obtain their real frequency.</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38</a:t>
            </a:fld>
            <a:endParaRPr lang="en-GB"/>
          </a:p>
        </p:txBody>
      </p:sp>
    </p:spTree>
    <p:extLst>
      <p:ext uri="{BB962C8B-B14F-4D97-AF65-F5344CB8AC3E}">
        <p14:creationId xmlns:p14="http://schemas.microsoft.com/office/powerpoint/2010/main" val="3920925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The first thing we can plot</a:t>
            </a:r>
            <a:r>
              <a:rPr lang="en-US" baseline="0" smtClean="0"/>
              <a:t> is the direction in which the modes are kicking.</a:t>
            </a:r>
          </a:p>
          <a:p>
            <a:pPr marL="174433" indent="-174433">
              <a:buFont typeface="Arial" panose="020B0604020202020204" pitchFamily="34" charset="0"/>
              <a:buChar char="•"/>
            </a:pPr>
            <a:r>
              <a:rPr lang="en-US" baseline="0" smtClean="0"/>
              <a:t>This is the purpose of the plots above.</a:t>
            </a:r>
          </a:p>
          <a:p>
            <a:pPr marL="174433" indent="-174433">
              <a:buFont typeface="Arial" panose="020B0604020202020204" pitchFamily="34" charset="0"/>
              <a:buChar char="•"/>
            </a:pPr>
            <a:r>
              <a:rPr lang="en-US" baseline="0" smtClean="0"/>
              <a:t>We have the horizontal component and the vertical component of each mode.</a:t>
            </a:r>
          </a:p>
          <a:p>
            <a:pPr marL="174433" indent="-174433">
              <a:buFont typeface="Arial" panose="020B0604020202020204" pitchFamily="34" charset="0"/>
              <a:buChar char="•"/>
            </a:pPr>
            <a:r>
              <a:rPr lang="en-US" baseline="0" smtClean="0"/>
              <a:t>However, there is an ambiguity as to the sign of the two.</a:t>
            </a:r>
          </a:p>
          <a:p>
            <a:pPr marL="174433" indent="-174433">
              <a:buFont typeface="Arial" panose="020B0604020202020204" pitchFamily="34" charset="0"/>
              <a:buChar char="•"/>
            </a:pPr>
            <a:r>
              <a:rPr lang="en-US" baseline="0" smtClean="0"/>
              <a:t>Hence, they could be kick along either the purple line or the blue line.</a:t>
            </a:r>
          </a:p>
          <a:p>
            <a:pPr marL="174433" indent="-174433">
              <a:buFont typeface="Arial" panose="020B0604020202020204" pitchFamily="34" charset="0"/>
              <a:buChar char="•"/>
            </a:pPr>
            <a:r>
              <a:rPr lang="en-US" baseline="0" smtClean="0"/>
              <a:t>The direction of the kick is the first clue as to the nature of the mode.</a:t>
            </a:r>
          </a:p>
          <a:p>
            <a:pPr marL="174433" indent="-174433">
              <a:buFont typeface="Arial" panose="020B0604020202020204" pitchFamily="34" charset="0"/>
              <a:buChar char="•"/>
            </a:pPr>
            <a:r>
              <a:rPr lang="en-US" baseline="0" smtClean="0"/>
              <a:t>Dipole mode should always kick in the same direction (near the mode axis).</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39</a:t>
            </a:fld>
            <a:endParaRPr lang="en-GB"/>
          </a:p>
        </p:txBody>
      </p:sp>
    </p:spTree>
    <p:extLst>
      <p:ext uri="{BB962C8B-B14F-4D97-AF65-F5344CB8AC3E}">
        <p14:creationId xmlns:p14="http://schemas.microsoft.com/office/powerpoint/2010/main" val="3818650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Here’s the same set of</a:t>
            </a:r>
            <a:r>
              <a:rPr lang="en-US" baseline="0" smtClean="0"/>
              <a:t> plots, this time for the second </a:t>
            </a:r>
            <a:r>
              <a:rPr lang="en-US" baseline="0" err="1" smtClean="0"/>
              <a:t>quadrupole</a:t>
            </a:r>
            <a:r>
              <a:rPr lang="en-US" baseline="0" smtClean="0"/>
              <a:t> </a:t>
            </a:r>
            <a:r>
              <a:rPr lang="en-US" baseline="0" err="1" smtClean="0"/>
              <a:t>passband</a:t>
            </a:r>
            <a:r>
              <a:rPr lang="en-US" baseline="0" smtClean="0"/>
              <a:t>.</a:t>
            </a:r>
          </a:p>
          <a:p>
            <a:pPr marL="174433" indent="-174433">
              <a:buFont typeface="Arial" panose="020B0604020202020204" pitchFamily="34" charset="0"/>
              <a:buChar char="•"/>
            </a:pPr>
            <a:r>
              <a:rPr lang="en-US" baseline="0" smtClean="0"/>
              <a:t>Note that these directions are not perfect. Note for example the plot in the bottom left.</a:t>
            </a:r>
          </a:p>
          <a:p>
            <a:pPr marL="174433" indent="-174433">
              <a:buFont typeface="Arial" panose="020B0604020202020204" pitchFamily="34" charset="0"/>
              <a:buChar char="•"/>
            </a:pPr>
            <a:r>
              <a:rPr lang="en-US" baseline="0" smtClean="0"/>
              <a:t>Here we had no data for one of the components in the region around x-2 to x=5, and hence the spline fit that is used to get the direction is not trustworthy.</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40</a:t>
            </a:fld>
            <a:endParaRPr lang="en-GB"/>
          </a:p>
        </p:txBody>
      </p:sp>
    </p:spTree>
    <p:extLst>
      <p:ext uri="{BB962C8B-B14F-4D97-AF65-F5344CB8AC3E}">
        <p14:creationId xmlns:p14="http://schemas.microsoft.com/office/powerpoint/2010/main" val="211027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Beam</a:t>
            </a:r>
            <a:r>
              <a:rPr lang="en-GB" baseline="0" smtClean="0"/>
              <a:t> breakup due to the presence of a high impedance HOM is a particular danger for ERLs since the bunch train is effectively infinite.</a:t>
            </a:r>
          </a:p>
          <a:p>
            <a:r>
              <a:rPr lang="en-GB" baseline="0" smtClean="0"/>
              <a:t>It only really takes one dipole with a high enough impedance to cause BBU. However, the scaling relation of the threshold current is known.</a:t>
            </a:r>
          </a:p>
          <a:p>
            <a:r>
              <a:rPr lang="en-GB" baseline="0" smtClean="0"/>
              <a:t>The onset of this threshold current can be easily seen in the phase space of particle simulations for a single-cavity ERL, in which the scaling term n is 1.</a:t>
            </a:r>
          </a:p>
          <a:p>
            <a:r>
              <a:rPr lang="en-GB" baseline="0" smtClean="0"/>
              <a:t>(Animate) At currents below the threshold, the phase space has a stable, attractive centre. Nearing the threshold, we see the onset of stable phase space orbits. Above the threshold, beam breakup occurs as the phase space path diverges.</a:t>
            </a: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a:t>
            </a:fld>
            <a:endParaRPr lang="en-GB"/>
          </a:p>
        </p:txBody>
      </p:sp>
    </p:spTree>
    <p:extLst>
      <p:ext uri="{BB962C8B-B14F-4D97-AF65-F5344CB8AC3E}">
        <p14:creationId xmlns:p14="http://schemas.microsoft.com/office/powerpoint/2010/main" val="4007572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The direction gives us a hint to the nature of the mode</a:t>
            </a:r>
            <a:r>
              <a:rPr lang="en-US" baseline="0" smtClean="0"/>
              <a:t> (dipole, </a:t>
            </a:r>
            <a:r>
              <a:rPr lang="en-US" baseline="0" err="1" smtClean="0"/>
              <a:t>quadrupole</a:t>
            </a:r>
            <a:r>
              <a:rPr lang="en-US" baseline="0" smtClean="0"/>
              <a:t>,  etc.)</a:t>
            </a:r>
          </a:p>
          <a:p>
            <a:pPr marL="174433" indent="-174433">
              <a:buFont typeface="Arial" panose="020B0604020202020204" pitchFamily="34" charset="0"/>
              <a:buChar char="•"/>
            </a:pPr>
            <a:r>
              <a:rPr lang="en-US" baseline="0" smtClean="0"/>
              <a:t>But to get the R/Q, we need to fit to the magnitude of the kick</a:t>
            </a:r>
          </a:p>
          <a:p>
            <a:pPr marL="174433" indent="-174433">
              <a:buFont typeface="Arial" panose="020B0604020202020204" pitchFamily="34" charset="0"/>
              <a:buChar char="•"/>
            </a:pPr>
            <a:r>
              <a:rPr lang="en-US" baseline="0" smtClean="0"/>
              <a:t>To do this, we plot the magnitude of the kick, on top of the direction so that we can keep both in view at the same time.</a:t>
            </a:r>
          </a:p>
          <a:p>
            <a:pPr marL="174433" indent="-174433">
              <a:buFont typeface="Arial" panose="020B0604020202020204" pitchFamily="34" charset="0"/>
              <a:buChar char="•"/>
            </a:pPr>
            <a:r>
              <a:rPr lang="en-US" baseline="0" smtClean="0"/>
              <a:t>We then perform a surface fit.</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41</a:t>
            </a:fld>
            <a:endParaRPr lang="en-GB"/>
          </a:p>
        </p:txBody>
      </p:sp>
    </p:spTree>
    <p:extLst>
      <p:ext uri="{BB962C8B-B14F-4D97-AF65-F5344CB8AC3E}">
        <p14:creationId xmlns:p14="http://schemas.microsoft.com/office/powerpoint/2010/main" val="3997342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The analysis consists of one feedback loop for each mode. We first fit the mode to some functional</a:t>
            </a:r>
            <a:r>
              <a:rPr lang="en-US" baseline="0" smtClean="0"/>
              <a:t> form, and use that to obtain the </a:t>
            </a:r>
            <a:r>
              <a:rPr lang="en-US" baseline="0" err="1" smtClean="0"/>
              <a:t>polarisation</a:t>
            </a:r>
            <a:r>
              <a:rPr lang="en-US" baseline="0" smtClean="0"/>
              <a:t> and nature of the mode. </a:t>
            </a:r>
          </a:p>
          <a:p>
            <a:pPr marL="174433" indent="-174433">
              <a:buFont typeface="Arial" panose="020B0604020202020204" pitchFamily="34" charset="0"/>
              <a:buChar char="•"/>
            </a:pPr>
            <a:r>
              <a:rPr lang="en-US" baseline="0" smtClean="0"/>
              <a:t>We compare the directions of the expected kick to the real thing</a:t>
            </a:r>
          </a:p>
          <a:p>
            <a:pPr marL="174433" indent="-174433">
              <a:buFont typeface="Arial" panose="020B0604020202020204" pitchFamily="34" charset="0"/>
              <a:buChar char="•"/>
            </a:pPr>
            <a:r>
              <a:rPr lang="en-US" baseline="0" smtClean="0"/>
              <a:t>If they match within limits, the fit is good and we can obtain the R/Q.</a:t>
            </a:r>
          </a:p>
          <a:p>
            <a:pPr marL="174433" indent="-174433">
              <a:buFont typeface="Arial" panose="020B0604020202020204" pitchFamily="34" charset="0"/>
              <a:buChar char="•"/>
            </a:pPr>
            <a:r>
              <a:rPr lang="en-US" baseline="0" smtClean="0"/>
              <a:t>Otherwise, we start over.</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42</a:t>
            </a:fld>
            <a:endParaRPr lang="en-GB"/>
          </a:p>
        </p:txBody>
      </p:sp>
    </p:spTree>
    <p:extLst>
      <p:ext uri="{BB962C8B-B14F-4D97-AF65-F5344CB8AC3E}">
        <p14:creationId xmlns:p14="http://schemas.microsoft.com/office/powerpoint/2010/main" val="3279513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smtClean="0"/>
              <a:t>Well, it’s unlikely that the BPMs are perfectly aligned to the </a:t>
            </a:r>
            <a:r>
              <a:rPr lang="en-US" err="1" smtClean="0"/>
              <a:t>centre</a:t>
            </a:r>
            <a:r>
              <a:rPr lang="en-US" smtClean="0"/>
              <a:t> of the cavity. Being</a:t>
            </a:r>
            <a:r>
              <a:rPr lang="en-US" baseline="0" smtClean="0"/>
              <a:t> 3mm off is really quite likely. This means that even if we </a:t>
            </a:r>
            <a:r>
              <a:rPr lang="en-US" baseline="0" err="1" smtClean="0"/>
              <a:t>centre</a:t>
            </a:r>
            <a:r>
              <a:rPr lang="en-US" baseline="0" smtClean="0"/>
              <a:t> directly through these two BPMs, we’re still going to excite HOMs.</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44</a:t>
            </a:fld>
            <a:endParaRPr lang="en-GB"/>
          </a:p>
        </p:txBody>
      </p:sp>
    </p:spTree>
    <p:extLst>
      <p:ext uri="{BB962C8B-B14F-4D97-AF65-F5344CB8AC3E}">
        <p14:creationId xmlns:p14="http://schemas.microsoft.com/office/powerpoint/2010/main" val="1688172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Even so – where are our azimuthal </a:t>
            </a:r>
            <a:r>
              <a:rPr lang="en-US" err="1" smtClean="0"/>
              <a:t>zeros</a:t>
            </a:r>
            <a:r>
              <a:rPr lang="en-US" smtClean="0"/>
              <a:t>? Is there something else that’s kicking the beam?</a:t>
            </a:r>
          </a:p>
          <a:p>
            <a:pPr marL="174433" indent="-174433">
              <a:buFont typeface="Arial" panose="020B0604020202020204" pitchFamily="34" charset="0"/>
              <a:buChar char="•"/>
            </a:pPr>
            <a:r>
              <a:rPr lang="en-US" smtClean="0"/>
              <a:t>Well, there is a dipole magnet</a:t>
            </a:r>
            <a:r>
              <a:rPr lang="en-US" baseline="0" smtClean="0"/>
              <a:t> that bends the beam just before the BPM. This dipole is necessary to send the beam into the dump.</a:t>
            </a:r>
          </a:p>
          <a:p>
            <a:pPr marL="174433" indent="-174433">
              <a:buFont typeface="Arial" panose="020B0604020202020204" pitchFamily="34" charset="0"/>
              <a:buChar char="•"/>
            </a:pPr>
            <a:r>
              <a:rPr lang="en-US" baseline="0" smtClean="0"/>
              <a:t>Dipoles can turn a longitudinal momentum spread into a kick.</a:t>
            </a:r>
          </a:p>
          <a:p>
            <a:pPr marL="174433" indent="-174433">
              <a:buFont typeface="Arial" panose="020B0604020202020204" pitchFamily="34" charset="0"/>
              <a:buChar char="•"/>
            </a:pPr>
            <a:r>
              <a:rPr lang="en-US" baseline="0" smtClean="0"/>
              <a:t>But at least to my estimate, this kick should be only on the order of 1-2 microns. We see offsets that are even 10s of microns.</a:t>
            </a:r>
          </a:p>
          <a:p>
            <a:pPr marL="174433" indent="-174433">
              <a:buFont typeface="Arial" panose="020B0604020202020204" pitchFamily="34" charset="0"/>
              <a:buChar char="•"/>
            </a:pPr>
            <a:r>
              <a:rPr lang="en-US" baseline="0" smtClean="0"/>
              <a:t>Is the </a:t>
            </a:r>
            <a:r>
              <a:rPr lang="en-US" baseline="0" err="1" smtClean="0"/>
              <a:t>polarisation</a:t>
            </a:r>
            <a:r>
              <a:rPr lang="en-US" baseline="0" smtClean="0"/>
              <a:t> of our mode rotating as we go cell to cell?</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45</a:t>
            </a:fld>
            <a:endParaRPr lang="en-GB"/>
          </a:p>
        </p:txBody>
      </p:sp>
    </p:spTree>
    <p:extLst>
      <p:ext uri="{BB962C8B-B14F-4D97-AF65-F5344CB8AC3E}">
        <p14:creationId xmlns:p14="http://schemas.microsoft.com/office/powerpoint/2010/main" val="3815047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This is where we are now. Until we understand why the kick landscape doesn’t match to the original</a:t>
            </a:r>
            <a:r>
              <a:rPr lang="en-US" baseline="0" smtClean="0"/>
              <a:t> expectation, we cannot obtain the R/Q. We need the R/Q to be able to tell if the cavity will scale to higher currents.</a:t>
            </a:r>
          </a:p>
          <a:p>
            <a:pPr marL="174433" indent="-174433">
              <a:buFont typeface="Arial" panose="020B0604020202020204" pitchFamily="34" charset="0"/>
              <a:buChar char="•"/>
            </a:pPr>
            <a:r>
              <a:rPr lang="en-US" baseline="0" smtClean="0"/>
              <a:t>Firstly, we’re scouring the experiment for other possible sources of kick.</a:t>
            </a:r>
          </a:p>
          <a:p>
            <a:pPr marL="174433" indent="-174433">
              <a:buFont typeface="Arial" panose="020B0604020202020204" pitchFamily="34" charset="0"/>
              <a:buChar char="•"/>
            </a:pPr>
            <a:r>
              <a:rPr lang="en-US" baseline="0" smtClean="0"/>
              <a:t>It is possible (although we deem it unlikely) that we’re seeing some summation of modes</a:t>
            </a:r>
          </a:p>
          <a:p>
            <a:pPr marL="174433" indent="-174433">
              <a:buFont typeface="Arial" panose="020B0604020202020204" pitchFamily="34" charset="0"/>
              <a:buChar char="•"/>
            </a:pPr>
            <a:r>
              <a:rPr lang="en-US" baseline="0" smtClean="0"/>
              <a:t>The next stage is to extend the original derivation to include these extra kick sources</a:t>
            </a:r>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46</a:t>
            </a:fld>
            <a:endParaRPr lang="en-GB"/>
          </a:p>
        </p:txBody>
      </p:sp>
    </p:spTree>
    <p:extLst>
      <p:ext uri="{BB962C8B-B14F-4D97-AF65-F5344CB8AC3E}">
        <p14:creationId xmlns:p14="http://schemas.microsoft.com/office/powerpoint/2010/main" val="1870132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Which brings us to our conclusions. Can we draw any yet? Unfortunately, until</a:t>
            </a:r>
            <a:r>
              <a:rPr lang="en-US" baseline="0" smtClean="0"/>
              <a:t> we obtain the R/Qs, we cannot state with certainty that these modes won’t be a problem. The preliminary analysis gives some useful information – number of modes, Qs, etc. – but we’re stuck in this little loop here.</a:t>
            </a:r>
          </a:p>
          <a:p>
            <a:pPr marL="174433" indent="-174433">
              <a:buFont typeface="Arial" panose="020B0604020202020204" pitchFamily="34" charset="0"/>
              <a:buChar char="•"/>
            </a:pPr>
            <a:r>
              <a:rPr lang="en-US" baseline="0" smtClean="0"/>
              <a:t>However, hopefully we’ll break out of this loop in the next couple of weeks and we’ll have an R/Q for these modes very soon.</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47</a:t>
            </a:fld>
            <a:endParaRPr lang="en-GB"/>
          </a:p>
        </p:txBody>
      </p:sp>
    </p:spTree>
    <p:extLst>
      <p:ext uri="{BB962C8B-B14F-4D97-AF65-F5344CB8AC3E}">
        <p14:creationId xmlns:p14="http://schemas.microsoft.com/office/powerpoint/2010/main" val="1631728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Here is a layout and brief animation</a:t>
            </a:r>
            <a:r>
              <a:rPr lang="en-GB" baseline="0" smtClean="0"/>
              <a:t> that outlines the function of the proposed ERL.</a:t>
            </a:r>
          </a:p>
          <a:p>
            <a:r>
              <a:rPr lang="en-GB" baseline="0" smtClean="0"/>
              <a:t>The beam is injected, accelerated through the two </a:t>
            </a:r>
            <a:r>
              <a:rPr lang="en-GB" baseline="0" err="1" smtClean="0"/>
              <a:t>linac</a:t>
            </a:r>
            <a:r>
              <a:rPr lang="en-GB" baseline="0" smtClean="0"/>
              <a:t> stretches, passed through the experimental stations and the modified storage ring, decelerated in the </a:t>
            </a:r>
            <a:r>
              <a:rPr lang="en-GB" baseline="0" err="1" smtClean="0"/>
              <a:t>linacs</a:t>
            </a:r>
            <a:r>
              <a:rPr lang="en-GB" baseline="0" smtClean="0"/>
              <a:t>, and finally brought a stop.</a:t>
            </a:r>
          </a:p>
          <a:p>
            <a:r>
              <a:rPr lang="en-GB" baseline="0" smtClean="0"/>
              <a:t>What is particularly challenging regarding this design is that it requires storage ring levels of continuous current in a </a:t>
            </a:r>
            <a:r>
              <a:rPr lang="en-GB" baseline="0" err="1" smtClean="0"/>
              <a:t>linac</a:t>
            </a:r>
            <a:r>
              <a:rPr lang="en-GB" baseline="0" smtClean="0"/>
              <a:t>-based design. Only SRF cavities can fulfil this requirement.</a:t>
            </a: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48</a:t>
            </a:fld>
            <a:endParaRPr lang="en-GB"/>
          </a:p>
        </p:txBody>
      </p:sp>
    </p:spTree>
    <p:extLst>
      <p:ext uri="{BB962C8B-B14F-4D97-AF65-F5344CB8AC3E}">
        <p14:creationId xmlns:p14="http://schemas.microsoft.com/office/powerpoint/2010/main" val="56089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 7-cell</a:t>
            </a:r>
            <a:r>
              <a:rPr lang="en-GB" baseline="0" smtClean="0"/>
              <a:t> ERL cavity is based upon the ILC TESLA design.</a:t>
            </a:r>
          </a:p>
          <a:p>
            <a:r>
              <a:rPr lang="en-GB" baseline="0" smtClean="0"/>
              <a:t>It is a solid niobium cavity, with an operating mode frequency of 1.3 GHz.</a:t>
            </a:r>
          </a:p>
          <a:p>
            <a:r>
              <a:rPr lang="en-GB" baseline="0" smtClean="0"/>
              <a:t>To optimise the beam for operation at 100 mA operation, and to maximise the threshold current at which BBU onsets, we consider the geometry of 4 (animate) different sectors of the cavity:</a:t>
            </a:r>
          </a:p>
          <a:p>
            <a:pPr marL="228600" indent="-228600">
              <a:buAutoNum type="arabicParenR"/>
            </a:pPr>
            <a:r>
              <a:rPr lang="en-GB" baseline="0" smtClean="0"/>
              <a:t>The HOM loads, which determine specific mode losses,</a:t>
            </a:r>
          </a:p>
          <a:p>
            <a:pPr marL="228600" indent="-228600">
              <a:buAutoNum type="arabicParenR"/>
            </a:pPr>
            <a:r>
              <a:rPr lang="en-GB" baseline="0" smtClean="0"/>
              <a:t>The beam pipe, which determines the </a:t>
            </a:r>
            <a:r>
              <a:rPr lang="en-GB" baseline="0" err="1" smtClean="0"/>
              <a:t>linac</a:t>
            </a:r>
            <a:r>
              <a:rPr lang="en-GB" baseline="0" smtClean="0"/>
              <a:t> fill factor and fundamental mode losses,</a:t>
            </a:r>
          </a:p>
          <a:p>
            <a:pPr marL="228600" indent="-228600">
              <a:buAutoNum type="arabicParenR"/>
            </a:pPr>
            <a:r>
              <a:rPr lang="en-GB" smtClean="0"/>
              <a:t>The centre cells,</a:t>
            </a:r>
            <a:r>
              <a:rPr lang="en-GB" baseline="0" smtClean="0"/>
              <a:t> which determine the general properties of the HOM spectrum,</a:t>
            </a:r>
          </a:p>
          <a:p>
            <a:pPr marL="228600" indent="-228600">
              <a:buAutoNum type="arabicParenR"/>
            </a:pPr>
            <a:r>
              <a:rPr lang="en-GB" baseline="0" smtClean="0"/>
              <a:t>The </a:t>
            </a:r>
            <a:r>
              <a:rPr lang="en-GB" baseline="0" err="1" smtClean="0"/>
              <a:t>assymetric</a:t>
            </a:r>
            <a:r>
              <a:rPr lang="en-GB" baseline="0" smtClean="0"/>
              <a:t> end cells, which are responsible for coupling HOMs to the HOM absorber as well as preventing trapped modes.</a:t>
            </a:r>
          </a:p>
          <a:p>
            <a:pPr marL="0" indent="0">
              <a:buNone/>
            </a:pPr>
            <a:r>
              <a:rPr lang="en-GB" baseline="0" smtClean="0"/>
              <a:t>Here is what the cavity looks like once fabricated.</a:t>
            </a:r>
          </a:p>
        </p:txBody>
      </p:sp>
      <p:sp>
        <p:nvSpPr>
          <p:cNvPr id="4" name="Slide Number Placeholder 3"/>
          <p:cNvSpPr>
            <a:spLocks noGrp="1"/>
          </p:cNvSpPr>
          <p:nvPr>
            <p:ph type="sldNum" sz="quarter" idx="10"/>
          </p:nvPr>
        </p:nvSpPr>
        <p:spPr/>
        <p:txBody>
          <a:bodyPr/>
          <a:lstStyle/>
          <a:p>
            <a:fld id="{DA13B76D-0780-4579-8F26-B4A450DA84BB}" type="slidenum">
              <a:rPr lang="en-GB" smtClean="0"/>
              <a:t>4</a:t>
            </a:fld>
            <a:endParaRPr lang="en-GB"/>
          </a:p>
        </p:txBody>
      </p:sp>
    </p:spTree>
    <p:extLst>
      <p:ext uri="{BB962C8B-B14F-4D97-AF65-F5344CB8AC3E}">
        <p14:creationId xmlns:p14="http://schemas.microsoft.com/office/powerpoint/2010/main" val="244077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cavity is mounted inside our Horizontal Test </a:t>
            </a:r>
            <a:r>
              <a:rPr lang="en-GB" dirty="0" err="1" smtClean="0"/>
              <a:t>Cryomodule</a:t>
            </a:r>
            <a:r>
              <a:rPr lang="en-GB" dirty="0" smtClean="0"/>
              <a:t>.</a:t>
            </a:r>
            <a:endParaRPr lang="en-GB" baseline="0" dirty="0" smtClean="0"/>
          </a:p>
          <a:p>
            <a:r>
              <a:rPr lang="en-GB" baseline="0" dirty="0" smtClean="0"/>
              <a:t>The fabrication and assembly process of this </a:t>
            </a:r>
            <a:r>
              <a:rPr lang="en-GB" baseline="0" dirty="0" err="1" smtClean="0"/>
              <a:t>cryomodule</a:t>
            </a:r>
            <a:r>
              <a:rPr lang="en-GB" baseline="0" dirty="0" smtClean="0"/>
              <a:t> is as close as possible to the procedure expected to be used in the fabrication of the Main </a:t>
            </a:r>
            <a:r>
              <a:rPr lang="en-GB" baseline="0" dirty="0" err="1" smtClean="0"/>
              <a:t>Linac</a:t>
            </a:r>
            <a:r>
              <a:rPr lang="en-GB" baseline="0" dirty="0" smtClean="0"/>
              <a:t> </a:t>
            </a:r>
            <a:r>
              <a:rPr lang="en-GB" baseline="0" dirty="0" err="1" smtClean="0"/>
              <a:t>Cryomodules</a:t>
            </a:r>
            <a:r>
              <a:rPr lang="en-GB" baseline="0" dirty="0" smtClean="0"/>
              <a:t>.</a:t>
            </a:r>
          </a:p>
          <a:p>
            <a:r>
              <a:rPr lang="en-GB" baseline="0" dirty="0" smtClean="0"/>
              <a:t>It is fully equipped with everything needed for operation with beam.</a:t>
            </a:r>
          </a:p>
          <a:p>
            <a:r>
              <a:rPr lang="en-GB" baseline="0" dirty="0" smtClean="0"/>
              <a:t>(Animate)</a:t>
            </a:r>
          </a:p>
          <a:p>
            <a:r>
              <a:rPr lang="en-GB" baseline="0" dirty="0" smtClean="0"/>
              <a:t>At the centre is the 7-cell main </a:t>
            </a:r>
            <a:r>
              <a:rPr lang="en-GB" baseline="0" dirty="0" err="1" smtClean="0"/>
              <a:t>linac</a:t>
            </a:r>
            <a:r>
              <a:rPr lang="en-GB" baseline="0" dirty="0" smtClean="0"/>
              <a:t> cavity.</a:t>
            </a:r>
          </a:p>
          <a:p>
            <a:r>
              <a:rPr lang="en-GB" baseline="0" dirty="0" smtClean="0"/>
              <a:t>On the left is the input RF high current coupler.</a:t>
            </a:r>
          </a:p>
          <a:p>
            <a:r>
              <a:rPr lang="en-GB" baseline="0" dirty="0" smtClean="0"/>
              <a:t>On the right is an RF field probe for HOM diagnostics.</a:t>
            </a:r>
          </a:p>
          <a:p>
            <a:r>
              <a:rPr lang="en-GB" baseline="0" dirty="0" smtClean="0"/>
              <a:t>On either end are the two HOM loads.</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5</a:t>
            </a:fld>
            <a:endParaRPr lang="en-GB"/>
          </a:p>
        </p:txBody>
      </p:sp>
    </p:spTree>
    <p:extLst>
      <p:ext uri="{BB962C8B-B14F-4D97-AF65-F5344CB8AC3E}">
        <p14:creationId xmlns:p14="http://schemas.microsoft.com/office/powerpoint/2010/main" val="69399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mtClean="0"/>
              <a:t>Our first major defining characteristic is our operating</a:t>
            </a:r>
            <a:r>
              <a:rPr lang="en-GB" baseline="0" smtClean="0"/>
              <a:t> efficiency at the operating gradient – i.e. the Quality factor.</a:t>
            </a:r>
          </a:p>
          <a:p>
            <a:pPr marL="0" indent="0">
              <a:buFont typeface="Arial" panose="020B0604020202020204" pitchFamily="34" charset="0"/>
              <a:buNone/>
            </a:pPr>
            <a:r>
              <a:rPr lang="en-GB" baseline="0" smtClean="0"/>
              <a:t>The cavity Q is 6x10^10 at our specified gradients of 16 MV/m – 3 times greater than our specification!</a:t>
            </a:r>
          </a:p>
          <a:p>
            <a:pPr marL="0" indent="0">
              <a:buFont typeface="Arial" panose="020B0604020202020204" pitchFamily="34" charset="0"/>
              <a:buNone/>
            </a:pPr>
            <a:r>
              <a:rPr lang="en-GB" baseline="0" smtClean="0"/>
              <a:t>Having such a high Q increases the cryogenic efficiency and slashes costs in our cooling system.</a:t>
            </a: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7</a:t>
            </a:fld>
            <a:endParaRPr lang="en-GB"/>
          </a:p>
        </p:txBody>
      </p:sp>
    </p:spTree>
    <p:extLst>
      <p:ext uri="{BB962C8B-B14F-4D97-AF65-F5344CB8AC3E}">
        <p14:creationId xmlns:p14="http://schemas.microsoft.com/office/powerpoint/2010/main" val="256056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 first experiment</a:t>
            </a:r>
            <a:r>
              <a:rPr lang="en-GB" baseline="0" smtClean="0"/>
              <a:t> to be run is very simple in concept – we pass a beam through the HTC, and observe the increase in temperature of the HOM load cooling system. We can determine the power dissipation and longitudinal loss factor from these measurements and then extrapolate them to what we would see if the HTC were to be operated at 100 mA in an ERL configuration.</a:t>
            </a: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8</a:t>
            </a:fld>
            <a:endParaRPr lang="en-GB"/>
          </a:p>
        </p:txBody>
      </p:sp>
    </p:spTree>
    <p:extLst>
      <p:ext uri="{BB962C8B-B14F-4D97-AF65-F5344CB8AC3E}">
        <p14:creationId xmlns:p14="http://schemas.microsoft.com/office/powerpoint/2010/main" val="105401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contentious issue in the design was whether or not to coat the stainless</a:t>
            </a:r>
            <a:r>
              <a:rPr lang="en-US" baseline="0" dirty="0" smtClean="0"/>
              <a:t> steel </a:t>
            </a:r>
            <a:r>
              <a:rPr lang="en-US" baseline="0" dirty="0" err="1" smtClean="0"/>
              <a:t>beampipe</a:t>
            </a:r>
            <a:r>
              <a:rPr lang="en-US" baseline="0" dirty="0" smtClean="0"/>
              <a:t> around the HOM load with a thin layer of copper. Being more conductive, this would drastically lower the resistive wall losses, and with it the dynamic load, but it also increases static load from the 5K cooling ring. A consensus as to which design was better could not be reached, so one of the HOM loads was copper coated and the other was not. </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9</a:t>
            </a:fld>
            <a:endParaRPr lang="en-GB"/>
          </a:p>
        </p:txBody>
      </p:sp>
    </p:spTree>
    <p:extLst>
      <p:ext uri="{BB962C8B-B14F-4D97-AF65-F5344CB8AC3E}">
        <p14:creationId xmlns:p14="http://schemas.microsoft.com/office/powerpoint/2010/main" val="210171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supply the HTC with beam,</a:t>
            </a:r>
            <a:r>
              <a:rPr lang="en-GB" baseline="0" dirty="0" smtClean="0"/>
              <a:t> we use the ERL injector prototype. This is a small accelerator that consists of essentially the first 20 metres of the actual ERL. It is capable of accelerating a beam of electrons to 5 MeV at up to 75 mA of continuous beam current. The device consists of (animate) the DC gun, from where the beam originates, the injector </a:t>
            </a:r>
            <a:r>
              <a:rPr lang="en-GB" baseline="0" dirty="0" err="1" smtClean="0"/>
              <a:t>cryomodule</a:t>
            </a:r>
            <a:r>
              <a:rPr lang="en-GB" baseline="0" dirty="0" smtClean="0"/>
              <a:t>, which accelerates the electrons to 5 MeV, the </a:t>
            </a:r>
            <a:r>
              <a:rPr lang="en-GB" baseline="0" dirty="0" err="1" smtClean="0"/>
              <a:t>beamline</a:t>
            </a:r>
            <a:r>
              <a:rPr lang="en-GB" baseline="0" dirty="0" smtClean="0"/>
              <a:t> where the HTC will be installed, and the beam stop where the beam terminates. (Animate) Here is the ERL, zoomed in slightly, with the HTC now integrated into the </a:t>
            </a:r>
            <a:r>
              <a:rPr lang="en-GB" baseline="0" dirty="0" err="1" smtClean="0"/>
              <a:t>beamline</a:t>
            </a:r>
            <a:r>
              <a:rPr lang="en-GB" baseline="0" dirty="0" smtClean="0"/>
              <a:t> after the injector.</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10</a:t>
            </a:fld>
            <a:endParaRPr lang="en-GB"/>
          </a:p>
        </p:txBody>
      </p:sp>
    </p:spTree>
    <p:extLst>
      <p:ext uri="{BB962C8B-B14F-4D97-AF65-F5344CB8AC3E}">
        <p14:creationId xmlns:p14="http://schemas.microsoft.com/office/powerpoint/2010/main" val="7820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92C409-66BF-41A2-89C7-C5201775EC45}" type="datetime1">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9907192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48E310-EF4E-4F8C-A42C-688368DB6406}" type="datetime1">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377790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66A5F7-1C37-4A57-A003-A292206B7EC1}" type="datetime1">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354546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1E1E40-AD3D-40F7-A545-58BB5D0B9B9A}" type="datetime1">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pic>
        <p:nvPicPr>
          <p:cNvPr id="8" name="Picture 11" descr="nsf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5063" y="6356350"/>
            <a:ext cx="3635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 SEAL SIMPLE BLAC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400" y="6364288"/>
            <a:ext cx="357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576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30A6A-D24F-4AAA-9781-7D1D506DB412}" type="datetime1">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6226494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839826-32DD-4633-963D-1A81BD29C0AD}" type="datetime1">
              <a:rPr lang="en-GB" smtClean="0"/>
              <a:t>14/07/2014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454960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4EA1B9-DD03-45BA-BD07-CB5DEE8A734B}" type="datetime1">
              <a:rPr lang="en-GB" smtClean="0"/>
              <a:t>14/07/2014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257907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8D7FEC-627E-4F57-9B4D-9600030AA947}" type="datetime1">
              <a:rPr lang="en-GB" smtClean="0"/>
              <a:t>14/07/2014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3570159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9B9EA-BCCB-46A5-8B15-35183EB7609A}" type="datetime1">
              <a:rPr lang="en-GB" smtClean="0"/>
              <a:t>14/07/2014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290077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D9A36-7968-44E2-A2AB-57C947900510}" type="datetime1">
              <a:rPr lang="en-GB" smtClean="0"/>
              <a:t>14/07/2014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67852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87459-B3B1-4683-A2D9-BED8AFF1613A}" type="datetime1">
              <a:rPr lang="en-GB" smtClean="0"/>
              <a:t>14/07/2014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72447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sf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755063" y="6356350"/>
            <a:ext cx="3635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 SEAL SIMPLE BLACK.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400" y="6364288"/>
            <a:ext cx="357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ew 42in Header.png"/>
          <p:cNvPicPr>
            <a:picLocks noChangeAspect="1"/>
          </p:cNvPicPr>
          <p:nvPr userDrawn="1"/>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438150"/>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6EBA6-C999-4380-ABC9-E0A192A4513F}" type="datetime1">
              <a:rPr lang="en-GB" smtClean="0"/>
              <a:t>14/07/2014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50DB0-F41D-4C47-85C3-B3078F74AEF5}" type="slidenum">
              <a:rPr lang="en-GB" smtClean="0"/>
              <a:t>‹#›</a:t>
            </a:fld>
            <a:endParaRPr lang="en-GB"/>
          </a:p>
        </p:txBody>
      </p:sp>
      <p:sp>
        <p:nvSpPr>
          <p:cNvPr id="11" name="TextBox 10"/>
          <p:cNvSpPr txBox="1"/>
          <p:nvPr userDrawn="1"/>
        </p:nvSpPr>
        <p:spPr>
          <a:xfrm>
            <a:off x="6835140" y="11490"/>
            <a:ext cx="2044701" cy="246221"/>
          </a:xfrm>
          <a:prstGeom prst="rect">
            <a:avLst/>
          </a:prstGeom>
          <a:noFill/>
        </p:spPr>
        <p:txBody>
          <a:bodyPr wrap="square" rtlCol="0">
            <a:spAutoFit/>
          </a:bodyPr>
          <a:lstStyle/>
          <a:p>
            <a:r>
              <a:rPr lang="en-GB" sz="1000" baseline="0" smtClean="0">
                <a:solidFill>
                  <a:schemeClr val="bg1"/>
                </a:solidFill>
              </a:rPr>
              <a:t>International Workshop on</a:t>
            </a:r>
            <a:endParaRPr lang="en-GB" sz="1000" baseline="0">
              <a:solidFill>
                <a:schemeClr val="bg1"/>
              </a:solidFill>
            </a:endParaRPr>
          </a:p>
        </p:txBody>
      </p:sp>
      <p:sp>
        <p:nvSpPr>
          <p:cNvPr id="12" name="TextBox 11"/>
          <p:cNvSpPr txBox="1"/>
          <p:nvPr userDrawn="1"/>
        </p:nvSpPr>
        <p:spPr>
          <a:xfrm>
            <a:off x="6835140" y="184011"/>
            <a:ext cx="2362200" cy="553998"/>
          </a:xfrm>
          <a:prstGeom prst="rect">
            <a:avLst/>
          </a:prstGeom>
          <a:noFill/>
        </p:spPr>
        <p:txBody>
          <a:bodyPr wrap="square" rtlCol="0">
            <a:spAutoFit/>
          </a:bodyPr>
          <a:lstStyle/>
          <a:p>
            <a:pPr algn="l"/>
            <a:r>
              <a:rPr lang="en-GB" sz="1000" b="1" smtClean="0">
                <a:solidFill>
                  <a:srgbClr val="FFE061"/>
                </a:solidFill>
              </a:rPr>
              <a:t>High</a:t>
            </a:r>
            <a:r>
              <a:rPr lang="en-GB" sz="1000" b="1" baseline="0" smtClean="0">
                <a:solidFill>
                  <a:srgbClr val="FFE061"/>
                </a:solidFill>
              </a:rPr>
              <a:t> Order Mode Diagnostic</a:t>
            </a:r>
          </a:p>
          <a:p>
            <a:pPr algn="l"/>
            <a:r>
              <a:rPr lang="en-GB" sz="1000" b="1" baseline="0" smtClean="0">
                <a:solidFill>
                  <a:srgbClr val="FFE061"/>
                </a:solidFill>
              </a:rPr>
              <a:t>&amp; Suppression in </a:t>
            </a:r>
          </a:p>
          <a:p>
            <a:pPr algn="l"/>
            <a:r>
              <a:rPr lang="en-GB" sz="1000" b="1" baseline="0" smtClean="0">
                <a:solidFill>
                  <a:srgbClr val="FFE061"/>
                </a:solidFill>
              </a:rPr>
              <a:t>Superconducting Cavities</a:t>
            </a:r>
            <a:r>
              <a:rPr lang="en-GB" sz="1000" b="1" smtClean="0">
                <a:solidFill>
                  <a:srgbClr val="FFE061"/>
                </a:solidFill>
              </a:rPr>
              <a:t> </a:t>
            </a:r>
            <a:endParaRPr lang="en-GB" sz="1000" b="1">
              <a:solidFill>
                <a:srgbClr val="FFE061"/>
              </a:solidFill>
            </a:endParaRPr>
          </a:p>
        </p:txBody>
      </p:sp>
      <p:grpSp>
        <p:nvGrpSpPr>
          <p:cNvPr id="10" name="Group 9"/>
          <p:cNvGrpSpPr/>
          <p:nvPr userDrawn="1"/>
        </p:nvGrpSpPr>
        <p:grpSpPr>
          <a:xfrm>
            <a:off x="8490426" y="111103"/>
            <a:ext cx="529274" cy="559858"/>
            <a:chOff x="9197340" y="-901332"/>
            <a:chExt cx="2082006" cy="2202316"/>
          </a:xfrm>
        </p:grpSpPr>
        <p:pic>
          <p:nvPicPr>
            <p:cNvPr id="16" name="Picture 4"/>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486265" y="-901332"/>
              <a:ext cx="1654968" cy="16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p:cNvPicPr>
            <p:nvPr userDrawn="1"/>
          </p:nvPicPr>
          <p:blipFill>
            <a:blip r:embed="rId17" cstate="print">
              <a:extLst>
                <a:ext uri="{28A0092B-C50C-407E-A947-70E740481C1C}">
                  <a14:useLocalDpi xmlns:a14="http://schemas.microsoft.com/office/drawing/2010/main" val="0"/>
                </a:ext>
              </a:extLst>
            </a:blip>
            <a:srcRect l="18198"/>
            <a:stretch>
              <a:fillRect/>
            </a:stretch>
          </p:blipFill>
          <p:spPr bwMode="auto">
            <a:xfrm>
              <a:off x="9197340" y="817945"/>
              <a:ext cx="2082006" cy="4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79089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40.png"/></Relationships>
</file>

<file path=ppt/slides/_rels/slide4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Measuring HOM parameters with beam for Cornell’s ERL cavities</a:t>
            </a:r>
            <a:endParaRPr lang="en-GB" dirty="0"/>
          </a:p>
        </p:txBody>
      </p:sp>
      <p:sp>
        <p:nvSpPr>
          <p:cNvPr id="3" name="Subtitle 2"/>
          <p:cNvSpPr>
            <a:spLocks noGrp="1"/>
          </p:cNvSpPr>
          <p:nvPr>
            <p:ph type="subTitle" idx="1"/>
          </p:nvPr>
        </p:nvSpPr>
        <p:spPr>
          <a:xfrm>
            <a:off x="833377" y="3886200"/>
            <a:ext cx="7477246" cy="1752600"/>
          </a:xfrm>
        </p:spPr>
        <p:txBody>
          <a:bodyPr>
            <a:normAutofit/>
          </a:bodyPr>
          <a:lstStyle/>
          <a:p>
            <a:r>
              <a:rPr lang="en-US" dirty="0" smtClean="0"/>
              <a:t>Daniel Hall</a:t>
            </a:r>
            <a:endParaRPr lang="en-GB" dirty="0"/>
          </a:p>
        </p:txBody>
      </p:sp>
    </p:spTree>
    <p:extLst>
      <p:ext uri="{BB962C8B-B14F-4D97-AF65-F5344CB8AC3E}">
        <p14:creationId xmlns:p14="http://schemas.microsoft.com/office/powerpoint/2010/main" val="234845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ERL Injector prototype</a:t>
            </a:r>
            <a:endParaRPr lang="en-GB"/>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2640" t="2436" r="10555" b="6749"/>
          <a:stretch/>
        </p:blipFill>
        <p:spPr>
          <a:xfrm>
            <a:off x="1359154" y="1600200"/>
            <a:ext cx="6425691" cy="4525963"/>
          </a:xfrm>
          <a:prstGeom prst="rect">
            <a:avLst/>
          </a:prstGeom>
          <a:ln>
            <a:no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6981" t="14166" r="17641" b="16592"/>
          <a:stretch/>
        </p:blipFill>
        <p:spPr>
          <a:xfrm>
            <a:off x="1359153" y="1878914"/>
            <a:ext cx="6425692" cy="3968536"/>
          </a:xfrm>
          <a:prstGeom prst="rect">
            <a:avLst/>
          </a:prstGeom>
        </p:spPr>
      </p:pic>
      <p:sp>
        <p:nvSpPr>
          <p:cNvPr id="6" name="Rectangular Callout 5"/>
          <p:cNvSpPr/>
          <p:nvPr/>
        </p:nvSpPr>
        <p:spPr>
          <a:xfrm>
            <a:off x="461225" y="4253300"/>
            <a:ext cx="1078302" cy="828136"/>
          </a:xfrm>
          <a:prstGeom prst="wedgeRectCallout">
            <a:avLst>
              <a:gd name="adj1" fmla="val 56914"/>
              <a:gd name="adj2" fmla="val 8463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smtClean="0"/>
              <a:t>Beam stop</a:t>
            </a:r>
            <a:endParaRPr lang="en-GB" sz="2400"/>
          </a:p>
        </p:txBody>
      </p:sp>
      <p:sp>
        <p:nvSpPr>
          <p:cNvPr id="7" name="Rectangular Callout 6"/>
          <p:cNvSpPr/>
          <p:nvPr/>
        </p:nvSpPr>
        <p:spPr>
          <a:xfrm>
            <a:off x="6254168" y="3839232"/>
            <a:ext cx="1983052" cy="828136"/>
          </a:xfrm>
          <a:prstGeom prst="wedgeRectCallout">
            <a:avLst>
              <a:gd name="adj1" fmla="val -37611"/>
              <a:gd name="adj2" fmla="val -11411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smtClean="0"/>
              <a:t>Injector </a:t>
            </a:r>
            <a:r>
              <a:rPr lang="en-GB" sz="2400" err="1" smtClean="0"/>
              <a:t>cryomodule</a:t>
            </a:r>
            <a:endParaRPr lang="en-GB" sz="2400"/>
          </a:p>
        </p:txBody>
      </p:sp>
      <p:sp>
        <p:nvSpPr>
          <p:cNvPr id="8" name="Rectangular Callout 7"/>
          <p:cNvSpPr/>
          <p:nvPr/>
        </p:nvSpPr>
        <p:spPr>
          <a:xfrm>
            <a:off x="7698069" y="1050778"/>
            <a:ext cx="1078302" cy="828136"/>
          </a:xfrm>
          <a:prstGeom prst="wedgeRectCallout">
            <a:avLst>
              <a:gd name="adj1" fmla="val -63219"/>
              <a:gd name="adj2" fmla="val 1057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smtClean="0"/>
              <a:t>DC Gun</a:t>
            </a:r>
            <a:endParaRPr lang="en-GB" sz="2400"/>
          </a:p>
        </p:txBody>
      </p:sp>
      <p:sp>
        <p:nvSpPr>
          <p:cNvPr id="9" name="Rectangular Callout 8"/>
          <p:cNvSpPr/>
          <p:nvPr/>
        </p:nvSpPr>
        <p:spPr>
          <a:xfrm>
            <a:off x="3860032" y="5019314"/>
            <a:ext cx="1321568" cy="828136"/>
          </a:xfrm>
          <a:prstGeom prst="wedgeRectCallout">
            <a:avLst>
              <a:gd name="adj1" fmla="val -37779"/>
              <a:gd name="adj2" fmla="val -975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smtClean="0"/>
              <a:t>HTC location</a:t>
            </a:r>
            <a:endParaRPr lang="en-GB" sz="2400"/>
          </a:p>
        </p:txBody>
      </p:sp>
      <p:sp>
        <p:nvSpPr>
          <p:cNvPr id="10" name="Rectangular Callout 9"/>
          <p:cNvSpPr/>
          <p:nvPr/>
        </p:nvSpPr>
        <p:spPr>
          <a:xfrm>
            <a:off x="2983445" y="2432120"/>
            <a:ext cx="1078302" cy="828136"/>
          </a:xfrm>
          <a:prstGeom prst="wedgeRectCallout">
            <a:avLst>
              <a:gd name="adj1" fmla="val 56914"/>
              <a:gd name="adj2" fmla="val 846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smtClean="0"/>
              <a:t>HTC</a:t>
            </a:r>
            <a:endParaRPr lang="en-GB" sz="2400"/>
          </a:p>
        </p:txBody>
      </p:sp>
      <p:sp>
        <p:nvSpPr>
          <p:cNvPr id="5" name="Rectangle 4"/>
          <p:cNvSpPr/>
          <p:nvPr/>
        </p:nvSpPr>
        <p:spPr>
          <a:xfrm>
            <a:off x="461225" y="1990160"/>
            <a:ext cx="3550920" cy="8839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i="1" dirty="0" smtClean="0"/>
              <a:t>Beam energy </a:t>
            </a:r>
            <a:r>
              <a:rPr lang="en-US" dirty="0" smtClean="0"/>
              <a:t>: 5 MeV</a:t>
            </a:r>
          </a:p>
          <a:p>
            <a:pPr algn="ctr"/>
            <a:r>
              <a:rPr lang="en-US" b="1" i="1" dirty="0" smtClean="0"/>
              <a:t>Maximum current </a:t>
            </a:r>
            <a:r>
              <a:rPr lang="en-US" dirty="0" smtClean="0"/>
              <a:t>: 75 mA CW</a:t>
            </a:r>
            <a:endParaRPr lang="en-GB" dirty="0"/>
          </a:p>
        </p:txBody>
      </p:sp>
    </p:spTree>
    <p:extLst>
      <p:ext uri="{BB962C8B-B14F-4D97-AF65-F5344CB8AC3E}">
        <p14:creationId xmlns:p14="http://schemas.microsoft.com/office/powerpoint/2010/main" val="416950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500"/>
                            </p:stCondLst>
                            <p:childTnLst>
                              <p:par>
                                <p:cTn id="17" presetID="10"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1000"/>
                            </p:stCondLst>
                            <p:childTnLst>
                              <p:par>
                                <p:cTn id="45" presetID="10" presetClass="entr" presetSubtype="0" fill="hold" grpId="0" nodeType="afterEffect">
                                  <p:stCondLst>
                                    <p:cond delay="5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HOM heating results</a:t>
            </a:r>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9725" y="1523040"/>
            <a:ext cx="5924550" cy="4680282"/>
          </a:xfrm>
        </p:spPr>
      </p:pic>
      <p:sp>
        <p:nvSpPr>
          <p:cNvPr id="5" name="TextBox 4"/>
          <p:cNvSpPr txBox="1"/>
          <p:nvPr/>
        </p:nvSpPr>
        <p:spPr>
          <a:xfrm>
            <a:off x="2867026" y="2314575"/>
            <a:ext cx="23241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dirty="0" smtClean="0"/>
              <a:t>At 100 mA in an ERL configuration, </a:t>
            </a:r>
            <a:r>
              <a:rPr lang="el-GR" i="1" dirty="0" smtClean="0"/>
              <a:t>Δ</a:t>
            </a:r>
            <a:r>
              <a:rPr lang="en-GB" i="1" dirty="0" smtClean="0"/>
              <a:t>T</a:t>
            </a:r>
            <a:r>
              <a:rPr lang="en-GB" dirty="0" smtClean="0"/>
              <a:t> = 3 K</a:t>
            </a:r>
            <a:endParaRPr lang="en-GB" dirty="0"/>
          </a:p>
        </p:txBody>
      </p:sp>
    </p:spTree>
    <p:extLst>
      <p:ext uri="{BB962C8B-B14F-4D97-AF65-F5344CB8AC3E}">
        <p14:creationId xmlns:p14="http://schemas.microsoft.com/office/powerpoint/2010/main" val="3683852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HOM heating results</a:t>
            </a:r>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7825" y="1491677"/>
            <a:ext cx="5848350" cy="4743008"/>
          </a:xfrm>
        </p:spPr>
      </p:pic>
      <p:sp>
        <p:nvSpPr>
          <p:cNvPr id="5" name="TextBox 4"/>
          <p:cNvSpPr txBox="1"/>
          <p:nvPr/>
        </p:nvSpPr>
        <p:spPr>
          <a:xfrm>
            <a:off x="2628901" y="2314574"/>
            <a:ext cx="271462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GB" dirty="0" smtClean="0"/>
              <a:t>At 100 mA in an ERL configuration, </a:t>
            </a:r>
            <a:r>
              <a:rPr lang="en-US" i="1" dirty="0" err="1" smtClean="0"/>
              <a:t>P</a:t>
            </a:r>
            <a:r>
              <a:rPr lang="en-US" i="1" baseline="-25000" dirty="0" err="1" smtClean="0"/>
              <a:t>diss</a:t>
            </a:r>
            <a:r>
              <a:rPr lang="en-US" dirty="0" smtClean="0"/>
              <a:t> = 90 W</a:t>
            </a:r>
            <a:endParaRPr lang="en-GB" dirty="0"/>
          </a:p>
        </p:txBody>
      </p:sp>
    </p:spTree>
    <p:extLst>
      <p:ext uri="{BB962C8B-B14F-4D97-AF65-F5344CB8AC3E}">
        <p14:creationId xmlns:p14="http://schemas.microsoft.com/office/powerpoint/2010/main" val="3396662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 heating conclusions</a:t>
            </a:r>
            <a:endParaRPr lang="en-GB" dirty="0"/>
          </a:p>
        </p:txBody>
      </p:sp>
      <p:sp>
        <p:nvSpPr>
          <p:cNvPr id="3" name="Content Placeholder 2"/>
          <p:cNvSpPr>
            <a:spLocks noGrp="1"/>
          </p:cNvSpPr>
          <p:nvPr>
            <p:ph idx="1"/>
          </p:nvPr>
        </p:nvSpPr>
        <p:spPr/>
        <p:txBody>
          <a:bodyPr/>
          <a:lstStyle/>
          <a:p>
            <a:r>
              <a:rPr lang="en-GB" dirty="0" smtClean="0"/>
              <a:t>The heating of the steel </a:t>
            </a:r>
            <a:r>
              <a:rPr lang="en-GB" dirty="0" err="1" smtClean="0"/>
              <a:t>beampipe</a:t>
            </a:r>
            <a:r>
              <a:rPr lang="en-GB" dirty="0" smtClean="0"/>
              <a:t> at 100 mA would be borderline acceptable – copper coated </a:t>
            </a:r>
            <a:r>
              <a:rPr lang="en-GB" dirty="0" err="1" smtClean="0"/>
              <a:t>beampipes</a:t>
            </a:r>
            <a:r>
              <a:rPr lang="en-GB" dirty="0" smtClean="0"/>
              <a:t> are a better alternative</a:t>
            </a:r>
          </a:p>
          <a:p>
            <a:r>
              <a:rPr lang="en-GB" dirty="0" smtClean="0"/>
              <a:t>At 100 mA, the projected dissipated power is 90 W, lower than our expected value of 200 W</a:t>
            </a:r>
          </a:p>
          <a:p>
            <a:r>
              <a:rPr lang="en-GB" dirty="0" smtClean="0"/>
              <a:t>Projected value is lower than realistic value, due to very high frequency HOMs – however, the worst case scenario is </a:t>
            </a:r>
            <a:r>
              <a:rPr lang="en-GB" i="1" dirty="0" err="1" smtClean="0"/>
              <a:t>P</a:t>
            </a:r>
            <a:r>
              <a:rPr lang="en-GB" i="1" baseline="-25000" dirty="0" err="1" smtClean="0"/>
              <a:t>diss</a:t>
            </a:r>
            <a:r>
              <a:rPr lang="en-GB" dirty="0" smtClean="0"/>
              <a:t> = 180 W </a:t>
            </a:r>
            <a:endParaRPr lang="en-GB" dirty="0"/>
          </a:p>
        </p:txBody>
      </p:sp>
    </p:spTree>
    <p:extLst>
      <p:ext uri="{BB962C8B-B14F-4D97-AF65-F5344CB8AC3E}">
        <p14:creationId xmlns:p14="http://schemas.microsoft.com/office/powerpoint/2010/main" val="44046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 detection with beam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smtClean="0"/>
                  <a:t>Experimental setup</a:t>
                </a:r>
                <a:endParaRPr lang="en-US" dirty="0" smtClean="0"/>
              </a:p>
              <a:p>
                <a:pPr lvl="1"/>
                <a:r>
                  <a:rPr lang="en-US" dirty="0" smtClean="0"/>
                  <a:t>A 50 MHz rep. rate beam is passed through the unpowered HTC</a:t>
                </a:r>
              </a:p>
              <a:p>
                <a:pPr lvl="1"/>
                <a:r>
                  <a:rPr lang="en-US" dirty="0" smtClean="0"/>
                  <a:t>The charge in each bunch is modulated at some frequency </a:t>
                </a:r>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𝑚</m:t>
                        </m:r>
                      </m:sub>
                    </m:sSub>
                  </m:oMath>
                </a14:m>
                <a:endParaRPr lang="en-US" dirty="0" smtClean="0"/>
              </a:p>
              <a:p>
                <a:pPr lvl="1"/>
                <a:r>
                  <a:rPr lang="en-US" dirty="0" smtClean="0"/>
                  <a:t>If the frequency is correct, it will excite a HOM</a:t>
                </a:r>
              </a:p>
              <a:p>
                <a:pPr marL="457200" lvl="1" indent="0">
                  <a:lnSpc>
                    <a:spcPct val="200000"/>
                  </a:lnSpc>
                  <a:buNone/>
                </a:pPr>
                <a14:m>
                  <m:oMathPara xmlns:m="http://schemas.openxmlformats.org/officeDocument/2006/math">
                    <m:oMathParaPr>
                      <m:jc m:val="center"/>
                    </m:oMathParaPr>
                    <m:oMath xmlns:m="http://schemas.openxmlformats.org/officeDocument/2006/math">
                      <m:sSub>
                        <m:sSubPr>
                          <m:ctrlPr>
                            <a:rPr lang="en-US" i="1" smtClean="0">
                              <a:latin typeface="Cambria Math"/>
                            </a:rPr>
                          </m:ctrlPr>
                        </m:sSubPr>
                        <m:e>
                          <m:r>
                            <a:rPr lang="en-US" i="1">
                              <a:latin typeface="Cambria Math"/>
                            </a:rPr>
                            <m:t>𝑓</m:t>
                          </m:r>
                        </m:e>
                        <m:sub>
                          <m:r>
                            <a:rPr lang="en-US" i="1">
                              <a:latin typeface="Cambria Math"/>
                            </a:rPr>
                            <m:t>𝐻𝑂𝑀</m:t>
                          </m:r>
                        </m:sub>
                      </m:sSub>
                      <m:r>
                        <a:rPr lang="en-US" i="1">
                          <a:latin typeface="Cambria Math"/>
                        </a:rPr>
                        <m:t>=</m:t>
                      </m:r>
                      <m:r>
                        <a:rPr lang="en-US" i="1">
                          <a:latin typeface="Cambria Math"/>
                        </a:rPr>
                        <m:t>𝑛</m:t>
                      </m:r>
                      <m:sSub>
                        <m:sSubPr>
                          <m:ctrlPr>
                            <a:rPr lang="en-US" i="1">
                              <a:latin typeface="Cambria Math"/>
                            </a:rPr>
                          </m:ctrlPr>
                        </m:sSubPr>
                        <m:e>
                          <m:r>
                            <a:rPr lang="en-US" i="1">
                              <a:latin typeface="Cambria Math"/>
                            </a:rPr>
                            <m:t>𝑓</m:t>
                          </m:r>
                        </m:e>
                        <m:sub>
                          <m:r>
                            <a:rPr lang="en-US" i="1">
                              <a:latin typeface="Cambria Math"/>
                            </a:rPr>
                            <m:t>𝑏𝑒𝑎𝑚</m:t>
                          </m:r>
                        </m:sub>
                      </m:sSub>
                      <m:r>
                        <a:rPr lang="en-US" i="1">
                          <a:latin typeface="Cambria Math"/>
                          <a:ea typeface="Cambria Math"/>
                        </a:rPr>
                        <m:t>±</m:t>
                      </m:r>
                      <m:sSub>
                        <m:sSubPr>
                          <m:ctrlPr>
                            <a:rPr lang="en-US" i="1">
                              <a:latin typeface="Cambria Math"/>
                            </a:rPr>
                          </m:ctrlPr>
                        </m:sSubPr>
                        <m:e>
                          <m:r>
                            <a:rPr lang="en-US" i="1">
                              <a:latin typeface="Cambria Math"/>
                            </a:rPr>
                            <m:t>𝑓</m:t>
                          </m:r>
                        </m:e>
                        <m:sub>
                          <m:r>
                            <a:rPr lang="en-US" i="1">
                              <a:latin typeface="Cambria Math"/>
                            </a:rPr>
                            <m:t>𝑚</m:t>
                          </m:r>
                          <m:r>
                            <m:rPr>
                              <m:nor/>
                            </m:rPr>
                            <a:rPr lang="en-US"/>
                            <m:t> </m:t>
                          </m:r>
                        </m:sub>
                      </m:sSub>
                    </m:oMath>
                  </m:oMathPara>
                </a14:m>
                <a:endParaRPr lang="en-US" dirty="0" smtClean="0"/>
              </a:p>
              <a:p>
                <a:pPr lvl="1">
                  <a:lnSpc>
                    <a:spcPct val="200000"/>
                  </a:lnSpc>
                </a:pPr>
                <a:r>
                  <a:rPr lang="en-US" dirty="0" smtClean="0"/>
                  <a:t>The kick on the beam is detected using a BPM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2830"/>
                </a:stretch>
              </a:blipFill>
            </p:spPr>
            <p:txBody>
              <a:bodyPr/>
              <a:lstStyle/>
              <a:p>
                <a:r>
                  <a:rPr lang="en-GB">
                    <a:noFill/>
                  </a:rPr>
                  <a:t> </a:t>
                </a:r>
              </a:p>
            </p:txBody>
          </p:sp>
        </mc:Fallback>
      </mc:AlternateContent>
    </p:spTree>
    <p:extLst>
      <p:ext uri="{BB962C8B-B14F-4D97-AF65-F5344CB8AC3E}">
        <p14:creationId xmlns:p14="http://schemas.microsoft.com/office/powerpoint/2010/main" val="1541840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Experimental setup</a:t>
            </a:r>
            <a:endParaRPr lang="en-GB"/>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84267"/>
            <a:ext cx="8839200" cy="245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5013267"/>
            <a:ext cx="1981200" cy="1200329"/>
          </a:xfrm>
          <a:prstGeom prst="rect">
            <a:avLst/>
          </a:prstGeom>
          <a:noFill/>
        </p:spPr>
        <p:txBody>
          <a:bodyPr wrap="square" rtlCol="0">
            <a:spAutoFit/>
          </a:bodyPr>
          <a:lstStyle/>
          <a:p>
            <a:r>
              <a:rPr lang="en-US" dirty="0" smtClean="0"/>
              <a:t>BPM used to look for kicks, connected to spectrum analyzer</a:t>
            </a:r>
            <a:endParaRPr lang="en-GB" dirty="0"/>
          </a:p>
        </p:txBody>
      </p:sp>
      <p:sp>
        <p:nvSpPr>
          <p:cNvPr id="6" name="Right Arrow 5"/>
          <p:cNvSpPr/>
          <p:nvPr/>
        </p:nvSpPr>
        <p:spPr>
          <a:xfrm flipH="1">
            <a:off x="7239000" y="2064396"/>
            <a:ext cx="1295400" cy="244533"/>
          </a:xfrm>
          <a:prstGeom prst="rightArrow">
            <a:avLst>
              <a:gd name="adj1" fmla="val 50000"/>
              <a:gd name="adj2" fmla="val 1652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p:cNvSpPr txBox="1"/>
          <p:nvPr/>
        </p:nvSpPr>
        <p:spPr>
          <a:xfrm>
            <a:off x="7239000" y="1355667"/>
            <a:ext cx="1295400" cy="646331"/>
          </a:xfrm>
          <a:prstGeom prst="rect">
            <a:avLst/>
          </a:prstGeom>
          <a:noFill/>
        </p:spPr>
        <p:txBody>
          <a:bodyPr wrap="square" rtlCol="0">
            <a:spAutoFit/>
          </a:bodyPr>
          <a:lstStyle/>
          <a:p>
            <a:pPr algn="ctr"/>
            <a:r>
              <a:rPr lang="en-US" smtClean="0"/>
              <a:t>Beam direction</a:t>
            </a:r>
            <a:endParaRPr lang="en-GB"/>
          </a:p>
        </p:txBody>
      </p:sp>
      <p:sp>
        <p:nvSpPr>
          <p:cNvPr id="10" name="Rectangle 9"/>
          <p:cNvSpPr/>
          <p:nvPr/>
        </p:nvSpPr>
        <p:spPr>
          <a:xfrm>
            <a:off x="609600" y="2879667"/>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p:cNvSpPr txBox="1"/>
          <p:nvPr/>
        </p:nvSpPr>
        <p:spPr>
          <a:xfrm>
            <a:off x="381000" y="1540333"/>
            <a:ext cx="1600200" cy="646331"/>
          </a:xfrm>
          <a:prstGeom prst="rect">
            <a:avLst/>
          </a:prstGeom>
          <a:noFill/>
        </p:spPr>
        <p:txBody>
          <a:bodyPr wrap="square" rtlCol="0">
            <a:spAutoFit/>
          </a:bodyPr>
          <a:lstStyle/>
          <a:p>
            <a:r>
              <a:rPr lang="en-US" dirty="0" smtClean="0"/>
              <a:t>Dump 1° dipole magnet</a:t>
            </a:r>
            <a:endParaRPr lang="en-GB" dirty="0"/>
          </a:p>
        </p:txBody>
      </p:sp>
      <p:cxnSp>
        <p:nvCxnSpPr>
          <p:cNvPr id="13" name="Curved Connector 12"/>
          <p:cNvCxnSpPr>
            <a:stCxn id="5" idx="0"/>
          </p:cNvCxnSpPr>
          <p:nvPr/>
        </p:nvCxnSpPr>
        <p:spPr>
          <a:xfrm rot="16200000" flipV="1">
            <a:off x="76200" y="3870267"/>
            <a:ext cx="1752600" cy="533400"/>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11" idx="2"/>
          </p:cNvCxnSpPr>
          <p:nvPr/>
        </p:nvCxnSpPr>
        <p:spPr>
          <a:xfrm rot="5400000">
            <a:off x="779249" y="2398015"/>
            <a:ext cx="613203" cy="190500"/>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240464" y="4174790"/>
            <a:ext cx="4135397" cy="2442942"/>
            <a:chOff x="932226" y="2667000"/>
            <a:chExt cx="6687774" cy="3950732"/>
          </a:xfrm>
        </p:grpSpPr>
        <p:grpSp>
          <p:nvGrpSpPr>
            <p:cNvPr id="46" name="Group 45"/>
            <p:cNvGrpSpPr/>
            <p:nvPr/>
          </p:nvGrpSpPr>
          <p:grpSpPr>
            <a:xfrm>
              <a:off x="1563755" y="2667000"/>
              <a:ext cx="6056245" cy="3644734"/>
              <a:chOff x="1563755" y="2667000"/>
              <a:chExt cx="6056245" cy="3644734"/>
            </a:xfrm>
          </p:grpSpPr>
          <p:pic>
            <p:nvPicPr>
              <p:cNvPr id="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755" y="2819400"/>
                <a:ext cx="5734495" cy="349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Group 47"/>
              <p:cNvGrpSpPr/>
              <p:nvPr/>
            </p:nvGrpSpPr>
            <p:grpSpPr>
              <a:xfrm>
                <a:off x="1644596" y="2667000"/>
                <a:ext cx="5975404" cy="3581400"/>
                <a:chOff x="2025596" y="2667000"/>
                <a:chExt cx="5975404" cy="3581400"/>
              </a:xfrm>
            </p:grpSpPr>
            <p:cxnSp>
              <p:nvCxnSpPr>
                <p:cNvPr id="49" name="Straight Arrow Connector 48"/>
                <p:cNvCxnSpPr/>
                <p:nvPr/>
              </p:nvCxnSpPr>
              <p:spPr>
                <a:xfrm flipV="1">
                  <a:off x="2025596" y="2667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25596" y="6248400"/>
                  <a:ext cx="59754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1" name="TextBox 50"/>
            <p:cNvSpPr txBox="1"/>
            <p:nvPr/>
          </p:nvSpPr>
          <p:spPr>
            <a:xfrm>
              <a:off x="3998663" y="6248400"/>
              <a:ext cx="649537" cy="369332"/>
            </a:xfrm>
            <a:prstGeom prst="rect">
              <a:avLst/>
            </a:prstGeom>
            <a:noFill/>
          </p:spPr>
          <p:txBody>
            <a:bodyPr wrap="none" rtlCol="0">
              <a:spAutoFit/>
            </a:bodyPr>
            <a:lstStyle/>
            <a:p>
              <a:r>
                <a:rPr lang="en-US" smtClean="0"/>
                <a:t>Time</a:t>
              </a:r>
              <a:endParaRPr lang="en-US"/>
            </a:p>
          </p:txBody>
        </p:sp>
        <p:sp>
          <p:nvSpPr>
            <p:cNvPr id="52" name="TextBox 51"/>
            <p:cNvSpPr txBox="1"/>
            <p:nvPr/>
          </p:nvSpPr>
          <p:spPr>
            <a:xfrm rot="16200000">
              <a:off x="53876" y="4231362"/>
              <a:ext cx="2353985" cy="597285"/>
            </a:xfrm>
            <a:prstGeom prst="rect">
              <a:avLst/>
            </a:prstGeom>
            <a:noFill/>
          </p:spPr>
          <p:txBody>
            <a:bodyPr wrap="none" rtlCol="0">
              <a:spAutoFit/>
            </a:bodyPr>
            <a:lstStyle/>
            <a:p>
              <a:r>
                <a:rPr lang="en-US" dirty="0" smtClean="0"/>
                <a:t>Bunch charge</a:t>
              </a:r>
              <a:endParaRPr lang="en-US" dirty="0"/>
            </a:p>
          </p:txBody>
        </p:sp>
      </p:grpSp>
      <p:sp>
        <p:nvSpPr>
          <p:cNvPr id="61" name="Rectangle 60"/>
          <p:cNvSpPr/>
          <p:nvPr/>
        </p:nvSpPr>
        <p:spPr>
          <a:xfrm>
            <a:off x="2539316" y="2879667"/>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 name="Rectangle 61"/>
          <p:cNvSpPr/>
          <p:nvPr/>
        </p:nvSpPr>
        <p:spPr>
          <a:xfrm>
            <a:off x="5943600" y="2879667"/>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 name="TextBox 62"/>
          <p:cNvSpPr txBox="1"/>
          <p:nvPr/>
        </p:nvSpPr>
        <p:spPr>
          <a:xfrm>
            <a:off x="1670119" y="3581400"/>
            <a:ext cx="1066800" cy="381000"/>
          </a:xfrm>
          <a:prstGeom prst="rect">
            <a:avLst/>
          </a:prstGeom>
          <a:noFill/>
        </p:spPr>
        <p:txBody>
          <a:bodyPr wrap="square" rtlCol="0">
            <a:spAutoFit/>
          </a:bodyPr>
          <a:lstStyle/>
          <a:p>
            <a:pPr algn="ctr"/>
            <a:r>
              <a:rPr lang="en-US" dirty="0" smtClean="0"/>
              <a:t>BPM2</a:t>
            </a:r>
            <a:endParaRPr lang="en-GB" dirty="0"/>
          </a:p>
        </p:txBody>
      </p:sp>
      <p:sp>
        <p:nvSpPr>
          <p:cNvPr id="64" name="TextBox 63"/>
          <p:cNvSpPr txBox="1"/>
          <p:nvPr/>
        </p:nvSpPr>
        <p:spPr>
          <a:xfrm>
            <a:off x="5943242" y="3581400"/>
            <a:ext cx="1066800" cy="381000"/>
          </a:xfrm>
          <a:prstGeom prst="rect">
            <a:avLst/>
          </a:prstGeom>
          <a:noFill/>
        </p:spPr>
        <p:txBody>
          <a:bodyPr wrap="square" rtlCol="0">
            <a:spAutoFit/>
          </a:bodyPr>
          <a:lstStyle/>
          <a:p>
            <a:pPr algn="ctr"/>
            <a:r>
              <a:rPr lang="en-US" dirty="0" smtClean="0"/>
              <a:t>BPM1</a:t>
            </a:r>
            <a:endParaRPr lang="en-GB" dirty="0"/>
          </a:p>
        </p:txBody>
      </p:sp>
      <p:cxnSp>
        <p:nvCxnSpPr>
          <p:cNvPr id="65" name="Curved Connector 64"/>
          <p:cNvCxnSpPr>
            <a:stCxn id="63" idx="0"/>
            <a:endCxn id="61" idx="2"/>
          </p:cNvCxnSpPr>
          <p:nvPr/>
        </p:nvCxnSpPr>
        <p:spPr>
          <a:xfrm rot="5400000" flipH="1" flipV="1">
            <a:off x="2211051" y="3176936"/>
            <a:ext cx="396933" cy="411997"/>
          </a:xfrm>
          <a:prstGeom prst="curvedConnector3">
            <a:avLst>
              <a:gd name="adj1" fmla="val 44143"/>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64" idx="0"/>
            <a:endCxn id="62" idx="2"/>
          </p:cNvCxnSpPr>
          <p:nvPr/>
        </p:nvCxnSpPr>
        <p:spPr>
          <a:xfrm rot="16200000" flipV="1">
            <a:off x="6049755" y="3154513"/>
            <a:ext cx="396933" cy="456842"/>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09863" y="4371975"/>
            <a:ext cx="3462337" cy="1983580"/>
          </a:xfrm>
          <a:prstGeom prst="rect">
            <a:avLst/>
          </a:prstGeom>
          <a:solidFill>
            <a:schemeClr val="bg1"/>
          </a:solidFill>
          <a:ln cap="sq">
            <a:solidFill>
              <a:schemeClr val="bg1"/>
            </a:solidFill>
            <a:miter lim="800000"/>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TextBox 32"/>
          <p:cNvSpPr txBox="1"/>
          <p:nvPr/>
        </p:nvSpPr>
        <p:spPr>
          <a:xfrm>
            <a:off x="6523362" y="4440435"/>
            <a:ext cx="2726676" cy="923330"/>
          </a:xfrm>
          <a:prstGeom prst="rect">
            <a:avLst/>
          </a:prstGeom>
          <a:noFill/>
        </p:spPr>
        <p:txBody>
          <a:bodyPr wrap="square" rtlCol="0">
            <a:spAutoFit/>
          </a:bodyPr>
          <a:lstStyle/>
          <a:p>
            <a:r>
              <a:rPr lang="en-US" dirty="0" smtClean="0"/>
              <a:t>HOM excited: beam kicked</a:t>
            </a:r>
          </a:p>
          <a:p>
            <a:endParaRPr lang="en-US" dirty="0" smtClean="0"/>
          </a:p>
          <a:p>
            <a:r>
              <a:rPr lang="en-US" dirty="0" smtClean="0"/>
              <a:t>Decay gives loaded Q</a:t>
            </a:r>
            <a:endParaRPr lang="en-GB" dirty="0"/>
          </a:p>
        </p:txBody>
      </p:sp>
      <p:grpSp>
        <p:nvGrpSpPr>
          <p:cNvPr id="112" name="Group 111"/>
          <p:cNvGrpSpPr/>
          <p:nvPr/>
        </p:nvGrpSpPr>
        <p:grpSpPr>
          <a:xfrm>
            <a:off x="167090" y="4039771"/>
            <a:ext cx="6356272" cy="2249323"/>
            <a:chOff x="533400" y="1129547"/>
            <a:chExt cx="6356272" cy="2249323"/>
          </a:xfrm>
        </p:grpSpPr>
        <p:pic>
          <p:nvPicPr>
            <p:cNvPr id="1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017" y="1129547"/>
              <a:ext cx="3964655" cy="84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TextBox 113"/>
            <p:cNvSpPr txBox="1"/>
            <p:nvPr/>
          </p:nvSpPr>
          <p:spPr>
            <a:xfrm>
              <a:off x="533400" y="1392959"/>
              <a:ext cx="1518108" cy="369332"/>
            </a:xfrm>
            <a:prstGeom prst="rect">
              <a:avLst/>
            </a:prstGeom>
            <a:noFill/>
          </p:spPr>
          <p:txBody>
            <a:bodyPr wrap="none" rtlCol="0">
              <a:spAutoFit/>
            </a:bodyPr>
            <a:lstStyle/>
            <a:p>
              <a:r>
                <a:rPr lang="en-US" b="1" smtClean="0"/>
                <a:t>Bunch charge:</a:t>
              </a:r>
              <a:endParaRPr lang="en-US" b="1"/>
            </a:p>
          </p:txBody>
        </p:sp>
        <p:cxnSp>
          <p:nvCxnSpPr>
            <p:cNvPr id="115" name="Straight Connector 114"/>
            <p:cNvCxnSpPr/>
            <p:nvPr/>
          </p:nvCxnSpPr>
          <p:spPr>
            <a:xfrm>
              <a:off x="4907345" y="1154423"/>
              <a:ext cx="0" cy="218395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2454732" y="2272776"/>
              <a:ext cx="4434939" cy="1106094"/>
              <a:chOff x="1510083" y="3048000"/>
              <a:chExt cx="6414717" cy="1599859"/>
            </a:xfrm>
          </p:grpSpPr>
          <p:grpSp>
            <p:nvGrpSpPr>
              <p:cNvPr id="118" name="Group 117"/>
              <p:cNvGrpSpPr/>
              <p:nvPr/>
            </p:nvGrpSpPr>
            <p:grpSpPr>
              <a:xfrm>
                <a:off x="1510083" y="3048000"/>
                <a:ext cx="6414717" cy="1599859"/>
                <a:chOff x="1510083" y="3048000"/>
                <a:chExt cx="6414717" cy="1599859"/>
              </a:xfrm>
            </p:grpSpPr>
            <p:sp>
              <p:nvSpPr>
                <p:cNvPr id="120" name="TextBox 119"/>
                <p:cNvSpPr txBox="1"/>
                <p:nvPr/>
              </p:nvSpPr>
              <p:spPr>
                <a:xfrm rot="16200000">
                  <a:off x="1033890" y="3637463"/>
                  <a:ext cx="1486589" cy="534204"/>
                </a:xfrm>
                <a:prstGeom prst="rect">
                  <a:avLst/>
                </a:prstGeom>
                <a:noFill/>
              </p:spPr>
              <p:txBody>
                <a:bodyPr wrap="none" rtlCol="0">
                  <a:spAutoFit/>
                </a:bodyPr>
                <a:lstStyle/>
                <a:p>
                  <a:pPr algn="ctr"/>
                  <a:r>
                    <a:rPr lang="en-US" dirty="0" smtClean="0"/>
                    <a:t>SA Signal</a:t>
                  </a:r>
                </a:p>
              </p:txBody>
            </p:sp>
            <p:grpSp>
              <p:nvGrpSpPr>
                <p:cNvPr id="121" name="Group 120"/>
                <p:cNvGrpSpPr/>
                <p:nvPr/>
              </p:nvGrpSpPr>
              <p:grpSpPr>
                <a:xfrm>
                  <a:off x="2286000" y="3048000"/>
                  <a:ext cx="5638800" cy="1524000"/>
                  <a:chOff x="2286000" y="3810000"/>
                  <a:chExt cx="5638800" cy="1981200"/>
                </a:xfrm>
              </p:grpSpPr>
              <p:cxnSp>
                <p:nvCxnSpPr>
                  <p:cNvPr id="122" name="Straight Connector 121"/>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2286000" y="3810000"/>
                    <a:ext cx="5638800" cy="1981200"/>
                    <a:chOff x="2025596" y="2667000"/>
                    <a:chExt cx="8770387" cy="3581400"/>
                  </a:xfrm>
                </p:grpSpPr>
                <p:cxnSp>
                  <p:nvCxnSpPr>
                    <p:cNvPr id="125" name="Straight Arrow Connector 124"/>
                    <p:cNvCxnSpPr/>
                    <p:nvPr/>
                  </p:nvCxnSpPr>
                  <p:spPr>
                    <a:xfrm flipV="1">
                      <a:off x="2025596" y="2667000"/>
                      <a:ext cx="0" cy="35814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025596" y="6248400"/>
                      <a:ext cx="877038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4" name="Straight Connector 123"/>
                  <p:cNvCxnSpPr/>
                  <p:nvPr/>
                </p:nvCxnSpPr>
                <p:spPr>
                  <a:xfrm flipH="1">
                    <a:off x="5057553" y="4116600"/>
                    <a:ext cx="1" cy="1476481"/>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119" name="Straight Connector 118"/>
              <p:cNvCxnSpPr/>
              <p:nvPr/>
            </p:nvCxnSpPr>
            <p:spPr>
              <a:xfrm flipH="1">
                <a:off x="5057552" y="4419601"/>
                <a:ext cx="271484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533400" y="2680313"/>
              <a:ext cx="1586332" cy="369332"/>
            </a:xfrm>
            <a:prstGeom prst="rect">
              <a:avLst/>
            </a:prstGeom>
            <a:noFill/>
          </p:spPr>
          <p:txBody>
            <a:bodyPr wrap="none" rtlCol="0">
              <a:spAutoFit/>
            </a:bodyPr>
            <a:lstStyle/>
            <a:p>
              <a:r>
                <a:rPr lang="en-US" b="1" dirty="0" smtClean="0"/>
                <a:t>Off resonance:</a:t>
              </a:r>
              <a:endParaRPr lang="en-US" b="1" dirty="0"/>
            </a:p>
          </p:txBody>
        </p:sp>
      </p:grpSp>
      <p:grpSp>
        <p:nvGrpSpPr>
          <p:cNvPr id="127" name="Group 126"/>
          <p:cNvGrpSpPr/>
          <p:nvPr/>
        </p:nvGrpSpPr>
        <p:grpSpPr>
          <a:xfrm>
            <a:off x="167090" y="4039771"/>
            <a:ext cx="6356272" cy="2242864"/>
            <a:chOff x="533400" y="3943721"/>
            <a:chExt cx="6356272" cy="2242864"/>
          </a:xfrm>
        </p:grpSpPr>
        <p:pic>
          <p:nvPicPr>
            <p:cNvPr id="1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017" y="3943721"/>
              <a:ext cx="3964655" cy="84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 name="TextBox 128"/>
            <p:cNvSpPr txBox="1"/>
            <p:nvPr/>
          </p:nvSpPr>
          <p:spPr>
            <a:xfrm>
              <a:off x="533400" y="4207133"/>
              <a:ext cx="1518108" cy="369332"/>
            </a:xfrm>
            <a:prstGeom prst="rect">
              <a:avLst/>
            </a:prstGeom>
            <a:noFill/>
          </p:spPr>
          <p:txBody>
            <a:bodyPr wrap="none" rtlCol="0">
              <a:spAutoFit/>
            </a:bodyPr>
            <a:lstStyle/>
            <a:p>
              <a:r>
                <a:rPr lang="en-US" b="1" dirty="0" smtClean="0"/>
                <a:t>Bunch charge:</a:t>
              </a:r>
              <a:endParaRPr lang="en-US" b="1" dirty="0"/>
            </a:p>
          </p:txBody>
        </p:sp>
        <p:grpSp>
          <p:nvGrpSpPr>
            <p:cNvPr id="130" name="Group 129"/>
            <p:cNvGrpSpPr/>
            <p:nvPr/>
          </p:nvGrpSpPr>
          <p:grpSpPr>
            <a:xfrm>
              <a:off x="2454733" y="5080491"/>
              <a:ext cx="4434939" cy="1106094"/>
              <a:chOff x="1510085" y="3048000"/>
              <a:chExt cx="6414715" cy="1599859"/>
            </a:xfrm>
          </p:grpSpPr>
          <p:grpSp>
            <p:nvGrpSpPr>
              <p:cNvPr id="133" name="Group 132"/>
              <p:cNvGrpSpPr/>
              <p:nvPr/>
            </p:nvGrpSpPr>
            <p:grpSpPr>
              <a:xfrm>
                <a:off x="1510085" y="3048000"/>
                <a:ext cx="6414715" cy="1599859"/>
                <a:chOff x="1510085" y="3048000"/>
                <a:chExt cx="6414715" cy="1599859"/>
              </a:xfrm>
            </p:grpSpPr>
            <p:sp>
              <p:nvSpPr>
                <p:cNvPr id="135" name="TextBox 134"/>
                <p:cNvSpPr txBox="1"/>
                <p:nvPr/>
              </p:nvSpPr>
              <p:spPr>
                <a:xfrm rot="16200000">
                  <a:off x="1033892" y="3637462"/>
                  <a:ext cx="1486590" cy="534203"/>
                </a:xfrm>
                <a:prstGeom prst="rect">
                  <a:avLst/>
                </a:prstGeom>
                <a:noFill/>
              </p:spPr>
              <p:txBody>
                <a:bodyPr wrap="none" rtlCol="0">
                  <a:spAutoFit/>
                </a:bodyPr>
                <a:lstStyle/>
                <a:p>
                  <a:pPr algn="ctr"/>
                  <a:r>
                    <a:rPr lang="en-US" dirty="0" smtClean="0"/>
                    <a:t>SA Signal</a:t>
                  </a:r>
                </a:p>
              </p:txBody>
            </p:sp>
            <p:grpSp>
              <p:nvGrpSpPr>
                <p:cNvPr id="136" name="Group 135"/>
                <p:cNvGrpSpPr/>
                <p:nvPr/>
              </p:nvGrpSpPr>
              <p:grpSpPr>
                <a:xfrm>
                  <a:off x="2286000" y="3048000"/>
                  <a:ext cx="5638800" cy="1524000"/>
                  <a:chOff x="2286000" y="3810000"/>
                  <a:chExt cx="5638800" cy="1981200"/>
                </a:xfrm>
              </p:grpSpPr>
              <p:cxnSp>
                <p:nvCxnSpPr>
                  <p:cNvPr id="137" name="Straight Connector 136"/>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5057554" y="4876801"/>
                    <a:ext cx="1876646" cy="71628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2286000" y="3810000"/>
                    <a:ext cx="5638800" cy="1981200"/>
                    <a:chOff x="2025596" y="2667000"/>
                    <a:chExt cx="8770387" cy="3581400"/>
                  </a:xfrm>
                </p:grpSpPr>
                <p:cxnSp>
                  <p:nvCxnSpPr>
                    <p:cNvPr id="141" name="Straight Arrow Connector 140"/>
                    <p:cNvCxnSpPr/>
                    <p:nvPr/>
                  </p:nvCxnSpPr>
                  <p:spPr>
                    <a:xfrm flipV="1">
                      <a:off x="2025596" y="2667000"/>
                      <a:ext cx="0" cy="35814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2025596" y="6248400"/>
                      <a:ext cx="877038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0" name="Straight Connector 139"/>
                  <p:cNvCxnSpPr/>
                  <p:nvPr/>
                </p:nvCxnSpPr>
                <p:spPr>
                  <a:xfrm flipH="1">
                    <a:off x="5057552" y="4116600"/>
                    <a:ext cx="1" cy="76020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134" name="Straight Connector 133"/>
              <p:cNvCxnSpPr/>
              <p:nvPr/>
            </p:nvCxnSpPr>
            <p:spPr>
              <a:xfrm flipH="1">
                <a:off x="6934200" y="4419601"/>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545422" y="5488028"/>
              <a:ext cx="1562287" cy="369332"/>
            </a:xfrm>
            <a:prstGeom prst="rect">
              <a:avLst/>
            </a:prstGeom>
            <a:noFill/>
          </p:spPr>
          <p:txBody>
            <a:bodyPr wrap="none" rtlCol="0">
              <a:spAutoFit/>
            </a:bodyPr>
            <a:lstStyle/>
            <a:p>
              <a:r>
                <a:rPr lang="en-US" b="1" dirty="0" smtClean="0"/>
                <a:t>On resonance:</a:t>
              </a:r>
              <a:endParaRPr lang="en-US" b="1" dirty="0"/>
            </a:p>
          </p:txBody>
        </p:sp>
        <p:cxnSp>
          <p:nvCxnSpPr>
            <p:cNvPr id="132" name="Straight Connector 131"/>
            <p:cNvCxnSpPr/>
            <p:nvPr/>
          </p:nvCxnSpPr>
          <p:spPr>
            <a:xfrm>
              <a:off x="4907343" y="3950179"/>
              <a:ext cx="0" cy="218395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3" name="TextBox 142"/>
          <p:cNvSpPr txBox="1"/>
          <p:nvPr/>
        </p:nvSpPr>
        <p:spPr>
          <a:xfrm>
            <a:off x="2644470" y="6236732"/>
            <a:ext cx="3793130" cy="369332"/>
          </a:xfrm>
          <a:prstGeom prst="rect">
            <a:avLst/>
          </a:prstGeom>
          <a:noFill/>
        </p:spPr>
        <p:txBody>
          <a:bodyPr wrap="square" rtlCol="0">
            <a:spAutoFit/>
          </a:bodyPr>
          <a:lstStyle/>
          <a:p>
            <a:pPr algn="ctr"/>
            <a:r>
              <a:rPr lang="en-US" dirty="0" smtClean="0"/>
              <a:t>Time</a:t>
            </a:r>
            <a:endParaRPr lang="en-GB" dirty="0"/>
          </a:p>
        </p:txBody>
      </p:sp>
    </p:spTree>
    <p:extLst>
      <p:ext uri="{BB962C8B-B14F-4D97-AF65-F5344CB8AC3E}">
        <p14:creationId xmlns:p14="http://schemas.microsoft.com/office/powerpoint/2010/main" val="8905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par>
                          <p:cTn id="23" fill="hold">
                            <p:stCondLst>
                              <p:cond delay="500"/>
                            </p:stCondLst>
                            <p:childTnLst>
                              <p:par>
                                <p:cTn id="24" presetID="10" presetClass="entr" presetSubtype="0" fill="hold" grpId="1" nodeType="afterEffect">
                                  <p:stCondLst>
                                    <p:cond delay="20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2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1"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3000"/>
                            </p:stCondLst>
                            <p:childTnLst>
                              <p:par>
                                <p:cTn id="34" presetID="10" presetClass="entr" presetSubtype="0" fill="hold" nodeType="afterEffect">
                                  <p:stCondLst>
                                    <p:cond delay="20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1"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500"/>
                            </p:stCondLst>
                            <p:childTnLst>
                              <p:par>
                                <p:cTn id="41" presetID="22" presetClass="exit" presetSubtype="8" fill="hold" grpId="0" nodeType="afterEffect">
                                  <p:stCondLst>
                                    <p:cond delay="0"/>
                                  </p:stCondLst>
                                  <p:childTnLst>
                                    <p:animEffect transition="out" filter="wipe(left)">
                                      <p:cBhvr>
                                        <p:cTn id="42" dur="2000"/>
                                        <p:tgtEl>
                                          <p:spTgt spid="3"/>
                                        </p:tgtEl>
                                      </p:cBhvr>
                                    </p:animEffect>
                                    <p:set>
                                      <p:cBhvr>
                                        <p:cTn id="43" dur="1" fill="hold">
                                          <p:stCondLst>
                                            <p:cond delay="19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61"/>
                                        </p:tgtEl>
                                      </p:cBhvr>
                                    </p:animEffect>
                                    <p:set>
                                      <p:cBhvr>
                                        <p:cTn id="63" dur="1" fill="hold">
                                          <p:stCondLst>
                                            <p:cond delay="499"/>
                                          </p:stCondLst>
                                        </p:cTn>
                                        <p:tgtEl>
                                          <p:spTgt spid="6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5"/>
                                        </p:tgtEl>
                                      </p:cBhvr>
                                    </p:animEffect>
                                    <p:set>
                                      <p:cBhvr>
                                        <p:cTn id="66" dur="1" fill="hold">
                                          <p:stCondLst>
                                            <p:cond delay="499"/>
                                          </p:stCondLst>
                                        </p:cTn>
                                        <p:tgtEl>
                                          <p:spTgt spid="65"/>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63"/>
                                        </p:tgtEl>
                                      </p:cBhvr>
                                    </p:animEffect>
                                    <p:set>
                                      <p:cBhvr>
                                        <p:cTn id="69" dur="1" fill="hold">
                                          <p:stCondLst>
                                            <p:cond delay="499"/>
                                          </p:stCondLst>
                                        </p:cTn>
                                        <p:tgtEl>
                                          <p:spTgt spid="63"/>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64"/>
                                        </p:tgtEl>
                                      </p:cBhvr>
                                    </p:animEffect>
                                    <p:set>
                                      <p:cBhvr>
                                        <p:cTn id="72" dur="1" fill="hold">
                                          <p:stCondLst>
                                            <p:cond delay="499"/>
                                          </p:stCondLst>
                                        </p:cTn>
                                        <p:tgtEl>
                                          <p:spTgt spid="6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62"/>
                                        </p:tgtEl>
                                      </p:cBhvr>
                                    </p:animEffect>
                                    <p:set>
                                      <p:cBhvr>
                                        <p:cTn id="78" dur="1" fill="hold">
                                          <p:stCondLst>
                                            <p:cond delay="499"/>
                                          </p:stCondLst>
                                        </p:cTn>
                                        <p:tgtEl>
                                          <p:spTgt spid="62"/>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500"/>
                                        <p:tgtEl>
                                          <p:spTgt spid="1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3"/>
                                        </p:tgtEl>
                                        <p:attrNameLst>
                                          <p:attrName>style.visibility</p:attrName>
                                        </p:attrNameLst>
                                      </p:cBhvr>
                                      <p:to>
                                        <p:strVal val="visible"/>
                                      </p:to>
                                    </p:set>
                                    <p:animEffect transition="in" filter="fade">
                                      <p:cBhvr>
                                        <p:cTn id="88" dur="500"/>
                                        <p:tgtEl>
                                          <p:spTgt spid="1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7"/>
                                        </p:tgtEl>
                                        <p:attrNameLst>
                                          <p:attrName>style.visibility</p:attrName>
                                        </p:attrNameLst>
                                      </p:cBhvr>
                                      <p:to>
                                        <p:strVal val="visible"/>
                                      </p:to>
                                    </p:set>
                                    <p:animEffect transition="in" filter="fade">
                                      <p:cBhvr>
                                        <p:cTn id="93" dur="500"/>
                                        <p:tgtEl>
                                          <p:spTgt spid="127"/>
                                        </p:tgtEl>
                                      </p:cBhvr>
                                    </p:animEffect>
                                  </p:childTnLst>
                                </p:cTn>
                              </p:par>
                              <p:par>
                                <p:cTn id="94" presetID="10" presetClass="exit" presetSubtype="0" fill="hold" nodeType="withEffect">
                                  <p:stCondLst>
                                    <p:cond delay="0"/>
                                  </p:stCondLst>
                                  <p:childTnLst>
                                    <p:animEffect transition="out" filter="fade">
                                      <p:cBhvr>
                                        <p:cTn id="95" dur="500"/>
                                        <p:tgtEl>
                                          <p:spTgt spid="112"/>
                                        </p:tgtEl>
                                      </p:cBhvr>
                                    </p:animEffect>
                                    <p:set>
                                      <p:cBhvr>
                                        <p:cTn id="96" dur="1" fill="hold">
                                          <p:stCondLst>
                                            <p:cond delay="499"/>
                                          </p:stCondLst>
                                        </p:cTn>
                                        <p:tgtEl>
                                          <p:spTgt spid="112"/>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animBg="1"/>
      <p:bldP spid="10" grpId="1" animBg="1"/>
      <p:bldP spid="11" grpId="0"/>
      <p:bldP spid="11" grpId="1"/>
      <p:bldP spid="61" grpId="0" animBg="1"/>
      <p:bldP spid="61" grpId="1" animBg="1"/>
      <p:bldP spid="62" grpId="0" animBg="1"/>
      <p:bldP spid="62" grpId="1" animBg="1"/>
      <p:bldP spid="63" grpId="0"/>
      <p:bldP spid="63" grpId="1"/>
      <p:bldP spid="64" grpId="0"/>
      <p:bldP spid="64" grpId="1"/>
      <p:bldP spid="3" grpId="0" animBg="1"/>
      <p:bldP spid="33" grpId="0"/>
      <p:bldP spid="1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Example decay</a:t>
            </a:r>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8555" y="1600200"/>
            <a:ext cx="4926889" cy="4525963"/>
          </a:xfrm>
        </p:spPr>
      </p:pic>
      <p:sp>
        <p:nvSpPr>
          <p:cNvPr id="5" name="TextBox 4"/>
          <p:cNvSpPr txBox="1"/>
          <p:nvPr/>
        </p:nvSpPr>
        <p:spPr>
          <a:xfrm>
            <a:off x="4206240" y="2171700"/>
            <a:ext cx="3779520" cy="646331"/>
          </a:xfrm>
          <a:prstGeom prst="rect">
            <a:avLst/>
          </a:prstGeom>
          <a:noFill/>
        </p:spPr>
        <p:txBody>
          <a:bodyPr wrap="square" rtlCol="0">
            <a:spAutoFit/>
          </a:bodyPr>
          <a:lstStyle/>
          <a:p>
            <a:r>
              <a:rPr lang="en-GB" smtClean="0"/>
              <a:t>Modulation frequency = 10.03 MHz</a:t>
            </a:r>
          </a:p>
          <a:p>
            <a:r>
              <a:rPr lang="en-GB" smtClean="0"/>
              <a:t>Loaded Q/f ≈ 5 × 10</a:t>
            </a:r>
            <a:r>
              <a:rPr lang="en-GB" baseline="30000" smtClean="0"/>
              <a:t>6</a:t>
            </a:r>
            <a:r>
              <a:rPr lang="en-GB" smtClean="0"/>
              <a:t> GHz</a:t>
            </a:r>
            <a:r>
              <a:rPr lang="en-GB" baseline="30000" smtClean="0"/>
              <a:t>-1</a:t>
            </a:r>
            <a:endParaRPr lang="en-GB" baseline="30000"/>
          </a:p>
        </p:txBody>
      </p:sp>
    </p:spTree>
    <p:extLst>
      <p:ext uri="{BB962C8B-B14F-4D97-AF65-F5344CB8AC3E}">
        <p14:creationId xmlns:p14="http://schemas.microsoft.com/office/powerpoint/2010/main" val="2163811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 factor: the R/Q</a:t>
            </a:r>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smtClean="0"/>
                  <a:t>The transverse R/Q is given by (i.e. CLANS, modified) </a:t>
                </a:r>
              </a:p>
              <a:p>
                <a:endParaRPr lang="en-US"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d>
                            <m:dPr>
                              <m:ctrlPr>
                                <a:rPr lang="en-US" i="1" smtClean="0">
                                  <a:latin typeface="Cambria Math"/>
                                </a:rPr>
                              </m:ctrlPr>
                            </m:dPr>
                            <m:e>
                              <m:f>
                                <m:fPr>
                                  <m:ctrlPr>
                                    <a:rPr lang="en-US" i="1" smtClean="0">
                                      <a:latin typeface="Cambria Math"/>
                                    </a:rPr>
                                  </m:ctrlPr>
                                </m:fPr>
                                <m:num>
                                  <m:r>
                                    <a:rPr lang="en-US" b="0" i="1" smtClean="0">
                                      <a:latin typeface="Cambria Math"/>
                                    </a:rPr>
                                    <m:t>𝑅</m:t>
                                  </m:r>
                                </m:num>
                                <m:den>
                                  <m:r>
                                    <a:rPr lang="en-US" b="0" i="1" smtClean="0">
                                      <a:latin typeface="Cambria Math"/>
                                    </a:rPr>
                                    <m:t>𝑄</m:t>
                                  </m:r>
                                </m:den>
                              </m:f>
                            </m:e>
                          </m:d>
                        </m:e>
                        <m:sub>
                          <m:r>
                            <a:rPr lang="en-US" i="1" smtClean="0">
                              <a:latin typeface="Cambria Math"/>
                              <a:ea typeface="Cambria Math"/>
                            </a:rPr>
                            <m:t>⊥</m:t>
                          </m:r>
                        </m:sub>
                      </m:sSub>
                      <m:r>
                        <a:rPr lang="en-US" b="0" i="1" smtClean="0">
                          <a:latin typeface="Cambria Math"/>
                        </a:rPr>
                        <m:t>=</m:t>
                      </m:r>
                      <m:f>
                        <m:fPr>
                          <m:ctrlPr>
                            <a:rPr lang="en-US" b="0" i="1" smtClean="0">
                              <a:latin typeface="Cambria Math"/>
                            </a:rPr>
                          </m:ctrlPr>
                        </m:fPr>
                        <m:num>
                          <m:sSup>
                            <m:sSupPr>
                              <m:ctrlPr>
                                <a:rPr lang="en-US" b="0" i="1" smtClean="0">
                                  <a:latin typeface="Cambria Math"/>
                                </a:rPr>
                              </m:ctrlPr>
                            </m:sSupPr>
                            <m:e>
                              <m:d>
                                <m:dPr>
                                  <m:begChr m:val="|"/>
                                  <m:endChr m:val="|"/>
                                  <m:ctrlPr>
                                    <a:rPr lang="en-US" b="0" i="1" smtClean="0">
                                      <a:latin typeface="Cambria Math"/>
                                    </a:rPr>
                                  </m:ctrlPr>
                                </m:dPr>
                                <m:e>
                                  <m:sSub>
                                    <m:sSubPr>
                                      <m:ctrlPr>
                                        <a:rPr lang="en-US" b="0" i="1" smtClean="0">
                                          <a:latin typeface="Cambria Math"/>
                                        </a:rPr>
                                      </m:ctrlPr>
                                    </m:sSubPr>
                                    <m:e>
                                      <m:r>
                                        <a:rPr lang="en-US" b="1" i="1" smtClean="0">
                                          <a:latin typeface="Cambria Math"/>
                                        </a:rPr>
                                        <m:t>𝑽</m:t>
                                      </m:r>
                                    </m:e>
                                    <m:sub>
                                      <m:r>
                                        <a:rPr lang="en-US" b="0" i="1" smtClean="0">
                                          <a:latin typeface="Cambria Math"/>
                                          <a:ea typeface="Cambria Math"/>
                                        </a:rPr>
                                        <m:t>∥</m:t>
                                      </m:r>
                                    </m:sub>
                                  </m:sSub>
                                  <m:d>
                                    <m:dPr>
                                      <m:ctrlPr>
                                        <a:rPr lang="en-US" b="0" i="1" smtClean="0">
                                          <a:latin typeface="Cambria Math"/>
                                        </a:rPr>
                                      </m:ctrlPr>
                                    </m:dPr>
                                    <m:e>
                                      <m:r>
                                        <a:rPr lang="en-US" b="0" i="1" smtClean="0">
                                          <a:latin typeface="Cambria Math"/>
                                        </a:rPr>
                                        <m:t>𝑟</m:t>
                                      </m:r>
                                      <m:r>
                                        <a:rPr lang="en-US" b="0" i="1" smtClean="0">
                                          <a:latin typeface="Cambria Math"/>
                                        </a:rPr>
                                        <m:t>,</m:t>
                                      </m:r>
                                      <m:r>
                                        <a:rPr lang="en-US" b="0" i="1" smtClean="0">
                                          <a:latin typeface="Cambria Math"/>
                                          <a:ea typeface="Cambria Math"/>
                                        </a:rPr>
                                        <m:t>𝜃</m:t>
                                      </m:r>
                                    </m:e>
                                  </m:d>
                                </m:e>
                              </m:d>
                            </m:e>
                            <m:sup>
                              <m:r>
                                <a:rPr lang="en-US" b="0" i="1" smtClean="0">
                                  <a:latin typeface="Cambria Math"/>
                                </a:rPr>
                                <m:t>2</m:t>
                              </m:r>
                            </m:sup>
                          </m:sSup>
                        </m:num>
                        <m:den>
                          <m:r>
                            <a:rPr lang="en-US" b="0" i="1" smtClean="0">
                              <a:latin typeface="Cambria Math"/>
                            </a:rPr>
                            <m:t>2 </m:t>
                          </m:r>
                          <m:r>
                            <a:rPr lang="en-US" b="0" i="1" smtClean="0">
                              <a:latin typeface="Cambria Math"/>
                              <a:ea typeface="Cambria Math"/>
                            </a:rPr>
                            <m:t>𝜔</m:t>
                          </m:r>
                          <m:r>
                            <a:rPr lang="en-US" b="0" i="1" smtClean="0">
                              <a:latin typeface="Cambria Math"/>
                              <a:ea typeface="Cambria Math"/>
                            </a:rPr>
                            <m:t> </m:t>
                          </m:r>
                          <m:r>
                            <a:rPr lang="en-US" b="0" i="1" smtClean="0">
                              <a:latin typeface="Cambria Math"/>
                              <a:ea typeface="Cambria Math"/>
                            </a:rPr>
                            <m:t>𝑈</m:t>
                          </m:r>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2</m:t>
                              </m:r>
                              <m:r>
                                <a:rPr lang="en-US" b="0" i="1" smtClean="0">
                                  <a:latin typeface="Cambria Math"/>
                                  <a:ea typeface="Cambria Math"/>
                                </a:rPr>
                                <m:t>𝑚</m:t>
                              </m:r>
                            </m:sup>
                          </m:sSup>
                          <m:func>
                            <m:funcPr>
                              <m:ctrlPr>
                                <a:rPr lang="en-US" b="0" i="1" smtClean="0">
                                  <a:solidFill>
                                    <a:srgbClr val="C00000"/>
                                  </a:solidFill>
                                  <a:latin typeface="Cambria Math"/>
                                  <a:ea typeface="Cambria Math"/>
                                </a:rPr>
                              </m:ctrlPr>
                            </m:funcPr>
                            <m:fName>
                              <m:sSup>
                                <m:sSupPr>
                                  <m:ctrlPr>
                                    <a:rPr lang="en-US" b="0" i="1" smtClean="0">
                                      <a:solidFill>
                                        <a:srgbClr val="C00000"/>
                                      </a:solidFill>
                                      <a:latin typeface="Cambria Math"/>
                                      <a:ea typeface="Cambria Math"/>
                                    </a:rPr>
                                  </m:ctrlPr>
                                </m:sSupPr>
                                <m:e>
                                  <m:r>
                                    <m:rPr>
                                      <m:sty m:val="p"/>
                                    </m:rPr>
                                    <a:rPr lang="en-US" b="0" i="0" smtClean="0">
                                      <a:solidFill>
                                        <a:srgbClr val="C00000"/>
                                      </a:solidFill>
                                      <a:latin typeface="Cambria Math"/>
                                      <a:ea typeface="Cambria Math"/>
                                    </a:rPr>
                                    <m:t>cos</m:t>
                                  </m:r>
                                </m:e>
                                <m:sup>
                                  <m:r>
                                    <a:rPr lang="en-US" b="0" i="1" smtClean="0">
                                      <a:solidFill>
                                        <a:srgbClr val="C00000"/>
                                      </a:solidFill>
                                      <a:latin typeface="Cambria Math"/>
                                      <a:ea typeface="Cambria Math"/>
                                    </a:rPr>
                                    <m:t>2</m:t>
                                  </m:r>
                                </m:sup>
                              </m:sSup>
                            </m:fName>
                            <m:e>
                              <m:d>
                                <m:dPr>
                                  <m:ctrlPr>
                                    <a:rPr lang="en-US" b="0" i="1" smtClean="0">
                                      <a:solidFill>
                                        <a:srgbClr val="C00000"/>
                                      </a:solidFill>
                                      <a:latin typeface="Cambria Math"/>
                                      <a:ea typeface="Cambria Math"/>
                                    </a:rPr>
                                  </m:ctrlPr>
                                </m:dPr>
                                <m:e>
                                  <m:r>
                                    <a:rPr lang="en-US" b="0" i="1" smtClean="0">
                                      <a:solidFill>
                                        <a:srgbClr val="C00000"/>
                                      </a:solidFill>
                                      <a:latin typeface="Cambria Math"/>
                                      <a:ea typeface="Cambria Math"/>
                                    </a:rPr>
                                    <m:t>𝑚</m:t>
                                  </m:r>
                                  <m:r>
                                    <a:rPr lang="en-US" b="0" i="1" smtClean="0">
                                      <a:solidFill>
                                        <a:srgbClr val="C00000"/>
                                      </a:solidFill>
                                      <a:latin typeface="Cambria Math"/>
                                      <a:ea typeface="Cambria Math"/>
                                    </a:rPr>
                                    <m:t> </m:t>
                                  </m:r>
                                  <m:r>
                                    <a:rPr lang="en-US" b="0" i="1" smtClean="0">
                                      <a:solidFill>
                                        <a:srgbClr val="C00000"/>
                                      </a:solidFill>
                                      <a:latin typeface="Cambria Math"/>
                                      <a:ea typeface="Cambria Math"/>
                                    </a:rPr>
                                    <m:t>𝜃</m:t>
                                  </m:r>
                                </m:e>
                              </m:d>
                            </m:e>
                          </m:func>
                        </m:den>
                      </m:f>
                    </m:oMath>
                  </m:oMathPara>
                </a14:m>
                <a:endParaRPr lang="en-US"/>
              </a:p>
              <a:p>
                <a:pPr marL="0" indent="0">
                  <a:buNone/>
                </a:pPr>
                <a:endParaRPr lang="en-US"/>
              </a:p>
              <a:p>
                <a:pPr marL="0" indent="0" algn="ctr">
                  <a:buNone/>
                </a:pPr>
                <a14:m>
                  <m:oMath xmlns:m="http://schemas.openxmlformats.org/officeDocument/2006/math">
                    <m:r>
                      <a:rPr lang="en-GB" i="1" smtClean="0">
                        <a:latin typeface="Cambria Math"/>
                        <a:ea typeface="Cambria Math"/>
                      </a:rPr>
                      <m:t>𝜔</m:t>
                    </m:r>
                  </m:oMath>
                </a14:m>
                <a:r>
                  <a:rPr lang="en-GB" smtClean="0"/>
                  <a:t> : Mode frequency	</a:t>
                </a:r>
                <a14:m>
                  <m:oMath xmlns:m="http://schemas.openxmlformats.org/officeDocument/2006/math">
                    <m:r>
                      <a:rPr lang="en-US" b="0" i="1" smtClean="0">
                        <a:latin typeface="Cambria Math"/>
                      </a:rPr>
                      <m:t>𝑈</m:t>
                    </m:r>
                  </m:oMath>
                </a14:m>
                <a:r>
                  <a:rPr lang="en-GB" smtClean="0"/>
                  <a:t> : Mode stored energy</a:t>
                </a:r>
              </a:p>
              <a:p>
                <a:pPr marL="0" indent="0" algn="ctr">
                  <a:buNone/>
                </a:pPr>
                <a14:m>
                  <m:oMath xmlns:m="http://schemas.openxmlformats.org/officeDocument/2006/math">
                    <m:sSub>
                      <m:sSubPr>
                        <m:ctrlPr>
                          <a:rPr lang="en-GB" i="1" smtClean="0">
                            <a:latin typeface="Cambria Math"/>
                          </a:rPr>
                        </m:ctrlPr>
                      </m:sSubPr>
                      <m:e>
                        <m:r>
                          <a:rPr lang="en-US" b="0" i="1" smtClean="0">
                            <a:latin typeface="Cambria Math"/>
                          </a:rPr>
                          <m:t>𝑉</m:t>
                        </m:r>
                      </m:e>
                      <m:sub>
                        <m:r>
                          <a:rPr lang="en-GB" i="1" smtClean="0">
                            <a:latin typeface="Cambria Math"/>
                            <a:ea typeface="Cambria Math"/>
                          </a:rPr>
                          <m:t>∥</m:t>
                        </m:r>
                      </m:sub>
                    </m:sSub>
                  </m:oMath>
                </a14:m>
                <a:r>
                  <a:rPr lang="en-GB" smtClean="0"/>
                  <a:t> : Mode voltage along beam axis</a:t>
                </a:r>
              </a:p>
              <a:p>
                <a:pPr marL="0" indent="0" algn="ctr">
                  <a:buNone/>
                </a:pPr>
                <a14:m>
                  <m:oMath xmlns:m="http://schemas.openxmlformats.org/officeDocument/2006/math">
                    <m:r>
                      <a:rPr lang="en-US" b="0" i="1" smtClean="0">
                        <a:latin typeface="Cambria Math"/>
                      </a:rPr>
                      <m:t>(</m:t>
                    </m:r>
                    <m:r>
                      <a:rPr lang="en-US" b="0" i="1" smtClean="0">
                        <a:latin typeface="Cambria Math"/>
                      </a:rPr>
                      <m:t>𝑟</m:t>
                    </m:r>
                    <m:r>
                      <a:rPr lang="en-US" b="0" i="1" smtClean="0">
                        <a:latin typeface="Cambria Math"/>
                      </a:rPr>
                      <m:t>,</m:t>
                    </m:r>
                    <m:r>
                      <a:rPr lang="en-US" b="0" i="1" smtClean="0">
                        <a:latin typeface="Cambria Math"/>
                        <a:ea typeface="Cambria Math"/>
                      </a:rPr>
                      <m:t>𝜃</m:t>
                    </m:r>
                    <m:r>
                      <a:rPr lang="en-US" b="0" i="1" smtClean="0">
                        <a:latin typeface="Cambria Math"/>
                        <a:ea typeface="Cambria Math"/>
                      </a:rPr>
                      <m:t>)</m:t>
                    </m:r>
                  </m:oMath>
                </a14:m>
                <a:r>
                  <a:rPr lang="en-GB" smtClean="0"/>
                  <a:t> : Position of the centre of the beam relative to the mode centre and polarisation</a:t>
                </a:r>
              </a:p>
              <a:p>
                <a:pPr marL="0" indent="0" algn="ctr">
                  <a:buNone/>
                </a:pPr>
                <a14:m>
                  <m:oMath xmlns:m="http://schemas.openxmlformats.org/officeDocument/2006/math">
                    <m:r>
                      <a:rPr lang="en-US" b="0" i="1" smtClean="0">
                        <a:latin typeface="Cambria Math"/>
                      </a:rPr>
                      <m:t>𝑚</m:t>
                    </m:r>
                  </m:oMath>
                </a14:m>
                <a:r>
                  <a:rPr lang="en-GB" smtClean="0"/>
                  <a:t> : Order of the mode (1</a:t>
                </a:r>
                <a:r>
                  <a:rPr lang="en-GB" smtClean="0">
                    <a:latin typeface="Garamond"/>
                  </a:rPr>
                  <a:t>→</a:t>
                </a:r>
                <a:r>
                  <a:rPr lang="en-GB" smtClean="0"/>
                  <a:t>dipole, 2</a:t>
                </a:r>
                <a:r>
                  <a:rPr lang="en-GB" smtClean="0">
                    <a:latin typeface="Garamond"/>
                  </a:rPr>
                  <a:t>→</a:t>
                </a:r>
                <a:r>
                  <a:rPr lang="en-GB" smtClean="0"/>
                  <a:t>quadrupole…)</a:t>
                </a:r>
              </a:p>
              <a:p>
                <a:pPr marL="0" indent="0">
                  <a:buNone/>
                </a:pPr>
                <a:endParaRPr lang="en-GB"/>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85" t="-2695" r="-963"/>
                </a:stretch>
              </a:blipFill>
            </p:spPr>
            <p:txBody>
              <a:bodyPr/>
              <a:lstStyle/>
              <a:p>
                <a:r>
                  <a:rPr lang="en-GB">
                    <a:noFill/>
                  </a:rPr>
                  <a:t> </a:t>
                </a:r>
              </a:p>
            </p:txBody>
          </p:sp>
        </mc:Fallback>
      </mc:AlternateContent>
    </p:spTree>
    <p:extLst>
      <p:ext uri="{BB962C8B-B14F-4D97-AF65-F5344CB8AC3E}">
        <p14:creationId xmlns:p14="http://schemas.microsoft.com/office/powerpoint/2010/main" val="548992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Magnitude of the HOM kick</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2400" dirty="0" smtClean="0"/>
                  <a:t>The magnitude of the kick is given by (without extra terms)</a:t>
                </a:r>
                <a:endParaRPr lang="en-US" sz="2400" dirty="0" smtClean="0"/>
              </a:p>
              <a:p>
                <a:endParaRPr lang="en-US" sz="2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GB" sz="2400" i="1" smtClean="0">
                              <a:latin typeface="Cambria Math"/>
                            </a:rPr>
                          </m:ctrlPr>
                        </m:dPr>
                        <m:e>
                          <m:sSub>
                            <m:sSubPr>
                              <m:ctrlPr>
                                <a:rPr lang="en-GB" sz="2400" i="1" smtClean="0">
                                  <a:latin typeface="Cambria Math"/>
                                </a:rPr>
                              </m:ctrlPr>
                            </m:sSubPr>
                            <m:e>
                              <m:r>
                                <m:rPr>
                                  <m:sty m:val="p"/>
                                </m:rPr>
                                <a:rPr lang="el-GR" sz="2400" i="1" smtClean="0">
                                  <a:latin typeface="Cambria Math"/>
                                  <a:ea typeface="Cambria Math"/>
                                </a:rPr>
                                <m:t>Δ</m:t>
                              </m:r>
                              <m:r>
                                <a:rPr lang="en-US" sz="2400" b="0" i="1" smtClean="0">
                                  <a:latin typeface="Cambria Math"/>
                                  <a:ea typeface="Cambria Math"/>
                                </a:rPr>
                                <m:t>𝑟</m:t>
                              </m:r>
                            </m:e>
                            <m:sub>
                              <m:r>
                                <a:rPr lang="en-US" sz="2400" b="0" i="1" smtClean="0">
                                  <a:latin typeface="Cambria Math"/>
                                </a:rPr>
                                <m:t>𝑘𝑖𝑐𝑘</m:t>
                              </m:r>
                            </m:sub>
                          </m:sSub>
                        </m:e>
                      </m:d>
                      <m:r>
                        <a:rPr lang="en-US" sz="2400" b="0" i="1" smtClean="0">
                          <a:latin typeface="Cambria Math"/>
                        </a:rPr>
                        <m:t>=</m:t>
                      </m:r>
                      <m:sSub>
                        <m:sSubPr>
                          <m:ctrlPr>
                            <a:rPr lang="en-US" sz="2400" b="0" i="1" smtClean="0">
                              <a:latin typeface="Cambria Math"/>
                            </a:rPr>
                          </m:ctrlPr>
                        </m:sSubPr>
                        <m:e>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𝑅</m:t>
                                  </m:r>
                                </m:num>
                                <m:den>
                                  <m:r>
                                    <a:rPr lang="en-US" sz="2400" b="0" i="1" smtClean="0">
                                      <a:latin typeface="Cambria Math"/>
                                    </a:rPr>
                                    <m:t>𝑄</m:t>
                                  </m:r>
                                </m:den>
                              </m:f>
                            </m:e>
                          </m:d>
                        </m:e>
                        <m:sub>
                          <m:r>
                            <a:rPr lang="en-US" sz="2400" b="0" i="1" smtClean="0">
                              <a:latin typeface="Cambria Math"/>
                              <a:ea typeface="Cambria Math"/>
                            </a:rPr>
                            <m:t>⊥</m:t>
                          </m:r>
                        </m:sub>
                      </m:sSub>
                      <m:f>
                        <m:fPr>
                          <m:ctrlPr>
                            <a:rPr lang="en-US" sz="2400" b="0" i="1" smtClean="0">
                              <a:latin typeface="Cambria Math"/>
                              <a:ea typeface="Cambria Math"/>
                            </a:rPr>
                          </m:ctrlPr>
                        </m:fPr>
                        <m:num>
                          <m:r>
                            <a:rPr lang="en-US" sz="2400" b="0" i="1" smtClean="0">
                              <a:latin typeface="Cambria Math"/>
                              <a:ea typeface="Cambria Math"/>
                            </a:rPr>
                            <m:t>𝑄</m:t>
                          </m:r>
                        </m:num>
                        <m:den>
                          <m:r>
                            <a:rPr lang="en-US" sz="2400" b="0" i="1" smtClean="0">
                              <a:latin typeface="Cambria Math"/>
                              <a:ea typeface="Cambria Math"/>
                            </a:rPr>
                            <m:t>𝑓</m:t>
                          </m:r>
                        </m:den>
                      </m:f>
                      <m:r>
                        <a:rPr lang="en-US" sz="2400" b="0" i="1" smtClean="0">
                          <a:latin typeface="Cambria Math"/>
                          <a:ea typeface="Cambria Math"/>
                        </a:rPr>
                        <m:t> </m:t>
                      </m:r>
                      <m:f>
                        <m:fPr>
                          <m:ctrlPr>
                            <a:rPr lang="en-US" sz="2400" b="0" i="1" smtClean="0">
                              <a:latin typeface="Cambria Math"/>
                            </a:rPr>
                          </m:ctrlPr>
                        </m:fPr>
                        <m:num>
                          <m:r>
                            <a:rPr lang="en-US" sz="2400" b="0" i="1" smtClean="0">
                              <a:latin typeface="Cambria Math"/>
                            </a:rPr>
                            <m:t>𝑚</m:t>
                          </m:r>
                          <m:r>
                            <a:rPr lang="en-US" sz="2400" b="0" i="1" smtClean="0">
                              <a:latin typeface="Cambria Math"/>
                            </a:rPr>
                            <m:t> </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𝑎</m:t>
                              </m:r>
                            </m:sub>
                          </m:sSub>
                          <m:r>
                            <a:rPr lang="en-US" sz="2400" b="0" i="1" smtClean="0">
                              <a:latin typeface="Cambria Math"/>
                            </a:rPr>
                            <m:t> </m:t>
                          </m:r>
                          <m:sSup>
                            <m:sSupPr>
                              <m:ctrlPr>
                                <a:rPr lang="en-US" sz="2400" b="0" i="1" smtClean="0">
                                  <a:latin typeface="Cambria Math"/>
                                </a:rPr>
                              </m:ctrlPr>
                            </m:sSupPr>
                            <m:e>
                              <m:r>
                                <a:rPr lang="en-US" sz="2400" b="0" i="1" smtClean="0">
                                  <a:latin typeface="Cambria Math"/>
                                </a:rPr>
                                <m:t>𝑟</m:t>
                              </m:r>
                            </m:e>
                            <m:sup>
                              <m:r>
                                <a:rPr lang="en-US" sz="2400" b="0" i="1" smtClean="0">
                                  <a:latin typeface="Cambria Math"/>
                                </a:rPr>
                                <m:t>2</m:t>
                              </m:r>
                              <m:r>
                                <a:rPr lang="en-US" sz="2400" b="0" i="1" smtClean="0">
                                  <a:latin typeface="Cambria Math"/>
                                </a:rPr>
                                <m:t>𝑚</m:t>
                              </m:r>
                              <m:r>
                                <a:rPr lang="en-US" sz="2400" b="0" i="1" smtClean="0">
                                  <a:latin typeface="Cambria Math"/>
                                </a:rPr>
                                <m:t>−1</m:t>
                              </m:r>
                            </m:sup>
                          </m:sSup>
                          <m:r>
                            <a:rPr lang="en-US" sz="2400" b="0" i="1" smtClean="0">
                              <a:latin typeface="Cambria Math"/>
                            </a:rPr>
                            <m:t> </m:t>
                          </m:r>
                          <m:d>
                            <m:dPr>
                              <m:begChr m:val="|"/>
                              <m:endChr m:val="|"/>
                              <m:ctrlPr>
                                <a:rPr lang="en-US" sz="2400" b="0" i="1" smtClean="0">
                                  <a:latin typeface="Cambria Math"/>
                                </a:rPr>
                              </m:ctrlPr>
                            </m:dPr>
                            <m:e>
                              <m:r>
                                <a:rPr lang="en-US" sz="2400" b="0" i="1" smtClean="0">
                                  <a:latin typeface="Cambria Math"/>
                                </a:rPr>
                                <m:t>𝑞</m:t>
                              </m:r>
                            </m:e>
                          </m:d>
                          <m:r>
                            <a:rPr lang="en-US" sz="2400" b="0" i="1" smtClean="0">
                              <a:latin typeface="Cambria Math"/>
                            </a:rPr>
                            <m:t> </m:t>
                          </m:r>
                          <m:r>
                            <a:rPr lang="en-US" sz="2400" b="0" i="1" smtClean="0">
                              <a:latin typeface="Cambria Math"/>
                            </a:rPr>
                            <m:t>𝐿</m:t>
                          </m:r>
                          <m:r>
                            <a:rPr lang="en-US" sz="2400" b="0" i="1" smtClean="0">
                              <a:latin typeface="Cambria Math"/>
                            </a:rPr>
                            <m:t> </m:t>
                          </m:r>
                          <m:d>
                            <m:dPr>
                              <m:begChr m:val="|"/>
                              <m:endChr m:val="|"/>
                              <m:ctrlPr>
                                <a:rPr lang="en-US" sz="2400" b="0" i="1" smtClean="0">
                                  <a:latin typeface="Cambria Math"/>
                                </a:rPr>
                              </m:ctrlPr>
                            </m:dPr>
                            <m:e>
                              <m:func>
                                <m:funcPr>
                                  <m:ctrlPr>
                                    <a:rPr lang="en-US" sz="2400" b="0" i="1" smtClean="0">
                                      <a:latin typeface="Cambria Math"/>
                                    </a:rPr>
                                  </m:ctrlPr>
                                </m:funcPr>
                                <m:fName>
                                  <m:r>
                                    <m:rPr>
                                      <m:sty m:val="p"/>
                                    </m:rPr>
                                    <a:rPr lang="en-US" sz="2400" b="0" i="0" smtClean="0">
                                      <a:latin typeface="Cambria Math"/>
                                    </a:rPr>
                                    <m:t>cos</m:t>
                                  </m:r>
                                </m:fName>
                                <m:e>
                                  <m:d>
                                    <m:dPr>
                                      <m:ctrlPr>
                                        <a:rPr lang="en-US" sz="2400" b="0" i="1" smtClean="0">
                                          <a:latin typeface="Cambria Math"/>
                                        </a:rPr>
                                      </m:ctrlPr>
                                    </m:dPr>
                                    <m:e>
                                      <m:r>
                                        <a:rPr lang="en-US" sz="2400" b="0" i="1" smtClean="0">
                                          <a:latin typeface="Cambria Math"/>
                                        </a:rPr>
                                        <m:t>𝑚</m:t>
                                      </m:r>
                                      <m:r>
                                        <a:rPr lang="en-US" sz="2400" b="0" i="1" smtClean="0">
                                          <a:latin typeface="Cambria Math"/>
                                        </a:rPr>
                                        <m:t> </m:t>
                                      </m:r>
                                      <m:r>
                                        <a:rPr lang="en-US" sz="2400" b="0" i="1" smtClean="0">
                                          <a:latin typeface="Cambria Math"/>
                                          <a:ea typeface="Cambria Math"/>
                                        </a:rPr>
                                        <m:t>𝜃</m:t>
                                      </m:r>
                                    </m:e>
                                  </m:d>
                                </m:e>
                              </m:func>
                            </m:e>
                          </m:d>
                          <m:r>
                            <a:rPr lang="en-US" sz="2400" b="0" i="1" smtClean="0">
                              <a:latin typeface="Cambria Math"/>
                            </a:rPr>
                            <m:t> </m:t>
                          </m:r>
                        </m:num>
                        <m:den>
                          <m:r>
                            <a:rPr lang="en-US" sz="2400" b="0" i="1" smtClean="0">
                              <a:latin typeface="Cambria Math"/>
                              <a:ea typeface="Cambria Math"/>
                            </a:rPr>
                            <m:t>𝜋</m:t>
                          </m:r>
                          <m:r>
                            <a:rPr lang="en-US" sz="2400" b="0" i="1" smtClean="0">
                              <a:latin typeface="Cambria Math"/>
                              <a:ea typeface="Cambria Math"/>
                            </a:rPr>
                            <m:t> </m:t>
                          </m:r>
                          <m:d>
                            <m:dPr>
                              <m:begChr m:val="|"/>
                              <m:endChr m:val="|"/>
                              <m:ctrlPr>
                                <a:rPr lang="en-US" sz="2400" b="0" i="1" smtClean="0">
                                  <a:latin typeface="Cambria Math"/>
                                  <a:ea typeface="Cambria Math"/>
                                </a:rPr>
                              </m:ctrlPr>
                            </m:dPr>
                            <m:e>
                              <m:sSub>
                                <m:sSubPr>
                                  <m:ctrlPr>
                                    <a:rPr lang="en-US" sz="2400" b="0" i="1" smtClean="0">
                                      <a:latin typeface="Cambria Math"/>
                                      <a:ea typeface="Cambria Math"/>
                                    </a:rPr>
                                  </m:ctrlPr>
                                </m:sSubPr>
                                <m:e>
                                  <m:r>
                                    <a:rPr lang="en-US" sz="2400" b="1" i="1" smtClean="0">
                                      <a:latin typeface="Cambria Math"/>
                                      <a:ea typeface="Cambria Math"/>
                                    </a:rPr>
                                    <m:t>𝒑</m:t>
                                  </m:r>
                                </m:e>
                                <m:sub>
                                  <m:r>
                                    <a:rPr lang="en-US" sz="2400" b="0" i="1" smtClean="0">
                                      <a:latin typeface="Cambria Math"/>
                                      <a:ea typeface="Cambria Math"/>
                                    </a:rPr>
                                    <m:t>∥</m:t>
                                  </m:r>
                                </m:sub>
                              </m:sSub>
                            </m:e>
                          </m:d>
                        </m:den>
                      </m:f>
                    </m:oMath>
                  </m:oMathPara>
                </a14:m>
                <a:endParaRPr lang="en-GB" sz="2400" dirty="0" smtClean="0"/>
              </a:p>
              <a:p>
                <a:pPr marL="0" indent="0">
                  <a:buNone/>
                </a:pPr>
                <a:endParaRPr lang="en-GB" sz="2400" dirty="0" smtClean="0"/>
              </a:p>
              <a:p>
                <a:pPr marL="0" indent="0" algn="ctr">
                  <a:buNone/>
                </a:pPr>
                <a14:m>
                  <m:oMath xmlns:m="http://schemas.openxmlformats.org/officeDocument/2006/math">
                    <m:r>
                      <a:rPr lang="en-US" sz="2400" b="0" i="1" smtClean="0">
                        <a:latin typeface="Cambria Math"/>
                      </a:rPr>
                      <m:t>𝑄</m:t>
                    </m:r>
                  </m:oMath>
                </a14:m>
                <a:r>
                  <a:rPr lang="en-GB" sz="2400" dirty="0" smtClean="0"/>
                  <a:t> : Quality factor 	</a:t>
                </a:r>
                <a14:m>
                  <m:oMath xmlns:m="http://schemas.openxmlformats.org/officeDocument/2006/math">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𝑎</m:t>
                        </m:r>
                      </m:sub>
                    </m:sSub>
                  </m:oMath>
                </a14:m>
                <a:r>
                  <a:rPr lang="en-GB" sz="2400" dirty="0" smtClean="0"/>
                  <a:t> : Amplitude of the current oscillation</a:t>
                </a:r>
              </a:p>
              <a:p>
                <a:pPr marL="0" indent="0" algn="ctr">
                  <a:buNone/>
                </a:pPr>
                <a14:m>
                  <m:oMath xmlns:m="http://schemas.openxmlformats.org/officeDocument/2006/math">
                    <m:r>
                      <a:rPr lang="en-US" sz="2400" b="0" i="1" smtClean="0">
                        <a:latin typeface="Cambria Math"/>
                      </a:rPr>
                      <m:t>𝑞</m:t>
                    </m:r>
                  </m:oMath>
                </a14:m>
                <a:r>
                  <a:rPr lang="en-GB" sz="2400" dirty="0" smtClean="0"/>
                  <a:t> : Electron charge 		</a:t>
                </a:r>
                <a14:m>
                  <m:oMath xmlns:m="http://schemas.openxmlformats.org/officeDocument/2006/math">
                    <m:r>
                      <a:rPr lang="en-US" sz="2400" b="0" i="1" smtClean="0">
                        <a:latin typeface="Cambria Math"/>
                      </a:rPr>
                      <m:t>𝑓</m:t>
                    </m:r>
                  </m:oMath>
                </a14:m>
                <a:r>
                  <a:rPr lang="en-GB" sz="2400" dirty="0" smtClean="0"/>
                  <a:t> : Mode frequency</a:t>
                </a:r>
              </a:p>
              <a:p>
                <a:pPr marL="0" indent="0" algn="ctr">
                  <a:buNone/>
                </a:pPr>
                <a14:m>
                  <m:oMath xmlns:m="http://schemas.openxmlformats.org/officeDocument/2006/math">
                    <m:r>
                      <a:rPr lang="en-US" sz="2400" b="0" i="1" smtClean="0">
                        <a:latin typeface="Cambria Math"/>
                      </a:rPr>
                      <m:t>𝐿</m:t>
                    </m:r>
                  </m:oMath>
                </a14:m>
                <a:r>
                  <a:rPr lang="en-GB" sz="2400" dirty="0" smtClean="0"/>
                  <a:t> : Distance from centre of cavity to BPM</a:t>
                </a:r>
              </a:p>
              <a:p>
                <a:pPr marL="0" indent="0" algn="ctr">
                  <a:buNone/>
                </a:pPr>
                <a14:m>
                  <m:oMath xmlns:m="http://schemas.openxmlformats.org/officeDocument/2006/math">
                    <m:sSub>
                      <m:sSubPr>
                        <m:ctrlPr>
                          <a:rPr lang="en-GB" sz="2400" i="1" smtClean="0">
                            <a:latin typeface="Cambria Math"/>
                          </a:rPr>
                        </m:ctrlPr>
                      </m:sSubPr>
                      <m:e>
                        <m:r>
                          <a:rPr lang="en-US" sz="2400" b="1" i="1" smtClean="0">
                            <a:latin typeface="Cambria Math"/>
                          </a:rPr>
                          <m:t>𝒑</m:t>
                        </m:r>
                      </m:e>
                      <m:sub>
                        <m:r>
                          <a:rPr lang="en-GB" sz="2400" i="1" smtClean="0">
                            <a:latin typeface="Cambria Math"/>
                            <a:ea typeface="Cambria Math"/>
                          </a:rPr>
                          <m:t>∥</m:t>
                        </m:r>
                      </m:sub>
                    </m:sSub>
                  </m:oMath>
                </a14:m>
                <a:r>
                  <a:rPr lang="en-GB" sz="2400" dirty="0" smtClean="0"/>
                  <a:t> : Beam forward momentum</a:t>
                </a:r>
                <a:endParaRPr lang="en-GB"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n-GB">
                    <a:noFill/>
                  </a:rPr>
                  <a:t> </a:t>
                </a:r>
              </a:p>
            </p:txBody>
          </p:sp>
        </mc:Fallback>
      </mc:AlternateContent>
    </p:spTree>
    <p:extLst>
      <p:ext uri="{BB962C8B-B14F-4D97-AF65-F5344CB8AC3E}">
        <p14:creationId xmlns:p14="http://schemas.microsoft.com/office/powerpoint/2010/main" val="292715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Expected kick landscape</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59342"/>
            <a:ext cx="3333750" cy="36071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286000"/>
            <a:ext cx="2953703" cy="3753802"/>
          </a:xfrm>
          <a:prstGeom prst="rect">
            <a:avLst/>
          </a:prstGeom>
        </p:spPr>
      </p:pic>
      <p:sp>
        <p:nvSpPr>
          <p:cNvPr id="6" name="TextBox 5"/>
          <p:cNvSpPr txBox="1"/>
          <p:nvPr/>
        </p:nvSpPr>
        <p:spPr>
          <a:xfrm rot="19976276">
            <a:off x="3230196" y="5621735"/>
            <a:ext cx="914400" cy="369332"/>
          </a:xfrm>
          <a:prstGeom prst="rect">
            <a:avLst/>
          </a:prstGeom>
          <a:solidFill>
            <a:schemeClr val="bg1"/>
          </a:solidFill>
        </p:spPr>
        <p:txBody>
          <a:bodyPr wrap="square" rtlCol="0">
            <a:spAutoFit/>
          </a:bodyPr>
          <a:lstStyle/>
          <a:p>
            <a:pPr algn="ctr"/>
            <a:r>
              <a:rPr lang="en-US" i="1" smtClean="0"/>
              <a:t>y</a:t>
            </a:r>
            <a:endParaRPr lang="en-GB" i="1"/>
          </a:p>
        </p:txBody>
      </p:sp>
      <p:sp>
        <p:nvSpPr>
          <p:cNvPr id="7" name="TextBox 6"/>
          <p:cNvSpPr txBox="1"/>
          <p:nvPr/>
        </p:nvSpPr>
        <p:spPr>
          <a:xfrm rot="2233565">
            <a:off x="835727" y="5469078"/>
            <a:ext cx="1326706" cy="369332"/>
          </a:xfrm>
          <a:prstGeom prst="rect">
            <a:avLst/>
          </a:prstGeom>
          <a:solidFill>
            <a:schemeClr val="bg1"/>
          </a:solidFill>
        </p:spPr>
        <p:txBody>
          <a:bodyPr wrap="square" rtlCol="0">
            <a:spAutoFit/>
          </a:bodyPr>
          <a:lstStyle/>
          <a:p>
            <a:pPr algn="ctr"/>
            <a:r>
              <a:rPr lang="en-US" i="1" smtClean="0"/>
              <a:t>x</a:t>
            </a:r>
            <a:endParaRPr lang="en-GB" i="1"/>
          </a:p>
        </p:txBody>
      </p:sp>
      <p:sp>
        <p:nvSpPr>
          <p:cNvPr id="8" name="TextBox 7"/>
          <p:cNvSpPr txBox="1"/>
          <p:nvPr/>
        </p:nvSpPr>
        <p:spPr>
          <a:xfrm rot="5400000">
            <a:off x="126319" y="3831487"/>
            <a:ext cx="1326706" cy="369332"/>
          </a:xfrm>
          <a:prstGeom prst="rect">
            <a:avLst/>
          </a:prstGeom>
          <a:solidFill>
            <a:schemeClr val="bg1"/>
          </a:solidFill>
        </p:spPr>
        <p:txBody>
          <a:bodyPr wrap="square" rtlCol="0">
            <a:spAutoFit/>
          </a:bodyPr>
          <a:lstStyle/>
          <a:p>
            <a:pPr algn="ctr"/>
            <a:r>
              <a:rPr lang="en-US" i="1" smtClean="0"/>
              <a:t>Kick (A.U.)</a:t>
            </a:r>
            <a:endParaRPr lang="en-GB" i="1"/>
          </a:p>
        </p:txBody>
      </p:sp>
      <p:sp>
        <p:nvSpPr>
          <p:cNvPr id="9" name="TextBox 8"/>
          <p:cNvSpPr txBox="1"/>
          <p:nvPr/>
        </p:nvSpPr>
        <p:spPr>
          <a:xfrm rot="586565">
            <a:off x="5508123" y="5697679"/>
            <a:ext cx="1326706" cy="369332"/>
          </a:xfrm>
          <a:prstGeom prst="rect">
            <a:avLst/>
          </a:prstGeom>
          <a:solidFill>
            <a:schemeClr val="bg1"/>
          </a:solidFill>
        </p:spPr>
        <p:txBody>
          <a:bodyPr wrap="square" rtlCol="0">
            <a:spAutoFit/>
          </a:bodyPr>
          <a:lstStyle/>
          <a:p>
            <a:pPr algn="ctr"/>
            <a:r>
              <a:rPr lang="en-US" i="1" smtClean="0"/>
              <a:t>x</a:t>
            </a:r>
            <a:endParaRPr lang="en-GB" i="1"/>
          </a:p>
        </p:txBody>
      </p:sp>
      <p:sp>
        <p:nvSpPr>
          <p:cNvPr id="10" name="TextBox 9"/>
          <p:cNvSpPr txBox="1"/>
          <p:nvPr/>
        </p:nvSpPr>
        <p:spPr>
          <a:xfrm rot="17122739">
            <a:off x="7425491" y="5035308"/>
            <a:ext cx="1114824" cy="369332"/>
          </a:xfrm>
          <a:prstGeom prst="rect">
            <a:avLst/>
          </a:prstGeom>
          <a:solidFill>
            <a:schemeClr val="bg1"/>
          </a:solidFill>
        </p:spPr>
        <p:txBody>
          <a:bodyPr wrap="square" rtlCol="0">
            <a:spAutoFit/>
          </a:bodyPr>
          <a:lstStyle/>
          <a:p>
            <a:pPr algn="ctr"/>
            <a:r>
              <a:rPr lang="en-US" i="1" smtClean="0"/>
              <a:t>y</a:t>
            </a:r>
            <a:endParaRPr lang="en-GB" i="1"/>
          </a:p>
        </p:txBody>
      </p:sp>
      <p:sp>
        <p:nvSpPr>
          <p:cNvPr id="11" name="TextBox 10"/>
          <p:cNvSpPr txBox="1"/>
          <p:nvPr/>
        </p:nvSpPr>
        <p:spPr>
          <a:xfrm rot="5400000">
            <a:off x="4093313" y="4220240"/>
            <a:ext cx="1326706" cy="369332"/>
          </a:xfrm>
          <a:prstGeom prst="rect">
            <a:avLst/>
          </a:prstGeom>
          <a:solidFill>
            <a:schemeClr val="bg1"/>
          </a:solidFill>
        </p:spPr>
        <p:txBody>
          <a:bodyPr wrap="square" rtlCol="0">
            <a:spAutoFit/>
          </a:bodyPr>
          <a:lstStyle/>
          <a:p>
            <a:pPr algn="ctr"/>
            <a:r>
              <a:rPr lang="en-US" i="1" smtClean="0"/>
              <a:t>Kick (A.U.)</a:t>
            </a:r>
            <a:endParaRPr lang="en-GB" i="1"/>
          </a:p>
        </p:txBody>
      </p:sp>
      <p:sp>
        <p:nvSpPr>
          <p:cNvPr id="12" name="TextBox 11"/>
          <p:cNvSpPr txBox="1"/>
          <p:nvPr/>
        </p:nvSpPr>
        <p:spPr>
          <a:xfrm>
            <a:off x="4248928" y="1591529"/>
            <a:ext cx="1712944" cy="369332"/>
          </a:xfrm>
          <a:prstGeom prst="rect">
            <a:avLst/>
          </a:prstGeom>
          <a:noFill/>
        </p:spPr>
        <p:txBody>
          <a:bodyPr wrap="square" rtlCol="0">
            <a:spAutoFit/>
          </a:bodyPr>
          <a:lstStyle/>
          <a:p>
            <a:r>
              <a:rPr lang="en-US" smtClean="0"/>
              <a:t>Dipole:</a:t>
            </a:r>
            <a:endParaRPr lang="en-GB"/>
          </a:p>
        </p:txBody>
      </p:sp>
      <mc:AlternateContent xmlns:mc="http://schemas.openxmlformats.org/markup-compatibility/2006" xmlns:a14="http://schemas.microsoft.com/office/drawing/2010/main">
        <mc:Choice Requires="a14">
          <p:sp>
            <p:nvSpPr>
              <p:cNvPr id="13" name="TextBox 12"/>
              <p:cNvSpPr txBox="1"/>
              <p:nvPr/>
            </p:nvSpPr>
            <p:spPr>
              <a:xfrm>
                <a:off x="5105400" y="1591529"/>
                <a:ext cx="22722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sSub>
                            <m:sSubPr>
                              <m:ctrlPr>
                                <a:rPr lang="en-GB" i="1" smtClean="0">
                                  <a:latin typeface="Cambria Math"/>
                                </a:rPr>
                              </m:ctrlPr>
                            </m:sSubPr>
                            <m:e>
                              <m:r>
                                <m:rPr>
                                  <m:sty m:val="p"/>
                                </m:rPr>
                                <a:rPr lang="el-GR" i="1" smtClean="0">
                                  <a:latin typeface="Cambria Math"/>
                                  <a:ea typeface="Cambria Math"/>
                                </a:rPr>
                                <m:t>Δ</m:t>
                              </m:r>
                              <m:r>
                                <a:rPr lang="en-US" b="0" i="1" smtClean="0">
                                  <a:latin typeface="Cambria Math"/>
                                  <a:ea typeface="Cambria Math"/>
                                </a:rPr>
                                <m:t>𝑟</m:t>
                              </m:r>
                            </m:e>
                            <m:sub>
                              <m:r>
                                <a:rPr lang="en-US" b="0" i="1" smtClean="0">
                                  <a:latin typeface="Cambria Math"/>
                                </a:rPr>
                                <m:t>𝑘𝑖𝑐𝑘</m:t>
                              </m:r>
                            </m:sub>
                          </m:sSub>
                        </m:e>
                      </m:d>
                      <m:r>
                        <a:rPr lang="en-US" i="1">
                          <a:latin typeface="Cambria Math"/>
                          <a:ea typeface="Cambria Math"/>
                        </a:rPr>
                        <m:t>∝</m:t>
                      </m:r>
                      <m:r>
                        <a:rPr lang="en-US" b="0" i="1" smtClean="0">
                          <a:latin typeface="Cambria Math"/>
                        </a:rPr>
                        <m:t>𝑟</m:t>
                      </m:r>
                      <m:r>
                        <a:rPr lang="en-US" b="0" i="1" smtClean="0">
                          <a:latin typeface="Cambria Math"/>
                        </a:rPr>
                        <m:t> </m:t>
                      </m:r>
                      <m:d>
                        <m:dPr>
                          <m:begChr m:val="|"/>
                          <m:endChr m:val="|"/>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cos</m:t>
                              </m:r>
                            </m:fName>
                            <m:e>
                              <m:d>
                                <m:dPr>
                                  <m:ctrlPr>
                                    <a:rPr lang="en-US" b="0" i="1" smtClean="0">
                                      <a:latin typeface="Cambria Math"/>
                                    </a:rPr>
                                  </m:ctrlPr>
                                </m:dPr>
                                <m:e>
                                  <m:r>
                                    <a:rPr lang="en-US" b="0" i="1" smtClean="0">
                                      <a:latin typeface="Cambria Math"/>
                                    </a:rPr>
                                    <m:t> </m:t>
                                  </m:r>
                                  <m:r>
                                    <a:rPr lang="en-US" b="0" i="1" smtClean="0">
                                      <a:latin typeface="Cambria Math"/>
                                      <a:ea typeface="Cambria Math"/>
                                    </a:rPr>
                                    <m:t>𝜃</m:t>
                                  </m:r>
                                </m:e>
                              </m:d>
                            </m:e>
                          </m:func>
                        </m:e>
                      </m:d>
                    </m:oMath>
                  </m:oMathPara>
                </a14:m>
                <a:endParaRPr lang="en-GB"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5105400" y="1591529"/>
                <a:ext cx="2272289" cy="369332"/>
              </a:xfrm>
              <a:prstGeom prst="rect">
                <a:avLst/>
              </a:prstGeom>
              <a:blipFill rotWithShape="1">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1435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Talk Outline</a:t>
            </a:r>
            <a:endParaRPr lang="en-GB"/>
          </a:p>
        </p:txBody>
      </p:sp>
      <p:sp>
        <p:nvSpPr>
          <p:cNvPr id="3" name="Content Placeholder 2"/>
          <p:cNvSpPr>
            <a:spLocks noGrp="1"/>
          </p:cNvSpPr>
          <p:nvPr>
            <p:ph idx="1"/>
          </p:nvPr>
        </p:nvSpPr>
        <p:spPr/>
        <p:txBody>
          <a:bodyPr>
            <a:normAutofit fontScale="92500" lnSpcReduction="20000"/>
          </a:bodyPr>
          <a:lstStyle/>
          <a:p>
            <a:r>
              <a:rPr lang="en-GB" b="1" i="1" dirty="0" smtClean="0"/>
              <a:t>Introduction and motivation</a:t>
            </a:r>
          </a:p>
          <a:p>
            <a:pPr lvl="1"/>
            <a:r>
              <a:rPr lang="en-GB" dirty="0" smtClean="0"/>
              <a:t>BBU in ERLs and the design of the ERL 7-cell</a:t>
            </a:r>
          </a:p>
          <a:p>
            <a:r>
              <a:rPr lang="en-GB" b="1" i="1" dirty="0" smtClean="0"/>
              <a:t>The Horizontal Test </a:t>
            </a:r>
            <a:r>
              <a:rPr lang="en-GB" b="1" i="1" dirty="0" err="1" smtClean="0"/>
              <a:t>Cryomodule</a:t>
            </a:r>
            <a:endParaRPr lang="en-GB" b="1" i="1" dirty="0" smtClean="0"/>
          </a:p>
          <a:p>
            <a:pPr lvl="1"/>
            <a:r>
              <a:rPr lang="en-GB" dirty="0" smtClean="0"/>
              <a:t>Introducing the device-under-test and the ERL injector prototype</a:t>
            </a:r>
          </a:p>
          <a:p>
            <a:r>
              <a:rPr lang="en-GB" b="1" i="1" dirty="0" smtClean="0"/>
              <a:t>HOM load heating with beam</a:t>
            </a:r>
          </a:p>
          <a:p>
            <a:pPr lvl="1"/>
            <a:r>
              <a:rPr lang="en-GB" dirty="0" smtClean="0"/>
              <a:t>Measuring temperature rise in the HOM cooling system</a:t>
            </a:r>
          </a:p>
          <a:p>
            <a:r>
              <a:rPr lang="en-GB" b="1" i="1" dirty="0" smtClean="0"/>
              <a:t>HOM detection and measurement with beam</a:t>
            </a:r>
          </a:p>
          <a:p>
            <a:pPr lvl="1"/>
            <a:r>
              <a:rPr lang="en-GB" i="1" dirty="0" smtClean="0"/>
              <a:t>Using beam deflection to identify and characterise HOMs in the cavity</a:t>
            </a:r>
          </a:p>
          <a:p>
            <a:endParaRPr lang="en-GB" dirty="0"/>
          </a:p>
        </p:txBody>
      </p:sp>
    </p:spTree>
    <p:extLst>
      <p:ext uri="{BB962C8B-B14F-4D97-AF65-F5344CB8AC3E}">
        <p14:creationId xmlns:p14="http://schemas.microsoft.com/office/powerpoint/2010/main" val="2271815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Expected kick landscape</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11" y="1838261"/>
            <a:ext cx="3893820" cy="46605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016855"/>
            <a:ext cx="3674745" cy="4303395"/>
          </a:xfrm>
          <a:prstGeom prst="rect">
            <a:avLst/>
          </a:prstGeom>
        </p:spPr>
      </p:pic>
      <p:sp>
        <p:nvSpPr>
          <p:cNvPr id="12" name="TextBox 11"/>
          <p:cNvSpPr txBox="1"/>
          <p:nvPr/>
        </p:nvSpPr>
        <p:spPr>
          <a:xfrm rot="20821181">
            <a:off x="2650210" y="6135583"/>
            <a:ext cx="914400" cy="369332"/>
          </a:xfrm>
          <a:prstGeom prst="rect">
            <a:avLst/>
          </a:prstGeom>
          <a:solidFill>
            <a:schemeClr val="bg1"/>
          </a:solidFill>
        </p:spPr>
        <p:txBody>
          <a:bodyPr wrap="square" rtlCol="0">
            <a:spAutoFit/>
          </a:bodyPr>
          <a:lstStyle/>
          <a:p>
            <a:pPr algn="ctr"/>
            <a:r>
              <a:rPr lang="en-US" i="1" smtClean="0"/>
              <a:t>y</a:t>
            </a:r>
            <a:endParaRPr lang="en-GB" i="1"/>
          </a:p>
        </p:txBody>
      </p:sp>
      <p:sp>
        <p:nvSpPr>
          <p:cNvPr id="13" name="TextBox 12"/>
          <p:cNvSpPr txBox="1"/>
          <p:nvPr/>
        </p:nvSpPr>
        <p:spPr>
          <a:xfrm rot="3584681">
            <a:off x="126319" y="5706935"/>
            <a:ext cx="1326706" cy="369332"/>
          </a:xfrm>
          <a:prstGeom prst="rect">
            <a:avLst/>
          </a:prstGeom>
          <a:solidFill>
            <a:schemeClr val="bg1"/>
          </a:solidFill>
        </p:spPr>
        <p:txBody>
          <a:bodyPr wrap="square" rtlCol="0">
            <a:spAutoFit/>
          </a:bodyPr>
          <a:lstStyle/>
          <a:p>
            <a:pPr algn="ctr"/>
            <a:r>
              <a:rPr lang="en-US" i="1" smtClean="0"/>
              <a:t>x</a:t>
            </a:r>
            <a:endParaRPr lang="en-GB" i="1"/>
          </a:p>
        </p:txBody>
      </p:sp>
      <p:sp>
        <p:nvSpPr>
          <p:cNvPr id="14" name="TextBox 13"/>
          <p:cNvSpPr txBox="1"/>
          <p:nvPr/>
        </p:nvSpPr>
        <p:spPr>
          <a:xfrm rot="5400000">
            <a:off x="-322007" y="3007622"/>
            <a:ext cx="1326706" cy="369332"/>
          </a:xfrm>
          <a:prstGeom prst="rect">
            <a:avLst/>
          </a:prstGeom>
          <a:solidFill>
            <a:schemeClr val="bg1"/>
          </a:solidFill>
        </p:spPr>
        <p:txBody>
          <a:bodyPr wrap="square" rtlCol="0">
            <a:spAutoFit/>
          </a:bodyPr>
          <a:lstStyle/>
          <a:p>
            <a:pPr algn="ctr"/>
            <a:r>
              <a:rPr lang="en-US" i="1" smtClean="0"/>
              <a:t>Kick (A.U.)</a:t>
            </a:r>
            <a:endParaRPr lang="en-GB" i="1"/>
          </a:p>
        </p:txBody>
      </p:sp>
      <p:sp>
        <p:nvSpPr>
          <p:cNvPr id="15" name="TextBox 14"/>
          <p:cNvSpPr txBox="1"/>
          <p:nvPr/>
        </p:nvSpPr>
        <p:spPr>
          <a:xfrm rot="5400000">
            <a:off x="3936152" y="4224134"/>
            <a:ext cx="1326706" cy="369332"/>
          </a:xfrm>
          <a:prstGeom prst="rect">
            <a:avLst/>
          </a:prstGeom>
          <a:solidFill>
            <a:schemeClr val="bg1"/>
          </a:solidFill>
        </p:spPr>
        <p:txBody>
          <a:bodyPr wrap="square" rtlCol="0">
            <a:spAutoFit/>
          </a:bodyPr>
          <a:lstStyle/>
          <a:p>
            <a:pPr algn="ctr"/>
            <a:r>
              <a:rPr lang="en-US" i="1" smtClean="0"/>
              <a:t>Kick (A.U.)</a:t>
            </a:r>
            <a:endParaRPr lang="en-GB" i="1"/>
          </a:p>
        </p:txBody>
      </p:sp>
      <p:sp>
        <p:nvSpPr>
          <p:cNvPr id="16" name="TextBox 15"/>
          <p:cNvSpPr txBox="1"/>
          <p:nvPr/>
        </p:nvSpPr>
        <p:spPr>
          <a:xfrm rot="1711079">
            <a:off x="5088191" y="5792349"/>
            <a:ext cx="1326706" cy="369332"/>
          </a:xfrm>
          <a:prstGeom prst="rect">
            <a:avLst/>
          </a:prstGeom>
          <a:solidFill>
            <a:schemeClr val="bg1"/>
          </a:solidFill>
        </p:spPr>
        <p:txBody>
          <a:bodyPr wrap="square" rtlCol="0">
            <a:spAutoFit/>
          </a:bodyPr>
          <a:lstStyle/>
          <a:p>
            <a:pPr algn="ctr"/>
            <a:r>
              <a:rPr lang="en-US" i="1" smtClean="0"/>
              <a:t>x</a:t>
            </a:r>
            <a:endParaRPr lang="en-GB" i="1"/>
          </a:p>
        </p:txBody>
      </p:sp>
      <p:sp>
        <p:nvSpPr>
          <p:cNvPr id="19" name="TextBox 18"/>
          <p:cNvSpPr txBox="1"/>
          <p:nvPr/>
        </p:nvSpPr>
        <p:spPr>
          <a:xfrm rot="18069907">
            <a:off x="7638836" y="5706933"/>
            <a:ext cx="914400" cy="369332"/>
          </a:xfrm>
          <a:prstGeom prst="rect">
            <a:avLst/>
          </a:prstGeom>
          <a:solidFill>
            <a:schemeClr val="bg1"/>
          </a:solidFill>
        </p:spPr>
        <p:txBody>
          <a:bodyPr wrap="square" rtlCol="0">
            <a:spAutoFit/>
          </a:bodyPr>
          <a:lstStyle/>
          <a:p>
            <a:pPr algn="ctr"/>
            <a:r>
              <a:rPr lang="en-US" i="1" smtClean="0"/>
              <a:t>y</a:t>
            </a:r>
            <a:endParaRPr lang="en-GB" i="1"/>
          </a:p>
        </p:txBody>
      </p:sp>
      <p:sp>
        <p:nvSpPr>
          <p:cNvPr id="20" name="TextBox 19"/>
          <p:cNvSpPr txBox="1"/>
          <p:nvPr/>
        </p:nvSpPr>
        <p:spPr>
          <a:xfrm>
            <a:off x="3924065" y="1647523"/>
            <a:ext cx="1712944" cy="369332"/>
          </a:xfrm>
          <a:prstGeom prst="rect">
            <a:avLst/>
          </a:prstGeom>
          <a:noFill/>
        </p:spPr>
        <p:txBody>
          <a:bodyPr wrap="square" rtlCol="0">
            <a:spAutoFit/>
          </a:bodyPr>
          <a:lstStyle/>
          <a:p>
            <a:r>
              <a:rPr lang="en-US" err="1" smtClean="0"/>
              <a:t>Quadrupole</a:t>
            </a:r>
            <a:r>
              <a:rPr lang="en-US" smtClean="0"/>
              <a:t>:</a:t>
            </a:r>
            <a:endParaRPr lang="en-GB"/>
          </a:p>
        </p:txBody>
      </p:sp>
      <mc:AlternateContent xmlns:mc="http://schemas.openxmlformats.org/markup-compatibility/2006" xmlns:a14="http://schemas.microsoft.com/office/drawing/2010/main">
        <mc:Choice Requires="a14">
          <p:sp>
            <p:nvSpPr>
              <p:cNvPr id="21" name="TextBox 20"/>
              <p:cNvSpPr txBox="1"/>
              <p:nvPr/>
            </p:nvSpPr>
            <p:spPr>
              <a:xfrm>
                <a:off x="5286432" y="1647523"/>
                <a:ext cx="25653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sSub>
                            <m:sSubPr>
                              <m:ctrlPr>
                                <a:rPr lang="en-GB" i="1" smtClean="0">
                                  <a:latin typeface="Cambria Math"/>
                                </a:rPr>
                              </m:ctrlPr>
                            </m:sSubPr>
                            <m:e>
                              <m:r>
                                <m:rPr>
                                  <m:sty m:val="p"/>
                                </m:rPr>
                                <a:rPr lang="el-GR" i="1" smtClean="0">
                                  <a:latin typeface="Cambria Math"/>
                                  <a:ea typeface="Cambria Math"/>
                                </a:rPr>
                                <m:t>Δ</m:t>
                              </m:r>
                              <m:r>
                                <a:rPr lang="en-US" b="0" i="1" smtClean="0">
                                  <a:latin typeface="Cambria Math"/>
                                  <a:ea typeface="Cambria Math"/>
                                </a:rPr>
                                <m:t>𝑟</m:t>
                              </m:r>
                            </m:e>
                            <m:sub>
                              <m:r>
                                <a:rPr lang="en-US" b="0" i="1" smtClean="0">
                                  <a:latin typeface="Cambria Math"/>
                                </a:rPr>
                                <m:t>𝑘𝑖𝑐𝑘</m:t>
                              </m:r>
                            </m:sub>
                          </m:sSub>
                        </m:e>
                      </m:d>
                      <m:r>
                        <a:rPr lang="en-US" i="1">
                          <a:latin typeface="Cambria Math"/>
                          <a:ea typeface="Cambria Math"/>
                        </a:rPr>
                        <m:t>∝</m:t>
                      </m:r>
                      <m:sSup>
                        <m:sSupPr>
                          <m:ctrlPr>
                            <a:rPr lang="en-US" b="0" i="1" smtClean="0">
                              <a:latin typeface="Cambria Math"/>
                            </a:rPr>
                          </m:ctrlPr>
                        </m:sSupPr>
                        <m:e>
                          <m:r>
                            <a:rPr lang="en-US" b="0" i="1" smtClean="0">
                              <a:latin typeface="Cambria Math"/>
                            </a:rPr>
                            <m:t>𝑟</m:t>
                          </m:r>
                        </m:e>
                        <m:sup>
                          <m:r>
                            <a:rPr lang="en-US" b="0" i="1" smtClean="0">
                              <a:latin typeface="Cambria Math"/>
                            </a:rPr>
                            <m:t>3</m:t>
                          </m:r>
                        </m:sup>
                      </m:sSup>
                      <m:r>
                        <a:rPr lang="en-US" b="0" i="1" smtClean="0">
                          <a:latin typeface="Cambria Math"/>
                        </a:rPr>
                        <m:t> </m:t>
                      </m:r>
                      <m:d>
                        <m:dPr>
                          <m:begChr m:val="|"/>
                          <m:endChr m:val="|"/>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cos</m:t>
                              </m:r>
                            </m:fName>
                            <m:e>
                              <m:d>
                                <m:dPr>
                                  <m:ctrlPr>
                                    <a:rPr lang="en-US" b="0" i="1" smtClean="0">
                                      <a:latin typeface="Cambria Math"/>
                                    </a:rPr>
                                  </m:ctrlPr>
                                </m:dPr>
                                <m:e>
                                  <m:r>
                                    <a:rPr lang="en-US" b="0" i="1" smtClean="0">
                                      <a:latin typeface="Cambria Math"/>
                                    </a:rPr>
                                    <m:t> 2 </m:t>
                                  </m:r>
                                  <m:r>
                                    <a:rPr lang="en-US" b="0" i="1" smtClean="0">
                                      <a:latin typeface="Cambria Math"/>
                                      <a:ea typeface="Cambria Math"/>
                                    </a:rPr>
                                    <m:t>𝜃</m:t>
                                  </m:r>
                                </m:e>
                              </m:d>
                            </m:e>
                          </m:func>
                        </m:e>
                      </m:d>
                    </m:oMath>
                  </m:oMathPara>
                </a14:m>
                <a:endParaRPr lang="en-GB" smtClean="0"/>
              </a:p>
            </p:txBody>
          </p:sp>
        </mc:Choice>
        <mc:Fallback xmlns="">
          <p:sp>
            <p:nvSpPr>
              <p:cNvPr id="21" name="TextBox 20"/>
              <p:cNvSpPr txBox="1">
                <a:spLocks noRot="1" noChangeAspect="1" noMove="1" noResize="1" noEditPoints="1" noAdjustHandles="1" noChangeArrowheads="1" noChangeShapeType="1" noTextEdit="1"/>
              </p:cNvSpPr>
              <p:nvPr/>
            </p:nvSpPr>
            <p:spPr>
              <a:xfrm>
                <a:off x="5286432" y="1647523"/>
                <a:ext cx="2565382" cy="369332"/>
              </a:xfrm>
              <a:prstGeom prst="rect">
                <a:avLst/>
              </a:prstGeom>
              <a:blipFill rotWithShape="1">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21496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of modes found in the ERL 7-cell</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086935451"/>
              </p:ext>
            </p:extLst>
          </p:nvPr>
        </p:nvGraphicFramePr>
        <p:xfrm>
          <a:off x="1497843" y="1447800"/>
          <a:ext cx="6148315" cy="5202460"/>
        </p:xfrm>
        <a:graphic>
          <a:graphicData uri="http://schemas.openxmlformats.org/drawingml/2006/table">
            <a:tbl>
              <a:tblPr firstRow="1" bandRow="1">
                <a:tableStyleId>{5C22544A-7EE6-4342-B048-85BDC9FD1C3A}</a:tableStyleId>
              </a:tblPr>
              <a:tblGrid>
                <a:gridCol w="1808328"/>
                <a:gridCol w="1205553"/>
                <a:gridCol w="1567217"/>
                <a:gridCol w="1567217"/>
              </a:tblGrid>
              <a:tr h="899501">
                <a:tc>
                  <a:txBody>
                    <a:bodyPr/>
                    <a:lstStyle/>
                    <a:p>
                      <a:pPr algn="ctr"/>
                      <a:r>
                        <a:rPr lang="en-US" dirty="0" smtClean="0"/>
                        <a:t>Modulation frequency</a:t>
                      </a:r>
                    </a:p>
                    <a:p>
                      <a:pPr algn="ctr"/>
                      <a:r>
                        <a:rPr lang="en-US" dirty="0" err="1" smtClean="0"/>
                        <a:t>f</a:t>
                      </a:r>
                      <a:r>
                        <a:rPr lang="en-US" baseline="-25000" dirty="0" err="1" smtClean="0"/>
                        <a:t>mod</a:t>
                      </a:r>
                      <a:r>
                        <a:rPr lang="en-US" baseline="-25000" dirty="0" smtClean="0"/>
                        <a:t>  </a:t>
                      </a:r>
                      <a:r>
                        <a:rPr lang="en-US" dirty="0" smtClean="0"/>
                        <a:t>(</a:t>
                      </a:r>
                      <a:r>
                        <a:rPr lang="en-US" dirty="0" err="1" smtClean="0"/>
                        <a:t>Mhz</a:t>
                      </a:r>
                      <a:r>
                        <a:rPr lang="en-US" dirty="0" smtClean="0"/>
                        <a:t>)</a:t>
                      </a:r>
                      <a:endParaRPr lang="en-US" dirty="0"/>
                    </a:p>
                  </a:txBody>
                  <a:tcPr/>
                </a:tc>
                <a:tc>
                  <a:txBody>
                    <a:bodyPr/>
                    <a:lstStyle/>
                    <a:p>
                      <a:pPr algn="ctr"/>
                      <a:r>
                        <a:rPr lang="en-US" smtClean="0"/>
                        <a:t>Mode frequency</a:t>
                      </a:r>
                    </a:p>
                    <a:p>
                      <a:pPr algn="ctr"/>
                      <a:r>
                        <a:rPr lang="en-US" smtClean="0"/>
                        <a:t>f</a:t>
                      </a:r>
                      <a:r>
                        <a:rPr lang="en-US" baseline="0" smtClean="0"/>
                        <a:t> </a:t>
                      </a:r>
                      <a:r>
                        <a:rPr lang="en-US" smtClean="0"/>
                        <a:t>(GHz)</a:t>
                      </a:r>
                      <a:endParaRPr lang="en-US"/>
                    </a:p>
                  </a:txBody>
                  <a:tcPr/>
                </a:tc>
                <a:tc>
                  <a:txBody>
                    <a:bodyPr/>
                    <a:lstStyle/>
                    <a:p>
                      <a:pPr algn="ctr"/>
                      <a:r>
                        <a:rPr lang="en-US" smtClean="0"/>
                        <a:t>Quality factor</a:t>
                      </a:r>
                    </a:p>
                    <a:p>
                      <a:pPr algn="ctr"/>
                      <a:r>
                        <a:rPr lang="en-US" smtClean="0"/>
                        <a:t>Q</a:t>
                      </a:r>
                      <a:endParaRPr lang="en-US" i="1"/>
                    </a:p>
                  </a:txBody>
                  <a:tcPr/>
                </a:tc>
                <a:tc>
                  <a:txBody>
                    <a:bodyPr/>
                    <a:lstStyle/>
                    <a:p>
                      <a:pPr algn="ctr"/>
                      <a:r>
                        <a:rPr lang="en-US" smtClean="0"/>
                        <a:t>Mode width</a:t>
                      </a:r>
                    </a:p>
                    <a:p>
                      <a:pPr algn="ctr"/>
                      <a:r>
                        <a:rPr lang="en-US" smtClean="0"/>
                        <a:t>∆f</a:t>
                      </a:r>
                      <a:r>
                        <a:rPr lang="en-US" baseline="0" smtClean="0"/>
                        <a:t> </a:t>
                      </a:r>
                      <a:r>
                        <a:rPr lang="en-US" smtClean="0"/>
                        <a:t>(KHz)</a:t>
                      </a:r>
                      <a:endParaRPr lang="en-US"/>
                    </a:p>
                  </a:txBody>
                  <a:tcPr/>
                </a:tc>
              </a:tr>
              <a:tr h="521140">
                <a:tc>
                  <a:txBody>
                    <a:bodyPr/>
                    <a:lstStyle/>
                    <a:p>
                      <a:pPr algn="ctr"/>
                      <a:r>
                        <a:rPr lang="en-US" smtClean="0"/>
                        <a:t>5.27</a:t>
                      </a:r>
                      <a:endParaRPr lang="en-US" i="1"/>
                    </a:p>
                  </a:txBody>
                  <a:tcPr>
                    <a:lnB w="38100" cap="flat" cmpd="sng" algn="ctr">
                      <a:solidFill>
                        <a:schemeClr val="tx1"/>
                      </a:solidFill>
                      <a:prstDash val="solid"/>
                      <a:round/>
                      <a:headEnd type="none" w="med" len="med"/>
                      <a:tailEnd type="none" w="med" len="med"/>
                    </a:lnB>
                  </a:tcPr>
                </a:tc>
                <a:tc>
                  <a:txBody>
                    <a:bodyPr/>
                    <a:lstStyle/>
                    <a:p>
                      <a:pPr algn="ctr"/>
                      <a:r>
                        <a:rPr lang="en-US" smtClean="0"/>
                        <a:t>1.295</a:t>
                      </a:r>
                      <a:endParaRPr lang="en-US"/>
                    </a:p>
                  </a:txBody>
                  <a:tcPr>
                    <a:lnB w="38100" cap="flat" cmpd="sng" algn="ctr">
                      <a:solidFill>
                        <a:schemeClr val="tx1"/>
                      </a:solidFill>
                      <a:prstDash val="solid"/>
                      <a:round/>
                      <a:headEnd type="none" w="med" len="med"/>
                      <a:tailEnd type="none" w="med" len="med"/>
                    </a:lnB>
                  </a:tcPr>
                </a:tc>
                <a:tc>
                  <a:txBody>
                    <a:bodyPr/>
                    <a:lstStyle/>
                    <a:p>
                      <a:pPr algn="ctr"/>
                      <a:r>
                        <a:rPr lang="en-US" smtClean="0"/>
                        <a:t>4.3x10</a:t>
                      </a:r>
                      <a:r>
                        <a:rPr lang="en-US" baseline="30000" smtClean="0"/>
                        <a:t>7</a:t>
                      </a:r>
                      <a:endParaRPr lang="en-US" baseline="30000"/>
                    </a:p>
                  </a:txBody>
                  <a:tcPr>
                    <a:lnB w="38100" cap="flat" cmpd="sng" algn="ctr">
                      <a:solidFill>
                        <a:schemeClr val="tx1"/>
                      </a:solidFill>
                      <a:prstDash val="solid"/>
                      <a:round/>
                      <a:headEnd type="none" w="med" len="med"/>
                      <a:tailEnd type="none" w="med" len="med"/>
                    </a:lnB>
                  </a:tcPr>
                </a:tc>
                <a:tc>
                  <a:txBody>
                    <a:bodyPr/>
                    <a:lstStyle/>
                    <a:p>
                      <a:pPr algn="ctr"/>
                      <a:r>
                        <a:rPr lang="en-US" dirty="0" smtClean="0"/>
                        <a:t>0.030</a:t>
                      </a:r>
                      <a:endParaRPr lang="en-US" dirty="0"/>
                    </a:p>
                  </a:txBody>
                  <a:tcPr>
                    <a:lnB w="38100" cap="flat" cmpd="sng" algn="ctr">
                      <a:solidFill>
                        <a:schemeClr val="tx1"/>
                      </a:solidFill>
                      <a:prstDash val="solid"/>
                      <a:round/>
                      <a:headEnd type="none" w="med" len="med"/>
                      <a:tailEnd type="none" w="med" len="med"/>
                    </a:lnB>
                  </a:tcPr>
                </a:tc>
              </a:tr>
              <a:tr h="521140">
                <a:tc>
                  <a:txBody>
                    <a:bodyPr/>
                    <a:lstStyle/>
                    <a:p>
                      <a:pPr algn="ctr"/>
                      <a:r>
                        <a:rPr lang="en-US" dirty="0" smtClean="0"/>
                        <a:t>10.03</a:t>
                      </a:r>
                      <a:endParaRPr lang="en-US" i="1" dirty="0"/>
                    </a:p>
                  </a:txBody>
                  <a:tcPr>
                    <a:lnT w="381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2.290</a:t>
                      </a:r>
                    </a:p>
                  </a:txBody>
                  <a:tcPr>
                    <a:lnT w="38100" cap="flat" cmpd="sng" algn="ctr">
                      <a:solidFill>
                        <a:schemeClr val="tx1"/>
                      </a:solidFill>
                      <a:prstDash val="solid"/>
                      <a:round/>
                      <a:headEnd type="none" w="med" len="med"/>
                      <a:tailEnd type="none" w="med" len="med"/>
                    </a:lnT>
                  </a:tcPr>
                </a:tc>
                <a:tc>
                  <a:txBody>
                    <a:bodyPr/>
                    <a:lstStyle/>
                    <a:p>
                      <a:pPr algn="ctr"/>
                      <a:r>
                        <a:rPr lang="en-US" dirty="0" smtClean="0"/>
                        <a:t>1.3x10</a:t>
                      </a:r>
                      <a:r>
                        <a:rPr lang="en-US" baseline="30000" dirty="0" smtClean="0"/>
                        <a:t>7</a:t>
                      </a:r>
                      <a:endParaRPr lang="en-US" baseline="30000"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0.18</a:t>
                      </a:r>
                      <a:endParaRPr lang="en-US" dirty="0"/>
                    </a:p>
                  </a:txBody>
                  <a:tcPr>
                    <a:lnT w="38100" cap="flat" cmpd="sng" algn="ctr">
                      <a:solidFill>
                        <a:schemeClr val="tx1"/>
                      </a:solidFill>
                      <a:prstDash val="solid"/>
                      <a:round/>
                      <a:headEnd type="none" w="med" len="med"/>
                      <a:tailEnd type="none" w="med" len="med"/>
                    </a:lnT>
                  </a:tcPr>
                </a:tc>
              </a:tr>
              <a:tr h="521140">
                <a:tc>
                  <a:txBody>
                    <a:bodyPr/>
                    <a:lstStyle/>
                    <a:p>
                      <a:pPr algn="ctr"/>
                      <a:r>
                        <a:rPr lang="en-US" smtClean="0"/>
                        <a:t>3.36</a:t>
                      </a:r>
                      <a:endParaRPr lang="en-US" i="1"/>
                    </a:p>
                  </a:txBody>
                  <a:tcPr>
                    <a:lnB w="38100" cap="flat" cmpd="sng" algn="ctr">
                      <a:solidFill>
                        <a:schemeClr val="tx1"/>
                      </a:solidFill>
                      <a:prstDash val="solid"/>
                      <a:round/>
                      <a:headEnd type="none" w="med" len="med"/>
                      <a:tailEnd type="none" w="med" len="med"/>
                    </a:lnB>
                  </a:tcPr>
                </a:tc>
                <a:tc>
                  <a:txBody>
                    <a:bodyPr/>
                    <a:lstStyle/>
                    <a:p>
                      <a:pPr algn="ctr"/>
                      <a:r>
                        <a:rPr lang="en-US" smtClean="0"/>
                        <a:t>2.303</a:t>
                      </a:r>
                      <a:endParaRPr lang="en-US"/>
                    </a:p>
                  </a:txBody>
                  <a:tcPr>
                    <a:lnB w="38100" cap="flat" cmpd="sng" algn="ctr">
                      <a:solidFill>
                        <a:schemeClr val="tx1"/>
                      </a:solidFill>
                      <a:prstDash val="solid"/>
                      <a:round/>
                      <a:headEnd type="none" w="med" len="med"/>
                      <a:tailEnd type="none" w="med" len="med"/>
                    </a:lnB>
                  </a:tcPr>
                </a:tc>
                <a:tc>
                  <a:txBody>
                    <a:bodyPr/>
                    <a:lstStyle/>
                    <a:p>
                      <a:pPr algn="ctr"/>
                      <a:r>
                        <a:rPr lang="en-US" smtClean="0"/>
                        <a:t>8.3x10</a:t>
                      </a:r>
                      <a:r>
                        <a:rPr lang="en-US" baseline="30000" smtClean="0"/>
                        <a:t>6</a:t>
                      </a:r>
                      <a:endParaRPr lang="en-US" baseline="30000"/>
                    </a:p>
                  </a:txBody>
                  <a:tcPr>
                    <a:lnB w="38100" cap="flat" cmpd="sng" algn="ctr">
                      <a:solidFill>
                        <a:schemeClr val="tx1"/>
                      </a:solidFill>
                      <a:prstDash val="solid"/>
                      <a:round/>
                      <a:headEnd type="none" w="med" len="med"/>
                      <a:tailEnd type="none" w="med" len="med"/>
                    </a:lnB>
                  </a:tcPr>
                </a:tc>
                <a:tc>
                  <a:txBody>
                    <a:bodyPr/>
                    <a:lstStyle/>
                    <a:p>
                      <a:pPr algn="ctr"/>
                      <a:r>
                        <a:rPr lang="en-US" dirty="0" smtClean="0"/>
                        <a:t>0.28</a:t>
                      </a:r>
                      <a:endParaRPr lang="en-US" dirty="0"/>
                    </a:p>
                  </a:txBody>
                  <a:tcPr>
                    <a:lnB w="38100" cap="flat" cmpd="sng" algn="ctr">
                      <a:solidFill>
                        <a:schemeClr val="tx1"/>
                      </a:solidFill>
                      <a:prstDash val="solid"/>
                      <a:round/>
                      <a:headEnd type="none" w="med" len="med"/>
                      <a:tailEnd type="none" w="med" len="med"/>
                    </a:lnB>
                  </a:tcPr>
                </a:tc>
              </a:tr>
              <a:tr h="521140">
                <a:tc>
                  <a:txBody>
                    <a:bodyPr/>
                    <a:lstStyle/>
                    <a:p>
                      <a:pPr algn="ctr"/>
                      <a:r>
                        <a:rPr lang="en-US" dirty="0" smtClean="0"/>
                        <a:t>24.30</a:t>
                      </a:r>
                      <a:endParaRPr lang="en-US" i="1"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2.476</a:t>
                      </a:r>
                      <a:endParaRPr lang="en-US"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4.7x10</a:t>
                      </a:r>
                      <a:r>
                        <a:rPr lang="en-US" baseline="30000" dirty="0" smtClean="0"/>
                        <a:t>6</a:t>
                      </a:r>
                      <a:endParaRPr lang="en-US" baseline="30000"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0.12</a:t>
                      </a:r>
                      <a:endParaRPr lang="en-US" dirty="0"/>
                    </a:p>
                  </a:txBody>
                  <a:tcPr>
                    <a:lnT w="38100" cap="flat" cmpd="sng" algn="ctr">
                      <a:solidFill>
                        <a:schemeClr val="tx1"/>
                      </a:solidFill>
                      <a:prstDash val="solid"/>
                      <a:round/>
                      <a:headEnd type="none" w="med" len="med"/>
                      <a:tailEnd type="none" w="med" len="med"/>
                    </a:lnT>
                  </a:tcPr>
                </a:tc>
              </a:tr>
              <a:tr h="521140">
                <a:tc>
                  <a:txBody>
                    <a:bodyPr/>
                    <a:lstStyle/>
                    <a:p>
                      <a:pPr algn="ctr"/>
                      <a:r>
                        <a:rPr lang="en-US" smtClean="0"/>
                        <a:t>10.70</a:t>
                      </a:r>
                      <a:endParaRPr lang="en-US" i="1"/>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2.489</a:t>
                      </a:r>
                    </a:p>
                  </a:txBody>
                  <a:tcPr/>
                </a:tc>
                <a:tc>
                  <a:txBody>
                    <a:bodyPr/>
                    <a:lstStyle/>
                    <a:p>
                      <a:pPr algn="ctr"/>
                      <a:r>
                        <a:rPr lang="en-US" smtClean="0"/>
                        <a:t>1.7x10</a:t>
                      </a:r>
                      <a:r>
                        <a:rPr lang="en-US" baseline="30000" smtClean="0"/>
                        <a:t>6</a:t>
                      </a:r>
                      <a:endParaRPr lang="en-US" baseline="30000"/>
                    </a:p>
                  </a:txBody>
                  <a:tcPr/>
                </a:tc>
                <a:tc>
                  <a:txBody>
                    <a:bodyPr/>
                    <a:lstStyle/>
                    <a:p>
                      <a:pPr algn="ctr"/>
                      <a:r>
                        <a:rPr lang="en-US" smtClean="0"/>
                        <a:t>1.5</a:t>
                      </a:r>
                      <a:endParaRPr lang="en-US"/>
                    </a:p>
                  </a:txBody>
                  <a:tcPr/>
                </a:tc>
              </a:tr>
              <a:tr h="521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5.52</a:t>
                      </a:r>
                      <a:endParaRPr lang="en-US" i="1" smtClean="0"/>
                    </a:p>
                  </a:txBody>
                  <a:tcPr/>
                </a:tc>
                <a:tc>
                  <a:txBody>
                    <a:bodyPr/>
                    <a:lstStyle/>
                    <a:p>
                      <a:pPr algn="ctr"/>
                      <a:r>
                        <a:rPr lang="en-US" smtClean="0"/>
                        <a:t>2.494</a:t>
                      </a:r>
                      <a:endParaRPr lang="en-US"/>
                    </a:p>
                  </a:txBody>
                  <a:tcPr/>
                </a:tc>
                <a:tc>
                  <a:txBody>
                    <a:bodyPr/>
                    <a:lstStyle/>
                    <a:p>
                      <a:pPr algn="ctr"/>
                      <a:r>
                        <a:rPr lang="en-US" smtClean="0"/>
                        <a:t>2.0x10</a:t>
                      </a:r>
                      <a:r>
                        <a:rPr lang="en-US" baseline="30000" smtClean="0"/>
                        <a:t>7</a:t>
                      </a:r>
                      <a:endParaRPr lang="en-US" baseline="30000"/>
                    </a:p>
                  </a:txBody>
                  <a:tcPr/>
                </a:tc>
                <a:tc>
                  <a:txBody>
                    <a:bodyPr/>
                    <a:lstStyle/>
                    <a:p>
                      <a:pPr algn="ctr"/>
                      <a:r>
                        <a:rPr lang="en-US" smtClean="0"/>
                        <a:t>0.12</a:t>
                      </a:r>
                      <a:endParaRPr lang="en-US"/>
                    </a:p>
                  </a:txBody>
                  <a:tcPr/>
                </a:tc>
              </a:tr>
              <a:tr h="521140">
                <a:tc>
                  <a:txBody>
                    <a:bodyPr/>
                    <a:lstStyle/>
                    <a:p>
                      <a:pPr algn="ctr"/>
                      <a:r>
                        <a:rPr lang="en-US" smtClean="0"/>
                        <a:t>5.11</a:t>
                      </a:r>
                      <a:endParaRPr lang="en-US" i="1"/>
                    </a:p>
                  </a:txBody>
                  <a:tcPr>
                    <a:lnB w="38100" cap="flat" cmpd="sng" algn="ctr">
                      <a:solidFill>
                        <a:schemeClr val="tx1"/>
                      </a:solidFill>
                      <a:prstDash val="solid"/>
                      <a:round/>
                      <a:headEnd type="none" w="med" len="med"/>
                      <a:tailEnd type="none" w="med" len="med"/>
                    </a:lnB>
                  </a:tcPr>
                </a:tc>
                <a:tc>
                  <a:txBody>
                    <a:bodyPr/>
                    <a:lstStyle/>
                    <a:p>
                      <a:pPr algn="ctr"/>
                      <a:r>
                        <a:rPr lang="en-US" smtClean="0"/>
                        <a:t>2.495</a:t>
                      </a:r>
                      <a:endParaRPr lang="en-US"/>
                    </a:p>
                  </a:txBody>
                  <a:tcPr>
                    <a:lnB w="38100" cap="flat" cmpd="sng" algn="ctr">
                      <a:solidFill>
                        <a:schemeClr val="tx1"/>
                      </a:solidFill>
                      <a:prstDash val="solid"/>
                      <a:round/>
                      <a:headEnd type="none" w="med" len="med"/>
                      <a:tailEnd type="none" w="med" len="med"/>
                    </a:lnB>
                  </a:tcPr>
                </a:tc>
                <a:tc>
                  <a:txBody>
                    <a:bodyPr/>
                    <a:lstStyle/>
                    <a:p>
                      <a:pPr algn="ctr"/>
                      <a:r>
                        <a:rPr lang="en-US" smtClean="0"/>
                        <a:t>1.1</a:t>
                      </a:r>
                      <a:r>
                        <a:rPr lang="en-US" baseline="0" smtClean="0"/>
                        <a:t>x10</a:t>
                      </a:r>
                      <a:r>
                        <a:rPr lang="en-US" baseline="30000" smtClean="0"/>
                        <a:t>7</a:t>
                      </a:r>
                      <a:endParaRPr lang="en-US" baseline="30000"/>
                    </a:p>
                  </a:txBody>
                  <a:tcPr>
                    <a:lnB w="38100" cap="flat" cmpd="sng" algn="ctr">
                      <a:solidFill>
                        <a:schemeClr val="tx1"/>
                      </a:solidFill>
                      <a:prstDash val="solid"/>
                      <a:round/>
                      <a:headEnd type="none" w="med" len="med"/>
                      <a:tailEnd type="none" w="med" len="med"/>
                    </a:lnB>
                  </a:tcPr>
                </a:tc>
                <a:tc>
                  <a:txBody>
                    <a:bodyPr/>
                    <a:lstStyle/>
                    <a:p>
                      <a:pPr algn="ctr"/>
                      <a:r>
                        <a:rPr lang="en-US" smtClean="0"/>
                        <a:t>0.22</a:t>
                      </a:r>
                      <a:endParaRPr lang="en-US"/>
                    </a:p>
                  </a:txBody>
                  <a:tcPr>
                    <a:lnB w="38100" cap="flat" cmpd="sng" algn="ctr">
                      <a:solidFill>
                        <a:schemeClr val="tx1"/>
                      </a:solidFill>
                      <a:prstDash val="solid"/>
                      <a:round/>
                      <a:headEnd type="none" w="med" len="med"/>
                      <a:tailEnd type="none" w="med" len="med"/>
                    </a:lnB>
                  </a:tcPr>
                </a:tc>
              </a:tr>
              <a:tr h="521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8.86</a:t>
                      </a:r>
                      <a:endParaRPr lang="en-US" i="1" dirty="0" smtClean="0"/>
                    </a:p>
                  </a:txBody>
                  <a:tcPr>
                    <a:lnT w="38100" cap="flat" cmpd="sng" algn="ctr">
                      <a:solidFill>
                        <a:schemeClr val="tx1"/>
                      </a:solidFill>
                      <a:prstDash val="solid"/>
                      <a:round/>
                      <a:headEnd type="none" w="med" len="med"/>
                      <a:tailEnd type="none" w="med" len="med"/>
                    </a:lnT>
                  </a:tcPr>
                </a:tc>
                <a:tc>
                  <a:txBody>
                    <a:bodyPr/>
                    <a:lstStyle/>
                    <a:p>
                      <a:pPr algn="ctr"/>
                      <a:r>
                        <a:rPr lang="en-US" dirty="0" smtClean="0"/>
                        <a:t>?</a:t>
                      </a:r>
                    </a:p>
                    <a:p>
                      <a:pPr algn="ctr"/>
                      <a:r>
                        <a:rPr lang="en-US" dirty="0" smtClean="0"/>
                        <a:t>Not found</a:t>
                      </a:r>
                      <a:endParaRPr lang="en-US" b="1"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1.5x10</a:t>
                      </a:r>
                      <a:r>
                        <a:rPr lang="en-US" baseline="30000" dirty="0" smtClean="0"/>
                        <a:t>4</a:t>
                      </a:r>
                    </a:p>
                    <a:p>
                      <a:pPr algn="ctr"/>
                      <a:r>
                        <a:rPr lang="en-US" dirty="0" smtClean="0"/>
                        <a:t>(GHz</a:t>
                      </a:r>
                      <a:r>
                        <a:rPr lang="en-US" baseline="30000" dirty="0" smtClean="0"/>
                        <a:t>-1</a:t>
                      </a:r>
                      <a:r>
                        <a:rPr lang="en-US" dirty="0" smtClean="0"/>
                        <a:t>)</a:t>
                      </a:r>
                      <a:endParaRPr lang="en-US"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70</a:t>
                      </a:r>
                      <a:endParaRPr lang="en-US" dirty="0"/>
                    </a:p>
                  </a:txBody>
                  <a:tcPr>
                    <a:lnT w="38100" cap="flat" cmpd="sng" algn="ctr">
                      <a:solidFill>
                        <a:schemeClr val="tx1"/>
                      </a:solidFill>
                      <a:prstDash val="solid"/>
                      <a:round/>
                      <a:headEnd type="none" w="med" len="med"/>
                      <a:tailEnd type="none" w="med" len="med"/>
                    </a:lnT>
                  </a:tcPr>
                </a:tc>
              </a:tr>
            </a:tbl>
          </a:graphicData>
        </a:graphic>
      </p:graphicFrame>
      <p:sp>
        <p:nvSpPr>
          <p:cNvPr id="8" name="TextBox 7"/>
          <p:cNvSpPr txBox="1"/>
          <p:nvPr/>
        </p:nvSpPr>
        <p:spPr>
          <a:xfrm>
            <a:off x="1497843" y="2362200"/>
            <a:ext cx="533400" cy="523220"/>
          </a:xfrm>
          <a:prstGeom prst="rect">
            <a:avLst/>
          </a:prstGeom>
          <a:noFill/>
        </p:spPr>
        <p:txBody>
          <a:bodyPr wrap="square" rtlCol="0">
            <a:spAutoFit/>
          </a:bodyPr>
          <a:lstStyle/>
          <a:p>
            <a:pPr algn="ctr"/>
            <a:r>
              <a:rPr lang="en-US" sz="2800" b="1" dirty="0" smtClean="0"/>
              <a:t>M</a:t>
            </a:r>
            <a:endParaRPr lang="en-GB" sz="2800" b="1" dirty="0"/>
          </a:p>
        </p:txBody>
      </p:sp>
      <p:sp>
        <p:nvSpPr>
          <p:cNvPr id="9" name="TextBox 8"/>
          <p:cNvSpPr txBox="1"/>
          <p:nvPr/>
        </p:nvSpPr>
        <p:spPr>
          <a:xfrm>
            <a:off x="1497843" y="2911403"/>
            <a:ext cx="533400" cy="523220"/>
          </a:xfrm>
          <a:prstGeom prst="rect">
            <a:avLst/>
          </a:prstGeom>
          <a:noFill/>
        </p:spPr>
        <p:txBody>
          <a:bodyPr wrap="square" rtlCol="0">
            <a:spAutoFit/>
          </a:bodyPr>
          <a:lstStyle/>
          <a:p>
            <a:pPr algn="ctr"/>
            <a:r>
              <a:rPr lang="en-US" sz="2800" b="1"/>
              <a:t>A</a:t>
            </a:r>
            <a:endParaRPr lang="en-GB" sz="2800" b="1"/>
          </a:p>
        </p:txBody>
      </p:sp>
      <p:sp>
        <p:nvSpPr>
          <p:cNvPr id="10" name="TextBox 9"/>
          <p:cNvSpPr txBox="1"/>
          <p:nvPr/>
        </p:nvSpPr>
        <p:spPr>
          <a:xfrm>
            <a:off x="1497843" y="3962400"/>
            <a:ext cx="533400" cy="523220"/>
          </a:xfrm>
          <a:prstGeom prst="rect">
            <a:avLst/>
          </a:prstGeom>
          <a:noFill/>
        </p:spPr>
        <p:txBody>
          <a:bodyPr wrap="square" rtlCol="0">
            <a:spAutoFit/>
          </a:bodyPr>
          <a:lstStyle/>
          <a:p>
            <a:pPr algn="ctr"/>
            <a:r>
              <a:rPr lang="en-US" sz="2800" b="1" smtClean="0"/>
              <a:t>B</a:t>
            </a:r>
            <a:endParaRPr lang="en-GB" sz="2800" b="1"/>
          </a:p>
        </p:txBody>
      </p:sp>
      <p:sp>
        <p:nvSpPr>
          <p:cNvPr id="11" name="TextBox 10"/>
          <p:cNvSpPr txBox="1"/>
          <p:nvPr/>
        </p:nvSpPr>
        <p:spPr>
          <a:xfrm>
            <a:off x="1497843" y="6019800"/>
            <a:ext cx="533400" cy="523220"/>
          </a:xfrm>
          <a:prstGeom prst="rect">
            <a:avLst/>
          </a:prstGeom>
          <a:noFill/>
        </p:spPr>
        <p:txBody>
          <a:bodyPr wrap="square" rtlCol="0">
            <a:spAutoFit/>
          </a:bodyPr>
          <a:lstStyle/>
          <a:p>
            <a:pPr algn="ctr"/>
            <a:r>
              <a:rPr lang="en-US" sz="2800" b="1" smtClean="0"/>
              <a:t>?</a:t>
            </a:r>
            <a:endParaRPr lang="en-GB" sz="2800" b="1"/>
          </a:p>
        </p:txBody>
      </p:sp>
    </p:spTree>
    <p:extLst>
      <p:ext uri="{BB962C8B-B14F-4D97-AF65-F5344CB8AC3E}">
        <p14:creationId xmlns:p14="http://schemas.microsoft.com/office/powerpoint/2010/main" val="3847659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35125"/>
            <a:ext cx="8839200" cy="5899984"/>
          </a:xfrm>
          <a:prstGeom prst="rect">
            <a:avLst/>
          </a:prstGeom>
        </p:spPr>
      </p:pic>
      <p:sp>
        <p:nvSpPr>
          <p:cNvPr id="6" name="TextBox 5"/>
          <p:cNvSpPr txBox="1"/>
          <p:nvPr/>
        </p:nvSpPr>
        <p:spPr>
          <a:xfrm>
            <a:off x="533400" y="304800"/>
            <a:ext cx="4876800" cy="1015663"/>
          </a:xfrm>
          <a:prstGeom prst="rect">
            <a:avLst/>
          </a:prstGeom>
          <a:noFill/>
        </p:spPr>
        <p:txBody>
          <a:bodyPr wrap="square" rtlCol="0">
            <a:spAutoFit/>
          </a:bodyPr>
          <a:lstStyle/>
          <a:p>
            <a:r>
              <a:rPr lang="en-US" sz="2400" b="1" i="1" dirty="0" smtClean="0"/>
              <a:t>The mode landscape</a:t>
            </a:r>
          </a:p>
          <a:p>
            <a:r>
              <a:rPr lang="en-US" dirty="0" smtClean="0"/>
              <a:t>Where our modes lie amongst simulation and data from HTC-1 (no HOM loads present)</a:t>
            </a:r>
            <a:endParaRPr lang="en-GB" dirty="0"/>
          </a:p>
        </p:txBody>
      </p:sp>
    </p:spTree>
    <p:extLst>
      <p:ext uri="{BB962C8B-B14F-4D97-AF65-F5344CB8AC3E}">
        <p14:creationId xmlns:p14="http://schemas.microsoft.com/office/powerpoint/2010/main" val="1536265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5409" t="55503" b="-297"/>
          <a:stretch/>
        </p:blipFill>
        <p:spPr>
          <a:xfrm>
            <a:off x="6020286" y="63440"/>
            <a:ext cx="3057525" cy="2642900"/>
          </a:xfrm>
          <a:prstGeom prst="rect">
            <a:avLst/>
          </a:prstGeom>
        </p:spPr>
      </p:pic>
      <p:sp>
        <p:nvSpPr>
          <p:cNvPr id="5" name="Rectangle 4"/>
          <p:cNvSpPr/>
          <p:nvPr/>
        </p:nvSpPr>
        <p:spPr>
          <a:xfrm>
            <a:off x="8063400" y="853985"/>
            <a:ext cx="507205"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nvGrpSpPr>
          <p:cNvPr id="10" name="Group 9"/>
          <p:cNvGrpSpPr/>
          <p:nvPr/>
        </p:nvGrpSpPr>
        <p:grpSpPr>
          <a:xfrm>
            <a:off x="5943600" y="2778302"/>
            <a:ext cx="2796715" cy="2832072"/>
            <a:chOff x="4197483" y="2016855"/>
            <a:chExt cx="4277862" cy="433194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016855"/>
              <a:ext cx="3674745" cy="4303395"/>
            </a:xfrm>
            <a:prstGeom prst="rect">
              <a:avLst/>
            </a:prstGeom>
          </p:spPr>
        </p:pic>
        <p:sp>
          <p:nvSpPr>
            <p:cNvPr id="7" name="TextBox 6"/>
            <p:cNvSpPr txBox="1"/>
            <p:nvPr/>
          </p:nvSpPr>
          <p:spPr>
            <a:xfrm rot="5400000">
              <a:off x="3142111" y="4126334"/>
              <a:ext cx="2675675" cy="564931"/>
            </a:xfrm>
            <a:prstGeom prst="rect">
              <a:avLst/>
            </a:prstGeom>
            <a:solidFill>
              <a:schemeClr val="bg1"/>
            </a:solidFill>
          </p:spPr>
          <p:txBody>
            <a:bodyPr wrap="square" rtlCol="0">
              <a:spAutoFit/>
            </a:bodyPr>
            <a:lstStyle/>
            <a:p>
              <a:pPr algn="ctr"/>
              <a:r>
                <a:rPr lang="en-US" i="1" smtClean="0"/>
                <a:t>Kick (A.U.)</a:t>
              </a:r>
              <a:endParaRPr lang="en-GB" i="1"/>
            </a:p>
          </p:txBody>
        </p:sp>
        <p:sp>
          <p:nvSpPr>
            <p:cNvPr id="8" name="TextBox 7"/>
            <p:cNvSpPr txBox="1"/>
            <p:nvPr/>
          </p:nvSpPr>
          <p:spPr>
            <a:xfrm rot="1711079">
              <a:off x="5088191" y="5792349"/>
              <a:ext cx="1326706" cy="369332"/>
            </a:xfrm>
            <a:prstGeom prst="rect">
              <a:avLst/>
            </a:prstGeom>
            <a:solidFill>
              <a:schemeClr val="bg1"/>
            </a:solidFill>
          </p:spPr>
          <p:txBody>
            <a:bodyPr wrap="square" rtlCol="0">
              <a:spAutoFit/>
            </a:bodyPr>
            <a:lstStyle/>
            <a:p>
              <a:pPr algn="ctr"/>
              <a:r>
                <a:rPr lang="en-US" i="1" smtClean="0"/>
                <a:t>x</a:t>
              </a:r>
              <a:endParaRPr lang="en-GB" i="1"/>
            </a:p>
          </p:txBody>
        </p:sp>
        <p:sp>
          <p:nvSpPr>
            <p:cNvPr id="9" name="TextBox 8"/>
            <p:cNvSpPr txBox="1"/>
            <p:nvPr/>
          </p:nvSpPr>
          <p:spPr>
            <a:xfrm rot="18069907">
              <a:off x="7638836" y="5706933"/>
              <a:ext cx="914400" cy="369332"/>
            </a:xfrm>
            <a:prstGeom prst="rect">
              <a:avLst/>
            </a:prstGeom>
            <a:solidFill>
              <a:schemeClr val="bg1"/>
            </a:solidFill>
          </p:spPr>
          <p:txBody>
            <a:bodyPr wrap="square" rtlCol="0">
              <a:spAutoFit/>
            </a:bodyPr>
            <a:lstStyle/>
            <a:p>
              <a:pPr algn="ctr"/>
              <a:r>
                <a:rPr lang="en-US" i="1" smtClean="0"/>
                <a:t>y</a:t>
              </a:r>
              <a:endParaRPr lang="en-GB" i="1"/>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696" y="914400"/>
            <a:ext cx="5084010" cy="5289452"/>
          </a:xfrm>
          <a:prstGeom prst="rect">
            <a:avLst/>
          </a:prstGeom>
        </p:spPr>
      </p:pic>
      <p:sp>
        <p:nvSpPr>
          <p:cNvPr id="13" name="TextBox 12"/>
          <p:cNvSpPr txBox="1"/>
          <p:nvPr/>
        </p:nvSpPr>
        <p:spPr>
          <a:xfrm>
            <a:off x="1905000" y="6372534"/>
            <a:ext cx="3276600" cy="369332"/>
          </a:xfrm>
          <a:prstGeom prst="rect">
            <a:avLst/>
          </a:prstGeom>
          <a:noFill/>
        </p:spPr>
        <p:txBody>
          <a:bodyPr wrap="square" rtlCol="0">
            <a:spAutoFit/>
          </a:bodyPr>
          <a:lstStyle/>
          <a:p>
            <a:r>
              <a:rPr lang="en-US" smtClean="0"/>
              <a:t>Beam position in cavity</a:t>
            </a:r>
            <a:endParaRPr lang="en-GB"/>
          </a:p>
        </p:txBody>
      </p:sp>
      <p:sp>
        <p:nvSpPr>
          <p:cNvPr id="14" name="TextBox 13"/>
          <p:cNvSpPr txBox="1"/>
          <p:nvPr/>
        </p:nvSpPr>
        <p:spPr>
          <a:xfrm>
            <a:off x="457200" y="339605"/>
            <a:ext cx="5486400" cy="400110"/>
          </a:xfrm>
          <a:prstGeom prst="rect">
            <a:avLst/>
          </a:prstGeom>
          <a:noFill/>
        </p:spPr>
        <p:txBody>
          <a:bodyPr wrap="square" rtlCol="0">
            <a:spAutoFit/>
          </a:bodyPr>
          <a:lstStyle/>
          <a:p>
            <a:r>
              <a:rPr lang="en-US" sz="2000" b="1" dirty="0" smtClean="0"/>
              <a:t>Mode at </a:t>
            </a:r>
            <a:r>
              <a:rPr lang="en-US" sz="2000" b="1" dirty="0" smtClean="0"/>
              <a:t>2.494 </a:t>
            </a:r>
            <a:r>
              <a:rPr lang="en-US" sz="2000" b="1" dirty="0" smtClean="0"/>
              <a:t>GHz, </a:t>
            </a:r>
            <a:r>
              <a:rPr lang="en-US" sz="2000" b="1" dirty="0" smtClean="0"/>
              <a:t>second</a:t>
            </a:r>
            <a:r>
              <a:rPr lang="en-US" sz="2000" b="1" dirty="0" smtClean="0"/>
              <a:t> </a:t>
            </a:r>
            <a:r>
              <a:rPr lang="en-US" sz="2000" b="1" dirty="0" err="1" smtClean="0"/>
              <a:t>Quadrupole</a:t>
            </a:r>
            <a:r>
              <a:rPr lang="en-US" sz="2000" b="1" dirty="0" smtClean="0"/>
              <a:t> </a:t>
            </a:r>
            <a:r>
              <a:rPr lang="en-US" sz="2000" b="1" dirty="0" err="1" smtClean="0"/>
              <a:t>passband</a:t>
            </a:r>
            <a:endParaRPr lang="en-GB" sz="2000" b="1" dirty="0"/>
          </a:p>
        </p:txBody>
      </p:sp>
    </p:spTree>
    <p:extLst>
      <p:ext uri="{BB962C8B-B14F-4D97-AF65-F5344CB8AC3E}">
        <p14:creationId xmlns:p14="http://schemas.microsoft.com/office/powerpoint/2010/main" val="3345412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5409" t="10707" b="44574"/>
          <a:stretch/>
        </p:blipFill>
        <p:spPr>
          <a:xfrm>
            <a:off x="6020286" y="25674"/>
            <a:ext cx="3057525" cy="2638425"/>
          </a:xfrm>
          <a:prstGeom prst="rect">
            <a:avLst/>
          </a:prstGeom>
        </p:spPr>
      </p:pic>
      <p:sp>
        <p:nvSpPr>
          <p:cNvPr id="5" name="Rectangle 4"/>
          <p:cNvSpPr/>
          <p:nvPr/>
        </p:nvSpPr>
        <p:spPr>
          <a:xfrm>
            <a:off x="6477000" y="1143000"/>
            <a:ext cx="1014411" cy="609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nvGrpSpPr>
          <p:cNvPr id="10" name="Group 9"/>
          <p:cNvGrpSpPr/>
          <p:nvPr/>
        </p:nvGrpSpPr>
        <p:grpSpPr>
          <a:xfrm>
            <a:off x="5943600" y="2778302"/>
            <a:ext cx="2796715" cy="2832072"/>
            <a:chOff x="4197483" y="2016855"/>
            <a:chExt cx="4277862" cy="433194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016855"/>
              <a:ext cx="3674745" cy="4303395"/>
            </a:xfrm>
            <a:prstGeom prst="rect">
              <a:avLst/>
            </a:prstGeom>
          </p:spPr>
        </p:pic>
        <p:sp>
          <p:nvSpPr>
            <p:cNvPr id="7" name="TextBox 6"/>
            <p:cNvSpPr txBox="1"/>
            <p:nvPr/>
          </p:nvSpPr>
          <p:spPr>
            <a:xfrm rot="5400000">
              <a:off x="3142111" y="4126334"/>
              <a:ext cx="2675675" cy="564931"/>
            </a:xfrm>
            <a:prstGeom prst="rect">
              <a:avLst/>
            </a:prstGeom>
            <a:solidFill>
              <a:schemeClr val="bg1"/>
            </a:solidFill>
          </p:spPr>
          <p:txBody>
            <a:bodyPr wrap="square" rtlCol="0">
              <a:spAutoFit/>
            </a:bodyPr>
            <a:lstStyle/>
            <a:p>
              <a:pPr algn="ctr"/>
              <a:r>
                <a:rPr lang="en-US" i="1" smtClean="0"/>
                <a:t>Kick (A.U.)</a:t>
              </a:r>
              <a:endParaRPr lang="en-GB" i="1"/>
            </a:p>
          </p:txBody>
        </p:sp>
        <p:sp>
          <p:nvSpPr>
            <p:cNvPr id="8" name="TextBox 7"/>
            <p:cNvSpPr txBox="1"/>
            <p:nvPr/>
          </p:nvSpPr>
          <p:spPr>
            <a:xfrm rot="1711079">
              <a:off x="5088191" y="5792349"/>
              <a:ext cx="1326706" cy="369332"/>
            </a:xfrm>
            <a:prstGeom prst="rect">
              <a:avLst/>
            </a:prstGeom>
            <a:solidFill>
              <a:schemeClr val="bg1"/>
            </a:solidFill>
          </p:spPr>
          <p:txBody>
            <a:bodyPr wrap="square" rtlCol="0">
              <a:spAutoFit/>
            </a:bodyPr>
            <a:lstStyle/>
            <a:p>
              <a:pPr algn="ctr"/>
              <a:r>
                <a:rPr lang="en-US" i="1" smtClean="0"/>
                <a:t>x</a:t>
              </a:r>
              <a:endParaRPr lang="en-GB" i="1"/>
            </a:p>
          </p:txBody>
        </p:sp>
        <p:sp>
          <p:nvSpPr>
            <p:cNvPr id="9" name="TextBox 8"/>
            <p:cNvSpPr txBox="1"/>
            <p:nvPr/>
          </p:nvSpPr>
          <p:spPr>
            <a:xfrm rot="18069907">
              <a:off x="7638836" y="5706933"/>
              <a:ext cx="914400" cy="369332"/>
            </a:xfrm>
            <a:prstGeom prst="rect">
              <a:avLst/>
            </a:prstGeom>
            <a:solidFill>
              <a:schemeClr val="bg1"/>
            </a:solidFill>
          </p:spPr>
          <p:txBody>
            <a:bodyPr wrap="square" rtlCol="0">
              <a:spAutoFit/>
            </a:bodyPr>
            <a:lstStyle/>
            <a:p>
              <a:pPr algn="ctr"/>
              <a:r>
                <a:rPr lang="en-US" i="1" smtClean="0"/>
                <a:t>y</a:t>
              </a:r>
              <a:endParaRPr lang="en-GB" i="1"/>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15" y="914400"/>
            <a:ext cx="5135171" cy="5289452"/>
          </a:xfrm>
          <a:prstGeom prst="rect">
            <a:avLst/>
          </a:prstGeom>
        </p:spPr>
      </p:pic>
      <p:sp>
        <p:nvSpPr>
          <p:cNvPr id="13" name="TextBox 12"/>
          <p:cNvSpPr txBox="1"/>
          <p:nvPr/>
        </p:nvSpPr>
        <p:spPr>
          <a:xfrm>
            <a:off x="1905000" y="6372534"/>
            <a:ext cx="3276600" cy="369332"/>
          </a:xfrm>
          <a:prstGeom prst="rect">
            <a:avLst/>
          </a:prstGeom>
          <a:noFill/>
        </p:spPr>
        <p:txBody>
          <a:bodyPr wrap="square" rtlCol="0">
            <a:spAutoFit/>
          </a:bodyPr>
          <a:lstStyle/>
          <a:p>
            <a:r>
              <a:rPr lang="en-US" smtClean="0"/>
              <a:t>Beam position in cavity</a:t>
            </a:r>
            <a:endParaRPr lang="en-GB"/>
          </a:p>
        </p:txBody>
      </p:sp>
      <p:sp>
        <p:nvSpPr>
          <p:cNvPr id="14" name="TextBox 13"/>
          <p:cNvSpPr txBox="1"/>
          <p:nvPr/>
        </p:nvSpPr>
        <p:spPr>
          <a:xfrm>
            <a:off x="457200" y="339605"/>
            <a:ext cx="5257800" cy="400110"/>
          </a:xfrm>
          <a:prstGeom prst="rect">
            <a:avLst/>
          </a:prstGeom>
          <a:noFill/>
        </p:spPr>
        <p:txBody>
          <a:bodyPr wrap="square" rtlCol="0">
            <a:spAutoFit/>
          </a:bodyPr>
          <a:lstStyle/>
          <a:p>
            <a:r>
              <a:rPr lang="en-US" sz="2000" b="1" smtClean="0"/>
              <a:t>Mode at 2.290 GHz, first </a:t>
            </a:r>
            <a:r>
              <a:rPr lang="en-US" sz="2000" b="1" err="1" smtClean="0"/>
              <a:t>Quadrupole</a:t>
            </a:r>
            <a:r>
              <a:rPr lang="en-US" sz="2000" b="1" smtClean="0"/>
              <a:t> </a:t>
            </a:r>
            <a:r>
              <a:rPr lang="en-US" sz="2000" b="1" err="1" smtClean="0"/>
              <a:t>passband</a:t>
            </a:r>
            <a:endParaRPr lang="en-GB" sz="2000" b="1"/>
          </a:p>
        </p:txBody>
      </p:sp>
    </p:spTree>
    <p:extLst>
      <p:ext uri="{BB962C8B-B14F-4D97-AF65-F5344CB8AC3E}">
        <p14:creationId xmlns:p14="http://schemas.microsoft.com/office/powerpoint/2010/main" val="1248130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Dipole conclusions</a:t>
            </a:r>
            <a:endParaRPr lang="en-GB" dirty="0"/>
          </a:p>
        </p:txBody>
      </p:sp>
      <p:sp>
        <p:nvSpPr>
          <p:cNvPr id="3" name="Content Placeholder 2"/>
          <p:cNvSpPr>
            <a:spLocks noGrp="1"/>
          </p:cNvSpPr>
          <p:nvPr>
            <p:ph idx="1"/>
          </p:nvPr>
        </p:nvSpPr>
        <p:spPr/>
        <p:txBody>
          <a:bodyPr/>
          <a:lstStyle/>
          <a:p>
            <a:r>
              <a:rPr lang="en-GB" dirty="0" smtClean="0"/>
              <a:t>The fact that all non-monopole modes are relegated to the first two </a:t>
            </a:r>
            <a:r>
              <a:rPr lang="en-GB" dirty="0" err="1" smtClean="0"/>
              <a:t>quadrupole</a:t>
            </a:r>
            <a:r>
              <a:rPr lang="en-GB" dirty="0" smtClean="0"/>
              <a:t> </a:t>
            </a:r>
            <a:r>
              <a:rPr lang="en-GB" dirty="0" err="1" smtClean="0"/>
              <a:t>passbands</a:t>
            </a:r>
            <a:r>
              <a:rPr lang="en-GB" dirty="0" smtClean="0"/>
              <a:t>, as well as their high Q, strongly suggests that these are all </a:t>
            </a:r>
            <a:r>
              <a:rPr lang="en-GB" dirty="0" err="1" smtClean="0"/>
              <a:t>quadrupoles</a:t>
            </a:r>
            <a:endParaRPr lang="en-GB" dirty="0" smtClean="0"/>
          </a:p>
          <a:p>
            <a:r>
              <a:rPr lang="en-GB" dirty="0" smtClean="0"/>
              <a:t>However, fitting is inconclusive</a:t>
            </a:r>
          </a:p>
          <a:p>
            <a:pPr lvl="1"/>
            <a:r>
              <a:rPr lang="en-GB" dirty="0" smtClean="0"/>
              <a:t>Next step : delve through the cavity 3D mode simulations to better determine the likelihood of any of these modes being dipoles</a:t>
            </a:r>
            <a:endParaRPr lang="en-GB" dirty="0"/>
          </a:p>
        </p:txBody>
      </p:sp>
    </p:spTree>
    <p:extLst>
      <p:ext uri="{BB962C8B-B14F-4D97-AF65-F5344CB8AC3E}">
        <p14:creationId xmlns:p14="http://schemas.microsoft.com/office/powerpoint/2010/main" val="2098312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Scaling the HOM load heating with current results in a power dissipation at 100 mA that is in agreement with expectations</a:t>
            </a:r>
          </a:p>
          <a:p>
            <a:r>
              <a:rPr lang="en-US" dirty="0" smtClean="0"/>
              <a:t>A HOM search with beam revealed the presence of </a:t>
            </a:r>
            <a:r>
              <a:rPr lang="en-US" dirty="0" smtClean="0"/>
              <a:t>only 6 </a:t>
            </a:r>
            <a:r>
              <a:rPr lang="en-US" dirty="0" smtClean="0"/>
              <a:t>non-monopole modes in the ERL 7-cell cavity with a Q &gt; 10</a:t>
            </a:r>
            <a:r>
              <a:rPr lang="en-US" baseline="30000" dirty="0" smtClean="0"/>
              <a:t>5</a:t>
            </a:r>
          </a:p>
          <a:p>
            <a:r>
              <a:rPr lang="en-US" dirty="0" smtClean="0"/>
              <a:t>All non-monopole modes were relegated to the first two </a:t>
            </a:r>
            <a:r>
              <a:rPr lang="en-US" dirty="0" err="1" smtClean="0"/>
              <a:t>quadrupole</a:t>
            </a:r>
            <a:r>
              <a:rPr lang="en-US" dirty="0" smtClean="0"/>
              <a:t> </a:t>
            </a:r>
            <a:r>
              <a:rPr lang="en-US" dirty="0" err="1" smtClean="0"/>
              <a:t>passbands</a:t>
            </a:r>
            <a:endParaRPr lang="en-US" dirty="0" smtClean="0"/>
          </a:p>
          <a:p>
            <a:pPr lvl="1"/>
            <a:r>
              <a:rPr lang="en-US" dirty="0" smtClean="0"/>
              <a:t>However, identification via an expected fit of the kick magnitude is as of yet inconclusive</a:t>
            </a:r>
            <a:endParaRPr lang="en-GB" dirty="0"/>
          </a:p>
        </p:txBody>
      </p:sp>
    </p:spTree>
    <p:extLst>
      <p:ext uri="{BB962C8B-B14F-4D97-AF65-F5344CB8AC3E}">
        <p14:creationId xmlns:p14="http://schemas.microsoft.com/office/powerpoint/2010/main" val="621470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Thank you for listening</a:t>
            </a:r>
            <a:endParaRPr lang="en-GB" dirty="0"/>
          </a:p>
        </p:txBody>
      </p:sp>
      <p:sp>
        <p:nvSpPr>
          <p:cNvPr id="3" name="Subtitle 2"/>
          <p:cNvSpPr>
            <a:spLocks noGrp="1"/>
          </p:cNvSpPr>
          <p:nvPr>
            <p:ph type="subTitle" idx="1"/>
          </p:nvPr>
        </p:nvSpPr>
        <p:spPr>
          <a:xfrm>
            <a:off x="1371600" y="2057400"/>
            <a:ext cx="6400800" cy="4800600"/>
          </a:xfrm>
        </p:spPr>
        <p:txBody>
          <a:bodyPr>
            <a:normAutofit fontScale="92500" lnSpcReduction="20000"/>
          </a:bodyPr>
          <a:lstStyle/>
          <a:p>
            <a:r>
              <a:rPr lang="en-US" dirty="0" smtClean="0"/>
              <a:t>Acknowledgements</a:t>
            </a:r>
          </a:p>
          <a:p>
            <a:endParaRPr lang="en-US" dirty="0"/>
          </a:p>
          <a:p>
            <a:r>
              <a:rPr lang="en-US" dirty="0" smtClean="0"/>
              <a:t>Adam </a:t>
            </a:r>
            <a:r>
              <a:rPr lang="en-US" dirty="0" err="1" smtClean="0"/>
              <a:t>Bartnik</a:t>
            </a:r>
            <a:endParaRPr lang="en-US" dirty="0" smtClean="0"/>
          </a:p>
          <a:p>
            <a:r>
              <a:rPr lang="en-US" dirty="0" smtClean="0"/>
              <a:t>Matthias </a:t>
            </a:r>
            <a:r>
              <a:rPr lang="en-US" dirty="0" err="1" smtClean="0"/>
              <a:t>Liepe</a:t>
            </a:r>
            <a:endParaRPr lang="en-US" dirty="0" smtClean="0"/>
          </a:p>
          <a:p>
            <a:r>
              <a:rPr lang="en-US" dirty="0" smtClean="0"/>
              <a:t>Mike Billing</a:t>
            </a:r>
          </a:p>
          <a:p>
            <a:r>
              <a:rPr lang="en-US" dirty="0" smtClean="0"/>
              <a:t>John Dobbins</a:t>
            </a:r>
          </a:p>
          <a:p>
            <a:r>
              <a:rPr lang="en-US" dirty="0" smtClean="0"/>
              <a:t>Ivan </a:t>
            </a:r>
            <a:r>
              <a:rPr lang="en-US" dirty="0" err="1" smtClean="0"/>
              <a:t>Bazarov</a:t>
            </a:r>
            <a:endParaRPr lang="en-US" dirty="0" smtClean="0"/>
          </a:p>
          <a:p>
            <a:r>
              <a:rPr lang="en-US" dirty="0" smtClean="0"/>
              <a:t>Georg </a:t>
            </a:r>
            <a:r>
              <a:rPr lang="en-US" dirty="0" err="1" smtClean="0"/>
              <a:t>Hoffsteatter</a:t>
            </a:r>
            <a:endParaRPr lang="en-US" dirty="0" smtClean="0"/>
          </a:p>
          <a:p>
            <a:r>
              <a:rPr lang="en-US" dirty="0" smtClean="0"/>
              <a:t>Nicholas Valles</a:t>
            </a:r>
          </a:p>
          <a:p>
            <a:r>
              <a:rPr lang="en-US" dirty="0" smtClean="0"/>
              <a:t>Ralf </a:t>
            </a:r>
            <a:r>
              <a:rPr lang="en-US" dirty="0" err="1" smtClean="0"/>
              <a:t>Eichhorn</a:t>
            </a:r>
            <a:endParaRPr lang="en-US" dirty="0" smtClean="0"/>
          </a:p>
        </p:txBody>
      </p:sp>
    </p:spTree>
    <p:extLst>
      <p:ext uri="{BB962C8B-B14F-4D97-AF65-F5344CB8AC3E}">
        <p14:creationId xmlns:p14="http://schemas.microsoft.com/office/powerpoint/2010/main" val="1910781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Slides for answering questions</a:t>
            </a:r>
            <a:endParaRPr lang="en-GB" dirty="0"/>
          </a:p>
        </p:txBody>
      </p:sp>
      <p:sp>
        <p:nvSpPr>
          <p:cNvPr id="3" name="Subtitle 2"/>
          <p:cNvSpPr>
            <a:spLocks noGrp="1"/>
          </p:cNvSpPr>
          <p:nvPr>
            <p:ph type="subTitle" idx="1"/>
          </p:nvPr>
        </p:nvSpPr>
        <p:spPr>
          <a:xfrm>
            <a:off x="733425" y="3886200"/>
            <a:ext cx="7677150" cy="1752600"/>
          </a:xfrm>
        </p:spPr>
        <p:txBody>
          <a:bodyPr/>
          <a:lstStyle/>
          <a:p>
            <a:r>
              <a:rPr lang="en-US" dirty="0" smtClean="0"/>
              <a:t>Preparation, preparation, preparation…</a:t>
            </a:r>
            <a:endParaRPr lang="en-GB" dirty="0"/>
          </a:p>
        </p:txBody>
      </p:sp>
    </p:spTree>
    <p:extLst>
      <p:ext uri="{BB962C8B-B14F-4D97-AF65-F5344CB8AC3E}">
        <p14:creationId xmlns:p14="http://schemas.microsoft.com/office/powerpoint/2010/main" val="1918076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0150" y="1233671"/>
            <a:ext cx="6743700" cy="5582872"/>
          </a:xfrm>
          <a:prstGeom prst="rect">
            <a:avLst/>
          </a:prstGeom>
        </p:spPr>
      </p:pic>
      <p:sp>
        <p:nvSpPr>
          <p:cNvPr id="2" name="Title 1"/>
          <p:cNvSpPr>
            <a:spLocks noGrp="1"/>
          </p:cNvSpPr>
          <p:nvPr>
            <p:ph type="title"/>
          </p:nvPr>
        </p:nvSpPr>
        <p:spPr/>
        <p:txBody>
          <a:bodyPr/>
          <a:lstStyle/>
          <a:p>
            <a:r>
              <a:rPr lang="en-US" dirty="0" smtClean="0"/>
              <a:t>Experiment resolution</a:t>
            </a:r>
            <a:endParaRPr lang="en-GB" dirty="0"/>
          </a:p>
        </p:txBody>
      </p:sp>
    </p:spTree>
    <p:extLst>
      <p:ext uri="{BB962C8B-B14F-4D97-AF65-F5344CB8AC3E}">
        <p14:creationId xmlns:p14="http://schemas.microsoft.com/office/powerpoint/2010/main" val="132075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Beam Break-Up (BBU) in ERLs</a:t>
            </a:r>
            <a:endParaRPr lang="en-GB"/>
          </a:p>
        </p:txBody>
      </p:sp>
      <p:pic>
        <p:nvPicPr>
          <p:cNvPr id="1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4677" y="1317336"/>
            <a:ext cx="4159944" cy="257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74" y="2944790"/>
            <a:ext cx="12763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p:nvGrpSpPr>
        <p:grpSpPr>
          <a:xfrm>
            <a:off x="251331" y="4358140"/>
            <a:ext cx="2474976" cy="2327579"/>
            <a:chOff x="251331" y="4358140"/>
            <a:chExt cx="2474976" cy="2327579"/>
          </a:xfrm>
        </p:grpSpPr>
        <p:pic>
          <p:nvPicPr>
            <p:cNvPr id="13" name="Picture 10"/>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331" y="4710615"/>
              <a:ext cx="2474976" cy="197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78734" y="4358140"/>
              <a:ext cx="2060294" cy="400110"/>
            </a:xfrm>
            <a:prstGeom prst="rect">
              <a:avLst/>
            </a:prstGeom>
            <a:noFill/>
          </p:spPr>
          <p:txBody>
            <a:bodyPr wrap="square" rtlCol="0">
              <a:spAutoFit/>
            </a:bodyPr>
            <a:lstStyle/>
            <a:p>
              <a:pPr algn="ctr"/>
              <a:r>
                <a:rPr lang="en-US" sz="2000" smtClean="0"/>
                <a:t>Below </a:t>
              </a:r>
              <a:r>
                <a:rPr lang="en-US" sz="2000" err="1" smtClean="0"/>
                <a:t>I</a:t>
              </a:r>
              <a:r>
                <a:rPr lang="en-US" sz="2000" baseline="-25000" err="1" smtClean="0"/>
                <a:t>th</a:t>
              </a:r>
              <a:endParaRPr lang="en-US" sz="2000" baseline="-25000"/>
            </a:p>
          </p:txBody>
        </p:sp>
      </p:grpSp>
      <p:grpSp>
        <p:nvGrpSpPr>
          <p:cNvPr id="23" name="Group 22"/>
          <p:cNvGrpSpPr/>
          <p:nvPr/>
        </p:nvGrpSpPr>
        <p:grpSpPr>
          <a:xfrm>
            <a:off x="3263253" y="4341532"/>
            <a:ext cx="2530292" cy="2361867"/>
            <a:chOff x="3263253" y="4341532"/>
            <a:chExt cx="2530292" cy="2361867"/>
          </a:xfrm>
        </p:grpSpPr>
        <p:pic>
          <p:nvPicPr>
            <p:cNvPr id="14" name="Picture 11"/>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63253" y="4741642"/>
              <a:ext cx="2530292" cy="196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498252" y="4341532"/>
              <a:ext cx="2060294" cy="400110"/>
            </a:xfrm>
            <a:prstGeom prst="rect">
              <a:avLst/>
            </a:prstGeom>
            <a:noFill/>
          </p:spPr>
          <p:txBody>
            <a:bodyPr wrap="square" rtlCol="0">
              <a:spAutoFit/>
            </a:bodyPr>
            <a:lstStyle/>
            <a:p>
              <a:pPr algn="ctr"/>
              <a:r>
                <a:rPr lang="en-US" sz="2000" smtClean="0"/>
                <a:t>Near </a:t>
              </a:r>
              <a:r>
                <a:rPr lang="en-US" sz="2000" err="1" smtClean="0"/>
                <a:t>I</a:t>
              </a:r>
              <a:r>
                <a:rPr lang="en-US" sz="2000" baseline="-25000" err="1" smtClean="0"/>
                <a:t>th</a:t>
              </a:r>
              <a:endParaRPr lang="en-US" sz="2000" baseline="-25000"/>
            </a:p>
          </p:txBody>
        </p:sp>
      </p:grpSp>
      <p:grpSp>
        <p:nvGrpSpPr>
          <p:cNvPr id="24" name="Group 23"/>
          <p:cNvGrpSpPr/>
          <p:nvPr/>
        </p:nvGrpSpPr>
        <p:grpSpPr>
          <a:xfrm>
            <a:off x="5966119" y="4361852"/>
            <a:ext cx="2634695" cy="2289137"/>
            <a:chOff x="5966119" y="4361852"/>
            <a:chExt cx="2634695" cy="2289137"/>
          </a:xfrm>
        </p:grpSpPr>
        <p:pic>
          <p:nvPicPr>
            <p:cNvPr id="15" name="Picture 1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6119" y="4761962"/>
              <a:ext cx="2634695" cy="188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439434" y="4361852"/>
              <a:ext cx="2060294" cy="400110"/>
            </a:xfrm>
            <a:prstGeom prst="rect">
              <a:avLst/>
            </a:prstGeom>
            <a:noFill/>
          </p:spPr>
          <p:txBody>
            <a:bodyPr wrap="square" rtlCol="0">
              <a:spAutoFit/>
            </a:bodyPr>
            <a:lstStyle/>
            <a:p>
              <a:pPr algn="ctr"/>
              <a:r>
                <a:rPr lang="en-US" sz="2000" smtClean="0"/>
                <a:t>Above </a:t>
              </a:r>
              <a:r>
                <a:rPr lang="en-US" sz="2000" err="1" smtClean="0"/>
                <a:t>I</a:t>
              </a:r>
              <a:r>
                <a:rPr lang="en-US" sz="2000" baseline="-25000" err="1" smtClean="0"/>
                <a:t>th</a:t>
              </a:r>
              <a:endParaRPr lang="en-US" sz="2000" baseline="-25000"/>
            </a:p>
          </p:txBody>
        </p:sp>
      </p:grpSp>
      <mc:AlternateContent xmlns:mc="http://schemas.openxmlformats.org/markup-compatibility/2006" xmlns:a14="http://schemas.microsoft.com/office/drawing/2010/main">
        <mc:Choice Requires="a14">
          <p:sp>
            <p:nvSpPr>
              <p:cNvPr id="20" name="TextBox 19"/>
              <p:cNvSpPr txBox="1"/>
              <p:nvPr/>
            </p:nvSpPr>
            <p:spPr>
              <a:xfrm>
                <a:off x="4632508" y="2038735"/>
                <a:ext cx="3613852" cy="6936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𝐼</m:t>
                          </m:r>
                        </m:e>
                        <m:sub>
                          <m:r>
                            <a:rPr lang="en-US" sz="1600" b="0" i="1" smtClean="0">
                              <a:latin typeface="Cambria Math"/>
                            </a:rPr>
                            <m:t>𝑡h</m:t>
                          </m:r>
                        </m:sub>
                      </m:sSub>
                      <m:r>
                        <a:rPr lang="en-US" sz="1600" b="0" i="1" smtClean="0">
                          <a:latin typeface="Cambria Math"/>
                        </a:rPr>
                        <m:t>∝</m:t>
                      </m:r>
                      <m:r>
                        <a:rPr lang="en-US" sz="1600" b="0" i="1" smtClean="0">
                          <a:latin typeface="Cambria Math"/>
                        </a:rPr>
                        <m:t>𝑓</m:t>
                      </m:r>
                      <m:r>
                        <a:rPr lang="en-US" sz="1600" b="0" i="1" smtClean="0">
                          <a:latin typeface="Cambria Math"/>
                        </a:rPr>
                        <m:t> ∙</m:t>
                      </m:r>
                      <m:sSup>
                        <m:sSupPr>
                          <m:ctrlPr>
                            <a:rPr lang="en-US" sz="1600" b="0" i="1" smtClean="0">
                              <a:latin typeface="Cambria Math"/>
                            </a:rPr>
                          </m:ctrlPr>
                        </m:sSupPr>
                        <m:e>
                          <m:d>
                            <m:dPr>
                              <m:ctrlPr>
                                <a:rPr lang="en-US" sz="1600" b="0" i="1" smtClean="0">
                                  <a:latin typeface="Cambria Math"/>
                                </a:rPr>
                              </m:ctrlPr>
                            </m:dPr>
                            <m:e>
                              <m:f>
                                <m:fPr>
                                  <m:ctrlPr>
                                    <a:rPr lang="en-US" sz="1600" b="0" i="1" smtClean="0">
                                      <a:latin typeface="Cambria Math"/>
                                    </a:rPr>
                                  </m:ctrlPr>
                                </m:fPr>
                                <m:num>
                                  <m:r>
                                    <a:rPr lang="en-US" sz="1600" b="0" i="1" smtClean="0">
                                      <a:latin typeface="Cambria Math"/>
                                    </a:rPr>
                                    <m:t>𝑅</m:t>
                                  </m:r>
                                </m:num>
                                <m:den>
                                  <m:r>
                                    <a:rPr lang="en-US" sz="1600" b="0" i="1" smtClean="0">
                                      <a:latin typeface="Cambria Math"/>
                                    </a:rPr>
                                    <m:t>𝑄</m:t>
                                  </m:r>
                                </m:den>
                              </m:f>
                            </m:e>
                          </m:d>
                        </m:e>
                        <m:sup>
                          <m:r>
                            <a:rPr lang="en-US" sz="1600" b="0" i="1" smtClean="0">
                              <a:latin typeface="Cambria Math"/>
                            </a:rPr>
                            <m:t>−1</m:t>
                          </m:r>
                        </m:sup>
                      </m:sSup>
                      <m:sSup>
                        <m:sSupPr>
                          <m:ctrlPr>
                            <a:rPr lang="en-US" sz="1600" b="0" i="1" smtClean="0">
                              <a:latin typeface="Cambria Math"/>
                            </a:rPr>
                          </m:ctrlPr>
                        </m:sSupPr>
                        <m:e>
                          <m:r>
                            <a:rPr lang="en-US" sz="1600" b="0" i="1" smtClean="0">
                              <a:latin typeface="Cambria Math"/>
                            </a:rPr>
                            <m:t>𝑄</m:t>
                          </m:r>
                        </m:e>
                        <m:sup>
                          <m:r>
                            <a:rPr lang="en-US" sz="1600" b="0" i="1" smtClean="0">
                              <a:latin typeface="Cambria Math"/>
                            </a:rPr>
                            <m:t>−</m:t>
                          </m:r>
                          <m:r>
                            <a:rPr lang="en-US" sz="1600" b="0" i="1" smtClean="0">
                              <a:latin typeface="Cambria Math"/>
                            </a:rPr>
                            <m:t>𝑛</m:t>
                          </m:r>
                        </m:sup>
                      </m:sSup>
                      <m:r>
                        <a:rPr lang="en-US" sz="1600" b="0" i="1" smtClean="0">
                          <a:latin typeface="Cambria Math"/>
                        </a:rPr>
                        <m:t>,  </m:t>
                      </m:r>
                      <m:r>
                        <a:rPr lang="en-US" sz="1600" b="0" i="1" smtClean="0">
                          <a:latin typeface="Cambria Math"/>
                        </a:rPr>
                        <m:t>𝑛</m:t>
                      </m:r>
                      <m:r>
                        <a:rPr lang="en-US" sz="1600" b="0" i="1" smtClean="0">
                          <a:latin typeface="Cambria Math"/>
                        </a:rPr>
                        <m:t>&gt;0</m:t>
                      </m:r>
                    </m:oMath>
                  </m:oMathPara>
                </a14:m>
                <a:endParaRPr lang="en-US" sz="1600"/>
              </a:p>
            </p:txBody>
          </p:sp>
        </mc:Choice>
        <mc:Fallback xmlns="">
          <p:sp>
            <p:nvSpPr>
              <p:cNvPr id="20" name="TextBox 19"/>
              <p:cNvSpPr txBox="1">
                <a:spLocks noRot="1" noChangeAspect="1" noMove="1" noResize="1" noEditPoints="1" noAdjustHandles="1" noChangeArrowheads="1" noChangeShapeType="1" noTextEdit="1"/>
              </p:cNvSpPr>
              <p:nvPr/>
            </p:nvSpPr>
            <p:spPr>
              <a:xfrm>
                <a:off x="4632508" y="2038735"/>
                <a:ext cx="3613852" cy="693651"/>
              </a:xfrm>
              <a:prstGeom prst="rect">
                <a:avLst/>
              </a:prstGeom>
              <a:blipFill rotWithShape="1">
                <a:blip r:embed="rId8"/>
                <a:stretch>
                  <a:fillRect/>
                </a:stretch>
              </a:blipFill>
            </p:spPr>
            <p:txBody>
              <a:bodyPr/>
              <a:lstStyle/>
              <a:p>
                <a:r>
                  <a:rPr lang="en-GB">
                    <a:noFill/>
                  </a:rPr>
                  <a:t> </a:t>
                </a:r>
              </a:p>
            </p:txBody>
          </p:sp>
        </mc:Fallback>
      </mc:AlternateContent>
      <p:sp>
        <p:nvSpPr>
          <p:cNvPr id="21" name="Oval 20"/>
          <p:cNvSpPr/>
          <p:nvPr/>
        </p:nvSpPr>
        <p:spPr>
          <a:xfrm>
            <a:off x="4495348" y="3639969"/>
            <a:ext cx="137160" cy="137160"/>
          </a:xfrm>
          <a:prstGeom prst="ellipse">
            <a:avLst/>
          </a:prstGeom>
          <a:solidFill>
            <a:srgbClr val="66FF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4632508" y="2038734"/>
                <a:ext cx="3613852" cy="638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𝐼</m:t>
                          </m:r>
                        </m:e>
                        <m:sub>
                          <m:r>
                            <a:rPr lang="en-US" sz="1600" b="0" i="1" smtClean="0">
                              <a:latin typeface="Cambria Math"/>
                            </a:rPr>
                            <m:t>𝑡h</m:t>
                          </m:r>
                        </m:sub>
                      </m:sSub>
                      <m:r>
                        <a:rPr lang="en-US" sz="1600" b="0" i="1" smtClean="0">
                          <a:latin typeface="Cambria Math"/>
                        </a:rPr>
                        <m:t>∝</m:t>
                      </m:r>
                      <m:r>
                        <a:rPr lang="en-US" sz="1600" b="0" i="1" smtClean="0">
                          <a:latin typeface="Cambria Math"/>
                        </a:rPr>
                        <m:t>𝑓</m:t>
                      </m:r>
                      <m:r>
                        <a:rPr lang="en-US" sz="1600" b="0" i="1" smtClean="0">
                          <a:latin typeface="Cambria Math"/>
                        </a:rPr>
                        <m:t> ∙</m:t>
                      </m:r>
                      <m:sSup>
                        <m:sSupPr>
                          <m:ctrlPr>
                            <a:rPr lang="en-US" sz="1600" b="0" i="1" smtClean="0">
                              <a:latin typeface="Cambria Math"/>
                            </a:rPr>
                          </m:ctrlPr>
                        </m:sSupPr>
                        <m:e>
                          <m:d>
                            <m:dPr>
                              <m:ctrlPr>
                                <a:rPr lang="en-US" sz="1600" b="0" i="1" smtClean="0">
                                  <a:latin typeface="Cambria Math"/>
                                </a:rPr>
                              </m:ctrlPr>
                            </m:dPr>
                            <m:e>
                              <m:f>
                                <m:fPr>
                                  <m:ctrlPr>
                                    <a:rPr lang="en-US" sz="1600" b="0" i="1" smtClean="0">
                                      <a:latin typeface="Cambria Math"/>
                                    </a:rPr>
                                  </m:ctrlPr>
                                </m:fPr>
                                <m:num>
                                  <m:r>
                                    <a:rPr lang="en-US" sz="1600" b="0" i="1" smtClean="0">
                                      <a:latin typeface="Cambria Math"/>
                                    </a:rPr>
                                    <m:t>𝑅</m:t>
                                  </m:r>
                                </m:num>
                                <m:den>
                                  <m:r>
                                    <a:rPr lang="en-US" sz="1600" b="0" i="1" smtClean="0">
                                      <a:latin typeface="Cambria Math"/>
                                    </a:rPr>
                                    <m:t>𝑄</m:t>
                                  </m:r>
                                </m:den>
                              </m:f>
                            </m:e>
                          </m:d>
                        </m:e>
                        <m:sup>
                          <m:r>
                            <a:rPr lang="en-US" sz="1600" b="0" i="1" smtClean="0">
                              <a:latin typeface="Cambria Math"/>
                            </a:rPr>
                            <m:t>−1</m:t>
                          </m:r>
                        </m:sup>
                      </m:sSup>
                      <m:sSup>
                        <m:sSupPr>
                          <m:ctrlPr>
                            <a:rPr lang="en-US" sz="1600" b="0" i="1" smtClean="0">
                              <a:latin typeface="Cambria Math"/>
                            </a:rPr>
                          </m:ctrlPr>
                        </m:sSupPr>
                        <m:e>
                          <m:r>
                            <a:rPr lang="en-US" sz="1600" b="0" i="1" smtClean="0">
                              <a:latin typeface="Cambria Math"/>
                            </a:rPr>
                            <m:t>𝑄</m:t>
                          </m:r>
                        </m:e>
                        <m:sup>
                          <m:r>
                            <a:rPr lang="en-US" sz="1600" b="0" i="1" smtClean="0">
                              <a:latin typeface="Cambria Math"/>
                            </a:rPr>
                            <m:t>−</m:t>
                          </m:r>
                          <m:r>
                            <a:rPr lang="en-US" sz="1600" b="0" i="1" smtClean="0">
                              <a:latin typeface="Cambria Math"/>
                            </a:rPr>
                            <m:t>𝑛</m:t>
                          </m:r>
                        </m:sup>
                      </m:sSup>
                      <m:r>
                        <a:rPr lang="en-US" sz="1600" b="0" i="1" smtClean="0">
                          <a:latin typeface="Cambria Math"/>
                        </a:rPr>
                        <m:t>,  </m:t>
                      </m:r>
                      <m:r>
                        <a:rPr lang="en-US" sz="1600" b="0" i="1" smtClean="0">
                          <a:latin typeface="Cambria Math"/>
                        </a:rPr>
                        <m:t>𝑛</m:t>
                      </m:r>
                      <m:r>
                        <a:rPr lang="en-US" sz="1600" b="0" i="1" smtClean="0">
                          <a:latin typeface="Cambria Math"/>
                        </a:rPr>
                        <m:t>=1</m:t>
                      </m:r>
                    </m:oMath>
                  </m:oMathPara>
                </a14:m>
                <a:endParaRPr lang="en-US" sz="1600"/>
              </a:p>
            </p:txBody>
          </p:sp>
        </mc:Choice>
        <mc:Fallback xmlns="">
          <p:sp>
            <p:nvSpPr>
              <p:cNvPr id="25" name="TextBox 24"/>
              <p:cNvSpPr txBox="1">
                <a:spLocks noRot="1" noChangeAspect="1" noMove="1" noResize="1" noEditPoints="1" noAdjustHandles="1" noChangeArrowheads="1" noChangeShapeType="1" noTextEdit="1"/>
              </p:cNvSpPr>
              <p:nvPr/>
            </p:nvSpPr>
            <p:spPr>
              <a:xfrm>
                <a:off x="4632508" y="2038734"/>
                <a:ext cx="3613852" cy="638123"/>
              </a:xfrm>
              <a:prstGeom prst="rect">
                <a:avLst/>
              </a:prstGeom>
              <a:blipFill rotWithShape="1">
                <a:blip r:embed="rId9"/>
                <a:stretch>
                  <a:fillRect/>
                </a:stretch>
              </a:blipFill>
            </p:spPr>
            <p:txBody>
              <a:bodyPr/>
              <a:lstStyle/>
              <a:p>
                <a:r>
                  <a:rPr lang="en-GB">
                    <a:noFill/>
                  </a:rPr>
                  <a:t> </a:t>
                </a:r>
              </a:p>
            </p:txBody>
          </p:sp>
        </mc:Fallback>
      </mc:AlternateContent>
      <p:sp>
        <p:nvSpPr>
          <p:cNvPr id="26" name="Content Placeholder 2"/>
          <p:cNvSpPr>
            <a:spLocks noGrp="1"/>
          </p:cNvSpPr>
          <p:nvPr>
            <p:ph idx="1"/>
          </p:nvPr>
        </p:nvSpPr>
        <p:spPr>
          <a:xfrm>
            <a:off x="457200" y="1600201"/>
            <a:ext cx="3939540" cy="2761652"/>
          </a:xfrm>
        </p:spPr>
        <p:txBody>
          <a:bodyPr>
            <a:normAutofit/>
          </a:bodyPr>
          <a:lstStyle/>
          <a:p>
            <a:r>
              <a:rPr lang="en-GB" sz="2800" smtClean="0"/>
              <a:t>BBU due to HOMs is a danger for ERLs</a:t>
            </a:r>
          </a:p>
          <a:p>
            <a:r>
              <a:rPr lang="en-GB" sz="2800" smtClean="0"/>
              <a:t>BBU occurs when the threshold current is reached</a:t>
            </a:r>
            <a:endParaRPr lang="en-GB" sz="2800"/>
          </a:p>
        </p:txBody>
      </p:sp>
    </p:spTree>
    <p:extLst>
      <p:ext uri="{BB962C8B-B14F-4D97-AF65-F5344CB8AC3E}">
        <p14:creationId xmlns:p14="http://schemas.microsoft.com/office/powerpoint/2010/main" val="29772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0" presetClass="path" presetSubtype="0" accel="20000" fill="hold" grpId="0" nodeType="withEffect">
                                  <p:stCondLst>
                                    <p:cond delay="0"/>
                                  </p:stCondLst>
                                  <p:childTnLst>
                                    <p:animMotion origin="layout" path="M -0.00069 -0.00046 L 0.0316 -0.00185 L 0.0816 -0.00185 L 0.15556 -0.00324 L 0.22587 -0.00324 L 0.2717 -0.0088 L 0.32014 -0.02268 L 0.34775 -0.04074 L 0.3665 -0.06296 L 0.37691 -0.07986 L 0.38941 -0.11505 L 0.39306 -0.13518 L 0.39462 -0.16435 L 0.39462 -0.19074 L 0.38941 -0.22268 L 0.37847 -0.25532 L 0.36389 -0.27893 L 0.34722 -0.29768 L 0.33108 -0.3088 L 0.31285 -0.31852 L 0.28629 -0.32338 L 0.25087 -0.32199 L 0.20868 -0.32338 L 0.14983 -0.32268 L 0.11441 -0.32268 L 0.10139 -0.32199 L 0.0816 -0.31713 L 0.06493 -0.3088 L 0.04722 -0.29491 L 0.03264 -0.27685 L 0.02014 -0.25532 L 0.01337 -0.23866 L 0.0066 -0.21296 L 0.00347 -0.19074 L 0.00347 -0.1588 L 0.004 -0.14143 L 0.00868 -0.11505 L 0.0165 -0.09305 L 0.02222 -0.07917 L 0.03212 -0.06227 L 0.0467 -0.04352 L 0.06285 -0.03032 L 0.08525 -0.01852 L 0.10816 -0.01435 L 0.1415 -0.01435 L 0.229 -0.01435 L 0.2415 -0.01505 L 0.26181 -0.01296 L 0.28316 -0.00741 L 0.29722 -0.0081 L 0.30608 -0.01227 L 0.31129 -0.0206 L 0.31962 -0.02685 L 0.33212 -0.03449 L 0.3415 -0.03796 L 0.35972 -0.04491 L 0.37379 -0.04977 L 0.3816 -0.05671 L 0.39097 -0.0706 L 0.39722 -0.08727 L 0.39775 -0.1081 L 0.3967 -0.11991 L 0.39462 -0.1331 L 0.38993 -0.15116 L 0.38785 -0.16713 L 0.38681 -0.18171 L 0.38733 -0.1963 L 0.39254 -0.21227 L 0.39566 -0.22199 L 0.39775 -0.2338 L 0.39827 -0.24838 L 0.39618 -0.26296 L 0.38993 -0.27477 L 0.38108 -0.2831 L 0.36493 -0.29143 L 0.35452 -0.29838 L 0.3441 -0.30532 L 0.33472 -0.31366 L 0.32639 -0.32477 L 0.32066 -0.33171 L 0.31337 -0.33866 L 0.30347 -0.34491 L 0.29045 -0.34838 L 0.28212 -0.34768 L 0.27379 -0.3463 L 0.26233 -0.34005 L 0.24983 -0.33449 L 0.23525 -0.32824 L 0.2165 -0.32199 L 0.20191 -0.31574 L 0.18785 -0.31227 L 0.17483 -0.3088 L 0.1566 -0.30532 L 0.13577 -0.30463 L 0.11754 -0.30602 L 0.09358 -0.31088 L 0.07847 -0.31296 L 0.06493 -0.31296 L 0.05087 -0.31018 L 0.03733 -0.30463 L 0.02691 -0.2956 L 0.0217 -0.29074 L 0.0165 -0.27963 L 0.01337 -0.26296 L 0.01441 -0.24352 L 0.01702 -0.22755 L 0.02275 -0.20741 L 0.02275 -0.19907 L 0.02222 -0.18657 L 0.01806 -0.17199 L 0.01025 -0.15393 L 0.00504 -0.14213 L -0.00017 -0.12824 L -0.00225 -0.11366 L -0.00017 -0.09421 L 0.01233 -0.06991 L 0.02014 -0.06018 L 0.02952 -0.05046 L 0.03993 -0.04282 L 0.04931 -0.04005 L 0.06597 -0.03449 L 0.079 -0.02546 L 0.10035 -0.01018 L 0.11025 -0.00532 L 0.12535 -0.00324 L 0.14306 -0.00463 L 0.16702 -0.0088 L 0.19462 -0.01505 L 0.21337 -0.0206 L 0.22691 -0.02268 L 0.24254 -0.02199 L 0.26025 -0.01713 L 0.279 -0.01018 L 0.30191 0.00162 L 0.32327 0.01204 L 0.33108 0.01551 L 0.35191 0.02384 L 0.37431 0.03287 L 0.54913 0.09931 " pathEditMode="relative" rAng="0" ptsTypes="AAAAAAAAAAAAAAAAAAAAAAAAAAAAAAAAAAAAAAAAAAAAAAAAAAAAAAAAAAAAAAAAAAAAAAAAAAAAAAAAAAAAAAAAAAAAAAAAAAAAAAAAAAAAAAAAAAAAAAAAAAAAAAAAAAAAAAAAAAA">
                                      <p:cBhvr>
                                        <p:cTn id="18" dur="12000" fill="hold"/>
                                        <p:tgtEl>
                                          <p:spTgt spid="21"/>
                                        </p:tgtEl>
                                        <p:attrNameLst>
                                          <p:attrName>ppt_x</p:attrName>
                                          <p:attrName>ppt_y</p:attrName>
                                        </p:attrNameLst>
                                      </p:cBhvr>
                                      <p:rCtr x="27413" y="-12407"/>
                                    </p:animMotion>
                                  </p:childTnLst>
                                </p:cTn>
                              </p:par>
                              <p:par>
                                <p:cTn id="19" presetID="10" presetClass="entr" presetSubtype="0" fill="hold" nodeType="withEffect">
                                  <p:stCondLst>
                                    <p:cond delay="2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5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90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1" grpId="1"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scaling</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638" y="1453536"/>
            <a:ext cx="4277524" cy="5017728"/>
          </a:xfrm>
          <a:prstGeom prst="rect">
            <a:avLst/>
          </a:prstGeom>
        </p:spPr>
      </p:pic>
      <p:sp>
        <p:nvSpPr>
          <p:cNvPr id="5" name="TextBox 5"/>
          <p:cNvSpPr txBox="1"/>
          <p:nvPr/>
        </p:nvSpPr>
        <p:spPr>
          <a:xfrm>
            <a:off x="375838" y="1453536"/>
            <a:ext cx="4114800"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GB" dirty="0" smtClean="0"/>
              <a:t>Smallest kick detectable is approximately 5 </a:t>
            </a:r>
            <a:r>
              <a:rPr lang="en-GB" dirty="0" err="1" smtClean="0"/>
              <a:t>μ</a:t>
            </a:r>
            <a:r>
              <a:rPr lang="en-GB" dirty="0" err="1" smtClean="0"/>
              <a:t>m</a:t>
            </a:r>
            <a:r>
              <a:rPr lang="en-GB" dirty="0" smtClean="0"/>
              <a:t> at 1 MHz RBW</a:t>
            </a:r>
            <a:endParaRPr lang="en-GB" dirty="0" smtClean="0"/>
          </a:p>
          <a:p>
            <a:pPr marL="342900" indent="-342900">
              <a:buFont typeface="+mj-lt"/>
              <a:buAutoNum type="arabicPeriod"/>
            </a:pPr>
            <a:r>
              <a:rPr lang="en-GB" dirty="0" smtClean="0"/>
              <a:t>Current modulation is a weak function of frequency</a:t>
            </a:r>
          </a:p>
          <a:p>
            <a:pPr marL="342900" indent="-342900">
              <a:buFont typeface="+mj-lt"/>
              <a:buAutoNum type="arabicPeriod"/>
            </a:pPr>
            <a:r>
              <a:rPr lang="en-GB" dirty="0" smtClean="0"/>
              <a:t>Choice of scan step size dictates maximum Q that can be detected</a:t>
            </a:r>
          </a:p>
          <a:p>
            <a:pPr marL="342900" indent="-342900">
              <a:buFont typeface="+mj-lt"/>
              <a:buAutoNum type="arabicPeriod"/>
            </a:pPr>
            <a:r>
              <a:rPr lang="en-GB" dirty="0" smtClean="0"/>
              <a:t>Minimum Q detectable by experiment is approximately 1e5</a:t>
            </a:r>
          </a:p>
          <a:p>
            <a:pPr marL="342900" indent="-342900">
              <a:buFont typeface="+mj-lt"/>
              <a:buAutoNum type="arabicPeriod"/>
            </a:pPr>
            <a:r>
              <a:rPr lang="en-GB" dirty="0" smtClean="0"/>
              <a:t>BBU for a single cavity is dictated by a maximum (R/Q)Q/f</a:t>
            </a:r>
          </a:p>
          <a:p>
            <a:pPr marL="342900" indent="-342900">
              <a:buFont typeface="+mj-lt"/>
              <a:buAutoNum type="arabicPeriod"/>
            </a:pPr>
            <a:r>
              <a:rPr lang="en-GB" dirty="0" smtClean="0"/>
              <a:t>This BBU limit is taken from data in Nick Valles’ thesis</a:t>
            </a:r>
          </a:p>
          <a:p>
            <a:pPr marL="342900" indent="-342900">
              <a:buFont typeface="+mj-lt"/>
              <a:buAutoNum type="arabicPeriod"/>
            </a:pPr>
            <a:endParaRPr lang="en-GB" dirty="0"/>
          </a:p>
        </p:txBody>
      </p:sp>
    </p:spTree>
    <p:extLst>
      <p:ext uri="{BB962C8B-B14F-4D97-AF65-F5344CB8AC3E}">
        <p14:creationId xmlns:p14="http://schemas.microsoft.com/office/powerpoint/2010/main" val="1987690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lstStyle/>
          <a:p>
            <a:r>
              <a:rPr lang="en-US" b="1" dirty="0" smtClean="0"/>
              <a:t>Introduction</a:t>
            </a:r>
            <a:r>
              <a:rPr lang="en-US" dirty="0" smtClean="0"/>
              <a:t> – what is going on?</a:t>
            </a:r>
          </a:p>
          <a:p>
            <a:pPr lvl="1"/>
            <a:r>
              <a:rPr lang="en-US" dirty="0" smtClean="0"/>
              <a:t>ERL 7-cell cavity design, courtesy of Nick Valles</a:t>
            </a:r>
          </a:p>
          <a:p>
            <a:pPr lvl="1"/>
            <a:r>
              <a:rPr lang="en-US" dirty="0" smtClean="0"/>
              <a:t>Optimized for performance in an ERL</a:t>
            </a:r>
          </a:p>
          <a:p>
            <a:pPr lvl="1"/>
            <a:r>
              <a:rPr lang="en-US" dirty="0" smtClean="0"/>
              <a:t>The design must be capable of sustaining 100 mA beam current CW without BBU</a:t>
            </a:r>
          </a:p>
          <a:p>
            <a:pPr lvl="1"/>
            <a:r>
              <a:rPr lang="en-US" dirty="0" smtClean="0"/>
              <a:t>The design must be resistant to small defects in machining</a:t>
            </a:r>
          </a:p>
          <a:p>
            <a:pPr lvl="1"/>
            <a:r>
              <a:rPr lang="en-US" dirty="0" smtClean="0"/>
              <a:t>Higher Order Modes (HOMs) could ruin our day</a:t>
            </a:r>
          </a:p>
          <a:p>
            <a:pPr lvl="1"/>
            <a:endParaRPr lang="en-GB" dirty="0"/>
          </a:p>
        </p:txBody>
      </p:sp>
    </p:spTree>
    <p:extLst>
      <p:ext uri="{BB962C8B-B14F-4D97-AF65-F5344CB8AC3E}">
        <p14:creationId xmlns:p14="http://schemas.microsoft.com/office/powerpoint/2010/main" val="2102291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 name="Group 35"/>
          <p:cNvGrpSpPr/>
          <p:nvPr/>
        </p:nvGrpSpPr>
        <p:grpSpPr>
          <a:xfrm>
            <a:off x="1393864" y="2304339"/>
            <a:ext cx="6356272" cy="2249323"/>
            <a:chOff x="533400" y="1129547"/>
            <a:chExt cx="6356272" cy="2249323"/>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017" y="1129547"/>
              <a:ext cx="3964655" cy="84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1392959"/>
              <a:ext cx="1518108" cy="369332"/>
            </a:xfrm>
            <a:prstGeom prst="rect">
              <a:avLst/>
            </a:prstGeom>
            <a:noFill/>
          </p:spPr>
          <p:txBody>
            <a:bodyPr wrap="none" rtlCol="0">
              <a:spAutoFit/>
            </a:bodyPr>
            <a:lstStyle/>
            <a:p>
              <a:r>
                <a:rPr lang="en-US" b="1" smtClean="0"/>
                <a:t>Bunch charge:</a:t>
              </a:r>
              <a:endParaRPr lang="en-US" b="1"/>
            </a:p>
          </p:txBody>
        </p:sp>
        <p:cxnSp>
          <p:nvCxnSpPr>
            <p:cNvPr id="6" name="Straight Connector 5"/>
            <p:cNvCxnSpPr/>
            <p:nvPr/>
          </p:nvCxnSpPr>
          <p:spPr>
            <a:xfrm>
              <a:off x="4907345" y="1154423"/>
              <a:ext cx="0" cy="218395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54732" y="2272776"/>
              <a:ext cx="4434939" cy="1106094"/>
              <a:chOff x="1510083" y="3048000"/>
              <a:chExt cx="6414717" cy="1599859"/>
            </a:xfrm>
          </p:grpSpPr>
          <p:grpSp>
            <p:nvGrpSpPr>
              <p:cNvPr id="8" name="Group 7"/>
              <p:cNvGrpSpPr/>
              <p:nvPr/>
            </p:nvGrpSpPr>
            <p:grpSpPr>
              <a:xfrm>
                <a:off x="1510083" y="3048000"/>
                <a:ext cx="6414717" cy="1599859"/>
                <a:chOff x="1510083" y="3048000"/>
                <a:chExt cx="6414717" cy="1599859"/>
              </a:xfrm>
            </p:grpSpPr>
            <p:sp>
              <p:nvSpPr>
                <p:cNvPr id="10" name="TextBox 9"/>
                <p:cNvSpPr txBox="1"/>
                <p:nvPr/>
              </p:nvSpPr>
              <p:spPr>
                <a:xfrm rot="16200000">
                  <a:off x="1033890" y="3637463"/>
                  <a:ext cx="1486589" cy="534204"/>
                </a:xfrm>
                <a:prstGeom prst="rect">
                  <a:avLst/>
                </a:prstGeom>
                <a:noFill/>
              </p:spPr>
              <p:txBody>
                <a:bodyPr wrap="none" rtlCol="0">
                  <a:spAutoFit/>
                </a:bodyPr>
                <a:lstStyle/>
                <a:p>
                  <a:pPr algn="ctr"/>
                  <a:r>
                    <a:rPr lang="en-US" dirty="0" smtClean="0"/>
                    <a:t>SA Signal</a:t>
                  </a:r>
                </a:p>
              </p:txBody>
            </p:sp>
            <p:grpSp>
              <p:nvGrpSpPr>
                <p:cNvPr id="11" name="Group 10"/>
                <p:cNvGrpSpPr/>
                <p:nvPr/>
              </p:nvGrpSpPr>
              <p:grpSpPr>
                <a:xfrm>
                  <a:off x="2286000" y="3048000"/>
                  <a:ext cx="5638800" cy="1524000"/>
                  <a:chOff x="2286000" y="3810000"/>
                  <a:chExt cx="5638800" cy="1981200"/>
                </a:xfrm>
              </p:grpSpPr>
              <p:cxnSp>
                <p:nvCxnSpPr>
                  <p:cNvPr id="12" name="Straight Connector 11"/>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286000" y="3810000"/>
                    <a:ext cx="5638800" cy="1981200"/>
                    <a:chOff x="2025596" y="2667000"/>
                    <a:chExt cx="8770387" cy="3581400"/>
                  </a:xfrm>
                </p:grpSpPr>
                <p:cxnSp>
                  <p:nvCxnSpPr>
                    <p:cNvPr id="15" name="Straight Arrow Connector 14"/>
                    <p:cNvCxnSpPr/>
                    <p:nvPr/>
                  </p:nvCxnSpPr>
                  <p:spPr>
                    <a:xfrm flipV="1">
                      <a:off x="2025596" y="2667000"/>
                      <a:ext cx="0" cy="35814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25596" y="6248400"/>
                      <a:ext cx="877038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5057553" y="4116600"/>
                    <a:ext cx="1" cy="1476481"/>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9" name="Straight Connector 8"/>
              <p:cNvCxnSpPr/>
              <p:nvPr/>
            </p:nvCxnSpPr>
            <p:spPr>
              <a:xfrm flipH="1">
                <a:off x="5057552" y="4419601"/>
                <a:ext cx="271484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33400" y="2680313"/>
              <a:ext cx="1586332" cy="369332"/>
            </a:xfrm>
            <a:prstGeom prst="rect">
              <a:avLst/>
            </a:prstGeom>
            <a:noFill/>
          </p:spPr>
          <p:txBody>
            <a:bodyPr wrap="none" rtlCol="0">
              <a:spAutoFit/>
            </a:bodyPr>
            <a:lstStyle/>
            <a:p>
              <a:r>
                <a:rPr lang="en-US" b="1" dirty="0" smtClean="0"/>
                <a:t>Off resonance:</a:t>
              </a:r>
              <a:endParaRPr lang="en-US" b="1" dirty="0"/>
            </a:p>
          </p:txBody>
        </p:sp>
      </p:grpSp>
      <p:sp>
        <p:nvSpPr>
          <p:cNvPr id="34" name="TextBox 33"/>
          <p:cNvSpPr txBox="1"/>
          <p:nvPr/>
        </p:nvSpPr>
        <p:spPr>
          <a:xfrm>
            <a:off x="2991177" y="6236732"/>
            <a:ext cx="3793130" cy="369332"/>
          </a:xfrm>
          <a:prstGeom prst="rect">
            <a:avLst/>
          </a:prstGeom>
          <a:noFill/>
        </p:spPr>
        <p:txBody>
          <a:bodyPr wrap="square" rtlCol="0">
            <a:spAutoFit/>
          </a:bodyPr>
          <a:lstStyle/>
          <a:p>
            <a:pPr algn="ctr"/>
            <a:r>
              <a:rPr lang="en-US" dirty="0" smtClean="0"/>
              <a:t>Time</a:t>
            </a:r>
            <a:endParaRPr lang="en-GB" dirty="0"/>
          </a:p>
        </p:txBody>
      </p:sp>
      <p:grpSp>
        <p:nvGrpSpPr>
          <p:cNvPr id="35" name="Group 34"/>
          <p:cNvGrpSpPr/>
          <p:nvPr/>
        </p:nvGrpSpPr>
        <p:grpSpPr>
          <a:xfrm>
            <a:off x="1393864" y="2304339"/>
            <a:ext cx="6356272" cy="2242864"/>
            <a:chOff x="533400" y="3943721"/>
            <a:chExt cx="6356272" cy="2242864"/>
          </a:xfrm>
        </p:grpSpPr>
        <p:pic>
          <p:nvPicPr>
            <p:cNvPr id="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017" y="3943721"/>
              <a:ext cx="3964655" cy="84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33400" y="4207133"/>
              <a:ext cx="1518108" cy="369332"/>
            </a:xfrm>
            <a:prstGeom prst="rect">
              <a:avLst/>
            </a:prstGeom>
            <a:noFill/>
          </p:spPr>
          <p:txBody>
            <a:bodyPr wrap="none" rtlCol="0">
              <a:spAutoFit/>
            </a:bodyPr>
            <a:lstStyle/>
            <a:p>
              <a:r>
                <a:rPr lang="en-US" b="1" dirty="0" smtClean="0"/>
                <a:t>Bunch charge:</a:t>
              </a:r>
              <a:endParaRPr lang="en-US" b="1" dirty="0"/>
            </a:p>
          </p:txBody>
        </p:sp>
        <p:grpSp>
          <p:nvGrpSpPr>
            <p:cNvPr id="21" name="Group 20"/>
            <p:cNvGrpSpPr/>
            <p:nvPr/>
          </p:nvGrpSpPr>
          <p:grpSpPr>
            <a:xfrm>
              <a:off x="2454733" y="5080491"/>
              <a:ext cx="4434939" cy="1106094"/>
              <a:chOff x="1510085" y="3048000"/>
              <a:chExt cx="6414715" cy="1599859"/>
            </a:xfrm>
          </p:grpSpPr>
          <p:grpSp>
            <p:nvGrpSpPr>
              <p:cNvPr id="22" name="Group 21"/>
              <p:cNvGrpSpPr/>
              <p:nvPr/>
            </p:nvGrpSpPr>
            <p:grpSpPr>
              <a:xfrm>
                <a:off x="1510085" y="3048000"/>
                <a:ext cx="6414715" cy="1599859"/>
                <a:chOff x="1510085" y="3048000"/>
                <a:chExt cx="6414715" cy="1599859"/>
              </a:xfrm>
            </p:grpSpPr>
            <p:sp>
              <p:nvSpPr>
                <p:cNvPr id="24" name="TextBox 23"/>
                <p:cNvSpPr txBox="1"/>
                <p:nvPr/>
              </p:nvSpPr>
              <p:spPr>
                <a:xfrm rot="16200000">
                  <a:off x="1033892" y="3637462"/>
                  <a:ext cx="1486590" cy="534203"/>
                </a:xfrm>
                <a:prstGeom prst="rect">
                  <a:avLst/>
                </a:prstGeom>
                <a:noFill/>
              </p:spPr>
              <p:txBody>
                <a:bodyPr wrap="none" rtlCol="0">
                  <a:spAutoFit/>
                </a:bodyPr>
                <a:lstStyle/>
                <a:p>
                  <a:pPr algn="ctr"/>
                  <a:r>
                    <a:rPr lang="en-US" dirty="0" smtClean="0"/>
                    <a:t>SA Signal</a:t>
                  </a:r>
                </a:p>
              </p:txBody>
            </p:sp>
            <p:grpSp>
              <p:nvGrpSpPr>
                <p:cNvPr id="25" name="Group 24"/>
                <p:cNvGrpSpPr/>
                <p:nvPr/>
              </p:nvGrpSpPr>
              <p:grpSpPr>
                <a:xfrm>
                  <a:off x="2286000" y="3048000"/>
                  <a:ext cx="5638800" cy="1524000"/>
                  <a:chOff x="2286000" y="3810000"/>
                  <a:chExt cx="5638800" cy="1981200"/>
                </a:xfrm>
              </p:grpSpPr>
              <p:cxnSp>
                <p:nvCxnSpPr>
                  <p:cNvPr id="26" name="Straight Connector 25"/>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057554" y="4876801"/>
                    <a:ext cx="1876646" cy="71628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286000" y="3810000"/>
                    <a:ext cx="5638800" cy="1981200"/>
                    <a:chOff x="2025596" y="2667000"/>
                    <a:chExt cx="8770387" cy="3581400"/>
                  </a:xfrm>
                </p:grpSpPr>
                <p:cxnSp>
                  <p:nvCxnSpPr>
                    <p:cNvPr id="30" name="Straight Arrow Connector 29"/>
                    <p:cNvCxnSpPr/>
                    <p:nvPr/>
                  </p:nvCxnSpPr>
                  <p:spPr>
                    <a:xfrm flipV="1">
                      <a:off x="2025596" y="2667000"/>
                      <a:ext cx="0" cy="35814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25596" y="6248400"/>
                      <a:ext cx="877038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5057552" y="4116600"/>
                    <a:ext cx="1" cy="76020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23" name="Straight Connector 22"/>
              <p:cNvCxnSpPr/>
              <p:nvPr/>
            </p:nvCxnSpPr>
            <p:spPr>
              <a:xfrm flipH="1">
                <a:off x="6934200" y="4419601"/>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45422" y="5488028"/>
              <a:ext cx="1562287" cy="369332"/>
            </a:xfrm>
            <a:prstGeom prst="rect">
              <a:avLst/>
            </a:prstGeom>
            <a:noFill/>
          </p:spPr>
          <p:txBody>
            <a:bodyPr wrap="none" rtlCol="0">
              <a:spAutoFit/>
            </a:bodyPr>
            <a:lstStyle/>
            <a:p>
              <a:r>
                <a:rPr lang="en-US" b="1" dirty="0" smtClean="0"/>
                <a:t>On resonance:</a:t>
              </a:r>
              <a:endParaRPr lang="en-US" b="1" dirty="0"/>
            </a:p>
          </p:txBody>
        </p:sp>
        <p:cxnSp>
          <p:nvCxnSpPr>
            <p:cNvPr id="33" name="Straight Connector 32"/>
            <p:cNvCxnSpPr/>
            <p:nvPr/>
          </p:nvCxnSpPr>
          <p:spPr>
            <a:xfrm>
              <a:off x="4907343" y="3950179"/>
              <a:ext cx="0" cy="218395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825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a:t>
            </a:r>
            <a:endParaRPr lang="en-GB"/>
          </a:p>
        </p:txBody>
      </p:sp>
      <p:sp>
        <p:nvSpPr>
          <p:cNvPr id="3" name="Content Placeholder 2"/>
          <p:cNvSpPr>
            <a:spLocks noGrp="1"/>
          </p:cNvSpPr>
          <p:nvPr>
            <p:ph idx="1"/>
          </p:nvPr>
        </p:nvSpPr>
        <p:spPr/>
        <p:txBody>
          <a:bodyPr/>
          <a:lstStyle/>
          <a:p>
            <a:r>
              <a:rPr lang="en-US" b="1" smtClean="0"/>
              <a:t>Theory</a:t>
            </a:r>
            <a:r>
              <a:rPr lang="en-US" smtClean="0"/>
              <a:t> – what do we expect to see? </a:t>
            </a:r>
            <a:endParaRPr lang="en-GB"/>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017" y="2235641"/>
            <a:ext cx="3964655" cy="84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2499053"/>
            <a:ext cx="1518108" cy="369332"/>
          </a:xfrm>
          <a:prstGeom prst="rect">
            <a:avLst/>
          </a:prstGeom>
          <a:noFill/>
        </p:spPr>
        <p:txBody>
          <a:bodyPr wrap="none" rtlCol="0">
            <a:spAutoFit/>
          </a:bodyPr>
          <a:lstStyle/>
          <a:p>
            <a:r>
              <a:rPr lang="en-US" b="1" dirty="0" smtClean="0"/>
              <a:t>Bunch charge:</a:t>
            </a:r>
            <a:endParaRPr lang="en-US" b="1" dirty="0"/>
          </a:p>
        </p:txBody>
      </p:sp>
      <p:cxnSp>
        <p:nvCxnSpPr>
          <p:cNvPr id="6" name="Straight Connector 5"/>
          <p:cNvCxnSpPr>
            <a:stCxn id="4" idx="0"/>
          </p:cNvCxnSpPr>
          <p:nvPr/>
        </p:nvCxnSpPr>
        <p:spPr>
          <a:xfrm>
            <a:off x="4907345" y="2235641"/>
            <a:ext cx="0" cy="218395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46607" y="3341972"/>
            <a:ext cx="4443065" cy="1106094"/>
            <a:chOff x="1498330" y="3048000"/>
            <a:chExt cx="6426470" cy="1599859"/>
          </a:xfrm>
        </p:grpSpPr>
        <p:grpSp>
          <p:nvGrpSpPr>
            <p:cNvPr id="8" name="Group 7"/>
            <p:cNvGrpSpPr/>
            <p:nvPr/>
          </p:nvGrpSpPr>
          <p:grpSpPr>
            <a:xfrm>
              <a:off x="1498330" y="3048000"/>
              <a:ext cx="6426470" cy="1599859"/>
              <a:chOff x="1498330" y="3048000"/>
              <a:chExt cx="6426470" cy="1599859"/>
            </a:xfrm>
          </p:grpSpPr>
          <p:sp>
            <p:nvSpPr>
              <p:cNvPr id="10" name="TextBox 9"/>
              <p:cNvSpPr txBox="1"/>
              <p:nvPr/>
            </p:nvSpPr>
            <p:spPr>
              <a:xfrm rot="16200000">
                <a:off x="1022137" y="3637463"/>
                <a:ext cx="1486589" cy="534204"/>
              </a:xfrm>
              <a:prstGeom prst="rect">
                <a:avLst/>
              </a:prstGeom>
              <a:noFill/>
            </p:spPr>
            <p:txBody>
              <a:bodyPr wrap="none" rtlCol="0">
                <a:spAutoFit/>
              </a:bodyPr>
              <a:lstStyle/>
              <a:p>
                <a:pPr algn="ctr"/>
                <a:r>
                  <a:rPr lang="en-US" smtClean="0"/>
                  <a:t>SA Signal</a:t>
                </a:r>
              </a:p>
            </p:txBody>
          </p:sp>
          <p:grpSp>
            <p:nvGrpSpPr>
              <p:cNvPr id="11" name="Group 10"/>
              <p:cNvGrpSpPr/>
              <p:nvPr/>
            </p:nvGrpSpPr>
            <p:grpSpPr>
              <a:xfrm>
                <a:off x="2286000" y="3048000"/>
                <a:ext cx="5638800" cy="1524000"/>
                <a:chOff x="2286000" y="3810000"/>
                <a:chExt cx="5638800" cy="1981200"/>
              </a:xfrm>
            </p:grpSpPr>
            <p:cxnSp>
              <p:nvCxnSpPr>
                <p:cNvPr id="12" name="Straight Connector 11"/>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057554" y="4876801"/>
                  <a:ext cx="1876646" cy="71628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286000" y="3810000"/>
                  <a:ext cx="5638800" cy="1981200"/>
                  <a:chOff x="2025596" y="2667000"/>
                  <a:chExt cx="8770387" cy="3581400"/>
                </a:xfrm>
              </p:grpSpPr>
              <p:cxnSp>
                <p:nvCxnSpPr>
                  <p:cNvPr id="16" name="Straight Arrow Connector 15"/>
                  <p:cNvCxnSpPr/>
                  <p:nvPr/>
                </p:nvCxnSpPr>
                <p:spPr>
                  <a:xfrm flipV="1">
                    <a:off x="2025596" y="2667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25596" y="6248400"/>
                    <a:ext cx="877038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057552" y="4116600"/>
                  <a:ext cx="1" cy="76020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9" name="Straight Connector 8"/>
            <p:cNvCxnSpPr/>
            <p:nvPr/>
          </p:nvCxnSpPr>
          <p:spPr>
            <a:xfrm flipH="1">
              <a:off x="6934200" y="4419601"/>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454732" y="4659030"/>
            <a:ext cx="4434939" cy="1106094"/>
            <a:chOff x="1510083" y="3048000"/>
            <a:chExt cx="6414717" cy="1599859"/>
          </a:xfrm>
        </p:grpSpPr>
        <p:grpSp>
          <p:nvGrpSpPr>
            <p:cNvPr id="19" name="Group 18"/>
            <p:cNvGrpSpPr/>
            <p:nvPr/>
          </p:nvGrpSpPr>
          <p:grpSpPr>
            <a:xfrm>
              <a:off x="1510083" y="3048000"/>
              <a:ext cx="6414717" cy="1599859"/>
              <a:chOff x="1510083" y="3048000"/>
              <a:chExt cx="6414717" cy="1599859"/>
            </a:xfrm>
          </p:grpSpPr>
          <p:sp>
            <p:nvSpPr>
              <p:cNvPr id="21" name="TextBox 20"/>
              <p:cNvSpPr txBox="1"/>
              <p:nvPr/>
            </p:nvSpPr>
            <p:spPr>
              <a:xfrm rot="16200000">
                <a:off x="1033890" y="3637463"/>
                <a:ext cx="1486589" cy="534204"/>
              </a:xfrm>
              <a:prstGeom prst="rect">
                <a:avLst/>
              </a:prstGeom>
              <a:noFill/>
            </p:spPr>
            <p:txBody>
              <a:bodyPr wrap="none" rtlCol="0">
                <a:spAutoFit/>
              </a:bodyPr>
              <a:lstStyle/>
              <a:p>
                <a:pPr algn="ctr"/>
                <a:r>
                  <a:rPr lang="en-US" smtClean="0"/>
                  <a:t>SA Signal</a:t>
                </a:r>
              </a:p>
            </p:txBody>
          </p:sp>
          <p:grpSp>
            <p:nvGrpSpPr>
              <p:cNvPr id="22" name="Group 21"/>
              <p:cNvGrpSpPr/>
              <p:nvPr/>
            </p:nvGrpSpPr>
            <p:grpSpPr>
              <a:xfrm>
                <a:off x="2286000" y="3048000"/>
                <a:ext cx="5638800" cy="1524000"/>
                <a:chOff x="2286000" y="3810000"/>
                <a:chExt cx="5638800" cy="1981200"/>
              </a:xfrm>
            </p:grpSpPr>
            <p:cxnSp>
              <p:nvCxnSpPr>
                <p:cNvPr id="23" name="Straight Connector 22"/>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286000" y="3810000"/>
                  <a:ext cx="5638800" cy="1981200"/>
                  <a:chOff x="2025596" y="2667000"/>
                  <a:chExt cx="8770387" cy="3581400"/>
                </a:xfrm>
              </p:grpSpPr>
              <p:cxnSp>
                <p:nvCxnSpPr>
                  <p:cNvPr id="26" name="Straight Arrow Connector 25"/>
                  <p:cNvCxnSpPr/>
                  <p:nvPr/>
                </p:nvCxnSpPr>
                <p:spPr>
                  <a:xfrm flipV="1">
                    <a:off x="2025596" y="2667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025596" y="6248400"/>
                    <a:ext cx="877038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H="1">
                  <a:off x="5057553" y="4116600"/>
                  <a:ext cx="1" cy="1476481"/>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20" name="Straight Connector 19"/>
            <p:cNvCxnSpPr/>
            <p:nvPr/>
          </p:nvCxnSpPr>
          <p:spPr>
            <a:xfrm flipH="1">
              <a:off x="5057552" y="4419601"/>
              <a:ext cx="271484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533400" y="3816112"/>
            <a:ext cx="1562287" cy="369332"/>
          </a:xfrm>
          <a:prstGeom prst="rect">
            <a:avLst/>
          </a:prstGeom>
          <a:noFill/>
        </p:spPr>
        <p:txBody>
          <a:bodyPr wrap="none" rtlCol="0">
            <a:spAutoFit/>
          </a:bodyPr>
          <a:lstStyle/>
          <a:p>
            <a:r>
              <a:rPr lang="en-US" b="1" smtClean="0"/>
              <a:t>On resonance:</a:t>
            </a:r>
            <a:endParaRPr lang="en-US" b="1"/>
          </a:p>
        </p:txBody>
      </p:sp>
      <p:sp>
        <p:nvSpPr>
          <p:cNvPr id="29" name="TextBox 28"/>
          <p:cNvSpPr txBox="1"/>
          <p:nvPr/>
        </p:nvSpPr>
        <p:spPr>
          <a:xfrm>
            <a:off x="533400" y="5123560"/>
            <a:ext cx="1240789" cy="369332"/>
          </a:xfrm>
          <a:prstGeom prst="rect">
            <a:avLst/>
          </a:prstGeom>
          <a:noFill/>
        </p:spPr>
        <p:txBody>
          <a:bodyPr wrap="none" rtlCol="0">
            <a:spAutoFit/>
          </a:bodyPr>
          <a:lstStyle/>
          <a:p>
            <a:r>
              <a:rPr lang="en-US" b="1" smtClean="0"/>
              <a:t>Otherwise:</a:t>
            </a:r>
            <a:endParaRPr lang="en-US" b="1"/>
          </a:p>
        </p:txBody>
      </p:sp>
      <p:sp>
        <p:nvSpPr>
          <p:cNvPr id="35" name="TextBox 34"/>
          <p:cNvSpPr txBox="1"/>
          <p:nvPr/>
        </p:nvSpPr>
        <p:spPr>
          <a:xfrm>
            <a:off x="6858000" y="5867400"/>
            <a:ext cx="2344119" cy="307777"/>
          </a:xfrm>
          <a:prstGeom prst="rect">
            <a:avLst/>
          </a:prstGeom>
          <a:noFill/>
        </p:spPr>
        <p:txBody>
          <a:bodyPr wrap="square" rtlCol="0">
            <a:spAutoFit/>
          </a:bodyPr>
          <a:lstStyle/>
          <a:p>
            <a:r>
              <a:rPr lang="en-US" sz="1400" i="1" smtClean="0">
                <a:solidFill>
                  <a:schemeClr val="bg1">
                    <a:lumMod val="50000"/>
                  </a:schemeClr>
                </a:solidFill>
              </a:rPr>
              <a:t>Image credit: Adam </a:t>
            </a:r>
            <a:r>
              <a:rPr lang="en-US" sz="1400" i="1" err="1" smtClean="0">
                <a:solidFill>
                  <a:schemeClr val="bg1">
                    <a:lumMod val="50000"/>
                  </a:schemeClr>
                </a:solidFill>
              </a:rPr>
              <a:t>Bartnik</a:t>
            </a:r>
            <a:endParaRPr lang="en-GB" sz="1400" i="1">
              <a:solidFill>
                <a:schemeClr val="bg1">
                  <a:lumMod val="50000"/>
                </a:schemeClr>
              </a:solidFill>
            </a:endParaRPr>
          </a:p>
        </p:txBody>
      </p:sp>
      <p:sp>
        <p:nvSpPr>
          <p:cNvPr id="36" name="TextBox 35"/>
          <p:cNvSpPr txBox="1"/>
          <p:nvPr/>
        </p:nvSpPr>
        <p:spPr>
          <a:xfrm>
            <a:off x="2991177" y="5867400"/>
            <a:ext cx="3793130" cy="369332"/>
          </a:xfrm>
          <a:prstGeom prst="rect">
            <a:avLst/>
          </a:prstGeom>
          <a:noFill/>
        </p:spPr>
        <p:txBody>
          <a:bodyPr wrap="square" rtlCol="0">
            <a:spAutoFit/>
          </a:bodyPr>
          <a:lstStyle/>
          <a:p>
            <a:pPr algn="ctr"/>
            <a:r>
              <a:rPr lang="en-US" dirty="0" smtClean="0"/>
              <a:t>Time</a:t>
            </a:r>
            <a:endParaRPr lang="en-GB" dirty="0"/>
          </a:p>
        </p:txBody>
      </p:sp>
      <p:sp>
        <p:nvSpPr>
          <p:cNvPr id="37" name="TextBox 36"/>
          <p:cNvSpPr txBox="1"/>
          <p:nvPr/>
        </p:nvSpPr>
        <p:spPr>
          <a:xfrm>
            <a:off x="6019800" y="3176457"/>
            <a:ext cx="2840976" cy="923330"/>
          </a:xfrm>
          <a:prstGeom prst="rect">
            <a:avLst/>
          </a:prstGeom>
          <a:noFill/>
        </p:spPr>
        <p:txBody>
          <a:bodyPr wrap="square" rtlCol="0">
            <a:spAutoFit/>
          </a:bodyPr>
          <a:lstStyle/>
          <a:p>
            <a:r>
              <a:rPr lang="en-US" dirty="0" smtClean="0"/>
              <a:t>HOM excited; beam kicked</a:t>
            </a:r>
          </a:p>
          <a:p>
            <a:endParaRPr lang="en-US" dirty="0" smtClean="0"/>
          </a:p>
          <a:p>
            <a:r>
              <a:rPr lang="en-US" dirty="0" smtClean="0"/>
              <a:t>Decay gives loaded Q</a:t>
            </a:r>
            <a:endParaRPr lang="en-GB" dirty="0"/>
          </a:p>
        </p:txBody>
      </p:sp>
    </p:spTree>
    <p:extLst>
      <p:ext uri="{BB962C8B-B14F-4D97-AF65-F5344CB8AC3E}">
        <p14:creationId xmlns:p14="http://schemas.microsoft.com/office/powerpoint/2010/main" val="3880769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flipH="1">
            <a:off x="2667000" y="3790947"/>
            <a:ext cx="2433412" cy="0"/>
          </a:xfrm>
          <a:prstGeom prst="line">
            <a:avLst/>
          </a:prstGeom>
          <a:ln w="38100">
            <a:headEnd type="triangle" w="med" len="med"/>
            <a:tailEnd type="none" w="med" len="med"/>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smtClean="0"/>
              <a:t>Anatomy of a decay curve</a:t>
            </a:r>
            <a:endParaRPr lang="en-GB"/>
          </a:p>
        </p:txBody>
      </p:sp>
      <p:grpSp>
        <p:nvGrpSpPr>
          <p:cNvPr id="4" name="Group 3"/>
          <p:cNvGrpSpPr/>
          <p:nvPr/>
        </p:nvGrpSpPr>
        <p:grpSpPr>
          <a:xfrm>
            <a:off x="1119303" y="1524000"/>
            <a:ext cx="7563401" cy="4210040"/>
            <a:chOff x="1871095" y="3048000"/>
            <a:chExt cx="6053705" cy="1524000"/>
          </a:xfrm>
        </p:grpSpPr>
        <p:grpSp>
          <p:nvGrpSpPr>
            <p:cNvPr id="5" name="Group 4"/>
            <p:cNvGrpSpPr/>
            <p:nvPr/>
          </p:nvGrpSpPr>
          <p:grpSpPr>
            <a:xfrm>
              <a:off x="1871095" y="3048000"/>
              <a:ext cx="6053705" cy="1524000"/>
              <a:chOff x="1871095" y="3048000"/>
              <a:chExt cx="6053705" cy="1524000"/>
            </a:xfrm>
          </p:grpSpPr>
          <p:sp>
            <p:nvSpPr>
              <p:cNvPr id="7" name="TextBox 6"/>
              <p:cNvSpPr txBox="1"/>
              <p:nvPr/>
            </p:nvSpPr>
            <p:spPr>
              <a:xfrm rot="16200000">
                <a:off x="1443594" y="3756759"/>
                <a:ext cx="1150613" cy="295611"/>
              </a:xfrm>
              <a:prstGeom prst="rect">
                <a:avLst/>
              </a:prstGeom>
              <a:noFill/>
            </p:spPr>
            <p:txBody>
              <a:bodyPr wrap="none" rtlCol="0">
                <a:spAutoFit/>
              </a:bodyPr>
              <a:lstStyle/>
              <a:p>
                <a:pPr algn="ctr"/>
                <a:r>
                  <a:rPr lang="en-US" smtClean="0"/>
                  <a:t>Spectrum Analyzer Signal (</a:t>
                </a:r>
                <a:r>
                  <a:rPr lang="en-US" err="1" smtClean="0"/>
                  <a:t>dBm</a:t>
                </a:r>
                <a:r>
                  <a:rPr lang="en-US" smtClean="0"/>
                  <a:t>)</a:t>
                </a:r>
              </a:p>
            </p:txBody>
          </p:sp>
          <p:grpSp>
            <p:nvGrpSpPr>
              <p:cNvPr id="8" name="Group 7"/>
              <p:cNvGrpSpPr/>
              <p:nvPr/>
            </p:nvGrpSpPr>
            <p:grpSpPr>
              <a:xfrm>
                <a:off x="2286000" y="3048000"/>
                <a:ext cx="5638800" cy="1524000"/>
                <a:chOff x="2286000" y="3810000"/>
                <a:chExt cx="5638800" cy="1981200"/>
              </a:xfrm>
            </p:grpSpPr>
            <p:cxnSp>
              <p:nvCxnSpPr>
                <p:cNvPr id="9" name="Straight Connector 8"/>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286000" y="3810000"/>
                  <a:ext cx="5638800" cy="1981200"/>
                  <a:chOff x="2025596" y="2667000"/>
                  <a:chExt cx="8770387" cy="3581400"/>
                </a:xfrm>
              </p:grpSpPr>
              <p:cxnSp>
                <p:nvCxnSpPr>
                  <p:cNvPr id="13" name="Straight Arrow Connector 12"/>
                  <p:cNvCxnSpPr/>
                  <p:nvPr/>
                </p:nvCxnSpPr>
                <p:spPr>
                  <a:xfrm flipV="1">
                    <a:off x="2025596" y="2667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25596" y="6248400"/>
                    <a:ext cx="877038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H="1" flipV="1">
                  <a:off x="5057554" y="4876801"/>
                  <a:ext cx="1876646" cy="7162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57552" y="4116600"/>
                  <a:ext cx="1" cy="76020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6" name="Straight Connector 5"/>
            <p:cNvCxnSpPr/>
            <p:nvPr/>
          </p:nvCxnSpPr>
          <p:spPr>
            <a:xfrm flipH="1">
              <a:off x="6934200" y="4419601"/>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H="1">
            <a:off x="1637680" y="5313039"/>
            <a:ext cx="580738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3124200" y="4953000"/>
            <a:ext cx="2035992" cy="369332"/>
          </a:xfrm>
          <a:prstGeom prst="rect">
            <a:avLst/>
          </a:prstGeom>
          <a:noFill/>
        </p:spPr>
        <p:txBody>
          <a:bodyPr wrap="square" rtlCol="0">
            <a:spAutoFit/>
          </a:bodyPr>
          <a:lstStyle/>
          <a:p>
            <a:r>
              <a:rPr lang="en-US" smtClean="0"/>
              <a:t>Noise floor</a:t>
            </a:r>
            <a:endParaRPr lang="en-GB"/>
          </a:p>
        </p:txBody>
      </p:sp>
      <p:sp>
        <p:nvSpPr>
          <p:cNvPr id="20" name="TextBox 19"/>
          <p:cNvSpPr txBox="1"/>
          <p:nvPr/>
        </p:nvSpPr>
        <p:spPr>
          <a:xfrm>
            <a:off x="1676399" y="1828800"/>
            <a:ext cx="3962401" cy="369332"/>
          </a:xfrm>
          <a:prstGeom prst="rect">
            <a:avLst/>
          </a:prstGeom>
          <a:noFill/>
        </p:spPr>
        <p:txBody>
          <a:bodyPr wrap="square" rtlCol="0">
            <a:spAutoFit/>
          </a:bodyPr>
          <a:lstStyle/>
          <a:p>
            <a:r>
              <a:rPr lang="en-US" smtClean="0"/>
              <a:t>Charge modulation dominates signal</a:t>
            </a:r>
            <a:endParaRPr lang="en-GB"/>
          </a:p>
        </p:txBody>
      </p:sp>
      <p:cxnSp>
        <p:nvCxnSpPr>
          <p:cNvPr id="22" name="Straight Connector 21"/>
          <p:cNvCxnSpPr/>
          <p:nvPr/>
        </p:nvCxnSpPr>
        <p:spPr>
          <a:xfrm>
            <a:off x="5100411" y="3790944"/>
            <a:ext cx="3" cy="2381256"/>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321748" y="2247156"/>
            <a:ext cx="2743200" cy="523220"/>
          </a:xfrm>
          <a:prstGeom prst="rect">
            <a:avLst/>
          </a:prstGeom>
          <a:noFill/>
        </p:spPr>
        <p:txBody>
          <a:bodyPr wrap="square" rtlCol="0">
            <a:spAutoFit/>
          </a:bodyPr>
          <a:lstStyle/>
          <a:p>
            <a:r>
              <a:rPr lang="en-US" sz="1400" smtClean="0"/>
              <a:t>Beginning of the decay corresponds to the greatest kick</a:t>
            </a:r>
            <a:endParaRPr lang="en-GB" sz="1400"/>
          </a:p>
        </p:txBody>
      </p:sp>
      <p:cxnSp>
        <p:nvCxnSpPr>
          <p:cNvPr id="51" name="Straight Connector 50"/>
          <p:cNvCxnSpPr/>
          <p:nvPr/>
        </p:nvCxnSpPr>
        <p:spPr>
          <a:xfrm flipH="1">
            <a:off x="7445066" y="5313039"/>
            <a:ext cx="1" cy="859161"/>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00414" y="6172200"/>
            <a:ext cx="234465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998490" y="6248400"/>
            <a:ext cx="2491633" cy="381000"/>
          </a:xfrm>
          <a:prstGeom prst="rect">
            <a:avLst/>
          </a:prstGeom>
          <a:noFill/>
        </p:spPr>
        <p:txBody>
          <a:bodyPr wrap="square" rtlCol="0">
            <a:spAutoFit/>
          </a:bodyPr>
          <a:lstStyle/>
          <a:p>
            <a:pPr algn="ctr"/>
            <a:r>
              <a:rPr lang="en-US" smtClean="0"/>
              <a:t>Fitting region</a:t>
            </a:r>
            <a:endParaRPr lang="en-GB"/>
          </a:p>
        </p:txBody>
      </p:sp>
      <p:sp>
        <p:nvSpPr>
          <p:cNvPr id="65" name="TextBox 64"/>
          <p:cNvSpPr txBox="1"/>
          <p:nvPr/>
        </p:nvSpPr>
        <p:spPr>
          <a:xfrm>
            <a:off x="2667000" y="3421612"/>
            <a:ext cx="2385167" cy="369332"/>
          </a:xfrm>
          <a:prstGeom prst="rect">
            <a:avLst/>
          </a:prstGeom>
          <a:noFill/>
        </p:spPr>
        <p:txBody>
          <a:bodyPr wrap="square" rtlCol="0">
            <a:spAutoFit/>
          </a:bodyPr>
          <a:lstStyle/>
          <a:p>
            <a:r>
              <a:rPr lang="en-US" smtClean="0"/>
              <a:t>Measured peak power</a:t>
            </a:r>
            <a:endParaRPr lang="en-GB"/>
          </a:p>
        </p:txBody>
      </p:sp>
    </p:spTree>
    <p:extLst>
      <p:ext uri="{BB962C8B-B14F-4D97-AF65-F5344CB8AC3E}">
        <p14:creationId xmlns:p14="http://schemas.microsoft.com/office/powerpoint/2010/main" val="4123986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Motivation</a:t>
            </a:r>
            <a:endParaRPr lang="en-GB"/>
          </a:p>
        </p:txBody>
      </p:sp>
      <p:sp>
        <p:nvSpPr>
          <p:cNvPr id="3" name="Content Placeholder 2"/>
          <p:cNvSpPr>
            <a:spLocks noGrp="1"/>
          </p:cNvSpPr>
          <p:nvPr>
            <p:ph idx="1"/>
          </p:nvPr>
        </p:nvSpPr>
        <p:spPr/>
        <p:txBody>
          <a:bodyPr/>
          <a:lstStyle/>
          <a:p>
            <a:r>
              <a:rPr lang="en-US" b="1" smtClean="0"/>
              <a:t>Motivation</a:t>
            </a:r>
            <a:r>
              <a:rPr lang="en-US" smtClean="0"/>
              <a:t> – why are we doing it?</a:t>
            </a:r>
          </a:p>
          <a:p>
            <a:pPr lvl="1"/>
            <a:r>
              <a:rPr lang="en-US" smtClean="0"/>
              <a:t>Our simulations say that this cavity can do the job; but do experiments agree?</a:t>
            </a:r>
          </a:p>
          <a:p>
            <a:pPr lvl="1"/>
            <a:r>
              <a:rPr lang="en-US" smtClean="0"/>
              <a:t>Does our HOM damping quash HOMs sufficiently to be able to run at 100 mA?</a:t>
            </a:r>
          </a:p>
          <a:p>
            <a:pPr lvl="1"/>
            <a:r>
              <a:rPr lang="en-US" smtClean="0"/>
              <a:t>Are there HOMs with a high enough R/Q to cause beam breakup?</a:t>
            </a:r>
          </a:p>
          <a:p>
            <a:pPr lvl="1"/>
            <a:r>
              <a:rPr lang="en-US" smtClean="0"/>
              <a:t>Are there any trapped modes?</a:t>
            </a:r>
          </a:p>
          <a:p>
            <a:pPr lvl="1"/>
            <a:endParaRPr lang="en-GB"/>
          </a:p>
        </p:txBody>
      </p:sp>
    </p:spTree>
    <p:extLst>
      <p:ext uri="{BB962C8B-B14F-4D97-AF65-F5344CB8AC3E}">
        <p14:creationId xmlns:p14="http://schemas.microsoft.com/office/powerpoint/2010/main" val="1666340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do we expect the mode to kick?</a:t>
            </a:r>
            <a:endParaRPr lang="en-GB"/>
          </a:p>
        </p:txBody>
      </p:sp>
      <p:sp>
        <p:nvSpPr>
          <p:cNvPr id="3" name="Content Placeholder 2"/>
          <p:cNvSpPr>
            <a:spLocks noGrp="1"/>
          </p:cNvSpPr>
          <p:nvPr>
            <p:ph idx="1"/>
          </p:nvPr>
        </p:nvSpPr>
        <p:spPr/>
        <p:txBody>
          <a:bodyPr/>
          <a:lstStyle/>
          <a:p>
            <a:r>
              <a:rPr lang="en-US" smtClean="0"/>
              <a:t>The direction of the kick is given by the field pattern of the mode</a:t>
            </a:r>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69"/>
          <a:stretch/>
        </p:blipFill>
        <p:spPr bwMode="auto">
          <a:xfrm>
            <a:off x="290513" y="2743200"/>
            <a:ext cx="8562975" cy="255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299129"/>
            <a:ext cx="8229600" cy="954107"/>
          </a:xfrm>
          <a:prstGeom prst="rect">
            <a:avLst/>
          </a:prstGeom>
          <a:noFill/>
        </p:spPr>
        <p:txBody>
          <a:bodyPr wrap="square" rtlCol="0">
            <a:spAutoFit/>
          </a:bodyPr>
          <a:lstStyle/>
          <a:p>
            <a:r>
              <a:rPr lang="en-US" sz="2800" smtClean="0"/>
              <a:t>Kick is perpendicular to the magnetic field at that point, with a magnitude determined by the coupling</a:t>
            </a:r>
            <a:endParaRPr lang="en-GB" sz="2800" smtClean="0"/>
          </a:p>
        </p:txBody>
      </p:sp>
    </p:spTree>
    <p:extLst>
      <p:ext uri="{BB962C8B-B14F-4D97-AF65-F5344CB8AC3E}">
        <p14:creationId xmlns:p14="http://schemas.microsoft.com/office/powerpoint/2010/main" val="2900969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Breaking symmetry</a:t>
            </a:r>
            <a:endParaRPr lang="en-GB"/>
          </a:p>
        </p:txBody>
      </p:sp>
      <p:sp>
        <p:nvSpPr>
          <p:cNvPr id="3" name="Content Placeholder 2"/>
          <p:cNvSpPr>
            <a:spLocks noGrp="1"/>
          </p:cNvSpPr>
          <p:nvPr>
            <p:ph idx="1"/>
          </p:nvPr>
        </p:nvSpPr>
        <p:spPr/>
        <p:txBody>
          <a:bodyPr/>
          <a:lstStyle/>
          <a:p>
            <a:r>
              <a:rPr lang="en-US" smtClean="0"/>
              <a:t>If the cavity has perfect symmetry, the mode can have any </a:t>
            </a:r>
            <a:r>
              <a:rPr lang="en-US" err="1" smtClean="0"/>
              <a:t>polarisation</a:t>
            </a:r>
            <a:r>
              <a:rPr lang="en-US" smtClean="0"/>
              <a:t> and the kick is always inward/outward for any </a:t>
            </a:r>
            <a:r>
              <a:rPr lang="en-US" i="1" smtClean="0"/>
              <a:t>m &gt; </a:t>
            </a:r>
            <a:r>
              <a:rPr lang="en-US" smtClean="0"/>
              <a:t>0</a:t>
            </a:r>
          </a:p>
          <a:p>
            <a:r>
              <a:rPr lang="en-US" smtClean="0"/>
              <a:t>But the couplers break symmetry!</a:t>
            </a:r>
          </a:p>
          <a:p>
            <a:r>
              <a:rPr lang="en-US" smtClean="0"/>
              <a:t>We can expect to see azimuthal zeroes as we move our beam</a:t>
            </a:r>
          </a:p>
          <a:p>
            <a:r>
              <a:rPr lang="en-US" smtClean="0"/>
              <a:t>Knowing the </a:t>
            </a:r>
            <a:r>
              <a:rPr lang="en-US" err="1" smtClean="0"/>
              <a:t>polarisation</a:t>
            </a:r>
            <a:r>
              <a:rPr lang="en-US" smtClean="0"/>
              <a:t> of the mode is crucial in getting the correct R/Q</a:t>
            </a:r>
            <a:endParaRPr lang="en-GB"/>
          </a:p>
        </p:txBody>
      </p:sp>
    </p:spTree>
    <p:extLst>
      <p:ext uri="{BB962C8B-B14F-4D97-AF65-F5344CB8AC3E}">
        <p14:creationId xmlns:p14="http://schemas.microsoft.com/office/powerpoint/2010/main" val="1853970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a:t>
            </a:r>
            <a:endParaRPr lang="en-GB"/>
          </a:p>
        </p:txBody>
      </p:sp>
      <p:sp>
        <p:nvSpPr>
          <p:cNvPr id="3" name="Content Placeholder 2"/>
          <p:cNvSpPr>
            <a:spLocks noGrp="1"/>
          </p:cNvSpPr>
          <p:nvPr>
            <p:ph idx="1"/>
          </p:nvPr>
        </p:nvSpPr>
        <p:spPr/>
        <p:txBody>
          <a:bodyPr/>
          <a:lstStyle/>
          <a:p>
            <a:r>
              <a:rPr lang="en-US" b="1" smtClean="0"/>
              <a:t>Data</a:t>
            </a:r>
            <a:r>
              <a:rPr lang="en-US" smtClean="0"/>
              <a:t> – what do we actually see?</a:t>
            </a:r>
          </a:p>
          <a:p>
            <a:pPr lvl="1"/>
            <a:r>
              <a:rPr lang="en-US" smtClean="0"/>
              <a:t>At the end of the test, we found </a:t>
            </a:r>
            <a:r>
              <a:rPr lang="en-US" b="1" smtClean="0"/>
              <a:t>8</a:t>
            </a:r>
            <a:r>
              <a:rPr lang="en-US" smtClean="0"/>
              <a:t> modes</a:t>
            </a:r>
          </a:p>
          <a:p>
            <a:pPr lvl="1"/>
            <a:r>
              <a:rPr lang="en-US" smtClean="0"/>
              <a:t>This was whittled down from a larger list, many of which were found to actually be in the ICM</a:t>
            </a:r>
          </a:p>
          <a:p>
            <a:pPr lvl="1"/>
            <a:r>
              <a:rPr lang="en-US" smtClean="0"/>
              <a:t>Out of these, </a:t>
            </a:r>
            <a:r>
              <a:rPr lang="en-US" b="1" smtClean="0"/>
              <a:t>7</a:t>
            </a:r>
            <a:r>
              <a:rPr lang="en-US" smtClean="0"/>
              <a:t> were found to couple to the HOM pickup probe, allowing us to obtain their real frequency</a:t>
            </a:r>
            <a:endParaRPr lang="en-GB"/>
          </a:p>
        </p:txBody>
      </p:sp>
    </p:spTree>
    <p:extLst>
      <p:ext uri="{BB962C8B-B14F-4D97-AF65-F5344CB8AC3E}">
        <p14:creationId xmlns:p14="http://schemas.microsoft.com/office/powerpoint/2010/main" val="1230735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 y="147527"/>
            <a:ext cx="7010402" cy="6562946"/>
          </a:xfrm>
          <a:prstGeom prst="rect">
            <a:avLst/>
          </a:prstGeom>
        </p:spPr>
      </p:pic>
      <p:sp>
        <p:nvSpPr>
          <p:cNvPr id="11" name="TextBox 10"/>
          <p:cNvSpPr txBox="1"/>
          <p:nvPr/>
        </p:nvSpPr>
        <p:spPr>
          <a:xfrm>
            <a:off x="457200" y="3581399"/>
            <a:ext cx="4343400" cy="2862322"/>
          </a:xfrm>
          <a:prstGeom prst="rect">
            <a:avLst/>
          </a:prstGeom>
          <a:noFill/>
        </p:spPr>
        <p:txBody>
          <a:bodyPr wrap="square" rtlCol="0">
            <a:spAutoFit/>
          </a:bodyPr>
          <a:lstStyle/>
          <a:p>
            <a:pPr marL="285750" indent="-285750">
              <a:buFont typeface="Arial" panose="020B0604020202020204" pitchFamily="34" charset="0"/>
              <a:buChar char="•"/>
            </a:pPr>
            <a:r>
              <a:rPr lang="en-US" sz="2000" smtClean="0"/>
              <a:t>The direction in which the mode kicks gives some clue as to its nature.</a:t>
            </a:r>
          </a:p>
          <a:p>
            <a:pPr marL="285750" indent="-285750">
              <a:buFont typeface="Arial" panose="020B0604020202020204" pitchFamily="34" charset="0"/>
              <a:buChar char="•"/>
            </a:pPr>
            <a:endParaRPr lang="en-US" sz="2000" smtClean="0"/>
          </a:p>
          <a:p>
            <a:pPr marL="285750" indent="-285750">
              <a:buFont typeface="Arial" panose="020B0604020202020204" pitchFamily="34" charset="0"/>
              <a:buChar char="•"/>
            </a:pPr>
            <a:r>
              <a:rPr lang="en-US" sz="2000" smtClean="0"/>
              <a:t>We would expect a dipole mode to always kick in the </a:t>
            </a:r>
            <a:r>
              <a:rPr lang="en-US" sz="2000" b="1" i="1" smtClean="0"/>
              <a:t>same</a:t>
            </a:r>
            <a:r>
              <a:rPr lang="en-US" sz="2000" smtClean="0"/>
              <a:t> direction.</a:t>
            </a:r>
          </a:p>
          <a:p>
            <a:pPr marL="285750" indent="-285750">
              <a:buFont typeface="Arial" panose="020B0604020202020204" pitchFamily="34" charset="0"/>
              <a:buChar char="•"/>
            </a:pPr>
            <a:endParaRPr lang="en-US" sz="2000" smtClean="0"/>
          </a:p>
          <a:p>
            <a:pPr marL="285750" indent="-285750">
              <a:buFont typeface="Arial" panose="020B0604020202020204" pitchFamily="34" charset="0"/>
              <a:buChar char="•"/>
            </a:pPr>
            <a:r>
              <a:rPr lang="en-US" sz="2000" smtClean="0"/>
              <a:t>There is an ambiguity in the direction due to the relative sign between the components.</a:t>
            </a:r>
            <a:endParaRPr lang="en-GB" sz="2000"/>
          </a:p>
        </p:txBody>
      </p:sp>
      <p:sp>
        <p:nvSpPr>
          <p:cNvPr id="12" name="Right Arrow 11"/>
          <p:cNvSpPr/>
          <p:nvPr/>
        </p:nvSpPr>
        <p:spPr>
          <a:xfrm flipH="1">
            <a:off x="1524000" y="1666875"/>
            <a:ext cx="533400" cy="152400"/>
          </a:xfrm>
          <a:prstGeom prst="rightArrow">
            <a:avLst>
              <a:gd name="adj1" fmla="val 50000"/>
              <a:gd name="adj2" fmla="val 9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3914203" flipH="1">
            <a:off x="2504034" y="1056804"/>
            <a:ext cx="319950" cy="152400"/>
          </a:xfrm>
          <a:prstGeom prst="rightArrow">
            <a:avLst>
              <a:gd name="adj1" fmla="val 50000"/>
              <a:gd name="adj2" fmla="val 9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7213125" flipH="1">
            <a:off x="2493247" y="2715646"/>
            <a:ext cx="319950" cy="152400"/>
          </a:xfrm>
          <a:prstGeom prst="rightArrow">
            <a:avLst>
              <a:gd name="adj1" fmla="val 50000"/>
              <a:gd name="adj2" fmla="val 9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flipH="1">
            <a:off x="5181600" y="1662112"/>
            <a:ext cx="533400" cy="152400"/>
          </a:xfrm>
          <a:prstGeom prst="rightArrow">
            <a:avLst>
              <a:gd name="adj1" fmla="val 50000"/>
              <a:gd name="adj2" fmla="val 9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3121490" flipH="1">
            <a:off x="5988177" y="997278"/>
            <a:ext cx="476700" cy="152400"/>
          </a:xfrm>
          <a:prstGeom prst="rightArrow">
            <a:avLst>
              <a:gd name="adj1" fmla="val 50000"/>
              <a:gd name="adj2" fmla="val 9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8857485" flipH="1">
            <a:off x="5959633" y="2667036"/>
            <a:ext cx="476700" cy="152400"/>
          </a:xfrm>
          <a:prstGeom prst="rightArrow">
            <a:avLst>
              <a:gd name="adj1" fmla="val 50000"/>
              <a:gd name="adj2" fmla="val 9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741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Main </a:t>
            </a:r>
            <a:r>
              <a:rPr lang="en-GB" err="1" smtClean="0"/>
              <a:t>Linac</a:t>
            </a:r>
            <a:r>
              <a:rPr lang="en-GB" smtClean="0"/>
              <a:t> Cavity</a:t>
            </a:r>
            <a:endParaRPr lang="en-GB"/>
          </a:p>
        </p:txBody>
      </p:sp>
      <p:pic>
        <p:nvPicPr>
          <p:cNvPr id="4" name="Picture 3" descr="Photo0128.jpg"/>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1065" b="27962"/>
          <a:stretch/>
        </p:blipFill>
        <p:spPr>
          <a:xfrm>
            <a:off x="1516087" y="4567570"/>
            <a:ext cx="6017260" cy="1849093"/>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descr="cavity_o3p_vacuum_space.png"/>
          <p:cNvPicPr>
            <a:picLocks noChangeAspect="1"/>
          </p:cNvPicPr>
          <p:nvPr/>
        </p:nvPicPr>
        <p:blipFill>
          <a:blip r:embed="rId5" cstate="print"/>
          <a:stretch>
            <a:fillRect/>
          </a:stretch>
        </p:blipFill>
        <p:spPr>
          <a:xfrm>
            <a:off x="2025606" y="5373583"/>
            <a:ext cx="5017200" cy="752580"/>
          </a:xfrm>
          <a:prstGeom prst="rect">
            <a:avLst/>
          </a:prstGeom>
        </p:spPr>
      </p:pic>
      <p:grpSp>
        <p:nvGrpSpPr>
          <p:cNvPr id="25" name="Group 24"/>
          <p:cNvGrpSpPr/>
          <p:nvPr/>
        </p:nvGrpSpPr>
        <p:grpSpPr>
          <a:xfrm>
            <a:off x="1941537" y="5373583"/>
            <a:ext cx="5166360" cy="752580"/>
            <a:chOff x="1941537" y="5373583"/>
            <a:chExt cx="5166360" cy="752580"/>
          </a:xfrm>
        </p:grpSpPr>
        <p:sp>
          <p:nvSpPr>
            <p:cNvPr id="6" name="Rectangle 5"/>
            <p:cNvSpPr/>
            <p:nvPr/>
          </p:nvSpPr>
          <p:spPr>
            <a:xfrm>
              <a:off x="3413721"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37465" y="5373583"/>
              <a:ext cx="621792" cy="749808"/>
            </a:xfrm>
            <a:prstGeom prst="rect">
              <a:avLst/>
            </a:prstGeom>
            <a:solidFill>
              <a:srgbClr val="92D05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41537" y="5373583"/>
              <a:ext cx="557784" cy="752580"/>
            </a:xfrm>
            <a:prstGeom prst="rect">
              <a:avLst/>
            </a:prstGeom>
            <a:solidFill>
              <a:srgbClr val="00B0F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1969" y="5373583"/>
              <a:ext cx="301752" cy="752580"/>
            </a:xfrm>
            <a:prstGeom prst="rect">
              <a:avLst/>
            </a:prstGeom>
            <a:solidFill>
              <a:srgbClr val="FFFF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99321" y="5373583"/>
              <a:ext cx="609600" cy="752580"/>
            </a:xfrm>
            <a:prstGeom prst="rect">
              <a:avLst/>
            </a:prstGeom>
            <a:solidFill>
              <a:srgbClr val="92D05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88625"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63529" y="5373583"/>
              <a:ext cx="365760"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29289" y="5373583"/>
              <a:ext cx="365760"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5049"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69953"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44857" y="5373583"/>
              <a:ext cx="292608" cy="752580"/>
            </a:xfrm>
            <a:prstGeom prst="rect">
              <a:avLst/>
            </a:prstGeom>
            <a:solidFill>
              <a:srgbClr val="FFFF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0113" y="5373583"/>
              <a:ext cx="557784" cy="752580"/>
            </a:xfrm>
            <a:prstGeom prst="rect">
              <a:avLst/>
            </a:prstGeom>
            <a:solidFill>
              <a:srgbClr val="00B0F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ular Callout 19"/>
          <p:cNvSpPr/>
          <p:nvPr/>
        </p:nvSpPr>
        <p:spPr>
          <a:xfrm>
            <a:off x="785003" y="4436180"/>
            <a:ext cx="1078302" cy="828136"/>
          </a:xfrm>
          <a:prstGeom prst="wedgeRectCallout">
            <a:avLst>
              <a:gd name="adj1" fmla="val 51967"/>
              <a:gd name="adj2" fmla="val 708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smtClean="0"/>
              <a:t>HOM load</a:t>
            </a:r>
            <a:endParaRPr lang="en-GB" sz="2400"/>
          </a:p>
        </p:txBody>
      </p:sp>
      <p:sp>
        <p:nvSpPr>
          <p:cNvPr id="21" name="Rectangular Callout 20"/>
          <p:cNvSpPr/>
          <p:nvPr/>
        </p:nvSpPr>
        <p:spPr>
          <a:xfrm>
            <a:off x="2113471" y="4022112"/>
            <a:ext cx="1078302" cy="828136"/>
          </a:xfrm>
          <a:prstGeom prst="wedgeRectCallout">
            <a:avLst>
              <a:gd name="adj1" fmla="val 18367"/>
              <a:gd name="adj2" fmla="val 10000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smtClean="0"/>
              <a:t>Beam</a:t>
            </a:r>
          </a:p>
          <a:p>
            <a:pPr algn="ctr"/>
            <a:r>
              <a:rPr lang="en-GB" sz="2400" smtClean="0"/>
              <a:t>pipe</a:t>
            </a:r>
            <a:endParaRPr lang="en-GB" sz="2400"/>
          </a:p>
        </p:txBody>
      </p:sp>
      <p:sp>
        <p:nvSpPr>
          <p:cNvPr id="22" name="Rectangular Callout 21"/>
          <p:cNvSpPr/>
          <p:nvPr/>
        </p:nvSpPr>
        <p:spPr>
          <a:xfrm>
            <a:off x="3751952" y="4022112"/>
            <a:ext cx="1078302" cy="828136"/>
          </a:xfrm>
          <a:prstGeom prst="wedgeRectCallout">
            <a:avLst>
              <a:gd name="adj1" fmla="val 18367"/>
              <a:gd name="adj2" fmla="val 10000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smtClean="0"/>
              <a:t>Centre cells</a:t>
            </a:r>
            <a:endParaRPr lang="en-GB" sz="2400"/>
          </a:p>
        </p:txBody>
      </p:sp>
      <p:sp>
        <p:nvSpPr>
          <p:cNvPr id="23" name="Rectangular Callout 22"/>
          <p:cNvSpPr/>
          <p:nvPr/>
        </p:nvSpPr>
        <p:spPr>
          <a:xfrm>
            <a:off x="5082501" y="4022112"/>
            <a:ext cx="1078302" cy="828136"/>
          </a:xfrm>
          <a:prstGeom prst="wedgeRectCallout">
            <a:avLst>
              <a:gd name="adj1" fmla="val 15167"/>
              <a:gd name="adj2" fmla="val 999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t>End </a:t>
            </a:r>
            <a:r>
              <a:rPr lang="en-GB" sz="2400" dirty="0" smtClean="0"/>
              <a:t>cells</a:t>
            </a:r>
            <a:endParaRPr lang="en-GB" sz="2400" dirty="0"/>
          </a:p>
        </p:txBody>
      </p:sp>
      <p:sp>
        <p:nvSpPr>
          <p:cNvPr id="24" name="Content Placeholder 2"/>
          <p:cNvSpPr>
            <a:spLocks noGrp="1"/>
          </p:cNvSpPr>
          <p:nvPr>
            <p:ph idx="1"/>
          </p:nvPr>
        </p:nvSpPr>
        <p:spPr>
          <a:xfrm>
            <a:off x="457200" y="1600200"/>
            <a:ext cx="8229600" cy="4525963"/>
          </a:xfrm>
        </p:spPr>
        <p:txBody>
          <a:bodyPr/>
          <a:lstStyle/>
          <a:p>
            <a:r>
              <a:rPr lang="en-GB" dirty="0" smtClean="0"/>
              <a:t>Developed from the ILC TESLA design</a:t>
            </a:r>
          </a:p>
          <a:p>
            <a:r>
              <a:rPr lang="en-GB" dirty="0" smtClean="0"/>
              <a:t>Solid niobium cavity – operating at 1.3 GHz</a:t>
            </a:r>
          </a:p>
          <a:p>
            <a:r>
              <a:rPr lang="en-GB" dirty="0" smtClean="0"/>
              <a:t>4 sectors of the cavity were optimised to maximise the current at which BBU onsets</a:t>
            </a:r>
            <a:endParaRPr lang="en-GB" dirty="0"/>
          </a:p>
        </p:txBody>
      </p:sp>
      <p:graphicFrame>
        <p:nvGraphicFramePr>
          <p:cNvPr id="18" name="Table 17"/>
          <p:cNvGraphicFramePr>
            <a:graphicFrameLocks noGrp="1"/>
          </p:cNvGraphicFramePr>
          <p:nvPr>
            <p:extLst>
              <p:ext uri="{D42A27DB-BD31-4B8C-83A1-F6EECF244321}">
                <p14:modId xmlns:p14="http://schemas.microsoft.com/office/powerpoint/2010/main" val="3171737100"/>
              </p:ext>
            </p:extLst>
          </p:nvPr>
        </p:nvGraphicFramePr>
        <p:xfrm>
          <a:off x="1247775" y="1616075"/>
          <a:ext cx="6648450" cy="2499360"/>
        </p:xfrm>
        <a:graphic>
          <a:graphicData uri="http://schemas.openxmlformats.org/drawingml/2006/table">
            <a:tbl>
              <a:tblPr firstRow="1" bandRow="1">
                <a:tableStyleId>{B301B821-A1FF-4177-AEE7-76D212191A09}</a:tableStyleId>
              </a:tblPr>
              <a:tblGrid>
                <a:gridCol w="3324225"/>
                <a:gridCol w="3324225"/>
              </a:tblGrid>
              <a:tr h="370840">
                <a:tc>
                  <a:txBody>
                    <a:bodyPr/>
                    <a:lstStyle/>
                    <a:p>
                      <a:r>
                        <a:rPr lang="en-GB" sz="2800" dirty="0" smtClean="0"/>
                        <a:t>Cavity parameter</a:t>
                      </a:r>
                      <a:endParaRPr lang="en-GB" sz="2800" dirty="0"/>
                    </a:p>
                  </a:txBody>
                  <a:tcPr/>
                </a:tc>
                <a:tc>
                  <a:txBody>
                    <a:bodyPr/>
                    <a:lstStyle/>
                    <a:p>
                      <a:r>
                        <a:rPr lang="en-GB" sz="2800" dirty="0" smtClean="0"/>
                        <a:t>Specification</a:t>
                      </a:r>
                      <a:endParaRPr lang="en-GB" sz="2800" dirty="0"/>
                    </a:p>
                  </a:txBody>
                  <a:tcPr/>
                </a:tc>
              </a:tr>
              <a:tr h="370840">
                <a:tc>
                  <a:txBody>
                    <a:bodyPr/>
                    <a:lstStyle/>
                    <a:p>
                      <a:r>
                        <a:rPr lang="en-GB" sz="2800" dirty="0" smtClean="0"/>
                        <a:t>Gradient (MV/m)</a:t>
                      </a:r>
                      <a:endParaRPr lang="en-GB" sz="2800" dirty="0"/>
                    </a:p>
                  </a:txBody>
                  <a:tcPr/>
                </a:tc>
                <a:tc>
                  <a:txBody>
                    <a:bodyPr/>
                    <a:lstStyle/>
                    <a:p>
                      <a:pPr algn="ctr"/>
                      <a:r>
                        <a:rPr lang="en-GB" sz="2800" smtClean="0"/>
                        <a:t>16.2</a:t>
                      </a:r>
                      <a:endParaRPr lang="en-GB" sz="2800"/>
                    </a:p>
                  </a:txBody>
                  <a:tcPr/>
                </a:tc>
              </a:tr>
              <a:tr h="370840">
                <a:tc>
                  <a:txBody>
                    <a:bodyPr/>
                    <a:lstStyle/>
                    <a:p>
                      <a:r>
                        <a:rPr lang="en-GB" sz="2800" dirty="0" smtClean="0"/>
                        <a:t>Q0</a:t>
                      </a:r>
                      <a:r>
                        <a:rPr lang="en-GB" sz="2800" baseline="0" dirty="0" smtClean="0"/>
                        <a:t> at 1.8 K</a:t>
                      </a:r>
                      <a:endParaRPr lang="en-GB" sz="2800" dirty="0"/>
                    </a:p>
                  </a:txBody>
                  <a:tcPr/>
                </a:tc>
                <a:tc>
                  <a:txBody>
                    <a:bodyPr/>
                    <a:lstStyle/>
                    <a:p>
                      <a:pPr algn="ctr"/>
                      <a:r>
                        <a:rPr lang="en-GB" sz="2800" dirty="0" smtClean="0"/>
                        <a:t>&gt; 2 × 10</a:t>
                      </a:r>
                      <a:r>
                        <a:rPr lang="en-GB" sz="2800" baseline="30000" dirty="0" smtClean="0"/>
                        <a:t>10</a:t>
                      </a:r>
                      <a:endParaRPr lang="en-GB" sz="2800" baseline="30000" dirty="0"/>
                    </a:p>
                  </a:txBody>
                  <a:tcPr/>
                </a:tc>
              </a:tr>
              <a:tr h="370840">
                <a:tc>
                  <a:txBody>
                    <a:bodyPr/>
                    <a:lstStyle/>
                    <a:p>
                      <a:r>
                        <a:rPr lang="en-GB" sz="2800" dirty="0" smtClean="0"/>
                        <a:t>Beam current</a:t>
                      </a:r>
                      <a:r>
                        <a:rPr lang="en-GB" sz="2800" baseline="0" dirty="0" smtClean="0"/>
                        <a:t> in ERL mode (mA)</a:t>
                      </a:r>
                      <a:endParaRPr lang="en-GB" sz="2800" dirty="0"/>
                    </a:p>
                  </a:txBody>
                  <a:tcPr/>
                </a:tc>
                <a:tc>
                  <a:txBody>
                    <a:bodyPr/>
                    <a:lstStyle/>
                    <a:p>
                      <a:pPr algn="ctr"/>
                      <a:r>
                        <a:rPr lang="en-GB" sz="2800" dirty="0" smtClean="0"/>
                        <a:t>100</a:t>
                      </a:r>
                      <a:endParaRPr lang="en-GB" sz="2800" dirty="0"/>
                    </a:p>
                  </a:txBody>
                  <a:tcPr/>
                </a:tc>
              </a:tr>
            </a:tbl>
          </a:graphicData>
        </a:graphic>
      </p:graphicFrame>
    </p:spTree>
    <p:extLst>
      <p:ext uri="{BB962C8B-B14F-4D97-AF65-F5344CB8AC3E}">
        <p14:creationId xmlns:p14="http://schemas.microsoft.com/office/powerpoint/2010/main" val="28397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3500"/>
                            </p:stCondLst>
                            <p:childTnLst>
                              <p:par>
                                <p:cTn id="17" presetID="10" presetClass="entr" presetSubtype="0" fill="hold" grpId="0" nodeType="after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6000"/>
                            </p:stCondLst>
                            <p:childTnLst>
                              <p:par>
                                <p:cTn id="21" presetID="10" presetClass="entr" presetSubtype="0" fill="hold" grpId="0" nodeType="afterEffect">
                                  <p:stCondLst>
                                    <p:cond delay="200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4">
                                            <p:txEl>
                                              <p:pRg st="0" end="0"/>
                                            </p:txEl>
                                          </p:spTgt>
                                        </p:tgtEl>
                                      </p:cBhvr>
                                    </p:animEffect>
                                    <p:set>
                                      <p:cBhvr>
                                        <p:cTn id="46" dur="1" fill="hold">
                                          <p:stCondLst>
                                            <p:cond delay="499"/>
                                          </p:stCondLst>
                                        </p:cTn>
                                        <p:tgtEl>
                                          <p:spTgt spid="24">
                                            <p:txEl>
                                              <p:pRg st="0" end="0"/>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4">
                                            <p:txEl>
                                              <p:pRg st="1" end="1"/>
                                            </p:txEl>
                                          </p:spTgt>
                                        </p:tgtEl>
                                      </p:cBhvr>
                                    </p:animEffect>
                                    <p:set>
                                      <p:cBhvr>
                                        <p:cTn id="49" dur="1" fill="hold">
                                          <p:stCondLst>
                                            <p:cond delay="499"/>
                                          </p:stCondLst>
                                        </p:cTn>
                                        <p:tgtEl>
                                          <p:spTgt spid="24">
                                            <p:txEl>
                                              <p:pRg st="1" end="1"/>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4">
                                            <p:txEl>
                                              <p:pRg st="2" end="2"/>
                                            </p:txEl>
                                          </p:spTgt>
                                        </p:tgtEl>
                                      </p:cBhvr>
                                    </p:animEffect>
                                    <p:set>
                                      <p:cBhvr>
                                        <p:cTn id="52" dur="1" fill="hold">
                                          <p:stCondLst>
                                            <p:cond delay="499"/>
                                          </p:stCondLst>
                                        </p:cTn>
                                        <p:tgtEl>
                                          <p:spTgt spid="24">
                                            <p:txEl>
                                              <p:pRg st="2" end="2"/>
                                            </p:txEl>
                                          </p:spTgt>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9" y="111023"/>
            <a:ext cx="7162802" cy="6635954"/>
          </a:xfrm>
          <a:prstGeom prst="rect">
            <a:avLst/>
          </a:prstGeom>
        </p:spPr>
      </p:pic>
    </p:spTree>
    <p:extLst>
      <p:ext uri="{BB962C8B-B14F-4D97-AF65-F5344CB8AC3E}">
        <p14:creationId xmlns:p14="http://schemas.microsoft.com/office/powerpoint/2010/main" val="4170770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33800" y="1400773"/>
            <a:ext cx="5867400" cy="4924816"/>
          </a:xfrm>
        </p:spPr>
      </p:pic>
      <p:sp>
        <p:nvSpPr>
          <p:cNvPr id="2" name="Title 1"/>
          <p:cNvSpPr>
            <a:spLocks noGrp="1"/>
          </p:cNvSpPr>
          <p:nvPr>
            <p:ph type="title"/>
          </p:nvPr>
        </p:nvSpPr>
        <p:spPr/>
        <p:txBody>
          <a:bodyPr>
            <a:normAutofit/>
          </a:bodyPr>
          <a:lstStyle/>
          <a:p>
            <a:r>
              <a:rPr lang="en-US" smtClean="0"/>
              <a:t>Plotting for the sake of analysis</a:t>
            </a:r>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r>
                  <a:rPr lang="en-US" smtClean="0"/>
                  <a:t>We can plot the magnitude of a kick alongside its direction as a function of the beam offset in the cavity</a:t>
                </a:r>
              </a:p>
              <a:p>
                <a:r>
                  <a:rPr lang="en-US" smtClean="0"/>
                  <a:t>We fit this kick magnitude landscape to a surface of the form:</a:t>
                </a:r>
              </a:p>
              <a:p>
                <a:endParaRPr lang="en-US"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GB" sz="2600" i="1" smtClean="0">
                              <a:latin typeface="Cambria Math"/>
                            </a:rPr>
                          </m:ctrlPr>
                        </m:dPr>
                        <m:e>
                          <m:sSub>
                            <m:sSubPr>
                              <m:ctrlPr>
                                <a:rPr lang="en-GB" sz="2600" i="1" smtClean="0">
                                  <a:latin typeface="Cambria Math"/>
                                </a:rPr>
                              </m:ctrlPr>
                            </m:sSubPr>
                            <m:e>
                              <m:r>
                                <m:rPr>
                                  <m:sty m:val="p"/>
                                </m:rPr>
                                <a:rPr lang="el-GR" sz="2600" i="1" smtClean="0">
                                  <a:latin typeface="Cambria Math"/>
                                  <a:ea typeface="Cambria Math"/>
                                </a:rPr>
                                <m:t>Δ</m:t>
                              </m:r>
                              <m:r>
                                <a:rPr lang="en-US" sz="2600" b="0" i="1" smtClean="0">
                                  <a:latin typeface="Cambria Math"/>
                                  <a:ea typeface="Cambria Math"/>
                                </a:rPr>
                                <m:t>𝑟</m:t>
                              </m:r>
                            </m:e>
                            <m:sub>
                              <m:r>
                                <a:rPr lang="en-US" sz="2600" b="0" i="1" smtClean="0">
                                  <a:latin typeface="Cambria Math"/>
                                </a:rPr>
                                <m:t>𝑘𝑖𝑐𝑘</m:t>
                              </m:r>
                            </m:sub>
                          </m:sSub>
                        </m:e>
                      </m:d>
                      <m:r>
                        <a:rPr lang="en-US" sz="2600" i="1">
                          <a:latin typeface="Cambria Math"/>
                          <a:ea typeface="Cambria Math"/>
                        </a:rPr>
                        <m:t>∝</m:t>
                      </m:r>
                      <m:sSup>
                        <m:sSupPr>
                          <m:ctrlPr>
                            <a:rPr lang="en-US" sz="2600" b="0" i="1" smtClean="0">
                              <a:latin typeface="Cambria Math"/>
                            </a:rPr>
                          </m:ctrlPr>
                        </m:sSupPr>
                        <m:e>
                          <m:r>
                            <a:rPr lang="en-US" sz="2600" b="0" i="1" smtClean="0">
                              <a:latin typeface="Cambria Math"/>
                            </a:rPr>
                            <m:t>𝑟</m:t>
                          </m:r>
                        </m:e>
                        <m:sup>
                          <m:r>
                            <a:rPr lang="en-US" sz="2600" b="0" i="1" smtClean="0">
                              <a:latin typeface="Cambria Math"/>
                            </a:rPr>
                            <m:t>2</m:t>
                          </m:r>
                          <m:r>
                            <a:rPr lang="en-US" sz="2600" b="0" i="1" smtClean="0">
                              <a:latin typeface="Cambria Math"/>
                            </a:rPr>
                            <m:t>𝑚</m:t>
                          </m:r>
                          <m:r>
                            <a:rPr lang="en-US" sz="2600" b="0" i="1" smtClean="0">
                              <a:latin typeface="Cambria Math"/>
                            </a:rPr>
                            <m:t>−1</m:t>
                          </m:r>
                        </m:sup>
                      </m:sSup>
                      <m:r>
                        <a:rPr lang="en-US" sz="2600" b="0" i="1" smtClean="0">
                          <a:latin typeface="Cambria Math"/>
                        </a:rPr>
                        <m:t> </m:t>
                      </m:r>
                      <m:d>
                        <m:dPr>
                          <m:begChr m:val="|"/>
                          <m:endChr m:val="|"/>
                          <m:ctrlPr>
                            <a:rPr lang="en-US" sz="2600" b="0" i="1" smtClean="0">
                              <a:latin typeface="Cambria Math"/>
                            </a:rPr>
                          </m:ctrlPr>
                        </m:dPr>
                        <m:e>
                          <m:func>
                            <m:funcPr>
                              <m:ctrlPr>
                                <a:rPr lang="en-US" sz="2600" b="0" i="1" smtClean="0">
                                  <a:latin typeface="Cambria Math"/>
                                </a:rPr>
                              </m:ctrlPr>
                            </m:funcPr>
                            <m:fName>
                              <m:r>
                                <m:rPr>
                                  <m:sty m:val="p"/>
                                </m:rPr>
                                <a:rPr lang="en-US" sz="2600" b="0" i="0" smtClean="0">
                                  <a:latin typeface="Cambria Math"/>
                                </a:rPr>
                                <m:t>cos</m:t>
                              </m:r>
                            </m:fName>
                            <m:e>
                              <m:d>
                                <m:dPr>
                                  <m:ctrlPr>
                                    <a:rPr lang="en-US" sz="2600" b="0" i="1" smtClean="0">
                                      <a:latin typeface="Cambria Math"/>
                                    </a:rPr>
                                  </m:ctrlPr>
                                </m:dPr>
                                <m:e>
                                  <m:r>
                                    <a:rPr lang="en-US" sz="2600" b="0" i="1" smtClean="0">
                                      <a:latin typeface="Cambria Math"/>
                                    </a:rPr>
                                    <m:t> </m:t>
                                  </m:r>
                                  <m:r>
                                    <a:rPr lang="en-US" sz="2600" b="0" i="1" smtClean="0">
                                      <a:latin typeface="Cambria Math"/>
                                    </a:rPr>
                                    <m:t>𝑚</m:t>
                                  </m:r>
                                  <m:r>
                                    <a:rPr lang="en-US" sz="2600" b="0" i="1" smtClean="0">
                                      <a:latin typeface="Cambria Math"/>
                                    </a:rPr>
                                    <m:t> </m:t>
                                  </m:r>
                                  <m:r>
                                    <a:rPr lang="en-US" sz="2600" b="0" i="1" smtClean="0">
                                      <a:latin typeface="Cambria Math"/>
                                      <a:ea typeface="Cambria Math"/>
                                    </a:rPr>
                                    <m:t>𝜃</m:t>
                                  </m:r>
                                </m:e>
                              </m:d>
                            </m:e>
                          </m:func>
                        </m:e>
                      </m:d>
                    </m:oMath>
                  </m:oMathPara>
                </a14:m>
                <a:endParaRPr lang="en-GB" sz="2600" smtClean="0"/>
              </a:p>
              <a:p>
                <a:endParaRPr lang="en-GB"/>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4"/>
                <a:stretch>
                  <a:fillRect l="-2262" t="-1078" r="-3771"/>
                </a:stretch>
              </a:blipFill>
            </p:spPr>
            <p:txBody>
              <a:bodyPr/>
              <a:lstStyle/>
              <a:p>
                <a:r>
                  <a:rPr lang="en-GB">
                    <a:noFill/>
                  </a:rPr>
                  <a:t> </a:t>
                </a:r>
              </a:p>
            </p:txBody>
          </p:sp>
        </mc:Fallback>
      </mc:AlternateContent>
    </p:spTree>
    <p:extLst>
      <p:ext uri="{BB962C8B-B14F-4D97-AF65-F5344CB8AC3E}">
        <p14:creationId xmlns:p14="http://schemas.microsoft.com/office/powerpoint/2010/main" val="1657586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Analysis feedback loop</a:t>
            </a: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0259622"/>
              </p:ext>
            </p:extLst>
          </p:nvPr>
        </p:nvGraphicFramePr>
        <p:xfrm>
          <a:off x="2667000" y="1600200"/>
          <a:ext cx="6096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2057400" y="2209800"/>
            <a:ext cx="1371600" cy="533400"/>
          </a:xfrm>
          <a:prstGeom prst="rightArrow">
            <a:avLst>
              <a:gd name="adj1" fmla="val 50000"/>
              <a:gd name="adj2" fmla="val 34746"/>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TextBox 7"/>
          <p:cNvSpPr txBox="1"/>
          <p:nvPr/>
        </p:nvSpPr>
        <p:spPr>
          <a:xfrm>
            <a:off x="533400" y="2245667"/>
            <a:ext cx="1534332" cy="461665"/>
          </a:xfrm>
          <a:prstGeom prst="rect">
            <a:avLst/>
          </a:prstGeom>
          <a:noFill/>
        </p:spPr>
        <p:txBody>
          <a:bodyPr wrap="square" rtlCol="0">
            <a:spAutoFit/>
          </a:bodyPr>
          <a:lstStyle/>
          <a:p>
            <a:r>
              <a:rPr lang="en-US" sz="2400" b="1" smtClean="0"/>
              <a:t>Start here</a:t>
            </a:r>
            <a:endParaRPr lang="en-GB" b="1"/>
          </a:p>
        </p:txBody>
      </p:sp>
      <mc:AlternateContent xmlns:mc="http://schemas.openxmlformats.org/markup-compatibility/2006" xmlns:a14="http://schemas.microsoft.com/office/drawing/2010/main">
        <mc:Choice Requires="a14">
          <p:sp>
            <p:nvSpPr>
              <p:cNvPr id="9" name="Rectangle 8"/>
              <p:cNvSpPr/>
              <p:nvPr/>
            </p:nvSpPr>
            <p:spPr>
              <a:xfrm>
                <a:off x="4114800" y="3715665"/>
                <a:ext cx="3225307"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sSub>
                            <m:sSubPr>
                              <m:ctrlPr>
                                <a:rPr lang="en-GB" i="1" smtClean="0">
                                  <a:latin typeface="Cambria Math"/>
                                </a:rPr>
                              </m:ctrlPr>
                            </m:sSubPr>
                            <m:e>
                              <m:r>
                                <m:rPr>
                                  <m:sty m:val="p"/>
                                </m:rPr>
                                <a:rPr lang="el-GR" i="1" smtClean="0">
                                  <a:latin typeface="Cambria Math"/>
                                  <a:ea typeface="Cambria Math"/>
                                </a:rPr>
                                <m:t>Δ</m:t>
                              </m:r>
                              <m:r>
                                <a:rPr lang="en-US" b="0" i="1" smtClean="0">
                                  <a:latin typeface="Cambria Math"/>
                                  <a:ea typeface="Cambria Math"/>
                                </a:rPr>
                                <m:t>𝑟</m:t>
                              </m:r>
                            </m:e>
                            <m:sub>
                              <m:r>
                                <a:rPr lang="en-US" b="0" i="1" smtClean="0">
                                  <a:latin typeface="Cambria Math"/>
                                </a:rPr>
                                <m:t>𝑘𝑖𝑐𝑘</m:t>
                              </m:r>
                            </m:sub>
                          </m:sSub>
                        </m:e>
                      </m:d>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 </m:t>
                      </m:r>
                      <m:sSup>
                        <m:sSupPr>
                          <m:ctrlPr>
                            <a:rPr lang="en-US" b="0" i="1" smtClean="0">
                              <a:latin typeface="Cambria Math"/>
                            </a:rPr>
                          </m:ctrlPr>
                        </m:sSupPr>
                        <m:e>
                          <m:r>
                            <a:rPr lang="en-US" b="0" i="1" smtClean="0">
                              <a:latin typeface="Cambria Math"/>
                            </a:rPr>
                            <m:t>𝑟</m:t>
                          </m:r>
                        </m:e>
                        <m:sup>
                          <m:r>
                            <a:rPr lang="en-US" b="0" i="1" smtClean="0">
                              <a:latin typeface="Cambria Math"/>
                            </a:rPr>
                            <m:t>2</m:t>
                          </m:r>
                          <m:r>
                            <a:rPr lang="en-US" b="0" i="1" smtClean="0">
                              <a:latin typeface="Cambria Math"/>
                            </a:rPr>
                            <m:t>𝑚</m:t>
                          </m:r>
                          <m:r>
                            <a:rPr lang="en-US" b="0" i="1" smtClean="0">
                              <a:latin typeface="Cambria Math"/>
                            </a:rPr>
                            <m:t>−1</m:t>
                          </m:r>
                        </m:sup>
                      </m:sSup>
                      <m:r>
                        <a:rPr lang="en-US" b="0" i="1" smtClean="0">
                          <a:latin typeface="Cambria Math"/>
                        </a:rPr>
                        <m:t> </m:t>
                      </m:r>
                      <m:d>
                        <m:dPr>
                          <m:begChr m:val="|"/>
                          <m:endChr m:val="|"/>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cos</m:t>
                              </m:r>
                            </m:fName>
                            <m:e>
                              <m:d>
                                <m:dPr>
                                  <m:ctrlPr>
                                    <a:rPr lang="en-US" b="0" i="1" smtClean="0">
                                      <a:latin typeface="Cambria Math"/>
                                    </a:rPr>
                                  </m:ctrlPr>
                                </m:dPr>
                                <m:e>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ea typeface="Cambria Math"/>
                                    </a:rPr>
                                    <m:t>𝜃</m:t>
                                  </m:r>
                                </m:e>
                              </m:d>
                            </m:e>
                          </m:func>
                        </m:e>
                      </m:d>
                    </m:oMath>
                  </m:oMathPara>
                </a14:m>
                <a:endParaRPr lang="en-GB"/>
              </a:p>
            </p:txBody>
          </p:sp>
        </mc:Choice>
        <mc:Fallback xmlns="">
          <p:sp>
            <p:nvSpPr>
              <p:cNvPr id="9" name="Rectangle 8"/>
              <p:cNvSpPr>
                <a:spLocks noRot="1" noChangeAspect="1" noMove="1" noResize="1" noEditPoints="1" noAdjustHandles="1" noChangeArrowheads="1" noChangeShapeType="1" noTextEdit="1"/>
              </p:cNvSpPr>
              <p:nvPr/>
            </p:nvSpPr>
            <p:spPr>
              <a:xfrm>
                <a:off x="4114800" y="3715665"/>
                <a:ext cx="3225307" cy="369332"/>
              </a:xfrm>
              <a:prstGeom prst="rect">
                <a:avLst/>
              </a:prstGeom>
              <a:blipFill rotWithShape="1">
                <a:blip r:embed="rId8"/>
                <a:stretch>
                  <a:fillRect b="-1667"/>
                </a:stretch>
              </a:blipFill>
              <a:ln>
                <a:noFill/>
              </a:ln>
            </p:spPr>
            <p:txBody>
              <a:bodyPr/>
              <a:lstStyle/>
              <a:p>
                <a:r>
                  <a:rPr lang="en-GB">
                    <a:noFill/>
                  </a:rPr>
                  <a:t> </a:t>
                </a:r>
              </a:p>
            </p:txBody>
          </p:sp>
        </mc:Fallback>
      </mc:AlternateContent>
      <p:sp>
        <p:nvSpPr>
          <p:cNvPr id="10" name="TextBox 9"/>
          <p:cNvSpPr txBox="1"/>
          <p:nvPr/>
        </p:nvSpPr>
        <p:spPr>
          <a:xfrm>
            <a:off x="3236563" y="3846074"/>
            <a:ext cx="762000" cy="369332"/>
          </a:xfrm>
          <a:prstGeom prst="rect">
            <a:avLst/>
          </a:prstGeom>
          <a:noFill/>
        </p:spPr>
        <p:txBody>
          <a:bodyPr wrap="square" rtlCol="0">
            <a:spAutoFit/>
          </a:bodyPr>
          <a:lstStyle/>
          <a:p>
            <a:r>
              <a:rPr lang="en-US" b="1" smtClean="0"/>
              <a:t>No</a:t>
            </a:r>
            <a:endParaRPr lang="en-GB" b="1"/>
          </a:p>
        </p:txBody>
      </p:sp>
      <p:sp>
        <p:nvSpPr>
          <p:cNvPr id="12" name="Right Arrow 11"/>
          <p:cNvSpPr/>
          <p:nvPr/>
        </p:nvSpPr>
        <p:spPr>
          <a:xfrm flipH="1">
            <a:off x="2057400" y="4953000"/>
            <a:ext cx="1371600" cy="533400"/>
          </a:xfrm>
          <a:prstGeom prst="rightArrow">
            <a:avLst>
              <a:gd name="adj1" fmla="val 50000"/>
              <a:gd name="adj2" fmla="val 34746"/>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TextBox 12"/>
          <p:cNvSpPr txBox="1"/>
          <p:nvPr/>
        </p:nvSpPr>
        <p:spPr>
          <a:xfrm>
            <a:off x="2474563" y="4724400"/>
            <a:ext cx="762000" cy="369332"/>
          </a:xfrm>
          <a:prstGeom prst="rect">
            <a:avLst/>
          </a:prstGeom>
          <a:noFill/>
        </p:spPr>
        <p:txBody>
          <a:bodyPr wrap="square" rtlCol="0">
            <a:spAutoFit/>
          </a:bodyPr>
          <a:lstStyle/>
          <a:p>
            <a:r>
              <a:rPr lang="en-US" b="1" smtClean="0"/>
              <a:t>Yes</a:t>
            </a:r>
            <a:endParaRPr lang="en-GB" b="1"/>
          </a:p>
        </p:txBody>
      </p:sp>
      <p:sp>
        <p:nvSpPr>
          <p:cNvPr id="14" name="TextBox 13"/>
          <p:cNvSpPr txBox="1"/>
          <p:nvPr/>
        </p:nvSpPr>
        <p:spPr>
          <a:xfrm>
            <a:off x="381000" y="4988867"/>
            <a:ext cx="1686732" cy="461665"/>
          </a:xfrm>
          <a:prstGeom prst="rect">
            <a:avLst/>
          </a:prstGeom>
          <a:noFill/>
        </p:spPr>
        <p:txBody>
          <a:bodyPr wrap="square" rtlCol="0">
            <a:spAutoFit/>
          </a:bodyPr>
          <a:lstStyle/>
          <a:p>
            <a:r>
              <a:rPr lang="en-US" sz="2400" b="1" smtClean="0"/>
              <a:t>Obtain R/Q</a:t>
            </a:r>
            <a:endParaRPr lang="en-GB" b="1"/>
          </a:p>
        </p:txBody>
      </p:sp>
    </p:spTree>
    <p:extLst>
      <p:ext uri="{BB962C8B-B14F-4D97-AF65-F5344CB8AC3E}">
        <p14:creationId xmlns:p14="http://schemas.microsoft.com/office/powerpoint/2010/main" val="1625138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Conundrums</a:t>
            </a:r>
            <a:endParaRPr lang="en-GB"/>
          </a:p>
        </p:txBody>
      </p:sp>
      <p:sp>
        <p:nvSpPr>
          <p:cNvPr id="3" name="Content Placeholder 2"/>
          <p:cNvSpPr>
            <a:spLocks noGrp="1"/>
          </p:cNvSpPr>
          <p:nvPr>
            <p:ph idx="1"/>
          </p:nvPr>
        </p:nvSpPr>
        <p:spPr/>
        <p:txBody>
          <a:bodyPr>
            <a:normAutofit lnSpcReduction="10000"/>
          </a:bodyPr>
          <a:lstStyle/>
          <a:p>
            <a:r>
              <a:rPr lang="en-US" smtClean="0"/>
              <a:t>Why doesn’t the kick go all the way to the noise floor, at 0.5 mum/m?</a:t>
            </a:r>
          </a:p>
          <a:p>
            <a:pPr lvl="1"/>
            <a:r>
              <a:rPr lang="en-US" smtClean="0"/>
              <a:t>Is something else kicking the beam?</a:t>
            </a:r>
          </a:p>
          <a:p>
            <a:r>
              <a:rPr lang="en-US" smtClean="0"/>
              <a:t>Why doesn’t the kick go to zero when we </a:t>
            </a:r>
            <a:r>
              <a:rPr lang="en-US" err="1" smtClean="0"/>
              <a:t>centre</a:t>
            </a:r>
            <a:r>
              <a:rPr lang="en-US" smtClean="0"/>
              <a:t> the beam through the BPMs?</a:t>
            </a:r>
          </a:p>
          <a:p>
            <a:pPr lvl="1"/>
            <a:r>
              <a:rPr lang="en-US" smtClean="0"/>
              <a:t>Is the cavity truly </a:t>
            </a:r>
            <a:r>
              <a:rPr lang="en-US" err="1" smtClean="0"/>
              <a:t>centred</a:t>
            </a:r>
            <a:r>
              <a:rPr lang="en-US" smtClean="0"/>
              <a:t> to the BPMs?</a:t>
            </a:r>
          </a:p>
          <a:p>
            <a:r>
              <a:rPr lang="en-US" smtClean="0"/>
              <a:t>Why are no azimuthal zeroes evident in the kick landscape?</a:t>
            </a:r>
          </a:p>
          <a:p>
            <a:pPr lvl="1"/>
            <a:r>
              <a:rPr lang="en-US" smtClean="0"/>
              <a:t>Are we seeing a summation of modes?</a:t>
            </a:r>
          </a:p>
          <a:p>
            <a:endParaRPr lang="en-US" smtClean="0"/>
          </a:p>
          <a:p>
            <a:endParaRPr lang="en-GB"/>
          </a:p>
        </p:txBody>
      </p:sp>
    </p:spTree>
    <p:extLst>
      <p:ext uri="{BB962C8B-B14F-4D97-AF65-F5344CB8AC3E}">
        <p14:creationId xmlns:p14="http://schemas.microsoft.com/office/powerpoint/2010/main" val="2563617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Conundrums</a:t>
            </a:r>
            <a:endParaRPr lang="en-GB"/>
          </a:p>
        </p:txBody>
      </p:sp>
      <p:sp>
        <p:nvSpPr>
          <p:cNvPr id="3" name="Content Placeholder 2"/>
          <p:cNvSpPr>
            <a:spLocks noGrp="1"/>
          </p:cNvSpPr>
          <p:nvPr>
            <p:ph idx="1"/>
          </p:nvPr>
        </p:nvSpPr>
        <p:spPr/>
        <p:txBody>
          <a:bodyPr/>
          <a:lstStyle/>
          <a:p>
            <a:r>
              <a:rPr lang="en-US" smtClean="0"/>
              <a:t>It is unlikely that the BPMs are perfectly aligned to the </a:t>
            </a:r>
            <a:r>
              <a:rPr lang="en-US" err="1" smtClean="0"/>
              <a:t>centre</a:t>
            </a:r>
            <a:r>
              <a:rPr lang="en-US" smtClean="0"/>
              <a:t> of the cavity.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79693"/>
            <a:ext cx="8839200" cy="245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39316" y="4375093"/>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p:cNvSpPr/>
          <p:nvPr/>
        </p:nvSpPr>
        <p:spPr>
          <a:xfrm>
            <a:off x="5943600" y="4375093"/>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1670119" y="5076826"/>
            <a:ext cx="1066800" cy="381000"/>
          </a:xfrm>
          <a:prstGeom prst="rect">
            <a:avLst/>
          </a:prstGeom>
          <a:noFill/>
        </p:spPr>
        <p:txBody>
          <a:bodyPr wrap="square" rtlCol="0">
            <a:spAutoFit/>
          </a:bodyPr>
          <a:lstStyle/>
          <a:p>
            <a:pPr algn="ctr"/>
            <a:r>
              <a:rPr lang="en-US" smtClean="0"/>
              <a:t>BPM2</a:t>
            </a:r>
            <a:endParaRPr lang="en-GB"/>
          </a:p>
        </p:txBody>
      </p:sp>
      <p:sp>
        <p:nvSpPr>
          <p:cNvPr id="8" name="TextBox 7"/>
          <p:cNvSpPr txBox="1"/>
          <p:nvPr/>
        </p:nvSpPr>
        <p:spPr>
          <a:xfrm>
            <a:off x="5943242" y="5076826"/>
            <a:ext cx="1066800" cy="381000"/>
          </a:xfrm>
          <a:prstGeom prst="rect">
            <a:avLst/>
          </a:prstGeom>
          <a:noFill/>
        </p:spPr>
        <p:txBody>
          <a:bodyPr wrap="square" rtlCol="0">
            <a:spAutoFit/>
          </a:bodyPr>
          <a:lstStyle/>
          <a:p>
            <a:pPr algn="ctr"/>
            <a:r>
              <a:rPr lang="en-US" smtClean="0"/>
              <a:t>BPM1</a:t>
            </a:r>
            <a:endParaRPr lang="en-GB"/>
          </a:p>
        </p:txBody>
      </p:sp>
      <p:cxnSp>
        <p:nvCxnSpPr>
          <p:cNvPr id="9" name="Curved Connector 8"/>
          <p:cNvCxnSpPr>
            <a:stCxn id="7" idx="0"/>
            <a:endCxn id="5" idx="2"/>
          </p:cNvCxnSpPr>
          <p:nvPr/>
        </p:nvCxnSpPr>
        <p:spPr>
          <a:xfrm rot="5400000" flipH="1" flipV="1">
            <a:off x="2211051" y="4672362"/>
            <a:ext cx="396933" cy="411997"/>
          </a:xfrm>
          <a:prstGeom prst="curvedConnector3">
            <a:avLst>
              <a:gd name="adj1" fmla="val 44143"/>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8" idx="0"/>
            <a:endCxn id="6" idx="2"/>
          </p:cNvCxnSpPr>
          <p:nvPr/>
        </p:nvCxnSpPr>
        <p:spPr>
          <a:xfrm rot="16200000" flipV="1">
            <a:off x="6049755" y="4649939"/>
            <a:ext cx="396933" cy="456842"/>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152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Conundrums</a:t>
            </a:r>
            <a:endParaRPr lang="en-GB"/>
          </a:p>
        </p:txBody>
      </p:sp>
      <p:sp>
        <p:nvSpPr>
          <p:cNvPr id="3" name="Content Placeholder 2"/>
          <p:cNvSpPr>
            <a:spLocks noGrp="1"/>
          </p:cNvSpPr>
          <p:nvPr>
            <p:ph idx="1"/>
          </p:nvPr>
        </p:nvSpPr>
        <p:spPr/>
        <p:txBody>
          <a:bodyPr/>
          <a:lstStyle/>
          <a:p>
            <a:r>
              <a:rPr lang="en-US" smtClean="0"/>
              <a:t>That’s fine – but why don’t we go to zero elsewhere then?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79693"/>
            <a:ext cx="8839200" cy="245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81000" y="3052763"/>
            <a:ext cx="1600200" cy="646331"/>
          </a:xfrm>
          <a:prstGeom prst="rect">
            <a:avLst/>
          </a:prstGeom>
          <a:noFill/>
        </p:spPr>
        <p:txBody>
          <a:bodyPr wrap="square" rtlCol="0">
            <a:spAutoFit/>
          </a:bodyPr>
          <a:lstStyle/>
          <a:p>
            <a:r>
              <a:rPr lang="en-US" smtClean="0"/>
              <a:t>Dump 4° dipole magnet</a:t>
            </a:r>
            <a:endParaRPr lang="en-GB"/>
          </a:p>
        </p:txBody>
      </p:sp>
      <p:cxnSp>
        <p:nvCxnSpPr>
          <p:cNvPr id="12" name="Curved Connector 11"/>
          <p:cNvCxnSpPr>
            <a:stCxn id="11" idx="2"/>
          </p:cNvCxnSpPr>
          <p:nvPr/>
        </p:nvCxnSpPr>
        <p:spPr>
          <a:xfrm rot="5400000">
            <a:off x="779249" y="3910445"/>
            <a:ext cx="613203" cy="190500"/>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5791200"/>
            <a:ext cx="3352800" cy="369332"/>
          </a:xfrm>
          <a:prstGeom prst="rect">
            <a:avLst/>
          </a:prstGeom>
          <a:noFill/>
        </p:spPr>
        <p:txBody>
          <a:bodyPr wrap="square" rtlCol="0">
            <a:spAutoFit/>
          </a:bodyPr>
          <a:lstStyle/>
          <a:p>
            <a:r>
              <a:rPr lang="en-US" smtClean="0"/>
              <a:t>BPM used to look for kicks</a:t>
            </a:r>
            <a:endParaRPr lang="en-GB"/>
          </a:p>
        </p:txBody>
      </p:sp>
      <p:sp>
        <p:nvSpPr>
          <p:cNvPr id="14" name="Rectangle 13"/>
          <p:cNvSpPr/>
          <p:nvPr/>
        </p:nvSpPr>
        <p:spPr>
          <a:xfrm>
            <a:off x="609600" y="4356131"/>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5" name="Curved Connector 14"/>
          <p:cNvCxnSpPr>
            <a:stCxn id="13" idx="0"/>
            <a:endCxn id="14" idx="2"/>
          </p:cNvCxnSpPr>
          <p:nvPr/>
        </p:nvCxnSpPr>
        <p:spPr>
          <a:xfrm rot="16200000" flipV="1">
            <a:off x="730266" y="4616466"/>
            <a:ext cx="1130269" cy="1219200"/>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40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focus</a:t>
            </a:r>
            <a:endParaRPr lang="en-GB"/>
          </a:p>
        </p:txBody>
      </p:sp>
      <p:sp>
        <p:nvSpPr>
          <p:cNvPr id="3" name="Content Placeholder 2"/>
          <p:cNvSpPr>
            <a:spLocks noGrp="1"/>
          </p:cNvSpPr>
          <p:nvPr>
            <p:ph idx="1"/>
          </p:nvPr>
        </p:nvSpPr>
        <p:spPr/>
        <p:txBody>
          <a:bodyPr/>
          <a:lstStyle/>
          <a:p>
            <a:r>
              <a:rPr lang="en-US" smtClean="0"/>
              <a:t>Look for sources of kick other than the excited mode</a:t>
            </a:r>
          </a:p>
          <a:p>
            <a:r>
              <a:rPr lang="en-US" smtClean="0"/>
              <a:t>Investigate whether we may or may not be seeing a summation of modes</a:t>
            </a:r>
          </a:p>
          <a:p>
            <a:r>
              <a:rPr lang="en-US" smtClean="0"/>
              <a:t>Extend the kick derivation to include other sources of kick</a:t>
            </a:r>
          </a:p>
          <a:p>
            <a:r>
              <a:rPr lang="en-US" smtClean="0"/>
              <a:t>Fit the kick landscape to these new functional forms</a:t>
            </a:r>
            <a:endParaRPr lang="en-GB"/>
          </a:p>
        </p:txBody>
      </p:sp>
    </p:spTree>
    <p:extLst>
      <p:ext uri="{BB962C8B-B14F-4D97-AF65-F5344CB8AC3E}">
        <p14:creationId xmlns:p14="http://schemas.microsoft.com/office/powerpoint/2010/main" val="2218932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GB"/>
          </a:p>
        </p:txBody>
      </p:sp>
      <p:sp>
        <p:nvSpPr>
          <p:cNvPr id="3" name="Content Placeholder 2"/>
          <p:cNvSpPr>
            <a:spLocks noGrp="1"/>
          </p:cNvSpPr>
          <p:nvPr>
            <p:ph idx="1"/>
          </p:nvPr>
        </p:nvSpPr>
        <p:spPr/>
        <p:txBody>
          <a:bodyPr/>
          <a:lstStyle/>
          <a:p>
            <a:r>
              <a:rPr lang="en-US" smtClean="0"/>
              <a:t>Conclusions – can we draw any (yet)?</a:t>
            </a:r>
          </a:p>
          <a:p>
            <a:pPr lvl="1"/>
            <a:r>
              <a:rPr lang="en-US" smtClean="0"/>
              <a:t>Unfortunately, no concrete ones yet</a:t>
            </a:r>
            <a:endParaRPr lang="en-GB"/>
          </a:p>
        </p:txBody>
      </p:sp>
      <p:graphicFrame>
        <p:nvGraphicFramePr>
          <p:cNvPr id="4" name="Diagram 3"/>
          <p:cNvGraphicFramePr/>
          <p:nvPr>
            <p:extLst>
              <p:ext uri="{D42A27DB-BD31-4B8C-83A1-F6EECF244321}">
                <p14:modId xmlns:p14="http://schemas.microsoft.com/office/powerpoint/2010/main" val="656432743"/>
              </p:ext>
            </p:extLst>
          </p:nvPr>
        </p:nvGraphicFramePr>
        <p:xfrm>
          <a:off x="76200" y="2743200"/>
          <a:ext cx="899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405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Cornell ERL</a:t>
            </a:r>
            <a:endParaRPr lang="en-GB"/>
          </a:p>
        </p:txBody>
      </p:sp>
      <p:pic>
        <p:nvPicPr>
          <p:cNvPr id="5"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250" t="32667" r="19000" b="13333"/>
          <a:stretch/>
        </p:blipFill>
        <p:spPr bwMode="auto">
          <a:xfrm>
            <a:off x="-42892" y="1215783"/>
            <a:ext cx="895083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88297" y="2339174"/>
            <a:ext cx="1023806" cy="584775"/>
          </a:xfrm>
          <a:prstGeom prst="rect">
            <a:avLst/>
          </a:prstGeom>
          <a:solidFill>
            <a:schemeClr val="bg1"/>
          </a:solidFill>
          <a:ln w="0">
            <a:solidFill>
              <a:schemeClr val="tx1"/>
            </a:solidFill>
          </a:ln>
        </p:spPr>
        <p:txBody>
          <a:bodyPr wrap="none" rtlCol="0">
            <a:spAutoFit/>
          </a:bodyPr>
          <a:lstStyle/>
          <a:p>
            <a:r>
              <a:rPr lang="en-US" sz="3200" b="1" smtClean="0">
                <a:ln>
                  <a:solidFill>
                    <a:schemeClr val="tx1"/>
                  </a:solidFill>
                </a:ln>
                <a:solidFill>
                  <a:schemeClr val="tx2">
                    <a:lumMod val="20000"/>
                    <a:lumOff val="80000"/>
                  </a:schemeClr>
                </a:solidFill>
              </a:rPr>
              <a:t>CESR</a:t>
            </a:r>
            <a:endParaRPr lang="en-US" sz="3200" b="1">
              <a:ln>
                <a:solidFill>
                  <a:schemeClr val="tx1"/>
                </a:solidFill>
              </a:ln>
              <a:solidFill>
                <a:schemeClr val="tx2">
                  <a:lumMod val="20000"/>
                  <a:lumOff val="80000"/>
                </a:schemeClr>
              </a:solidFill>
            </a:endParaRPr>
          </a:p>
        </p:txBody>
      </p:sp>
      <p:sp>
        <p:nvSpPr>
          <p:cNvPr id="7" name="Rectangle 6"/>
          <p:cNvSpPr/>
          <p:nvPr/>
        </p:nvSpPr>
        <p:spPr>
          <a:xfrm>
            <a:off x="5641053" y="1928906"/>
            <a:ext cx="1572866" cy="584775"/>
          </a:xfrm>
          <a:prstGeom prst="rect">
            <a:avLst/>
          </a:prstGeom>
          <a:solidFill>
            <a:schemeClr val="bg1"/>
          </a:solidFill>
          <a:ln>
            <a:solidFill>
              <a:schemeClr val="tx1"/>
            </a:solidFill>
          </a:ln>
        </p:spPr>
        <p:txBody>
          <a:bodyPr wrap="none">
            <a:spAutoFit/>
          </a:bodyPr>
          <a:lstStyle/>
          <a:p>
            <a:r>
              <a:rPr lang="en-US" sz="3200" b="1" smtClean="0">
                <a:ln>
                  <a:solidFill>
                    <a:schemeClr val="tx1"/>
                  </a:solidFill>
                </a:ln>
                <a:solidFill>
                  <a:srgbClr val="FFFF00"/>
                </a:solidFill>
              </a:rPr>
              <a:t>LINAC-A</a:t>
            </a:r>
            <a:endParaRPr lang="en-US" sz="3200" b="1">
              <a:ln>
                <a:solidFill>
                  <a:schemeClr val="tx1"/>
                </a:solidFill>
              </a:ln>
              <a:solidFill>
                <a:srgbClr val="FFFF00"/>
              </a:solidFill>
            </a:endParaRPr>
          </a:p>
        </p:txBody>
      </p:sp>
      <p:sp>
        <p:nvSpPr>
          <p:cNvPr id="8" name="Rectangle 7"/>
          <p:cNvSpPr/>
          <p:nvPr/>
        </p:nvSpPr>
        <p:spPr>
          <a:xfrm>
            <a:off x="6696350" y="4016614"/>
            <a:ext cx="1555234" cy="584775"/>
          </a:xfrm>
          <a:prstGeom prst="rect">
            <a:avLst/>
          </a:prstGeom>
          <a:solidFill>
            <a:schemeClr val="bg1"/>
          </a:solidFill>
          <a:ln>
            <a:solidFill>
              <a:schemeClr val="tx1"/>
            </a:solidFill>
          </a:ln>
        </p:spPr>
        <p:txBody>
          <a:bodyPr wrap="none">
            <a:spAutoFit/>
          </a:bodyPr>
          <a:lstStyle/>
          <a:p>
            <a:r>
              <a:rPr lang="en-US" sz="3200" b="1" smtClean="0">
                <a:ln>
                  <a:solidFill>
                    <a:schemeClr val="tx1"/>
                  </a:solidFill>
                </a:ln>
                <a:solidFill>
                  <a:srgbClr val="FFFF00"/>
                </a:solidFill>
              </a:rPr>
              <a:t>LINAC-B</a:t>
            </a:r>
            <a:endParaRPr lang="en-US" sz="3200" b="1">
              <a:ln>
                <a:solidFill>
                  <a:schemeClr val="tx1"/>
                </a:solidFill>
              </a:ln>
              <a:solidFill>
                <a:srgbClr val="FFFF00"/>
              </a:solidFill>
            </a:endParaRPr>
          </a:p>
        </p:txBody>
      </p:sp>
      <p:sp>
        <p:nvSpPr>
          <p:cNvPr id="9" name="Rectangle 8"/>
          <p:cNvSpPr/>
          <p:nvPr/>
        </p:nvSpPr>
        <p:spPr>
          <a:xfrm>
            <a:off x="3648636" y="2631561"/>
            <a:ext cx="1501501" cy="584775"/>
          </a:xfrm>
          <a:prstGeom prst="rect">
            <a:avLst/>
          </a:prstGeom>
          <a:solidFill>
            <a:schemeClr val="bg1"/>
          </a:solidFill>
          <a:ln>
            <a:solidFill>
              <a:schemeClr val="tx1"/>
            </a:solidFill>
          </a:ln>
        </p:spPr>
        <p:txBody>
          <a:bodyPr wrap="none">
            <a:spAutoFit/>
          </a:bodyPr>
          <a:lstStyle/>
          <a:p>
            <a:r>
              <a:rPr lang="en-US" sz="3200" b="1" smtClean="0">
                <a:ln>
                  <a:solidFill>
                    <a:schemeClr val="tx1"/>
                  </a:solidFill>
                </a:ln>
                <a:solidFill>
                  <a:schemeClr val="tx2">
                    <a:lumMod val="60000"/>
                    <a:lumOff val="40000"/>
                  </a:schemeClr>
                </a:solidFill>
              </a:rPr>
              <a:t>Injector</a:t>
            </a:r>
            <a:endParaRPr lang="en-US" sz="3200" b="1">
              <a:ln>
                <a:solidFill>
                  <a:schemeClr val="tx1"/>
                </a:solidFill>
              </a:ln>
              <a:solidFill>
                <a:schemeClr val="tx2">
                  <a:lumMod val="60000"/>
                  <a:lumOff val="40000"/>
                </a:schemeClr>
              </a:solidFill>
            </a:endParaRPr>
          </a:p>
        </p:txBody>
      </p:sp>
      <p:sp>
        <p:nvSpPr>
          <p:cNvPr id="14" name="Slide Number Placeholder 5"/>
          <p:cNvSpPr>
            <a:spLocks noGrp="1"/>
          </p:cNvSpPr>
          <p:nvPr>
            <p:ph type="sldNum" sz="quarter" idx="12"/>
          </p:nvPr>
        </p:nvSpPr>
        <p:spPr>
          <a:xfrm>
            <a:off x="7010400" y="6492875"/>
            <a:ext cx="2133600" cy="365125"/>
          </a:xfrm>
        </p:spPr>
        <p:txBody>
          <a:bodyPr/>
          <a:lstStyle/>
          <a:p>
            <a:fld id="{F4387FCC-2AE5-4D53-B2D9-DD61645E1071}" type="slidenum">
              <a:rPr lang="en-US" smtClean="0"/>
              <a:t>48</a:t>
            </a:fld>
            <a:endParaRPr lang="en-US"/>
          </a:p>
        </p:txBody>
      </p:sp>
      <p:sp>
        <p:nvSpPr>
          <p:cNvPr id="15" name="Oval 14"/>
          <p:cNvSpPr/>
          <p:nvPr/>
        </p:nvSpPr>
        <p:spPr>
          <a:xfrm>
            <a:off x="4491008" y="3547503"/>
            <a:ext cx="137160" cy="137160"/>
          </a:xfrm>
          <a:prstGeom prst="ellipse">
            <a:avLst/>
          </a:prstGeom>
          <a:solidFill>
            <a:srgbClr val="66FF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Group 272"/>
          <p:cNvGraphicFramePr>
            <a:graphicFrameLocks/>
          </p:cNvGraphicFramePr>
          <p:nvPr>
            <p:extLst>
              <p:ext uri="{D42A27DB-BD31-4B8C-83A1-F6EECF244321}">
                <p14:modId xmlns:p14="http://schemas.microsoft.com/office/powerpoint/2010/main" val="3764098602"/>
              </p:ext>
            </p:extLst>
          </p:nvPr>
        </p:nvGraphicFramePr>
        <p:xfrm>
          <a:off x="4838700" y="4871952"/>
          <a:ext cx="3683862" cy="1828800"/>
        </p:xfrm>
        <a:graphic>
          <a:graphicData uri="http://schemas.openxmlformats.org/drawingml/2006/table">
            <a:tbl>
              <a:tblPr>
                <a:tableStyleId>{3C2FFA5D-87B4-456A-9821-1D502468CF0F}</a:tableStyleId>
              </a:tblPr>
              <a:tblGrid>
                <a:gridCol w="2375923"/>
                <a:gridCol w="1307939"/>
              </a:tblGrid>
              <a:tr h="219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B31B1B"/>
                        </a:solidFill>
                        <a:effectLst/>
                        <a:latin typeface="+mj-lt"/>
                      </a:endParaRPr>
                    </a:p>
                  </a:txBody>
                  <a:tcPr horzOverflow="overflow">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B31B1B"/>
                          </a:solidFill>
                          <a:effectLst/>
                          <a:latin typeface="+mj-lt"/>
                        </a:rPr>
                        <a:t>Main Linac</a:t>
                      </a:r>
                    </a:p>
                  </a:txBody>
                  <a:tcPr horzOverflow="overflow">
                    <a:noFill/>
                  </a:tcPr>
                </a:tc>
              </a:tr>
              <a:tr h="21987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normalizeH="0" baseline="0" smtClean="0">
                          <a:ln>
                            <a:noFill/>
                          </a:ln>
                          <a:solidFill>
                            <a:srgbClr val="B31B1B"/>
                          </a:solidFill>
                          <a:effectLst/>
                          <a:latin typeface="+mj-lt"/>
                          <a:ea typeface="+mn-ea"/>
                          <a:cs typeface="Times New Roman"/>
                        </a:rPr>
                        <a:t>Energy gain</a:t>
                      </a:r>
                      <a:r>
                        <a:rPr kumimoji="0" lang="en-US" sz="1800" b="1" i="0" u="none" strike="noStrike" kern="1200" cap="none" normalizeH="0" baseline="0" smtClean="0">
                          <a:ln>
                            <a:noFill/>
                          </a:ln>
                          <a:solidFill>
                            <a:schemeClr val="dk1"/>
                          </a:solidFill>
                          <a:effectLst/>
                          <a:latin typeface="+mj-lt"/>
                          <a:ea typeface="+mn-ea"/>
                          <a:cs typeface="Times New Roman"/>
                        </a:rPr>
                        <a:t> </a:t>
                      </a:r>
                      <a:r>
                        <a:rPr kumimoji="0" lang="en-US" sz="1800" b="1" i="0" u="none" strike="noStrike" kern="1200" cap="none" normalizeH="0" baseline="0" smtClean="0">
                          <a:ln>
                            <a:noFill/>
                          </a:ln>
                          <a:solidFill>
                            <a:srgbClr val="B31B1B"/>
                          </a:solidFill>
                          <a:effectLst/>
                          <a:latin typeface="+mj-lt"/>
                          <a:ea typeface="+mn-ea"/>
                          <a:cs typeface="Times New Roman"/>
                        </a:rPr>
                        <a:t>[</a:t>
                      </a:r>
                      <a:r>
                        <a:rPr kumimoji="0" lang="en-US" sz="1800" b="1" i="0" u="none" strike="noStrike" kern="1200" cap="none" normalizeH="0" baseline="0" err="1" smtClean="0">
                          <a:ln>
                            <a:noFill/>
                          </a:ln>
                          <a:solidFill>
                            <a:srgbClr val="B31B1B"/>
                          </a:solidFill>
                          <a:effectLst/>
                          <a:latin typeface="+mj-lt"/>
                          <a:ea typeface="+mn-ea"/>
                          <a:cs typeface="Times New Roman"/>
                        </a:rPr>
                        <a:t>GeV</a:t>
                      </a:r>
                      <a:r>
                        <a:rPr kumimoji="0" lang="en-US" sz="1800" b="1" i="0" u="none" strike="noStrike" kern="1200" cap="none" normalizeH="0" baseline="0" smtClean="0">
                          <a:ln>
                            <a:noFill/>
                          </a:ln>
                          <a:solidFill>
                            <a:srgbClr val="B31B1B"/>
                          </a:solidFill>
                          <a:effectLst/>
                          <a:latin typeface="+mj-lt"/>
                          <a:ea typeface="+mn-ea"/>
                          <a:cs typeface="Times New Roman"/>
                        </a:rPr>
                        <a:t>]</a:t>
                      </a:r>
                      <a:endParaRPr kumimoji="0" lang="en-US" sz="1800" b="1" i="0" u="none" strike="noStrike" cap="none" normalizeH="0" baseline="0" smtClean="0">
                        <a:ln>
                          <a:noFill/>
                        </a:ln>
                        <a:solidFill>
                          <a:srgbClr val="B31B1B"/>
                        </a:solidFill>
                        <a:effectLst/>
                        <a:latin typeface="+mj-lt"/>
                        <a:cs typeface="Times New Roman"/>
                      </a:endParaRPr>
                    </a:p>
                  </a:txBody>
                  <a:tcPr horzOverflow="overflow">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j-lt"/>
                        </a:rPr>
                        <a:t>5 </a:t>
                      </a:r>
                      <a:r>
                        <a:rPr kumimoji="0" lang="en-US" sz="1800" b="0" i="0" u="none" strike="noStrike" cap="none" normalizeH="0" baseline="0" err="1" smtClean="0">
                          <a:ln>
                            <a:noFill/>
                          </a:ln>
                          <a:solidFill>
                            <a:schemeClr val="tx1"/>
                          </a:solidFill>
                          <a:effectLst/>
                          <a:latin typeface="+mj-lt"/>
                        </a:rPr>
                        <a:t>GeV</a:t>
                      </a:r>
                      <a:endParaRPr kumimoji="0" lang="en-US" sz="1800" b="0" i="0" u="none" strike="noStrike" cap="none" normalizeH="0" baseline="0" smtClean="0">
                        <a:ln>
                          <a:noFill/>
                        </a:ln>
                        <a:solidFill>
                          <a:schemeClr val="tx1"/>
                        </a:solidFill>
                        <a:effectLst/>
                        <a:latin typeface="+mj-lt"/>
                      </a:endParaRPr>
                    </a:p>
                  </a:txBody>
                  <a:tcPr horzOverflow="overflow">
                    <a:noFill/>
                  </a:tcPr>
                </a:tc>
              </a:tr>
              <a:tr h="219879">
                <a:tc>
                  <a:txBody>
                    <a:bodyPr/>
                    <a:lstStyle>
                      <a:lvl1pPr marL="0" algn="l" defTabSz="2194560" rtl="0" eaLnBrk="1" latinLnBrk="0" hangingPunct="1">
                        <a:defRPr sz="8600" kern="1200">
                          <a:solidFill>
                            <a:schemeClr val="tx1"/>
                          </a:solidFill>
                          <a:latin typeface="Calibri"/>
                        </a:defRPr>
                      </a:lvl1pPr>
                      <a:lvl2pPr marL="2194560" algn="l" defTabSz="2194560" rtl="0" eaLnBrk="1" latinLnBrk="0" hangingPunct="1">
                        <a:defRPr sz="8600" kern="1200">
                          <a:solidFill>
                            <a:schemeClr val="tx1"/>
                          </a:solidFill>
                          <a:latin typeface="Calibri"/>
                        </a:defRPr>
                      </a:lvl2pPr>
                      <a:lvl3pPr marL="4389120" algn="l" defTabSz="2194560" rtl="0" eaLnBrk="1" latinLnBrk="0" hangingPunct="1">
                        <a:defRPr sz="8600" kern="1200">
                          <a:solidFill>
                            <a:schemeClr val="tx1"/>
                          </a:solidFill>
                          <a:latin typeface="Calibri"/>
                        </a:defRPr>
                      </a:lvl3pPr>
                      <a:lvl4pPr marL="6583680" algn="l" defTabSz="2194560" rtl="0" eaLnBrk="1" latinLnBrk="0" hangingPunct="1">
                        <a:defRPr sz="8600" kern="1200">
                          <a:solidFill>
                            <a:schemeClr val="tx1"/>
                          </a:solidFill>
                          <a:latin typeface="Calibri"/>
                        </a:defRPr>
                      </a:lvl4pPr>
                      <a:lvl5pPr marL="8778240" algn="l" defTabSz="2194560" rtl="0" eaLnBrk="1" latinLnBrk="0" hangingPunct="1">
                        <a:defRPr sz="8600" kern="1200">
                          <a:solidFill>
                            <a:schemeClr val="tx1"/>
                          </a:solidFill>
                          <a:latin typeface="Calibri"/>
                        </a:defRPr>
                      </a:lvl5pPr>
                      <a:lvl6pPr marL="10972800" algn="l" defTabSz="2194560" rtl="0" eaLnBrk="1" latinLnBrk="0" hangingPunct="1">
                        <a:defRPr sz="8600" kern="1200">
                          <a:solidFill>
                            <a:schemeClr val="tx1"/>
                          </a:solidFill>
                          <a:latin typeface="Calibri"/>
                        </a:defRPr>
                      </a:lvl6pPr>
                      <a:lvl7pPr marL="13167360" algn="l" defTabSz="2194560" rtl="0" eaLnBrk="1" latinLnBrk="0" hangingPunct="1">
                        <a:defRPr sz="8600" kern="1200">
                          <a:solidFill>
                            <a:schemeClr val="tx1"/>
                          </a:solidFill>
                          <a:latin typeface="Calibri"/>
                        </a:defRPr>
                      </a:lvl7pPr>
                      <a:lvl8pPr marL="15361920" algn="l" defTabSz="2194560" rtl="0" eaLnBrk="1" latinLnBrk="0" hangingPunct="1">
                        <a:defRPr sz="8600" kern="1200">
                          <a:solidFill>
                            <a:schemeClr val="tx1"/>
                          </a:solidFill>
                          <a:latin typeface="Calibri"/>
                        </a:defRPr>
                      </a:lvl8pPr>
                      <a:lvl9pPr marL="17556480" algn="l" defTabSz="2194560" rtl="0" eaLnBrk="1" latinLnBrk="0" hangingPunct="1">
                        <a:defRPr sz="86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B31B1B"/>
                          </a:solidFill>
                          <a:effectLst/>
                          <a:latin typeface="+mj-lt"/>
                          <a:cs typeface="Times New Roman"/>
                        </a:rPr>
                        <a:t>CW beam current [mA]</a:t>
                      </a:r>
                    </a:p>
                  </a:txBody>
                  <a:tcPr horzOverflow="overflow">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j-lt"/>
                        </a:rPr>
                        <a:t>2x100</a:t>
                      </a:r>
                    </a:p>
                  </a:txBody>
                  <a:tcPr horzOverflow="overflow">
                    <a:noFill/>
                  </a:tcPr>
                </a:tc>
              </a:tr>
              <a:tr h="219879">
                <a:tc>
                  <a:txBody>
                    <a:bodyPr/>
                    <a:lstStyle>
                      <a:lvl1pPr marL="0" algn="l" defTabSz="2194560" rtl="0" eaLnBrk="1" latinLnBrk="0" hangingPunct="1">
                        <a:defRPr sz="8600" kern="1200">
                          <a:solidFill>
                            <a:schemeClr val="tx1"/>
                          </a:solidFill>
                          <a:latin typeface="Calibri"/>
                        </a:defRPr>
                      </a:lvl1pPr>
                      <a:lvl2pPr marL="2194560" algn="l" defTabSz="2194560" rtl="0" eaLnBrk="1" latinLnBrk="0" hangingPunct="1">
                        <a:defRPr sz="8600" kern="1200">
                          <a:solidFill>
                            <a:schemeClr val="tx1"/>
                          </a:solidFill>
                          <a:latin typeface="Calibri"/>
                        </a:defRPr>
                      </a:lvl2pPr>
                      <a:lvl3pPr marL="4389120" algn="l" defTabSz="2194560" rtl="0" eaLnBrk="1" latinLnBrk="0" hangingPunct="1">
                        <a:defRPr sz="8600" kern="1200">
                          <a:solidFill>
                            <a:schemeClr val="tx1"/>
                          </a:solidFill>
                          <a:latin typeface="Calibri"/>
                        </a:defRPr>
                      </a:lvl3pPr>
                      <a:lvl4pPr marL="6583680" algn="l" defTabSz="2194560" rtl="0" eaLnBrk="1" latinLnBrk="0" hangingPunct="1">
                        <a:defRPr sz="8600" kern="1200">
                          <a:solidFill>
                            <a:schemeClr val="tx1"/>
                          </a:solidFill>
                          <a:latin typeface="Calibri"/>
                        </a:defRPr>
                      </a:lvl4pPr>
                      <a:lvl5pPr marL="8778240" algn="l" defTabSz="2194560" rtl="0" eaLnBrk="1" latinLnBrk="0" hangingPunct="1">
                        <a:defRPr sz="8600" kern="1200">
                          <a:solidFill>
                            <a:schemeClr val="tx1"/>
                          </a:solidFill>
                          <a:latin typeface="Calibri"/>
                        </a:defRPr>
                      </a:lvl5pPr>
                      <a:lvl6pPr marL="10972800" algn="l" defTabSz="2194560" rtl="0" eaLnBrk="1" latinLnBrk="0" hangingPunct="1">
                        <a:defRPr sz="8600" kern="1200">
                          <a:solidFill>
                            <a:schemeClr val="tx1"/>
                          </a:solidFill>
                          <a:latin typeface="Calibri"/>
                        </a:defRPr>
                      </a:lvl6pPr>
                      <a:lvl7pPr marL="13167360" algn="l" defTabSz="2194560" rtl="0" eaLnBrk="1" latinLnBrk="0" hangingPunct="1">
                        <a:defRPr sz="8600" kern="1200">
                          <a:solidFill>
                            <a:schemeClr val="tx1"/>
                          </a:solidFill>
                          <a:latin typeface="Calibri"/>
                        </a:defRPr>
                      </a:lvl7pPr>
                      <a:lvl8pPr marL="15361920" algn="l" defTabSz="2194560" rtl="0" eaLnBrk="1" latinLnBrk="0" hangingPunct="1">
                        <a:defRPr sz="8600" kern="1200">
                          <a:solidFill>
                            <a:schemeClr val="tx1"/>
                          </a:solidFill>
                          <a:latin typeface="Calibri"/>
                        </a:defRPr>
                      </a:lvl8pPr>
                      <a:lvl9pPr marL="17556480" algn="l" defTabSz="2194560" rtl="0" eaLnBrk="1" latinLnBrk="0" hangingPunct="1">
                        <a:defRPr sz="86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B31B1B"/>
                          </a:solidFill>
                          <a:effectLst/>
                          <a:latin typeface="+mj-lt"/>
                          <a:cs typeface="Times New Roman"/>
                        </a:rPr>
                        <a:t>Gradient [MV/m]</a:t>
                      </a:r>
                    </a:p>
                  </a:txBody>
                  <a:tcPr horzOverflow="overflow">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j-lt"/>
                        </a:rPr>
                        <a:t>16.2</a:t>
                      </a:r>
                    </a:p>
                  </a:txBody>
                  <a:tcPr horzOverflow="overflow">
                    <a:noFill/>
                  </a:tcPr>
                </a:tc>
              </a:tr>
              <a:tr h="279467">
                <a:tc>
                  <a:txBody>
                    <a:bodyPr/>
                    <a:lstStyle>
                      <a:lvl1pPr marL="0" algn="l" defTabSz="2194560" rtl="0" eaLnBrk="1" latinLnBrk="0" hangingPunct="1">
                        <a:defRPr sz="8600" kern="1200">
                          <a:solidFill>
                            <a:schemeClr val="tx1"/>
                          </a:solidFill>
                          <a:latin typeface="Calibri"/>
                        </a:defRPr>
                      </a:lvl1pPr>
                      <a:lvl2pPr marL="2194560" algn="l" defTabSz="2194560" rtl="0" eaLnBrk="1" latinLnBrk="0" hangingPunct="1">
                        <a:defRPr sz="8600" kern="1200">
                          <a:solidFill>
                            <a:schemeClr val="tx1"/>
                          </a:solidFill>
                          <a:latin typeface="Calibri"/>
                        </a:defRPr>
                      </a:lvl2pPr>
                      <a:lvl3pPr marL="4389120" algn="l" defTabSz="2194560" rtl="0" eaLnBrk="1" latinLnBrk="0" hangingPunct="1">
                        <a:defRPr sz="8600" kern="1200">
                          <a:solidFill>
                            <a:schemeClr val="tx1"/>
                          </a:solidFill>
                          <a:latin typeface="Calibri"/>
                        </a:defRPr>
                      </a:lvl3pPr>
                      <a:lvl4pPr marL="6583680" algn="l" defTabSz="2194560" rtl="0" eaLnBrk="1" latinLnBrk="0" hangingPunct="1">
                        <a:defRPr sz="8600" kern="1200">
                          <a:solidFill>
                            <a:schemeClr val="tx1"/>
                          </a:solidFill>
                          <a:latin typeface="Calibri"/>
                        </a:defRPr>
                      </a:lvl4pPr>
                      <a:lvl5pPr marL="8778240" algn="l" defTabSz="2194560" rtl="0" eaLnBrk="1" latinLnBrk="0" hangingPunct="1">
                        <a:defRPr sz="8600" kern="1200">
                          <a:solidFill>
                            <a:schemeClr val="tx1"/>
                          </a:solidFill>
                          <a:latin typeface="Calibri"/>
                        </a:defRPr>
                      </a:lvl5pPr>
                      <a:lvl6pPr marL="10972800" algn="l" defTabSz="2194560" rtl="0" eaLnBrk="1" latinLnBrk="0" hangingPunct="1">
                        <a:defRPr sz="8600" kern="1200">
                          <a:solidFill>
                            <a:schemeClr val="tx1"/>
                          </a:solidFill>
                          <a:latin typeface="Calibri"/>
                        </a:defRPr>
                      </a:lvl6pPr>
                      <a:lvl7pPr marL="13167360" algn="l" defTabSz="2194560" rtl="0" eaLnBrk="1" latinLnBrk="0" hangingPunct="1">
                        <a:defRPr sz="8600" kern="1200">
                          <a:solidFill>
                            <a:schemeClr val="tx1"/>
                          </a:solidFill>
                          <a:latin typeface="Calibri"/>
                        </a:defRPr>
                      </a:lvl7pPr>
                      <a:lvl8pPr marL="15361920" algn="l" defTabSz="2194560" rtl="0" eaLnBrk="1" latinLnBrk="0" hangingPunct="1">
                        <a:defRPr sz="8600" kern="1200">
                          <a:solidFill>
                            <a:schemeClr val="tx1"/>
                          </a:solidFill>
                          <a:latin typeface="Calibri"/>
                        </a:defRPr>
                      </a:lvl8pPr>
                      <a:lvl9pPr marL="17556480" algn="l" defTabSz="2194560" rtl="0" eaLnBrk="1" latinLnBrk="0" hangingPunct="1">
                        <a:defRPr sz="86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B31B1B"/>
                          </a:solidFill>
                          <a:effectLst/>
                          <a:latin typeface="+mj-lt"/>
                          <a:cs typeface="Times New Roman"/>
                        </a:rPr>
                        <a:t>Cavity intrinsic Q</a:t>
                      </a:r>
                      <a:r>
                        <a:rPr kumimoji="0" lang="en-US" sz="1800" b="1" i="0" u="none" strike="noStrike" cap="none" normalizeH="0" baseline="-25000" smtClean="0">
                          <a:ln>
                            <a:noFill/>
                          </a:ln>
                          <a:solidFill>
                            <a:srgbClr val="B31B1B"/>
                          </a:solidFill>
                          <a:effectLst/>
                          <a:latin typeface="+mj-lt"/>
                          <a:cs typeface="Times New Roman"/>
                        </a:rPr>
                        <a:t>0</a:t>
                      </a:r>
                    </a:p>
                  </a:txBody>
                  <a:tcPr horzOverflow="overflow">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smtClean="0">
                          <a:ln>
                            <a:noFill/>
                          </a:ln>
                          <a:solidFill>
                            <a:schemeClr val="tx1"/>
                          </a:solidFill>
                          <a:effectLst/>
                          <a:latin typeface="+mj-lt"/>
                          <a:ea typeface="+mn-ea"/>
                          <a:cs typeface="+mn-cs"/>
                          <a:sym typeface="Wingdings"/>
                        </a:rPr>
                        <a:t>&gt;2</a:t>
                      </a:r>
                      <a:r>
                        <a:rPr kumimoji="0" lang="en-US" sz="1800" b="0" i="0" u="none" strike="noStrike" cap="none" normalizeH="0" baseline="0" smtClean="0">
                          <a:ln>
                            <a:noFill/>
                          </a:ln>
                          <a:solidFill>
                            <a:schemeClr val="tx1"/>
                          </a:solidFill>
                          <a:effectLst/>
                          <a:latin typeface="+mj-lt"/>
                          <a:ea typeface="Wingdings"/>
                          <a:cs typeface="Wingdings"/>
                          <a:sym typeface="Wingdings"/>
                        </a:rPr>
                        <a:t> x </a:t>
                      </a:r>
                      <a:r>
                        <a:rPr kumimoji="0" lang="en-US" sz="1800" b="0" i="0" u="none" strike="noStrike" kern="1200" cap="none" normalizeH="0" baseline="0" smtClean="0">
                          <a:ln>
                            <a:noFill/>
                          </a:ln>
                          <a:solidFill>
                            <a:schemeClr val="tx1"/>
                          </a:solidFill>
                          <a:effectLst/>
                          <a:latin typeface="+mj-lt"/>
                          <a:ea typeface="+mn-ea"/>
                          <a:cs typeface="+mn-cs"/>
                          <a:sym typeface="Wingdings"/>
                        </a:rPr>
                        <a:t>10</a:t>
                      </a:r>
                      <a:r>
                        <a:rPr kumimoji="0" lang="en-US" sz="1800" b="0" i="0" u="none" strike="noStrike" kern="1200" cap="none" normalizeH="0" baseline="30000" smtClean="0">
                          <a:ln>
                            <a:noFill/>
                          </a:ln>
                          <a:solidFill>
                            <a:schemeClr val="tx1"/>
                          </a:solidFill>
                          <a:effectLst/>
                          <a:latin typeface="+mj-lt"/>
                          <a:ea typeface="+mn-ea"/>
                          <a:cs typeface="+mn-cs"/>
                          <a:sym typeface="Wingdings"/>
                        </a:rPr>
                        <a:t>10</a:t>
                      </a:r>
                      <a:endParaRPr kumimoji="0" lang="en-US" sz="1800" b="0" i="0" u="none" strike="noStrike" cap="none" normalizeH="0" baseline="30000" smtClean="0">
                        <a:ln>
                          <a:noFill/>
                        </a:ln>
                        <a:solidFill>
                          <a:schemeClr val="tx1"/>
                        </a:solidFill>
                        <a:effectLst/>
                        <a:latin typeface="+mj-lt"/>
                      </a:endParaRPr>
                    </a:p>
                  </a:txBody>
                  <a:tcPr horzOverflow="overflow">
                    <a:noFill/>
                  </a:tcPr>
                </a:tc>
              </a:tr>
            </a:tbl>
          </a:graphicData>
        </a:graphic>
      </p:graphicFrame>
      <p:sp>
        <p:nvSpPr>
          <p:cNvPr id="10" name="Rectangle 9"/>
          <p:cNvSpPr/>
          <p:nvPr/>
        </p:nvSpPr>
        <p:spPr>
          <a:xfrm>
            <a:off x="4399386" y="4473640"/>
            <a:ext cx="2024080" cy="584775"/>
          </a:xfrm>
          <a:prstGeom prst="rect">
            <a:avLst/>
          </a:prstGeom>
          <a:solidFill>
            <a:schemeClr val="bg1"/>
          </a:solidFill>
          <a:ln>
            <a:solidFill>
              <a:schemeClr val="tx1"/>
            </a:solidFill>
          </a:ln>
        </p:spPr>
        <p:txBody>
          <a:bodyPr wrap="none">
            <a:spAutoFit/>
          </a:bodyPr>
          <a:lstStyle/>
          <a:p>
            <a:r>
              <a:rPr lang="en-US" sz="3200" b="1" smtClean="0">
                <a:ln>
                  <a:solidFill>
                    <a:schemeClr val="tx1"/>
                  </a:solidFill>
                </a:ln>
                <a:solidFill>
                  <a:schemeClr val="bg1">
                    <a:lumMod val="85000"/>
                  </a:schemeClr>
                </a:solidFill>
              </a:rPr>
              <a:t>Beam Stop</a:t>
            </a:r>
            <a:endParaRPr lang="en-US" sz="3200" b="1">
              <a:ln>
                <a:solidFill>
                  <a:schemeClr val="tx1"/>
                </a:solidFill>
              </a:ln>
              <a:solidFill>
                <a:schemeClr val="bg1">
                  <a:lumMod val="85000"/>
                </a:schemeClr>
              </a:solidFill>
            </a:endParaRPr>
          </a:p>
        </p:txBody>
      </p:sp>
      <p:sp>
        <p:nvSpPr>
          <p:cNvPr id="18" name="Rectangle 17"/>
          <p:cNvSpPr/>
          <p:nvPr/>
        </p:nvSpPr>
        <p:spPr>
          <a:xfrm>
            <a:off x="1285250" y="4227418"/>
            <a:ext cx="2445093" cy="1077218"/>
          </a:xfrm>
          <a:prstGeom prst="rect">
            <a:avLst/>
          </a:prstGeom>
          <a:solidFill>
            <a:schemeClr val="bg1"/>
          </a:solidFill>
          <a:ln>
            <a:solidFill>
              <a:schemeClr val="tx1"/>
            </a:solidFill>
          </a:ln>
        </p:spPr>
        <p:txBody>
          <a:bodyPr wrap="none">
            <a:spAutoFit/>
          </a:bodyPr>
          <a:lstStyle/>
          <a:p>
            <a:pPr algn="ctr"/>
            <a:r>
              <a:rPr lang="en-US" sz="3200" b="1" smtClean="0">
                <a:ln>
                  <a:solidFill>
                    <a:schemeClr val="tx1"/>
                  </a:solidFill>
                </a:ln>
                <a:solidFill>
                  <a:srgbClr val="FFB3E0"/>
                </a:solidFill>
              </a:rPr>
              <a:t>Experimental</a:t>
            </a:r>
          </a:p>
          <a:p>
            <a:pPr algn="ctr"/>
            <a:r>
              <a:rPr lang="en-US" sz="3200" b="1" smtClean="0">
                <a:ln>
                  <a:solidFill>
                    <a:schemeClr val="tx1"/>
                  </a:solidFill>
                </a:ln>
                <a:solidFill>
                  <a:srgbClr val="FFB3E0"/>
                </a:solidFill>
              </a:rPr>
              <a:t>Stations</a:t>
            </a:r>
            <a:endParaRPr lang="en-US" sz="3200" b="1">
              <a:ln>
                <a:solidFill>
                  <a:schemeClr val="tx1"/>
                </a:solidFill>
              </a:ln>
              <a:solidFill>
                <a:srgbClr val="FFB3E0"/>
              </a:solidFill>
            </a:endParaRPr>
          </a:p>
        </p:txBody>
      </p:sp>
      <p:sp>
        <p:nvSpPr>
          <p:cNvPr id="19" name="TextBox 18"/>
          <p:cNvSpPr txBox="1"/>
          <p:nvPr/>
        </p:nvSpPr>
        <p:spPr>
          <a:xfrm>
            <a:off x="584732" y="6296510"/>
            <a:ext cx="2831799" cy="523220"/>
          </a:xfrm>
          <a:prstGeom prst="rect">
            <a:avLst/>
          </a:prstGeom>
          <a:noFill/>
        </p:spPr>
        <p:txBody>
          <a:bodyPr wrap="square" rtlCol="0">
            <a:spAutoFit/>
          </a:bodyPr>
          <a:lstStyle/>
          <a:p>
            <a:r>
              <a:rPr lang="en-US" sz="1400" i="1" smtClean="0">
                <a:solidFill>
                  <a:schemeClr val="bg1">
                    <a:lumMod val="50000"/>
                  </a:schemeClr>
                </a:solidFill>
              </a:rPr>
              <a:t>Animation credit: N.R.A. Valles</a:t>
            </a:r>
          </a:p>
          <a:p>
            <a:r>
              <a:rPr lang="en-US" sz="1400" i="1" smtClean="0">
                <a:solidFill>
                  <a:schemeClr val="bg1">
                    <a:lumMod val="50000"/>
                  </a:schemeClr>
                </a:solidFill>
              </a:rPr>
              <a:t>Layout diagram from ERL PDDR</a:t>
            </a:r>
            <a:endParaRPr lang="en-GB" sz="1400" i="1">
              <a:solidFill>
                <a:schemeClr val="bg1">
                  <a:lumMod val="50000"/>
                </a:schemeClr>
              </a:solidFill>
            </a:endParaRPr>
          </a:p>
        </p:txBody>
      </p:sp>
    </p:spTree>
    <p:extLst>
      <p:ext uri="{BB962C8B-B14F-4D97-AF65-F5344CB8AC3E}">
        <p14:creationId xmlns:p14="http://schemas.microsoft.com/office/powerpoint/2010/main" val="3705921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3.33333E-6 -1.48148E-6 L 0.02586 0.01435 " pathEditMode="relative" rAng="0" ptsTypes="AA">
                                      <p:cBhvr>
                                        <p:cTn id="9" dur="2000" fill="hold"/>
                                        <p:tgtEl>
                                          <p:spTgt spid="15"/>
                                        </p:tgtEl>
                                        <p:attrNameLst>
                                          <p:attrName>ppt_x</p:attrName>
                                          <p:attrName>ppt_y</p:attrName>
                                        </p:attrNameLst>
                                      </p:cBhvr>
                                      <p:rCtr x="1285" y="718"/>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250"/>
                            </p:stCondLst>
                            <p:childTnLst>
                              <p:par>
                                <p:cTn id="17" presetID="0" presetClass="path" presetSubtype="0" accel="50000" decel="50000" fill="hold" grpId="1" nodeType="afterEffect">
                                  <p:stCondLst>
                                    <p:cond delay="0"/>
                                  </p:stCondLst>
                                  <p:childTnLst>
                                    <p:animMotion origin="layout" path="M 0.02587 0.01459 L 0.07587 -0.00879 L 0.16494 -0.05092 L 0.25174 -0.08727 L 0.36337 -0.14074 L 0.40001 -0.14745 L 0.43421 -0.1206 L 0.43837 -0.0662 L 0.40921 -0.02847 L 0.31997 -0.01064 L 0.1066 0.03936 L 0.00834 0.06158 L -0.07256 0.05255 L -0.13003 0.02153 L -0.18749 -0.01203 L -0.25833 0.00348 L -0.3309 0.02593 L -0.42586 -0.04953 L -0.44756 -0.15301 L -0.42413 -0.24074 L -0.34756 -0.31064 L -0.25242 -0.29629 L -0.20833 -0.23958 L -0.18419 -0.14953 L -0.171 -0.07847 L -0.12829 -0.02523 L -0.06753 0.01459 L 0.00747 0.02246 L 0.03508 0.01366 L 0.05417 0.00486 L 0.08508 -0.01296 L 0.11251 -0.02523 L 0.13247 -0.03078 L 0.15574 -0.04398 L 0.19497 -0.0574 L 0.23247 -0.07615 L 0.27327 -0.09514 L 0.30244 -0.10625 L 0.34914 -0.12963 L 0.36494 -0.13727 L 0.38751 -0.14189 L 0.41667 -0.13727 L 0.43664 -0.09838 L 0.43334 -0.06412 L 0.41667 -0.03634 L 0.39254 -0.02314 L 0.35591 -0.01527 L 0.3316 -0.00879 L 0.31494 -0.0074 L 0.29254 -0.00416 L 0.27587 0.00162 L 0.25834 0.00486 L 0.23994 0.01273 L 0.21997 0.01598 L 0.19254 0.02246 L 0.17501 0.02593 L 0.15921 0.02686 L 0.13751 0.03264 L 0.11424 0.03588 L 0.10747 0.0382 L 0.10087 0.04491 L 0.09584 0.05486 L 0.08994 0.06273 L 0.08577 0.07153 L 0.08334 0.07824 L 0.07501 0.08936 " pathEditMode="relative" ptsTypes="AAAAAAAAAAAAAAAAAAAAAAAAAAAAAAAAAAAAAAAAAAAAAAAAAAAAAAAAAAAAAAAAAA">
                                      <p:cBhvr>
                                        <p:cTn id="18" dur="7000" fill="hold"/>
                                        <p:tgtEl>
                                          <p:spTgt spid="15"/>
                                        </p:tgtEl>
                                        <p:attrNameLst>
                                          <p:attrName>ppt_x</p:attrName>
                                          <p:attrName>ppt_y</p:attrName>
                                        </p:attrNameLst>
                                      </p:cBhvr>
                                    </p:animMotion>
                                  </p:childTnLst>
                                </p:cTn>
                              </p:par>
                              <p:par>
                                <p:cTn id="19" presetID="1" presetClass="entr" presetSubtype="0" fill="hold" grpId="0" nodeType="withEffect">
                                  <p:stCondLst>
                                    <p:cond delay="275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325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925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5" grpId="1" animBg="1"/>
      <p:bldP spid="10"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Horizontal Test </a:t>
            </a:r>
            <a:r>
              <a:rPr lang="en-GB" err="1" smtClean="0"/>
              <a:t>Cryomodule</a:t>
            </a:r>
            <a:r>
              <a:rPr lang="en-GB" smtClean="0"/>
              <a:t> (HTC)</a:t>
            </a:r>
            <a:endParaRPr lang="en-GB"/>
          </a:p>
        </p:txBody>
      </p:sp>
      <p:pic>
        <p:nvPicPr>
          <p:cNvPr id="4" name="Content Placeholder 11"/>
          <p:cNvPicPr>
            <a:picLocks noChangeAspect="1"/>
          </p:cNvPicPr>
          <p:nvPr/>
        </p:nvPicPr>
        <p:blipFill rotWithShape="1">
          <a:blip r:embed="rId3">
            <a:extLst>
              <a:ext uri="{28A0092B-C50C-407E-A947-70E740481C1C}">
                <a14:useLocalDpi xmlns:a14="http://schemas.microsoft.com/office/drawing/2010/main" val="0"/>
              </a:ext>
            </a:extLst>
          </a:blip>
          <a:srcRect l="18027" t="32576" r="23923" b="26911"/>
          <a:stretch/>
        </p:blipFill>
        <p:spPr>
          <a:xfrm>
            <a:off x="991258" y="3621998"/>
            <a:ext cx="7032692" cy="3241694"/>
          </a:xfrm>
          <a:prstGeom prst="rect">
            <a:avLst/>
          </a:prstGeom>
          <a:ln>
            <a:noFill/>
          </a:ln>
        </p:spPr>
      </p:pic>
      <p:grpSp>
        <p:nvGrpSpPr>
          <p:cNvPr id="15" name="Group 14"/>
          <p:cNvGrpSpPr/>
          <p:nvPr/>
        </p:nvGrpSpPr>
        <p:grpSpPr>
          <a:xfrm>
            <a:off x="3505200" y="3688080"/>
            <a:ext cx="2057400" cy="1756387"/>
            <a:chOff x="3505200" y="3688080"/>
            <a:chExt cx="2057400" cy="1756387"/>
          </a:xfrm>
        </p:grpSpPr>
        <p:sp>
          <p:nvSpPr>
            <p:cNvPr id="5" name="Rectangle 4"/>
            <p:cNvSpPr/>
            <p:nvPr/>
          </p:nvSpPr>
          <p:spPr>
            <a:xfrm>
              <a:off x="3505200" y="3688080"/>
              <a:ext cx="2057400" cy="666750"/>
            </a:xfrm>
            <a:prstGeom prst="rect">
              <a:avLst/>
            </a:prstGeom>
            <a:noFill/>
            <a:ln>
              <a:solidFill>
                <a:srgbClr val="D00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ine Callout 2 (Border and Accent Bar) 11"/>
            <p:cNvSpPr/>
            <p:nvPr/>
          </p:nvSpPr>
          <p:spPr>
            <a:xfrm>
              <a:off x="4311015" y="4823437"/>
              <a:ext cx="1251585" cy="621030"/>
            </a:xfrm>
            <a:prstGeom prst="accentBorderCallout2">
              <a:avLst>
                <a:gd name="adj1" fmla="val 28566"/>
                <a:gd name="adj2" fmla="val -8334"/>
                <a:gd name="adj3" fmla="val 24731"/>
                <a:gd name="adj4" fmla="val -29149"/>
                <a:gd name="adj5" fmla="val -76458"/>
                <a:gd name="adj6" fmla="val -36165"/>
              </a:avLst>
            </a:prstGeom>
            <a:ln>
              <a:solidFill>
                <a:srgbClr val="D0009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ERL Cavity</a:t>
              </a:r>
              <a:endParaRPr lang="en-GB"/>
            </a:p>
          </p:txBody>
        </p:sp>
      </p:grpSp>
      <p:grpSp>
        <p:nvGrpSpPr>
          <p:cNvPr id="18" name="Group 17"/>
          <p:cNvGrpSpPr/>
          <p:nvPr/>
        </p:nvGrpSpPr>
        <p:grpSpPr>
          <a:xfrm>
            <a:off x="5473700" y="3764280"/>
            <a:ext cx="1833880" cy="2383132"/>
            <a:chOff x="5473700" y="3764280"/>
            <a:chExt cx="1833880" cy="2383132"/>
          </a:xfrm>
        </p:grpSpPr>
        <p:sp>
          <p:nvSpPr>
            <p:cNvPr id="9" name="Rectangle 8"/>
            <p:cNvSpPr/>
            <p:nvPr/>
          </p:nvSpPr>
          <p:spPr>
            <a:xfrm>
              <a:off x="5473700" y="3764280"/>
              <a:ext cx="349250" cy="457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ine Callout 2 (Border and Accent Bar) 12"/>
            <p:cNvSpPr/>
            <p:nvPr/>
          </p:nvSpPr>
          <p:spPr>
            <a:xfrm>
              <a:off x="6055995" y="5526382"/>
              <a:ext cx="1251585" cy="621030"/>
            </a:xfrm>
            <a:prstGeom prst="accentBorderCallout2">
              <a:avLst>
                <a:gd name="adj1" fmla="val 28566"/>
                <a:gd name="adj2" fmla="val -8334"/>
                <a:gd name="adj3" fmla="val 7553"/>
                <a:gd name="adj4" fmla="val -23670"/>
                <a:gd name="adj5" fmla="val -208973"/>
                <a:gd name="adj6" fmla="val -30076"/>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RF Field Probe</a:t>
              </a:r>
              <a:endParaRPr lang="en-GB"/>
            </a:p>
          </p:txBody>
        </p:sp>
      </p:grpSp>
      <p:grpSp>
        <p:nvGrpSpPr>
          <p:cNvPr id="16" name="Group 15"/>
          <p:cNvGrpSpPr/>
          <p:nvPr/>
        </p:nvGrpSpPr>
        <p:grpSpPr>
          <a:xfrm>
            <a:off x="3200400" y="3764280"/>
            <a:ext cx="1809115" cy="2415540"/>
            <a:chOff x="3200400" y="3764280"/>
            <a:chExt cx="1809115" cy="2415540"/>
          </a:xfrm>
        </p:grpSpPr>
        <p:sp>
          <p:nvSpPr>
            <p:cNvPr id="6" name="Rectangle 5"/>
            <p:cNvSpPr/>
            <p:nvPr/>
          </p:nvSpPr>
          <p:spPr>
            <a:xfrm>
              <a:off x="3200400" y="3764280"/>
              <a:ext cx="349250" cy="4572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Callout 2 (Border and Accent Bar) 10"/>
            <p:cNvSpPr/>
            <p:nvPr/>
          </p:nvSpPr>
          <p:spPr>
            <a:xfrm>
              <a:off x="3757930" y="5558790"/>
              <a:ext cx="1251585" cy="621030"/>
            </a:xfrm>
            <a:prstGeom prst="accentBorderCallout2">
              <a:avLst>
                <a:gd name="adj1" fmla="val 28566"/>
                <a:gd name="adj2" fmla="val -8334"/>
                <a:gd name="adj3" fmla="val -14379"/>
                <a:gd name="adj4" fmla="val -27627"/>
                <a:gd name="adj5" fmla="val -215415"/>
                <a:gd name="adj6" fmla="val -30457"/>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RF Input Coupler</a:t>
              </a:r>
              <a:endParaRPr lang="en-GB"/>
            </a:p>
          </p:txBody>
        </p:sp>
      </p:grpSp>
      <p:grpSp>
        <p:nvGrpSpPr>
          <p:cNvPr id="17" name="Group 16"/>
          <p:cNvGrpSpPr/>
          <p:nvPr/>
        </p:nvGrpSpPr>
        <p:grpSpPr>
          <a:xfrm>
            <a:off x="1143000" y="3630930"/>
            <a:ext cx="6717030" cy="2045970"/>
            <a:chOff x="1143000" y="3630930"/>
            <a:chExt cx="6717030" cy="2045970"/>
          </a:xfrm>
        </p:grpSpPr>
        <p:sp>
          <p:nvSpPr>
            <p:cNvPr id="7" name="Rectangle 6"/>
            <p:cNvSpPr/>
            <p:nvPr/>
          </p:nvSpPr>
          <p:spPr>
            <a:xfrm>
              <a:off x="2463800" y="3630930"/>
              <a:ext cx="806450" cy="723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84850" y="3630930"/>
              <a:ext cx="806450" cy="723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ine Callout 2 (Border and Accent Bar) 9"/>
            <p:cNvSpPr/>
            <p:nvPr/>
          </p:nvSpPr>
          <p:spPr>
            <a:xfrm>
              <a:off x="1143000" y="5055870"/>
              <a:ext cx="1251585" cy="621030"/>
            </a:xfrm>
            <a:prstGeom prst="accentBorderCallout2">
              <a:avLst>
                <a:gd name="adj1" fmla="val 21204"/>
                <a:gd name="adj2" fmla="val 106735"/>
                <a:gd name="adj3" fmla="val -22968"/>
                <a:gd name="adj4" fmla="val 136757"/>
                <a:gd name="adj5" fmla="val -113420"/>
                <a:gd name="adj6" fmla="val 139939"/>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HOM Load</a:t>
              </a:r>
              <a:endParaRPr lang="en-GB"/>
            </a:p>
          </p:txBody>
        </p:sp>
        <p:sp>
          <p:nvSpPr>
            <p:cNvPr id="14" name="Line Callout 2 (Border and Accent Bar) 13"/>
            <p:cNvSpPr/>
            <p:nvPr/>
          </p:nvSpPr>
          <p:spPr>
            <a:xfrm>
              <a:off x="6608445" y="4825319"/>
              <a:ext cx="1251585" cy="621030"/>
            </a:xfrm>
            <a:prstGeom prst="accentBorderCallout2">
              <a:avLst>
                <a:gd name="adj1" fmla="val 50652"/>
                <a:gd name="adj2" fmla="val -8942"/>
                <a:gd name="adj3" fmla="val 11388"/>
                <a:gd name="adj4" fmla="val -34933"/>
                <a:gd name="adj5" fmla="val -76610"/>
                <a:gd name="adj6" fmla="val -42101"/>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HOM Load</a:t>
              </a:r>
              <a:endParaRPr lang="en-GB"/>
            </a:p>
          </p:txBody>
        </p:sp>
      </p:grpSp>
      <p:sp>
        <p:nvSpPr>
          <p:cNvPr id="19" name="Content Placeholder 2"/>
          <p:cNvSpPr>
            <a:spLocks noGrp="1"/>
          </p:cNvSpPr>
          <p:nvPr>
            <p:ph idx="1"/>
          </p:nvPr>
        </p:nvSpPr>
        <p:spPr>
          <a:xfrm>
            <a:off x="457200" y="1600201"/>
            <a:ext cx="8229600" cy="1813560"/>
          </a:xfrm>
        </p:spPr>
        <p:txBody>
          <a:bodyPr/>
          <a:lstStyle/>
          <a:p>
            <a:r>
              <a:rPr lang="en-US" err="1" smtClean="0"/>
              <a:t>Cryomodule</a:t>
            </a:r>
            <a:r>
              <a:rPr lang="en-US" smtClean="0"/>
              <a:t> is assembled in a fashion almost identical to that of a Main </a:t>
            </a:r>
            <a:r>
              <a:rPr lang="en-US" err="1" smtClean="0"/>
              <a:t>Linac</a:t>
            </a:r>
            <a:r>
              <a:rPr lang="en-US" smtClean="0"/>
              <a:t> </a:t>
            </a:r>
            <a:r>
              <a:rPr lang="en-US" err="1" smtClean="0"/>
              <a:t>Cryomodule</a:t>
            </a:r>
            <a:endParaRPr lang="en-US" smtClean="0"/>
          </a:p>
          <a:p>
            <a:r>
              <a:rPr lang="en-US" smtClean="0"/>
              <a:t>Fully equipped for operation with beam</a:t>
            </a:r>
          </a:p>
          <a:p>
            <a:endParaRPr lang="en-GB"/>
          </a:p>
        </p:txBody>
      </p:sp>
    </p:spTree>
    <p:extLst>
      <p:ext uri="{BB962C8B-B14F-4D97-AF65-F5344CB8AC3E}">
        <p14:creationId xmlns:p14="http://schemas.microsoft.com/office/powerpoint/2010/main" val="1499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xEl>
                                              <p:pRg st="0" end="0"/>
                                            </p:txEl>
                                          </p:spTgt>
                                        </p:tgtEl>
                                      </p:cBhvr>
                                    </p:animEffect>
                                    <p:set>
                                      <p:cBhvr>
                                        <p:cTn id="7" dur="1" fill="hold">
                                          <p:stCondLst>
                                            <p:cond delay="499"/>
                                          </p:stCondLst>
                                        </p:cTn>
                                        <p:tgtEl>
                                          <p:spTgt spid="19">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xEl>
                                              <p:pRg st="1" end="1"/>
                                            </p:txEl>
                                          </p:spTgt>
                                        </p:tgtEl>
                                      </p:cBhvr>
                                    </p:animEffect>
                                    <p:set>
                                      <p:cBhvr>
                                        <p:cTn id="10" dur="1" fill="hold">
                                          <p:stCondLst>
                                            <p:cond delay="499"/>
                                          </p:stCondLst>
                                        </p:cTn>
                                        <p:tgtEl>
                                          <p:spTgt spid="19">
                                            <p:txEl>
                                              <p:pRg st="1" end="1"/>
                                            </p:txEl>
                                          </p:spTgt>
                                        </p:tgtEl>
                                        <p:attrNameLst>
                                          <p:attrName>style.visibility</p:attrName>
                                        </p:attrNameLst>
                                      </p:cBhvr>
                                      <p:to>
                                        <p:strVal val="hidden"/>
                                      </p:to>
                                    </p:set>
                                  </p:childTnLst>
                                </p:cTn>
                              </p:par>
                            </p:childTnLst>
                          </p:cTn>
                        </p:par>
                        <p:par>
                          <p:cTn id="11" fill="hold">
                            <p:stCondLst>
                              <p:cond delay="500"/>
                            </p:stCondLst>
                            <p:childTnLst>
                              <p:par>
                                <p:cTn id="12" presetID="64" presetClass="path" presetSubtype="0" accel="50000" decel="50000" fill="hold" nodeType="afterEffect">
                                  <p:stCondLst>
                                    <p:cond delay="0"/>
                                  </p:stCondLst>
                                  <p:childTnLst>
                                    <p:animMotion origin="layout" path="M 0 0 L 0 -0.25 E" pathEditMode="relative" ptsTypes="">
                                      <p:cBhvr>
                                        <p:cTn id="13" dur="2000" fill="hold"/>
                                        <p:tgtEl>
                                          <p:spTgt spid="4"/>
                                        </p:tgtEl>
                                        <p:attrNameLst>
                                          <p:attrName>ppt_x</p:attrName>
                                          <p:attrName>ppt_y</p:attrName>
                                        </p:attrNameLst>
                                      </p:cBhvr>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3000"/>
                            </p:stCondLst>
                            <p:childTnLst>
                              <p:par>
                                <p:cTn id="19" presetID="10" presetClass="entr" presetSubtype="0" fill="hold" nodeType="afterEffect">
                                  <p:stCondLst>
                                    <p:cond delay="2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500"/>
                            </p:stCondLst>
                            <p:childTnLst>
                              <p:par>
                                <p:cTn id="23" presetID="10" presetClass="entr" presetSubtype="0" fill="hold" nodeType="afterEffect">
                                  <p:stCondLst>
                                    <p:cond delay="2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8000"/>
                            </p:stCondLst>
                            <p:childTnLst>
                              <p:par>
                                <p:cTn id="27" presetID="10" presetClass="entr" presetSubtype="0" fill="hold" nodeType="afterEffect">
                                  <p:stCondLst>
                                    <p:cond delay="2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Testing the HTC</a:t>
            </a:r>
            <a:endParaRPr lang="en-GB"/>
          </a:p>
        </p:txBody>
      </p:sp>
      <p:sp>
        <p:nvSpPr>
          <p:cNvPr id="3" name="Content Placeholder 2"/>
          <p:cNvSpPr>
            <a:spLocks noGrp="1"/>
          </p:cNvSpPr>
          <p:nvPr>
            <p:ph idx="1"/>
          </p:nvPr>
        </p:nvSpPr>
        <p:spPr/>
        <p:txBody>
          <a:bodyPr/>
          <a:lstStyle/>
          <a:p>
            <a:r>
              <a:rPr lang="en-GB" dirty="0" smtClean="0"/>
              <a:t>3 major avenues for testing:</a:t>
            </a:r>
          </a:p>
          <a:p>
            <a:endParaRPr lang="en-GB" dirty="0" smtClean="0"/>
          </a:p>
          <a:p>
            <a:pPr lvl="1"/>
            <a:r>
              <a:rPr lang="en-GB" dirty="0" smtClean="0"/>
              <a:t>Cavity quality factor measurements</a:t>
            </a:r>
          </a:p>
          <a:p>
            <a:pPr lvl="1"/>
            <a:endParaRPr lang="en-GB" dirty="0" smtClean="0"/>
          </a:p>
          <a:p>
            <a:pPr lvl="1"/>
            <a:r>
              <a:rPr lang="en-GB" dirty="0" smtClean="0"/>
              <a:t>HOM load heating under beam loading</a:t>
            </a:r>
          </a:p>
          <a:p>
            <a:pPr lvl="1"/>
            <a:endParaRPr lang="en-GB" dirty="0" smtClean="0"/>
          </a:p>
          <a:p>
            <a:pPr lvl="1"/>
            <a:r>
              <a:rPr lang="en-GB" dirty="0" smtClean="0"/>
              <a:t>Beam deflection due to HOM excitation</a:t>
            </a:r>
            <a:endParaRPr lang="en-GB" dirty="0"/>
          </a:p>
        </p:txBody>
      </p:sp>
    </p:spTree>
    <p:extLst>
      <p:ext uri="{BB962C8B-B14F-4D97-AF65-F5344CB8AC3E}">
        <p14:creationId xmlns:p14="http://schemas.microsoft.com/office/powerpoint/2010/main" val="225508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Quality Factor</a:t>
            </a:r>
            <a:endParaRPr lang="en-GB"/>
          </a:p>
        </p:txBody>
      </p:sp>
      <p:sp>
        <p:nvSpPr>
          <p:cNvPr id="5" name="Content Placeholder 4"/>
          <p:cNvSpPr>
            <a:spLocks noGrp="1"/>
          </p:cNvSpPr>
          <p:nvPr>
            <p:ph sz="half" idx="1"/>
          </p:nvPr>
        </p:nvSpPr>
        <p:spPr>
          <a:xfrm>
            <a:off x="152400" y="1534742"/>
            <a:ext cx="2971800" cy="2537460"/>
          </a:xfrm>
        </p:spPr>
        <p:txBody>
          <a:bodyPr/>
          <a:lstStyle/>
          <a:p>
            <a:pPr marL="0" indent="0">
              <a:buNone/>
            </a:pPr>
            <a:r>
              <a:rPr lang="en-US" sz="2400" smtClean="0"/>
              <a:t>The cavity exceeded its specification by a factor of 3 – a new world record for a cavity in a test </a:t>
            </a:r>
            <a:r>
              <a:rPr lang="en-US" sz="2400" err="1" smtClean="0"/>
              <a:t>cryomodule</a:t>
            </a:r>
            <a:r>
              <a:rPr lang="en-US" sz="2400" smtClean="0"/>
              <a:t>!</a:t>
            </a:r>
            <a:endParaRPr lang="en-GB" sz="240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89738" y="1977218"/>
            <a:ext cx="5358962" cy="3851134"/>
          </a:xfrm>
        </p:spPr>
      </p:pic>
      <p:sp>
        <p:nvSpPr>
          <p:cNvPr id="11" name="TextBox 10"/>
          <p:cNvSpPr txBox="1"/>
          <p:nvPr/>
        </p:nvSpPr>
        <p:spPr>
          <a:xfrm>
            <a:off x="4038600" y="1524000"/>
            <a:ext cx="4495800" cy="369332"/>
          </a:xfrm>
          <a:prstGeom prst="rect">
            <a:avLst/>
          </a:prstGeom>
          <a:noFill/>
        </p:spPr>
        <p:txBody>
          <a:bodyPr wrap="square" rtlCol="0">
            <a:spAutoFit/>
          </a:bodyPr>
          <a:lstStyle/>
          <a:p>
            <a:r>
              <a:rPr lang="en-US" i="1" smtClean="0"/>
              <a:t>Quality factor vs Accelerating field of HTC-3</a:t>
            </a:r>
            <a:endParaRPr lang="en-GB" i="1"/>
          </a:p>
        </p:txBody>
      </p:sp>
      <p:sp>
        <p:nvSpPr>
          <p:cNvPr id="17" name="TextBox 16"/>
          <p:cNvSpPr txBox="1"/>
          <p:nvPr/>
        </p:nvSpPr>
        <p:spPr>
          <a:xfrm>
            <a:off x="6148770" y="6296510"/>
            <a:ext cx="2831799" cy="523220"/>
          </a:xfrm>
          <a:prstGeom prst="rect">
            <a:avLst/>
          </a:prstGeom>
          <a:noFill/>
        </p:spPr>
        <p:txBody>
          <a:bodyPr wrap="square" rtlCol="0">
            <a:spAutoFit/>
          </a:bodyPr>
          <a:lstStyle/>
          <a:p>
            <a:r>
              <a:rPr lang="en-US" sz="1400" i="1" smtClean="0">
                <a:solidFill>
                  <a:schemeClr val="bg1">
                    <a:lumMod val="50000"/>
                  </a:schemeClr>
                </a:solidFill>
              </a:rPr>
              <a:t>Graph credit: N.R.A. Valles</a:t>
            </a:r>
          </a:p>
          <a:p>
            <a:r>
              <a:rPr lang="en-US" sz="1400" i="1" smtClean="0">
                <a:solidFill>
                  <a:schemeClr val="bg1">
                    <a:lumMod val="50000"/>
                  </a:schemeClr>
                </a:solidFill>
              </a:rPr>
              <a:t>Photo credit: LEPP SRF newsletter</a:t>
            </a:r>
            <a:endParaRPr lang="en-GB" sz="1400" i="1">
              <a:solidFill>
                <a:schemeClr val="bg1">
                  <a:lumMod val="50000"/>
                </a:schemeClr>
              </a:solidFill>
            </a:endParaRP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50256" t="16827" r="8934" b="14603"/>
          <a:stretch/>
        </p:blipFill>
        <p:spPr>
          <a:xfrm>
            <a:off x="152400" y="4507468"/>
            <a:ext cx="2985310" cy="1789042"/>
          </a:xfrm>
          <a:prstGeom prst="rect">
            <a:avLst/>
          </a:prstGeom>
        </p:spPr>
      </p:pic>
      <p:sp>
        <p:nvSpPr>
          <p:cNvPr id="19" name="TextBox 18"/>
          <p:cNvSpPr txBox="1"/>
          <p:nvPr/>
        </p:nvSpPr>
        <p:spPr>
          <a:xfrm>
            <a:off x="441527" y="4072202"/>
            <a:ext cx="2407055" cy="369332"/>
          </a:xfrm>
          <a:prstGeom prst="rect">
            <a:avLst/>
          </a:prstGeom>
          <a:noFill/>
        </p:spPr>
        <p:txBody>
          <a:bodyPr wrap="square" rtlCol="0">
            <a:spAutoFit/>
          </a:bodyPr>
          <a:lstStyle/>
          <a:p>
            <a:r>
              <a:rPr lang="en-US" i="1" smtClean="0"/>
              <a:t>The HTC at Wilson Lab</a:t>
            </a:r>
            <a:endParaRPr lang="en-GB" i="1"/>
          </a:p>
        </p:txBody>
      </p:sp>
      <p:grpSp>
        <p:nvGrpSpPr>
          <p:cNvPr id="10" name="Group 9"/>
          <p:cNvGrpSpPr/>
          <p:nvPr/>
        </p:nvGrpSpPr>
        <p:grpSpPr>
          <a:xfrm>
            <a:off x="7101840" y="3322320"/>
            <a:ext cx="106680" cy="998220"/>
            <a:chOff x="7101840" y="3322320"/>
            <a:chExt cx="106680" cy="998220"/>
          </a:xfrm>
        </p:grpSpPr>
        <p:cxnSp>
          <p:nvCxnSpPr>
            <p:cNvPr id="4" name="Straight Connector 3"/>
            <p:cNvCxnSpPr/>
            <p:nvPr/>
          </p:nvCxnSpPr>
          <p:spPr>
            <a:xfrm flipV="1">
              <a:off x="7208520" y="3322320"/>
              <a:ext cx="0" cy="99060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101840" y="3322320"/>
              <a:ext cx="106680"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101840" y="4320540"/>
              <a:ext cx="106680"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7277100" y="3581400"/>
            <a:ext cx="701040" cy="461665"/>
          </a:xfrm>
          <a:prstGeom prst="rect">
            <a:avLst/>
          </a:prstGeom>
          <a:noFill/>
        </p:spPr>
        <p:txBody>
          <a:bodyPr wrap="square" rtlCol="0">
            <a:spAutoFit/>
          </a:bodyPr>
          <a:lstStyle/>
          <a:p>
            <a:r>
              <a:rPr lang="en-GB" sz="2400" b="1" i="1" smtClean="0">
                <a:solidFill>
                  <a:srgbClr val="FF0000"/>
                </a:solidFill>
              </a:rPr>
              <a:t>× 3</a:t>
            </a:r>
            <a:endParaRPr lang="en-GB" sz="2400" b="1" i="1">
              <a:solidFill>
                <a:srgbClr val="FF0000"/>
              </a:solidFill>
            </a:endParaRPr>
          </a:p>
        </p:txBody>
      </p:sp>
    </p:spTree>
    <p:extLst>
      <p:ext uri="{BB962C8B-B14F-4D97-AF65-F5344CB8AC3E}">
        <p14:creationId xmlns:p14="http://schemas.microsoft.com/office/powerpoint/2010/main" val="46461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HOM load heating</a:t>
            </a:r>
            <a:endParaRPr lang="en-GB"/>
          </a:p>
        </p:txBody>
      </p:sp>
      <p:sp>
        <p:nvSpPr>
          <p:cNvPr id="3" name="Content Placeholder 2"/>
          <p:cNvSpPr>
            <a:spLocks noGrp="1"/>
          </p:cNvSpPr>
          <p:nvPr>
            <p:ph idx="1"/>
          </p:nvPr>
        </p:nvSpPr>
        <p:spPr/>
        <p:txBody>
          <a:bodyPr/>
          <a:lstStyle/>
          <a:p>
            <a:r>
              <a:rPr lang="en-GB" smtClean="0"/>
              <a:t>Pass a beam through the cavity, measure the increase in temperature of the HOM loads</a:t>
            </a:r>
          </a:p>
          <a:p>
            <a:r>
              <a:rPr lang="en-GB" smtClean="0"/>
              <a:t>Loss factor and power dissipation are measured and compared to expected values</a:t>
            </a: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365" y="3902454"/>
            <a:ext cx="2487203" cy="2667289"/>
          </a:xfrm>
          <a:prstGeom prst="rect">
            <a:avLst/>
          </a:prstGeom>
        </p:spPr>
      </p:pic>
    </p:spTree>
    <p:extLst>
      <p:ext uri="{BB962C8B-B14F-4D97-AF65-F5344CB8AC3E}">
        <p14:creationId xmlns:p14="http://schemas.microsoft.com/office/powerpoint/2010/main" val="2343602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 load copper coating</a:t>
            </a:r>
            <a:endParaRPr lang="en-GB" dirty="0"/>
          </a:p>
        </p:txBody>
      </p:sp>
      <p:sp>
        <p:nvSpPr>
          <p:cNvPr id="3" name="Content Placeholder 2"/>
          <p:cNvSpPr>
            <a:spLocks noGrp="1"/>
          </p:cNvSpPr>
          <p:nvPr>
            <p:ph idx="1"/>
          </p:nvPr>
        </p:nvSpPr>
        <p:spPr/>
        <p:txBody>
          <a:bodyPr/>
          <a:lstStyle/>
          <a:p>
            <a:r>
              <a:rPr lang="en-US" dirty="0" smtClean="0"/>
              <a:t>Reduce losses, and hence heating, in the stainless steel walls of the beam pipe.</a:t>
            </a:r>
          </a:p>
          <a:p>
            <a:r>
              <a:rPr lang="en-US" dirty="0" smtClean="0"/>
              <a:t>Heating could potentially spread to the cavity </a:t>
            </a:r>
            <a:r>
              <a:rPr lang="en-US" dirty="0" err="1" smtClean="0"/>
              <a:t>beampipe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365" y="3902454"/>
            <a:ext cx="2487203" cy="2667289"/>
          </a:xfrm>
          <a:prstGeom prst="rect">
            <a:avLst/>
          </a:prstGeom>
        </p:spPr>
      </p:pic>
      <p:sp>
        <p:nvSpPr>
          <p:cNvPr id="6" name="Rectangular Callout 5"/>
          <p:cNvSpPr/>
          <p:nvPr/>
        </p:nvSpPr>
        <p:spPr>
          <a:xfrm>
            <a:off x="1379220" y="5502663"/>
            <a:ext cx="1629334" cy="828136"/>
          </a:xfrm>
          <a:prstGeom prst="wedgeRectCallout">
            <a:avLst>
              <a:gd name="adj1" fmla="val 90791"/>
              <a:gd name="adj2" fmla="val -7546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Location of Cu plating</a:t>
            </a:r>
            <a:endParaRPr lang="en-GB" sz="2400" dirty="0"/>
          </a:p>
        </p:txBody>
      </p:sp>
      <p:grpSp>
        <p:nvGrpSpPr>
          <p:cNvPr id="21" name="Group 20"/>
          <p:cNvGrpSpPr/>
          <p:nvPr/>
        </p:nvGrpSpPr>
        <p:grpSpPr>
          <a:xfrm>
            <a:off x="0" y="1447800"/>
            <a:ext cx="9144000" cy="4045982"/>
            <a:chOff x="0" y="1447800"/>
            <a:chExt cx="9144000" cy="404598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3667" b="12134"/>
            <a:stretch/>
          </p:blipFill>
          <p:spPr>
            <a:xfrm>
              <a:off x="0" y="1447800"/>
              <a:ext cx="9144000" cy="4045982"/>
            </a:xfrm>
            <a:prstGeom prst="rect">
              <a:avLst/>
            </a:prstGeom>
          </p:spPr>
        </p:pic>
        <p:cxnSp>
          <p:nvCxnSpPr>
            <p:cNvPr id="9" name="Straight Connector 8"/>
            <p:cNvCxnSpPr/>
            <p:nvPr/>
          </p:nvCxnSpPr>
          <p:spPr>
            <a:xfrm>
              <a:off x="1457325" y="3902454"/>
              <a:ext cx="0" cy="86957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6125" y="3902454"/>
              <a:ext cx="0" cy="86957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457325" y="4772025"/>
              <a:ext cx="5638800"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76725" y="4772025"/>
              <a:ext cx="0" cy="352425"/>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62262" y="5124450"/>
              <a:ext cx="2828925" cy="369332"/>
            </a:xfrm>
            <a:prstGeom prst="rect">
              <a:avLst/>
            </a:prstGeom>
            <a:noFill/>
          </p:spPr>
          <p:txBody>
            <a:bodyPr wrap="square" rtlCol="0">
              <a:spAutoFit/>
            </a:bodyPr>
            <a:lstStyle/>
            <a:p>
              <a:pPr algn="ctr"/>
              <a:r>
                <a:rPr lang="en-GB" dirty="0" smtClean="0"/>
                <a:t>80 K cooling system </a:t>
              </a:r>
              <a:endParaRPr lang="en-GB" dirty="0"/>
            </a:p>
          </p:txBody>
        </p:sp>
        <p:cxnSp>
          <p:nvCxnSpPr>
            <p:cNvPr id="18" name="Straight Connector 17"/>
            <p:cNvCxnSpPr/>
            <p:nvPr/>
          </p:nvCxnSpPr>
          <p:spPr>
            <a:xfrm>
              <a:off x="1828800" y="2226054"/>
              <a:ext cx="0" cy="86957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4337" y="1743075"/>
              <a:ext cx="2828925" cy="369332"/>
            </a:xfrm>
            <a:prstGeom prst="rect">
              <a:avLst/>
            </a:prstGeom>
            <a:noFill/>
          </p:spPr>
          <p:txBody>
            <a:bodyPr wrap="square" rtlCol="0">
              <a:spAutoFit/>
            </a:bodyPr>
            <a:lstStyle/>
            <a:p>
              <a:pPr algn="ctr"/>
              <a:r>
                <a:rPr lang="en-GB" dirty="0" smtClean="0"/>
                <a:t>HOM </a:t>
              </a:r>
              <a:r>
                <a:rPr lang="en-GB" dirty="0" err="1" smtClean="0"/>
                <a:t>beampipe</a:t>
              </a:r>
              <a:r>
                <a:rPr lang="en-GB" dirty="0" smtClean="0"/>
                <a:t> heating</a:t>
              </a:r>
              <a:endParaRPr lang="en-GB" dirty="0"/>
            </a:p>
          </p:txBody>
        </p:sp>
      </p:grpSp>
    </p:spTree>
    <p:extLst>
      <p:ext uri="{BB962C8B-B14F-4D97-AF65-F5344CB8AC3E}">
        <p14:creationId xmlns:p14="http://schemas.microsoft.com/office/powerpoint/2010/main" val="241013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23268</TotalTime>
  <Words>5079</Words>
  <Application>Microsoft Office PowerPoint</Application>
  <PresentationFormat>On-screen Show (4:3)</PresentationFormat>
  <Paragraphs>529</Paragraphs>
  <Slides>48</Slides>
  <Notes>36</Notes>
  <HiddenSlides>14</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Measuring HOM parameters with beam for Cornell’s ERL cavities</vt:lpstr>
      <vt:lpstr>Talk Outline</vt:lpstr>
      <vt:lpstr>Beam Break-Up (BBU) in ERLs</vt:lpstr>
      <vt:lpstr>The Main Linac Cavity</vt:lpstr>
      <vt:lpstr>Horizontal Test Cryomodule (HTC)</vt:lpstr>
      <vt:lpstr>Testing the HTC</vt:lpstr>
      <vt:lpstr>The Quality Factor</vt:lpstr>
      <vt:lpstr>HOM load heating</vt:lpstr>
      <vt:lpstr>HOM load copper coating</vt:lpstr>
      <vt:lpstr>ERL Injector prototype</vt:lpstr>
      <vt:lpstr>HOM heating results</vt:lpstr>
      <vt:lpstr>HOM heating results</vt:lpstr>
      <vt:lpstr>HOM heating conclusions</vt:lpstr>
      <vt:lpstr>HOM detection with beam</vt:lpstr>
      <vt:lpstr>Experimental setup</vt:lpstr>
      <vt:lpstr>Example decay</vt:lpstr>
      <vt:lpstr>Characteristic factor: the R/Q</vt:lpstr>
      <vt:lpstr>Magnitude of the HOM kick</vt:lpstr>
      <vt:lpstr>Expected kick landscape</vt:lpstr>
      <vt:lpstr>Expected kick landscape</vt:lpstr>
      <vt:lpstr>List of modes found in the ERL 7-cell</vt:lpstr>
      <vt:lpstr>PowerPoint Presentation</vt:lpstr>
      <vt:lpstr>PowerPoint Presentation</vt:lpstr>
      <vt:lpstr>PowerPoint Presentation</vt:lpstr>
      <vt:lpstr>Dipole conclusions</vt:lpstr>
      <vt:lpstr>Overall conclusions</vt:lpstr>
      <vt:lpstr>Thank you for listening</vt:lpstr>
      <vt:lpstr>Slides for answering questions</vt:lpstr>
      <vt:lpstr>Experiment resolution</vt:lpstr>
      <vt:lpstr>Current scaling</vt:lpstr>
      <vt:lpstr>Introduction</vt:lpstr>
      <vt:lpstr>PowerPoint Presentation</vt:lpstr>
      <vt:lpstr>Theory</vt:lpstr>
      <vt:lpstr>Anatomy of a decay curve</vt:lpstr>
      <vt:lpstr>Motivation</vt:lpstr>
      <vt:lpstr>How do we expect the mode to kick?</vt:lpstr>
      <vt:lpstr>Breaking symmetry</vt:lpstr>
      <vt:lpstr>Data</vt:lpstr>
      <vt:lpstr>PowerPoint Presentation</vt:lpstr>
      <vt:lpstr>PowerPoint Presentation</vt:lpstr>
      <vt:lpstr>Plotting for the sake of analysis</vt:lpstr>
      <vt:lpstr>Analysis feedback loop</vt:lpstr>
      <vt:lpstr>Conundrums</vt:lpstr>
      <vt:lpstr>Conundrums</vt:lpstr>
      <vt:lpstr>Conundrums</vt:lpstr>
      <vt:lpstr>Current focus</vt:lpstr>
      <vt:lpstr>Conclusions</vt:lpstr>
      <vt:lpstr>The Cornell ERL</vt:lpstr>
    </vt:vector>
  </TitlesOfParts>
  <Company>LEPP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Cornell ERL HTC HOM measurements</dc:title>
  <dc:creator>Daniel L. Hall</dc:creator>
  <cp:lastModifiedBy>Daniel Leslie Hall</cp:lastModifiedBy>
  <cp:revision>125</cp:revision>
  <cp:lastPrinted>2014-07-07T19:57:20Z</cp:lastPrinted>
  <dcterms:created xsi:type="dcterms:W3CDTF">2014-05-05T19:06:56Z</dcterms:created>
  <dcterms:modified xsi:type="dcterms:W3CDTF">2014-07-15T04:58:58Z</dcterms:modified>
</cp:coreProperties>
</file>