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59" r:id="rId3"/>
    <p:sldId id="373" r:id="rId4"/>
    <p:sldId id="360" r:id="rId5"/>
    <p:sldId id="376" r:id="rId6"/>
    <p:sldId id="374" r:id="rId7"/>
    <p:sldId id="375" r:id="rId8"/>
    <p:sldId id="372" r:id="rId9"/>
  </p:sldIdLst>
  <p:sldSz cx="9144000" cy="6858000" type="screen4x3"/>
  <p:notesSz cx="6858000" cy="9144000"/>
  <p:defaultTextStyle>
    <a:defPPr>
      <a:defRPr lang="en-GB"/>
    </a:defPPr>
    <a:lvl1pPr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  <a:srgbClr val="CC3300"/>
    <a:srgbClr val="253E90"/>
    <a:srgbClr val="2D48B9"/>
    <a:srgbClr val="2D3AB9"/>
    <a:srgbClr val="2840A4"/>
    <a:srgbClr val="2736A5"/>
    <a:srgbClr val="A984D3"/>
    <a:srgbClr val="00D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4660"/>
  </p:normalViewPr>
  <p:slideViewPr>
    <p:cSldViewPr>
      <p:cViewPr>
        <p:scale>
          <a:sx n="57" d="100"/>
          <a:sy n="57" d="100"/>
        </p:scale>
        <p:origin x="-1608" y="-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CAFAAF73-26E1-604C-9BDC-327666B32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3E93A0-CC02-5141-BD57-9B93310656AA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738-26E7-D147-B73A-BDF7803B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85641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981200"/>
            <a:ext cx="3351213" cy="4113213"/>
          </a:xfr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0"/>
            <a:ext cx="3352800" cy="1979613"/>
          </a:xfr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 smtClean="0"/>
              <a:t>Secon</a:t>
            </a:r>
            <a:r>
              <a:rPr lang="en-US" sz="2000" dirty="0" smtClean="0">
                <a:solidFill>
                  <a:srgbClr val="FFFF00"/>
                </a:solidFill>
              </a:rPr>
              <a:t>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Muon Campus Plan, 16 Dec 2011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381000" y="6305550"/>
            <a:ext cx="989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FFFFFF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 algn="r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r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r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r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F781A0-29A0-0442-A2E3-CB0A4E6A76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2876550" y="6288088"/>
            <a:ext cx="33893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81000" y="6305550"/>
            <a:ext cx="989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9FF781A0-29A0-0442-A2E3-CB0A4E6A7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68564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64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GB" dirty="0" smtClean="0"/>
              <a:t>Second </a:t>
            </a:r>
            <a:r>
              <a:rPr lang="en-GB" dirty="0"/>
              <a:t>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800100" y="914400"/>
            <a:ext cx="7543800" cy="1588"/>
          </a:xfrm>
          <a:prstGeom prst="line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9088" indent="-228600" algn="l" defTabSz="457200" rtl="0" eaLnBrk="0" fontAlgn="base" hangingPunct="0">
        <a:spcBef>
          <a:spcPts val="600"/>
        </a:spcBef>
        <a:spcAft>
          <a:spcPct val="0"/>
        </a:spcAft>
        <a:buClrTx/>
        <a:buSzTx/>
        <a:buFontTx/>
        <a:buNone/>
        <a:tabLst>
          <a:tab pos="428625" algn="l"/>
          <a:tab pos="889000" algn="l"/>
          <a:tab pos="1803400" algn="l"/>
          <a:tab pos="2717800" algn="l"/>
          <a:tab pos="3632200" algn="l"/>
          <a:tab pos="4546600" algn="l"/>
          <a:tab pos="5461000" algn="l"/>
          <a:tab pos="6375400" algn="l"/>
          <a:tab pos="7289800" algn="l"/>
          <a:tab pos="8204200" algn="l"/>
          <a:tab pos="9118600" algn="l"/>
          <a:tab pos="10033000" algn="l"/>
        </a:tabLst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584200" indent="-265113" algn="l" defTabSz="457200" rtl="0" eaLnBrk="0" fontAlgn="base" hangingPunct="0">
        <a:spcBef>
          <a:spcPts val="500"/>
        </a:spcBef>
        <a:spcAft>
          <a:spcPct val="0"/>
        </a:spcAft>
        <a:buClr>
          <a:srgbClr val="FFFF00"/>
        </a:buClr>
        <a:buSzPct val="70000"/>
        <a:buFont typeface="Wingdings" charset="2"/>
        <a:buNone/>
        <a:tabLst>
          <a:tab pos="428625" algn="l"/>
          <a:tab pos="889000" algn="l"/>
          <a:tab pos="1803400" algn="l"/>
          <a:tab pos="2717800" algn="l"/>
          <a:tab pos="3632200" algn="l"/>
          <a:tab pos="4546600" algn="l"/>
          <a:tab pos="5461000" algn="l"/>
          <a:tab pos="6375400" algn="l"/>
          <a:tab pos="7289800" algn="l"/>
          <a:tab pos="8204200" algn="l"/>
          <a:tab pos="9118600" algn="l"/>
          <a:tab pos="10033000" algn="l"/>
        </a:tabLst>
        <a:defRPr sz="2000">
          <a:solidFill>
            <a:srgbClr val="FFFF00"/>
          </a:solidFill>
          <a:latin typeface="+mn-lt"/>
          <a:ea typeface="+mn-ea"/>
          <a:cs typeface="+mn-cs"/>
        </a:defRPr>
      </a:lvl2pPr>
      <a:lvl3pPr marL="822960" indent="-228600" algn="l" defTabSz="457200" rtl="0" eaLnBrk="0" fontAlgn="base" hangingPunct="0">
        <a:spcBef>
          <a:spcPts val="45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905000"/>
            <a:ext cx="7772400" cy="2514600"/>
          </a:xfrm>
        </p:spPr>
        <p:txBody>
          <a:bodyPr lIns="91440" tIns="45720" rIns="91440" bIns="4572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/>
              <a:t>Muon</a:t>
            </a:r>
            <a:r>
              <a:rPr lang="en-US" sz="4000" dirty="0" smtClean="0"/>
              <a:t> Campus Program</a:t>
            </a:r>
            <a:br>
              <a:rPr lang="en-US" sz="4000" dirty="0" smtClean="0"/>
            </a:br>
            <a:r>
              <a:rPr lang="en-US" sz="4000" dirty="0" smtClean="0"/>
              <a:t>RR to P1 Transfer Line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Cons Gattuso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bg1"/>
                </a:solidFill>
              </a:rPr>
              <a:t>8/28/13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4666" r="3302" b="4615"/>
          <a:stretch/>
        </p:blipFill>
        <p:spPr bwMode="auto">
          <a:xfrm>
            <a:off x="4762" y="2596896"/>
            <a:ext cx="6804818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 to P1 Transfer </a:t>
            </a:r>
            <a:r>
              <a:rPr lang="en-US" dirty="0"/>
              <a:t>L</a:t>
            </a:r>
            <a:r>
              <a:rPr lang="en-US" dirty="0" smtClean="0"/>
              <a:t>ine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7222"/>
            <a:ext cx="8821118" cy="2668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68880" y="1885596"/>
            <a:ext cx="653897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 shutdown will only deal with the Recycler</a:t>
            </a:r>
          </a:p>
          <a:p>
            <a:pPr algn="ctr"/>
            <a:r>
              <a:rPr lang="en-US" dirty="0" smtClean="0"/>
              <a:t> portion of the beam line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6274258" y="1853281"/>
            <a:ext cx="1411329" cy="3291842"/>
          </a:xfrm>
          <a:prstGeom prst="rightBrac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RR to P1 line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366" y="1066800"/>
            <a:ext cx="838263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Stand Modification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Lambertson stands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Drawings are complete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Assembly/installation drawing underway 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Kicker stands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Drawing are underway</a:t>
            </a:r>
          </a:p>
          <a:p>
            <a:pPr algn="l"/>
            <a:r>
              <a:rPr lang="en-US" sz="1400" dirty="0" smtClean="0"/>
              <a:t>Vacuum Rework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General layout sketches complete</a:t>
            </a:r>
          </a:p>
          <a:p>
            <a:pPr marL="1428750" lvl="2" algn="l">
              <a:buFont typeface="Arial" panose="020B0604020202020204" pitchFamily="34" charset="0"/>
              <a:buChar char="•"/>
            </a:pPr>
            <a:r>
              <a:rPr lang="en-US" sz="1400" dirty="0" smtClean="0"/>
              <a:t>Drafting switching over form IDEALS to VX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Issues not resolved</a:t>
            </a:r>
          </a:p>
          <a:p>
            <a:pPr marL="1428750" lvl="2" algn="l">
              <a:buFont typeface="Arial" panose="020B0604020202020204" pitchFamily="34" charset="0"/>
              <a:buChar char="•"/>
            </a:pPr>
            <a:r>
              <a:rPr lang="en-US" sz="1400" dirty="0" smtClean="0"/>
              <a:t>Pump placement, Beam box, Beam </a:t>
            </a:r>
            <a:r>
              <a:rPr lang="en-US" sz="1400" dirty="0"/>
              <a:t>P</a:t>
            </a:r>
            <a:r>
              <a:rPr lang="en-US" sz="1400" dirty="0" smtClean="0"/>
              <a:t>ipe supports</a:t>
            </a:r>
          </a:p>
          <a:p>
            <a:pPr algn="l"/>
            <a:r>
              <a:rPr lang="en-US" sz="1400" dirty="0" smtClean="0"/>
              <a:t>Cable pulls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Preliminary list generated</a:t>
            </a:r>
          </a:p>
          <a:p>
            <a:pPr algn="l"/>
            <a:r>
              <a:rPr lang="en-US" sz="1400" dirty="0" smtClean="0"/>
              <a:t>Interferences mitigation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 looking for MI access time to identify issues </a:t>
            </a:r>
          </a:p>
          <a:p>
            <a:pPr algn="l"/>
            <a:r>
              <a:rPr lang="en-US" sz="1400" dirty="0" smtClean="0"/>
              <a:t>Lattice updates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Correction elements added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Beam line instrumentation updated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53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 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Task codes open </a:t>
            </a:r>
            <a:r>
              <a:rPr lang="en-US" dirty="0" smtClean="0">
                <a:solidFill>
                  <a:schemeClr val="bg1"/>
                </a:solidFill>
              </a:rPr>
              <a:t>10/1/2013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Vacuum design should be finalized by 11/4/13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Pumps/Gauges/valves order should be placed by 12/2/13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EE support should receive the vacuum layout/configure at this time to layout the CIA crate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 Designs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Lambertson/Kickers/Differential pumping should be done </a:t>
            </a:r>
            <a:r>
              <a:rPr lang="en-US" dirty="0"/>
              <a:t>by </a:t>
            </a:r>
            <a:r>
              <a:rPr lang="en-US" dirty="0" smtClean="0"/>
              <a:t>12/9/13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 parts should be ordered by 12/16/13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Shut down Readiness (Last Week of May)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stand components in hand and staged at MI-60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Installation drawings/procedures ready and signed off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Vacuum Components ready for installation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Cabling in hand and ready for installation   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Shutdown Begins ( 4</a:t>
            </a:r>
            <a:r>
              <a:rPr lang="en-US" baseline="30000" dirty="0" smtClean="0"/>
              <a:t>th</a:t>
            </a:r>
            <a:r>
              <a:rPr lang="en-US" dirty="0" smtClean="0"/>
              <a:t> Qtr.. of 2014 FY, July/Aug/Sept) 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48400" y="1826567"/>
            <a:ext cx="2211573" cy="461665"/>
            <a:chOff x="6248400" y="1826567"/>
            <a:chExt cx="2211573" cy="461665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248400" y="2057400"/>
              <a:ext cx="1066800" cy="0"/>
            </a:xfrm>
            <a:prstGeom prst="line">
              <a:avLst/>
            </a:prstGeom>
            <a:solidFill>
              <a:srgbClr val="00B8FF"/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7247782" y="1826567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2/15/14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93173" y="3505200"/>
            <a:ext cx="1446027" cy="533400"/>
            <a:chOff x="7393173" y="3505200"/>
            <a:chExt cx="1446027" cy="533400"/>
          </a:xfrm>
        </p:grpSpPr>
        <p:sp>
          <p:nvSpPr>
            <p:cNvPr id="6" name="TextBox 5"/>
            <p:cNvSpPr txBox="1"/>
            <p:nvPr/>
          </p:nvSpPr>
          <p:spPr>
            <a:xfrm>
              <a:off x="7798530" y="3576935"/>
              <a:ext cx="104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2/7/14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7393173" y="3505200"/>
              <a:ext cx="1066800" cy="0"/>
            </a:xfrm>
            <a:prstGeom prst="line">
              <a:avLst/>
            </a:prstGeom>
            <a:solidFill>
              <a:srgbClr val="00B8FF"/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7779134" y="564411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en-US" b="1" dirty="0" smtClean="0">
                <a:solidFill>
                  <a:srgbClr val="FF0000"/>
                </a:solidFill>
              </a:rPr>
              <a:t>/1/14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95800" y="3578320"/>
            <a:ext cx="2259870" cy="461665"/>
            <a:chOff x="4495800" y="3578320"/>
            <a:chExt cx="225987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5543479" y="3578320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2/12/14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495800" y="3809152"/>
              <a:ext cx="1066800" cy="0"/>
            </a:xfrm>
            <a:prstGeom prst="line">
              <a:avLst/>
            </a:prstGeom>
            <a:solidFill>
              <a:srgbClr val="00B8FF"/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5715000" y="1397305"/>
            <a:ext cx="2336070" cy="461665"/>
            <a:chOff x="5715000" y="1397305"/>
            <a:chExt cx="2336070" cy="46166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5715000" y="1676400"/>
              <a:ext cx="1066800" cy="0"/>
            </a:xfrm>
            <a:prstGeom prst="line">
              <a:avLst/>
            </a:prstGeom>
            <a:solidFill>
              <a:srgbClr val="00B8FF"/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010400" y="1397305"/>
              <a:ext cx="104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2/9/14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2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the Fall 2014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486400"/>
          </a:xfrm>
        </p:spPr>
        <p:txBody>
          <a:bodyPr/>
          <a:lstStyle/>
          <a:p>
            <a:r>
              <a:rPr lang="en-US" dirty="0" smtClean="0"/>
              <a:t>Start of the shut down September 1 2014 (tentative)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Driven by Com Ed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 345KV line maintenance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Duration 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6-8 Weeks</a:t>
            </a:r>
            <a:r>
              <a:rPr lang="en-US" dirty="0"/>
              <a:t> </a:t>
            </a:r>
            <a:r>
              <a:rPr lang="en-US" dirty="0" smtClean="0"/>
              <a:t>Driven by the RR to P1 line Recycler modification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shutdown Work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MI/RR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Replace 3 sets of Lambertson flanges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 3</a:t>
            </a:r>
            <a:r>
              <a:rPr lang="en-US" baseline="30000" dirty="0" smtClean="0"/>
              <a:t>rd</a:t>
            </a:r>
            <a:r>
              <a:rPr lang="en-US" dirty="0" smtClean="0"/>
              <a:t> RF cavity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 2 IPMS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 201 electron cloud experiment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 up aperture in the RR to MI extraction line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Techs will be a premium</a:t>
            </a:r>
          </a:p>
          <a:p>
            <a:pPr marL="93726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May not get much done during this </a:t>
            </a:r>
            <a:r>
              <a:rPr lang="en-US" smtClean="0"/>
              <a:t>time period in </a:t>
            </a:r>
            <a:r>
              <a:rPr lang="en-US" dirty="0" smtClean="0"/>
              <a:t>Muon rings 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37260" lvl="2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985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6429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First Access Monday/Tuesday access period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Mech Support Tunnel</a:t>
            </a:r>
            <a:endParaRPr lang="en-US" sz="1400" dirty="0"/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Prepping Storage areas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Converting over the E760 pit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General house keeping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Procedures requested from Mechanical support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Beam pipe processing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Water system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Stand inspections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Magnet inspections</a:t>
            </a:r>
          </a:p>
          <a:p>
            <a:pPr algn="l"/>
            <a:r>
              <a:rPr lang="en-US" sz="1400" dirty="0" smtClean="0"/>
              <a:t>Alignment </a:t>
            </a:r>
            <a:endParaRPr lang="en-US" sz="1400" dirty="0"/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Network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Ceiling  monuments </a:t>
            </a:r>
            <a:r>
              <a:rPr lang="en-US" sz="1400" dirty="0" smtClean="0"/>
              <a:t>installed (~100 monuments installed) </a:t>
            </a:r>
            <a:endParaRPr lang="en-US" sz="1400" dirty="0" smtClean="0"/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Floor </a:t>
            </a:r>
            <a:r>
              <a:rPr lang="en-US" sz="1400" dirty="0" smtClean="0"/>
              <a:t>monuments(~45 of the 110 installed)</a:t>
            </a:r>
            <a:endParaRPr lang="en-US" sz="1400" dirty="0" smtClean="0"/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Wall monuments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Delivery Ring Referencing and As-founds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05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Weeks to Come……..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7848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Tunnel clean up</a:t>
            </a:r>
            <a:endParaRPr lang="en-US" sz="1400" dirty="0"/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Prepping Storage areas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Lots of </a:t>
            </a:r>
            <a:r>
              <a:rPr lang="en-US" sz="1400" dirty="0" err="1" smtClean="0"/>
              <a:t>misc</a:t>
            </a:r>
            <a:r>
              <a:rPr lang="en-US" sz="1400" dirty="0" smtClean="0"/>
              <a:t> cables/ pipe and other hardware in the tunnel</a:t>
            </a:r>
          </a:p>
          <a:p>
            <a:pPr marL="1943100" lvl="3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Some in short straight section</a:t>
            </a:r>
          </a:p>
          <a:p>
            <a:pPr marL="1943100" lvl="3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Some in storage bins/fenced in areas </a:t>
            </a:r>
          </a:p>
          <a:p>
            <a:pPr algn="l"/>
            <a:r>
              <a:rPr lang="en-US" sz="1400" dirty="0" smtClean="0"/>
              <a:t>Alignment </a:t>
            </a:r>
            <a:endParaRPr lang="en-US" sz="1400" dirty="0"/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Network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Ceiling  monuments installed 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Floor monuments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Wall monuments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Delivery Ring Referencing and As-founds 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Tunnel </a:t>
            </a:r>
            <a:r>
              <a:rPr lang="en-US" sz="1400" dirty="0"/>
              <a:t>component tagging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What stays</a:t>
            </a:r>
          </a:p>
          <a:p>
            <a:pPr marL="1028700" lvl="1" algn="l">
              <a:buFont typeface="Arial" panose="020B0604020202020204" pitchFamily="34" charset="0"/>
              <a:buChar char="•"/>
            </a:pPr>
            <a:r>
              <a:rPr lang="en-US" sz="1400" dirty="0" smtClean="0"/>
              <a:t>What goes</a:t>
            </a:r>
          </a:p>
          <a:p>
            <a:pPr marL="1428750" lvl="2" algn="l">
              <a:buFont typeface="Arial" panose="020B0604020202020204" pitchFamily="34" charset="0"/>
              <a:buChar char="•"/>
            </a:pPr>
            <a:r>
              <a:rPr lang="en-US" sz="1400" dirty="0" smtClean="0"/>
              <a:t>Storage</a:t>
            </a:r>
          </a:p>
          <a:p>
            <a:pPr marL="1428750" lvl="2" algn="l">
              <a:buFont typeface="Arial" panose="020B0604020202020204" pitchFamily="34" charset="0"/>
              <a:buChar char="•"/>
            </a:pPr>
            <a:r>
              <a:rPr lang="en-US" sz="1400" dirty="0" smtClean="0"/>
              <a:t>New location </a:t>
            </a:r>
          </a:p>
          <a:p>
            <a:pPr marL="1428750" lvl="2" algn="l">
              <a:buFont typeface="Arial" panose="020B0604020202020204" pitchFamily="34" charset="0"/>
              <a:buChar char="•"/>
            </a:pPr>
            <a:r>
              <a:rPr lang="en-US" sz="1400" dirty="0"/>
              <a:t>W</a:t>
            </a:r>
            <a:r>
              <a:rPr lang="en-US" sz="1400" dirty="0" smtClean="0"/>
              <a:t>aste</a:t>
            </a:r>
            <a:endParaRPr lang="en-US" sz="14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3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856413" cy="609600"/>
          </a:xfrm>
        </p:spPr>
        <p:txBody>
          <a:bodyPr/>
          <a:lstStyle/>
          <a:p>
            <a:r>
              <a:rPr lang="en-US" dirty="0" smtClean="0"/>
              <a:t>Documenting Our access period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57" y="1066800"/>
            <a:ext cx="5963518" cy="4424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525" y="1524000"/>
            <a:ext cx="318048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We will be tagging our  entries using the ”Subject”                    (studies title page).</a:t>
            </a:r>
          </a:p>
          <a:p>
            <a:pPr algn="l"/>
            <a:r>
              <a:rPr lang="en-US" dirty="0" smtClean="0"/>
              <a:t>Looking for suggest as to how to title them…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72833</TotalTime>
  <Words>437</Words>
  <Application>Microsoft Office PowerPoint</Application>
  <PresentationFormat>On-screen Show (4:3)</PresentationFormat>
  <Paragraphs>101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Muon Campus Program RR to P1 Transfer Line    Cons Gattuso  8/28/13</vt:lpstr>
      <vt:lpstr>RR to P1 Transfer Line</vt:lpstr>
      <vt:lpstr>RR to P1 line update</vt:lpstr>
      <vt:lpstr>Mile Stones</vt:lpstr>
      <vt:lpstr>Schedule for the Fall 2014 shutdown</vt:lpstr>
      <vt:lpstr>PowerPoint Presentation</vt:lpstr>
      <vt:lpstr>Weeks to Come……..</vt:lpstr>
      <vt:lpstr>Documenting Our access period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Consolato Gattuso x6331 08022N</cp:lastModifiedBy>
  <cp:revision>483</cp:revision>
  <cp:lastPrinted>1601-01-01T00:00:00Z</cp:lastPrinted>
  <dcterms:created xsi:type="dcterms:W3CDTF">2011-12-16T15:41:58Z</dcterms:created>
  <dcterms:modified xsi:type="dcterms:W3CDTF">2014-01-16T14:35:08Z</dcterms:modified>
</cp:coreProperties>
</file>