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3" r:id="rId2"/>
    <p:sldId id="292" r:id="rId3"/>
    <p:sldId id="494" r:id="rId4"/>
    <p:sldId id="480" r:id="rId5"/>
    <p:sldId id="405" r:id="rId6"/>
    <p:sldId id="271" r:id="rId7"/>
    <p:sldId id="299" r:id="rId8"/>
    <p:sldId id="409" r:id="rId9"/>
    <p:sldId id="267" r:id="rId10"/>
    <p:sldId id="272" r:id="rId11"/>
    <p:sldId id="410" r:id="rId12"/>
    <p:sldId id="418" r:id="rId13"/>
    <p:sldId id="495" r:id="rId14"/>
    <p:sldId id="481" r:id="rId15"/>
    <p:sldId id="482" r:id="rId16"/>
    <p:sldId id="483" r:id="rId17"/>
    <p:sldId id="489" r:id="rId18"/>
    <p:sldId id="314" r:id="rId19"/>
    <p:sldId id="436" r:id="rId20"/>
    <p:sldId id="437" r:id="rId21"/>
    <p:sldId id="500" r:id="rId22"/>
    <p:sldId id="502" r:id="rId23"/>
    <p:sldId id="501" r:id="rId24"/>
    <p:sldId id="498" r:id="rId25"/>
    <p:sldId id="499" r:id="rId26"/>
    <p:sldId id="443" r:id="rId27"/>
    <p:sldId id="486" r:id="rId28"/>
    <p:sldId id="490" r:id="rId29"/>
    <p:sldId id="491" r:id="rId30"/>
    <p:sldId id="492" r:id="rId31"/>
    <p:sldId id="487" r:id="rId32"/>
    <p:sldId id="488" r:id="rId33"/>
    <p:sldId id="417" r:id="rId34"/>
    <p:sldId id="433" r:id="rId35"/>
    <p:sldId id="472" r:id="rId36"/>
    <p:sldId id="473" r:id="rId37"/>
    <p:sldId id="474" r:id="rId38"/>
    <p:sldId id="496" r:id="rId39"/>
    <p:sldId id="407" r:id="rId40"/>
    <p:sldId id="408" r:id="rId41"/>
    <p:sldId id="497" r:id="rId42"/>
    <p:sldId id="412" r:id="rId43"/>
    <p:sldId id="49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F6B36-35A5-084B-B4CC-270AB8F11F48}" type="datetimeFigureOut">
              <a:rPr lang="en-US" smtClean="0"/>
              <a:t>23/03/2014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6AAE4-88E1-4643-A253-5DA4E5BE1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01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E4E03-6BF1-5D4A-8609-3F02F53DE837}" type="datetimeFigureOut">
              <a:rPr lang="en-US" smtClean="0"/>
              <a:t>23/03/2014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65C37-F888-9942-86EF-D428BD409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92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2BC14-0560-EF40-9339-ED0F3D1718C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5C37-F888-9942-86EF-D428BD4099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F4573D-3C85-3B41-AD8C-C5773703ABD2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87D19F-7542-EA48-88FC-A9F01DDD7D30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4988"/>
            <a:ext cx="5026025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200025">
              <a:spcBef>
                <a:spcPts val="588"/>
              </a:spcBef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3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82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5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3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1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5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5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1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5FDE0-B69B-FB46-BC4B-32F1D42EF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asu.ast.cam.ac.uk/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://casu.ast.cam.ac.uk/surveys-projects/software-releas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01_Aerial-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5998"/>
            <a:ext cx="10744200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VISTA </a:t>
            </a:r>
            <a:r>
              <a:rPr lang="en-US" dirty="0">
                <a:solidFill>
                  <a:schemeClr val="bg1"/>
                </a:solidFill>
              </a:rPr>
              <a:t>near IR survey </a:t>
            </a:r>
            <a:r>
              <a:rPr lang="en-US" dirty="0" smtClean="0">
                <a:solidFill>
                  <a:schemeClr val="bg1"/>
                </a:solidFill>
              </a:rPr>
              <a:t>data </a:t>
            </a:r>
            <a:r>
              <a:rPr lang="en-US" sz="3600" dirty="0" smtClean="0">
                <a:solidFill>
                  <a:schemeClr val="bg1"/>
                </a:solidFill>
              </a:rPr>
              <a:t>and </a:t>
            </a:r>
            <a:r>
              <a:rPr lang="en-US" sz="3600" dirty="0" smtClean="0">
                <a:solidFill>
                  <a:schemeClr val="bg1"/>
                </a:solidFill>
              </a:rPr>
              <a:t>DES</a:t>
            </a:r>
            <a:endParaRPr lang="en-US" sz="36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6502" y="3593606"/>
            <a:ext cx="64008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Richard McMahon,</a:t>
            </a:r>
          </a:p>
          <a:p>
            <a:r>
              <a:rPr lang="en-US" sz="2400" dirty="0" err="1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Manda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Banerj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(UCL), Mike Irwin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Eduardo Gonzalez</a:t>
            </a:r>
            <a:r>
              <a:rPr lang="en-US" sz="24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Jim Lewis</a:t>
            </a:r>
            <a:endParaRPr lang="en-US" sz="2400" dirty="0" smtClean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solidFill>
                <a:schemeClr val="bg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F0B38E-CDE3-9749-8A34-6D645C1F8BE1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5366" name="Picture 5" descr="vista_logo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0"/>
            <a:ext cx="24479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ES-Logo-cropp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78" y="5283795"/>
            <a:ext cx="1437680" cy="14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" y="4018883"/>
            <a:ext cx="1643063" cy="116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5471216"/>
            <a:ext cx="5029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1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1"/>
          <p:cNvSpPr>
            <a:spLocks noGrp="1"/>
          </p:cNvSpPr>
          <p:nvPr>
            <p:ph type="title"/>
          </p:nvPr>
        </p:nvSpPr>
        <p:spPr>
          <a:xfrm>
            <a:off x="158063" y="93198"/>
            <a:ext cx="6096000" cy="604837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VHS observations status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on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2013, Sep 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4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st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B23C24-2395-4C4B-8F46-5D0A754527C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6019800" y="60998"/>
            <a:ext cx="3090863" cy="64633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Observing </a:t>
            </a:r>
            <a:r>
              <a:rPr lang="en-US" sz="1800" dirty="0"/>
              <a:t>Block(OB</a:t>
            </a:r>
            <a:r>
              <a:rPr lang="en-US" sz="1800" dirty="0" smtClean="0"/>
              <a:t>); </a:t>
            </a:r>
          </a:p>
          <a:p>
            <a:pPr eaLnBrk="1" hangingPunct="1"/>
            <a:r>
              <a:rPr lang="en-US" sz="1800" dirty="0" smtClean="0"/>
              <a:t>Tile</a:t>
            </a:r>
            <a:r>
              <a:rPr lang="en-US" sz="1800" dirty="0" smtClean="0"/>
              <a:t> </a:t>
            </a:r>
            <a:r>
              <a:rPr lang="en-US" sz="1800" dirty="0" smtClean="0"/>
              <a:t>= </a:t>
            </a:r>
            <a:r>
              <a:rPr lang="en-US" sz="1800" dirty="0"/>
              <a:t>1.5deg</a:t>
            </a:r>
            <a:r>
              <a:rPr lang="en-US" sz="1800" baseline="30000" dirty="0"/>
              <a:t>2</a:t>
            </a:r>
          </a:p>
        </p:txBody>
      </p:sp>
      <p:pic>
        <p:nvPicPr>
          <p:cNvPr id="9" name="Picture 8" descr="ob_progress_radec_20130830DES_201308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2494"/>
            <a:ext cx="8229600" cy="5486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6427" y="3618361"/>
            <a:ext cx="772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VIKING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64956" y="6327721"/>
            <a:ext cx="857904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VHS-DES currently completed ~2900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sq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~250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sq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overlapping DES SVA1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2283" y="2590578"/>
            <a:ext cx="772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VIKING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800503" y="3618361"/>
            <a:ext cx="772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VIKING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726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ob_progress_radec_desy1_201403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491133" y="0"/>
            <a:ext cx="8036719" cy="1544836"/>
          </a:xfrm>
          <a:ln/>
        </p:spPr>
        <p:txBody>
          <a:bodyPr rIns="-89294"/>
          <a:lstStyle/>
          <a:p>
            <a:r>
              <a:rPr lang="en-US" sz="3000" dirty="0" smtClean="0">
                <a:latin typeface="Chalkboard" charset="0"/>
                <a:cs typeface="Chalkboard" charset="0"/>
                <a:sym typeface="Chalkboard" charset="0"/>
              </a:rPr>
              <a:t>CASU </a:t>
            </a:r>
            <a:r>
              <a:rPr lang="en-US" sz="3000" dirty="0">
                <a:latin typeface="Chalkboard" charset="0"/>
                <a:cs typeface="Chalkboard" charset="0"/>
                <a:sym typeface="Chalkboard" charset="0"/>
              </a:rPr>
              <a:t>processing for VISTA  </a:t>
            </a:r>
            <a:endParaRPr lang="en-US" sz="3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14834" y="4196953"/>
            <a:ext cx="7742039" cy="2661047"/>
          </a:xfrm>
          <a:ln/>
        </p:spPr>
        <p:txBody>
          <a:bodyPr/>
          <a:lstStyle/>
          <a:p>
            <a:pPr marL="425262" indent="-373918">
              <a:buSzPct val="63000"/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CASU responsible for all NIR processing for VISTA and WFCAM as part of the </a:t>
            </a:r>
            <a:r>
              <a:rPr lang="en-US" sz="2000" dirty="0" smtClean="0">
                <a:latin typeface="Chalkboard" charset="0"/>
                <a:cs typeface="Chalkboard" charset="0"/>
                <a:sym typeface="Chalkboard" charset="0"/>
              </a:rPr>
              <a:t>VISTA Data Flow System(VDFS)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425262" indent="-373918">
              <a:spcBef>
                <a:spcPts val="1828"/>
              </a:spcBef>
              <a:buSzPct val="63000"/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VISTA </a:t>
            </a:r>
            <a:r>
              <a:rPr lang="en-US" sz="2000" dirty="0" smtClean="0">
                <a:latin typeface="Chalkboard" charset="0"/>
                <a:cs typeface="Chalkboard" charset="0"/>
                <a:sym typeface="Chalkboard" charset="0"/>
              </a:rPr>
              <a:t>pipelines run: </a:t>
            </a: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Paranal</a:t>
            </a: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; </a:t>
            </a: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Garching</a:t>
            </a: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; Cambridge 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pic>
        <p:nvPicPr>
          <p:cNvPr id="798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42" y="1759148"/>
            <a:ext cx="1437680" cy="14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59" y="1902024"/>
            <a:ext cx="1643063" cy="116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3388755" y="1830586"/>
            <a:ext cx="23402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59" bIns="0">
            <a:spAutoFit/>
          </a:bodyPr>
          <a:lstStyle/>
          <a:p>
            <a:pPr marL="36834" algn="ctr"/>
            <a:r>
              <a:rPr lang="en-US" sz="1700" dirty="0">
                <a:ea typeface="ＭＳ Ｐゴシック" charset="0"/>
                <a:cs typeface="Chalkboard" charset="0"/>
              </a:rPr>
              <a:t>Mike </a:t>
            </a:r>
            <a:r>
              <a:rPr lang="en-US" sz="1700" dirty="0" smtClean="0">
                <a:ea typeface="ＭＳ Ｐゴシック" charset="0"/>
                <a:cs typeface="Chalkboard" charset="0"/>
              </a:rPr>
              <a:t>Irwin</a:t>
            </a:r>
            <a:endParaRPr lang="en-US" sz="1700" dirty="0" smtClean="0">
              <a:ea typeface="ＭＳ Ｐゴシック" charset="0"/>
              <a:cs typeface="Chalkboard" charset="0"/>
            </a:endParaRPr>
          </a:p>
          <a:p>
            <a:pPr marL="36834" algn="ctr"/>
            <a:r>
              <a:rPr lang="en-US" sz="1700" dirty="0" smtClean="0">
                <a:ea typeface="ＭＳ Ｐゴシック" charset="0"/>
                <a:cs typeface="Chalkboard" charset="0"/>
              </a:rPr>
              <a:t>Jim </a:t>
            </a:r>
            <a:r>
              <a:rPr lang="en-US" sz="1700" dirty="0">
                <a:ea typeface="ＭＳ Ｐゴシック" charset="0"/>
                <a:cs typeface="Chalkboard" charset="0"/>
              </a:rPr>
              <a:t>Lewis </a:t>
            </a:r>
            <a:endParaRPr lang="en-US" sz="1700" dirty="0" smtClean="0">
              <a:ea typeface="ＭＳ Ｐゴシック" charset="0"/>
              <a:cs typeface="Chalkboard" charset="0"/>
            </a:endParaRPr>
          </a:p>
          <a:p>
            <a:pPr marL="36834" algn="ctr"/>
            <a:r>
              <a:rPr lang="en-US" sz="1700" dirty="0">
                <a:ea typeface="ＭＳ Ｐゴシック" charset="0"/>
                <a:cs typeface="Chalkboard" charset="0"/>
              </a:rPr>
              <a:t>Eduardo Gonzalez-</a:t>
            </a:r>
            <a:r>
              <a:rPr lang="en-US" sz="1700" dirty="0" err="1" smtClean="0">
                <a:ea typeface="ＭＳ Ｐゴシック" charset="0"/>
                <a:cs typeface="Chalkboard" charset="0"/>
              </a:rPr>
              <a:t>Solares</a:t>
            </a:r>
            <a:endParaRPr lang="en-US" sz="1700" dirty="0">
              <a:ea typeface="ＭＳ Ｐゴシック" charset="0"/>
              <a:cs typeface="Chalkboard" charset="0"/>
            </a:endParaRPr>
          </a:p>
          <a:p>
            <a:pPr marL="36834" algn="ctr"/>
            <a:r>
              <a:rPr lang="en-US" sz="1700" dirty="0" smtClean="0">
                <a:ea typeface="ＭＳ Ｐゴシック" charset="0"/>
                <a:cs typeface="Chalkboard" charset="0"/>
              </a:rPr>
              <a:t>Simon </a:t>
            </a:r>
            <a:r>
              <a:rPr lang="en-US" sz="1700" dirty="0">
                <a:ea typeface="ＭＳ Ｐゴシック" charset="0"/>
                <a:cs typeface="Chalkboard" charset="0"/>
              </a:rPr>
              <a:t>Hodgkin</a:t>
            </a:r>
          </a:p>
          <a:p>
            <a:pPr marL="36834" algn="ctr"/>
            <a:r>
              <a:rPr lang="en-US" sz="1700" dirty="0" err="1">
                <a:ea typeface="ＭＳ Ｐゴシック" charset="0"/>
                <a:cs typeface="Chalkboard" charset="0"/>
              </a:rPr>
              <a:t>Aybuke</a:t>
            </a:r>
            <a:r>
              <a:rPr lang="en-US" sz="1700" dirty="0">
                <a:ea typeface="ＭＳ Ｐゴシック" charset="0"/>
                <a:cs typeface="Chalkboard" charset="0"/>
              </a:rPr>
              <a:t> </a:t>
            </a:r>
            <a:r>
              <a:rPr lang="en-US" sz="1700" dirty="0" err="1">
                <a:ea typeface="ＭＳ Ｐゴシック" charset="0"/>
                <a:cs typeface="Chalkboard" charset="0"/>
              </a:rPr>
              <a:t>Kupcu</a:t>
            </a:r>
            <a:r>
              <a:rPr lang="en-US" sz="1700" dirty="0">
                <a:ea typeface="ＭＳ Ｐゴシック" charset="0"/>
                <a:cs typeface="Chalkboard" charset="0"/>
              </a:rPr>
              <a:t> </a:t>
            </a:r>
            <a:r>
              <a:rPr lang="en-US" sz="1700" dirty="0" err="1">
                <a:ea typeface="ＭＳ Ｐゴシック" charset="0"/>
                <a:cs typeface="Chalkboard" charset="0"/>
              </a:rPr>
              <a:t>Yoldas</a:t>
            </a:r>
            <a:endParaRPr lang="en-US" sz="1700" dirty="0">
              <a:ea typeface="ＭＳ Ｐゴシック" charset="0"/>
              <a:cs typeface="Chalkboard" charset="0"/>
            </a:endParaRPr>
          </a:p>
          <a:p>
            <a:pPr marL="36834" algn="ctr"/>
            <a:r>
              <a:rPr lang="en-US" sz="1700" dirty="0">
                <a:ea typeface="ＭＳ Ｐゴシック" charset="0"/>
                <a:cs typeface="Chalkboard" charset="0"/>
              </a:rPr>
              <a:t>Eduardo Gonzalez-</a:t>
            </a:r>
            <a:r>
              <a:rPr lang="en-US" sz="1700" dirty="0" err="1">
                <a:ea typeface="ＭＳ Ｐゴシック" charset="0"/>
                <a:cs typeface="Chalkboard" charset="0"/>
              </a:rPr>
              <a:t>Solares</a:t>
            </a:r>
            <a:endParaRPr lang="en-US" sz="1700" dirty="0">
              <a:ea typeface="ＭＳ Ｐゴシック" charset="0"/>
              <a:cs typeface="Chalkboar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366117" y="35719"/>
            <a:ext cx="8036719" cy="1098352"/>
          </a:xfrm>
          <a:ln/>
        </p:spPr>
        <p:txBody>
          <a:bodyPr rIns="-89294"/>
          <a:lstStyle/>
          <a:p>
            <a:r>
              <a:rPr lang="en-US" sz="2800">
                <a:cs typeface="Chalkboard" charset="0"/>
              </a:rPr>
              <a:t>CASU mantra </a:t>
            </a:r>
            <a:endParaRPr lang="en-US" sz="28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8857" y="1110630"/>
            <a:ext cx="6831211" cy="4469795"/>
          </a:xfrm>
          <a:ln/>
        </p:spPr>
        <p:txBody>
          <a:bodyPr/>
          <a:lstStyle/>
          <a:p>
            <a:pPr marL="344897"/>
            <a:r>
              <a:rPr lang="en-US" sz="2100" dirty="0">
                <a:cs typeface="Chalkboard" charset="0"/>
              </a:rPr>
              <a:t>MEFs as container -&gt; simplifies bookkeeping</a:t>
            </a:r>
            <a:endParaRPr lang="en-US" sz="2100" dirty="0"/>
          </a:p>
          <a:p>
            <a:pPr marL="344897"/>
            <a:r>
              <a:rPr lang="en-US" sz="2100" dirty="0">
                <a:cs typeface="Chalkboard" charset="0"/>
              </a:rPr>
              <a:t>use lossless Rice-compression  -&gt; (x 2-4 less space)</a:t>
            </a:r>
            <a:endParaRPr lang="en-US" sz="2100" dirty="0"/>
          </a:p>
          <a:p>
            <a:pPr marL="344897"/>
            <a:r>
              <a:rPr lang="en-US" sz="2100" dirty="0">
                <a:cs typeface="Chalkboard" charset="0"/>
              </a:rPr>
              <a:t>FITS images and catalogue binary tables (CFITSIO) </a:t>
            </a:r>
            <a:endParaRPr lang="en-US" sz="2100" dirty="0"/>
          </a:p>
          <a:p>
            <a:pPr marL="344897"/>
            <a:r>
              <a:rPr lang="en-US" sz="2100" dirty="0">
                <a:cs typeface="Chalkboard" charset="0"/>
              </a:rPr>
              <a:t>FITS headers record processing details </a:t>
            </a:r>
            <a:endParaRPr lang="en-US" sz="2100" dirty="0"/>
          </a:p>
          <a:p>
            <a:pPr marL="736673" lvl="1"/>
            <a:r>
              <a:rPr lang="en-US" sz="2100" dirty="0">
                <a:cs typeface="Chalkboard" charset="0"/>
              </a:rPr>
              <a:t>derived </a:t>
            </a:r>
            <a:r>
              <a:rPr lang="en-US" sz="2100" dirty="0" smtClean="0">
                <a:cs typeface="Chalkboard" charset="0"/>
              </a:rPr>
              <a:t>data quality control (QC) </a:t>
            </a:r>
            <a:r>
              <a:rPr lang="en-US" sz="2100" dirty="0">
                <a:cs typeface="Chalkboard" charset="0"/>
              </a:rPr>
              <a:t>parameters</a:t>
            </a:r>
            <a:endParaRPr lang="en-US" sz="2100" dirty="0"/>
          </a:p>
          <a:p>
            <a:pPr marL="736673" lvl="1"/>
            <a:r>
              <a:rPr lang="en-US" sz="2100" dirty="0">
                <a:cs typeface="Chalkboard" charset="0"/>
              </a:rPr>
              <a:t>WCS </a:t>
            </a:r>
            <a:r>
              <a:rPr lang="en-US" sz="2100" dirty="0" err="1">
                <a:cs typeface="Chalkboard" charset="0"/>
              </a:rPr>
              <a:t>astrometric</a:t>
            </a:r>
            <a:r>
              <a:rPr lang="en-US" sz="2100" dirty="0">
                <a:cs typeface="Chalkboard" charset="0"/>
              </a:rPr>
              <a:t> calibration  </a:t>
            </a:r>
            <a:endParaRPr lang="en-US" sz="2100" dirty="0"/>
          </a:p>
          <a:p>
            <a:pPr marL="736673" lvl="1"/>
            <a:r>
              <a:rPr lang="en-US" sz="2100" dirty="0">
                <a:cs typeface="Chalkboard" charset="0"/>
              </a:rPr>
              <a:t>photometric calibration</a:t>
            </a:r>
            <a:endParaRPr lang="en-US" sz="2100" dirty="0"/>
          </a:p>
          <a:p>
            <a:pPr marL="736673" lvl="1"/>
            <a:r>
              <a:rPr lang="en-US" sz="2100" dirty="0" smtClean="0">
                <a:cs typeface="Chalkboard" charset="0"/>
              </a:rPr>
              <a:t>versioning </a:t>
            </a:r>
            <a:r>
              <a:rPr lang="en-US" sz="2100" dirty="0">
                <a:cs typeface="Chalkboard" charset="0"/>
              </a:rPr>
              <a:t>and software details</a:t>
            </a:r>
            <a:endParaRPr lang="en-US" sz="2100" dirty="0"/>
          </a:p>
          <a:p>
            <a:pPr marL="344897"/>
            <a:r>
              <a:rPr lang="en-US" sz="2100" dirty="0">
                <a:cs typeface="Chalkboard" charset="0"/>
              </a:rPr>
              <a:t>modular software -&gt; C &amp; </a:t>
            </a:r>
            <a:r>
              <a:rPr lang="en-US" sz="2100" dirty="0" err="1">
                <a:cs typeface="Chalkboard" charset="0"/>
              </a:rPr>
              <a:t>perl</a:t>
            </a:r>
            <a:r>
              <a:rPr lang="en-US" sz="2100" dirty="0">
                <a:cs typeface="Chalkboard" charset="0"/>
              </a:rPr>
              <a:t>/python scripts</a:t>
            </a:r>
            <a:endParaRPr lang="en-US" sz="2100" dirty="0"/>
          </a:p>
          <a:p>
            <a:pPr marL="344897"/>
            <a:r>
              <a:rPr lang="en-US" sz="2100" dirty="0" err="1">
                <a:cs typeface="Chalkboard" charset="0"/>
              </a:rPr>
              <a:t>minimise</a:t>
            </a:r>
            <a:r>
              <a:rPr lang="en-US" sz="2100" dirty="0">
                <a:cs typeface="Chalkboard" charset="0"/>
              </a:rPr>
              <a:t> external software dependencies</a:t>
            </a:r>
            <a:endParaRPr lang="en-US" sz="2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Line 1"/>
          <p:cNvSpPr>
            <a:spLocks noChangeShapeType="1"/>
          </p:cNvSpPr>
          <p:nvPr/>
        </p:nvSpPr>
        <p:spPr bwMode="auto">
          <a:xfrm>
            <a:off x="455414" y="1384101"/>
            <a:ext cx="8233172" cy="1117"/>
          </a:xfrm>
          <a:prstGeom prst="line">
            <a:avLst/>
          </a:prstGeom>
          <a:noFill/>
          <a:ln w="9525" cap="flat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IR Data Reduction Issues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836" y="1875234"/>
            <a:ext cx="4205883" cy="4982766"/>
          </a:xfrm>
          <a:ln/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chemeClr val="tx1"/>
                </a:solidFill>
              </a:rPr>
              <a:t>IR detectors are inherently more unstable than optical CCDS</a:t>
            </a:r>
          </a:p>
          <a:p>
            <a:pPr marL="500045" lvl="1">
              <a:spcBef>
                <a:spcPts val="1898"/>
              </a:spcBef>
            </a:pPr>
            <a:r>
              <a:rPr lang="en-US" sz="1800" dirty="0">
                <a:solidFill>
                  <a:schemeClr val="tx1"/>
                </a:solidFill>
              </a:rPr>
              <a:t>some odd electronic effects</a:t>
            </a:r>
          </a:p>
          <a:p>
            <a:pPr marL="500045" lvl="1">
              <a:spcBef>
                <a:spcPts val="1898"/>
              </a:spcBef>
            </a:pPr>
            <a:r>
              <a:rPr lang="en-US" sz="1800" dirty="0">
                <a:solidFill>
                  <a:schemeClr val="tx1"/>
                </a:solidFill>
              </a:rPr>
              <a:t>not as good cosmetically as CCDs</a:t>
            </a:r>
          </a:p>
          <a:p>
            <a:pPr>
              <a:spcBef>
                <a:spcPts val="1898"/>
              </a:spcBef>
            </a:pPr>
            <a:r>
              <a:rPr lang="en-US" sz="2000" dirty="0">
                <a:solidFill>
                  <a:schemeClr val="tx1"/>
                </a:solidFill>
              </a:rPr>
              <a:t>Sky background &gt;100x brighter than most objects of interest</a:t>
            </a:r>
          </a:p>
          <a:p>
            <a:pPr>
              <a:spcBef>
                <a:spcPts val="1898"/>
              </a:spcBef>
            </a:pPr>
            <a:r>
              <a:rPr lang="en-US" sz="2000" dirty="0">
                <a:solidFill>
                  <a:schemeClr val="tx1"/>
                </a:solidFill>
              </a:rPr>
              <a:t>Sky background is variable temporally and spatially</a:t>
            </a:r>
          </a:p>
          <a:p>
            <a:pPr>
              <a:spcBef>
                <a:spcPts val="1898"/>
              </a:spcBef>
            </a:pPr>
            <a:r>
              <a:rPr lang="en-US" sz="2000" dirty="0">
                <a:solidFill>
                  <a:schemeClr val="tx1"/>
                </a:solidFill>
              </a:rPr>
              <a:t>Exposure times are short, so nightly data rates </a:t>
            </a:r>
            <a:r>
              <a:rPr lang="en-US" sz="2000" dirty="0" smtClean="0">
                <a:solidFill>
                  <a:schemeClr val="tx1"/>
                </a:solidFill>
              </a:rPr>
              <a:t>for VISTA are  </a:t>
            </a:r>
            <a:r>
              <a:rPr lang="en-US" sz="2000" dirty="0">
                <a:solidFill>
                  <a:schemeClr val="tx1"/>
                </a:solidFill>
              </a:rPr>
              <a:t>(~250-500GB)</a:t>
            </a:r>
          </a:p>
        </p:txBody>
      </p:sp>
      <p:pic>
        <p:nvPicPr>
          <p:cNvPr id="8806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42" y="1902024"/>
            <a:ext cx="4080867" cy="408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13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/>
          </p:nvPr>
        </p:nvSpPr>
        <p:spPr>
          <a:xfrm>
            <a:off x="330398" y="-371698"/>
            <a:ext cx="8233172" cy="1506885"/>
          </a:xfrm>
          <a:ln/>
        </p:spPr>
        <p:txBody>
          <a:bodyPr rIns="81276"/>
          <a:lstStyle/>
          <a:p>
            <a:r>
              <a:rPr lang="en-US" sz="3100">
                <a:solidFill>
                  <a:srgbClr val="0D0000"/>
                </a:solidFill>
                <a:latin typeface="Chalkboard" charset="0"/>
                <a:cs typeface="Chalkboard" charset="0"/>
                <a:sym typeface="Chalkboard" charset="0"/>
              </a:rPr>
              <a:t>Time Variable Sky</a:t>
            </a:r>
            <a:endParaRPr lang="en-US" sz="3100">
              <a:solidFill>
                <a:srgbClr val="0D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pic>
        <p:nvPicPr>
          <p:cNvPr id="890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5" y="714375"/>
            <a:ext cx="3982641" cy="339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09" y="714375"/>
            <a:ext cx="3982641" cy="339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1" y="3777258"/>
            <a:ext cx="3982641" cy="339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77" y="3777258"/>
            <a:ext cx="3983757" cy="339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28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56927"/>
            <a:ext cx="8233172" cy="1577206"/>
          </a:xfrm>
          <a:ln/>
        </p:spPr>
        <p:txBody>
          <a:bodyPr rIns="81276"/>
          <a:lstStyle/>
          <a:p>
            <a:r>
              <a:rPr lang="en-US" sz="31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Image processing Steps</a:t>
            </a:r>
            <a:endParaRPr lang="en-US" sz="31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12602" y="1634133"/>
            <a:ext cx="7875984" cy="4507997"/>
          </a:xfrm>
          <a:ln/>
        </p:spPr>
        <p:txBody>
          <a:bodyPr rIns="81276"/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Raw data transfer, ingest and </a:t>
            </a:r>
            <a:r>
              <a:rPr lang="en-US" sz="2200" dirty="0" err="1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organisation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Monthly calibration updates (flats, linearity, masks)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Nightly processing: 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reset correction (</a:t>
            </a:r>
            <a:r>
              <a:rPr lang="en-US" sz="2400" dirty="0" err="1" smtClean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debias</a:t>
            </a:r>
            <a:r>
              <a:rPr lang="en-US" sz="2400" dirty="0" smtClean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)</a:t>
            </a:r>
            <a:endParaRPr lang="en-US" sz="24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dark correction</a:t>
            </a:r>
            <a:endParaRPr lang="en-US" sz="24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linearity correction</a:t>
            </a:r>
            <a:endParaRPr lang="en-US" sz="24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flat field correction</a:t>
            </a:r>
            <a:endParaRPr lang="en-US" sz="24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sky background correction *****</a:t>
            </a:r>
            <a:endParaRPr lang="en-US" sz="24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 err="1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destripe</a:t>
            </a:r>
            <a:r>
              <a:rPr lang="en-US" sz="24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 - controller level pickup</a:t>
            </a:r>
            <a:endParaRPr lang="en-US" sz="24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Crosstalk, persistence, </a:t>
            </a:r>
            <a:r>
              <a:rPr lang="en-US" sz="2200" dirty="0" smtClean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no fringing </a:t>
            </a: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corrections </a:t>
            </a:r>
            <a:r>
              <a:rPr lang="en-US" sz="2200" dirty="0" smtClean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needed for VISTA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0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366117" y="35719"/>
            <a:ext cx="8036719" cy="1098352"/>
          </a:xfrm>
          <a:ln/>
        </p:spPr>
        <p:txBody>
          <a:bodyPr rIns="-89294"/>
          <a:lstStyle/>
          <a:p>
            <a:r>
              <a:rPr lang="en-US" sz="2800" dirty="0">
                <a:cs typeface="Chalkboard" charset="0"/>
              </a:rPr>
              <a:t>S</a:t>
            </a:r>
            <a:r>
              <a:rPr lang="en-US" sz="2800" dirty="0" smtClean="0">
                <a:cs typeface="Chalkboard" charset="0"/>
              </a:rPr>
              <a:t>oftware </a:t>
            </a:r>
            <a:r>
              <a:rPr lang="en-US" sz="2800" dirty="0">
                <a:cs typeface="Chalkboard" charset="0"/>
              </a:rPr>
              <a:t>S</a:t>
            </a:r>
            <a:r>
              <a:rPr lang="en-US" sz="2800" dirty="0" smtClean="0">
                <a:cs typeface="Chalkboard" charset="0"/>
              </a:rPr>
              <a:t>olutions</a:t>
            </a:r>
            <a:endParaRPr lang="en-US" sz="2800" dirty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1930" y="1050355"/>
            <a:ext cx="7250906" cy="5384602"/>
          </a:xfrm>
          <a:ln/>
        </p:spPr>
        <p:txBody>
          <a:bodyPr/>
          <a:lstStyle/>
          <a:p>
            <a:pPr marL="344897"/>
            <a:r>
              <a:rPr lang="en-US" sz="2000">
                <a:cs typeface="Chalkboard" charset="0"/>
              </a:rPr>
              <a:t>nebuliser</a:t>
            </a:r>
            <a:endParaRPr lang="en-US" sz="2000"/>
          </a:p>
          <a:p>
            <a:pPr marL="736673" lvl="1"/>
            <a:r>
              <a:rPr lang="en-US" sz="2000">
                <a:cs typeface="Chalkboard" charset="0"/>
              </a:rPr>
              <a:t>removes complex background variations </a:t>
            </a:r>
            <a:endParaRPr lang="en-US" sz="2000"/>
          </a:p>
          <a:p>
            <a:pPr marL="736673" lvl="1"/>
            <a:r>
              <a:rPr lang="en-US" sz="2000">
                <a:cs typeface="Chalkboard" charset="0"/>
              </a:rPr>
              <a:t>enhanced object detection &amp; parameterisation</a:t>
            </a:r>
            <a:endParaRPr lang="en-US" sz="2000"/>
          </a:p>
          <a:p>
            <a:pPr marL="344897"/>
            <a:r>
              <a:rPr lang="en-US" sz="2000">
                <a:cs typeface="Chalkboard" charset="0"/>
              </a:rPr>
              <a:t>despiker</a:t>
            </a:r>
            <a:endParaRPr lang="en-US" sz="2000"/>
          </a:p>
          <a:p>
            <a:pPr marL="736673" lvl="1"/>
            <a:r>
              <a:rPr lang="en-US" sz="2000">
                <a:cs typeface="Chalkboard" charset="0"/>
              </a:rPr>
              <a:t>removes diffaction spikes, charge bleeding artefacts, and satuarated stellar cores</a:t>
            </a:r>
            <a:endParaRPr lang="en-US" sz="2000"/>
          </a:p>
          <a:p>
            <a:pPr marL="344897"/>
            <a:r>
              <a:rPr lang="en-US" sz="2000">
                <a:cs typeface="Chalkboard" charset="0"/>
              </a:rPr>
              <a:t>mosaicer</a:t>
            </a:r>
            <a:endParaRPr lang="en-US" sz="2000"/>
          </a:p>
          <a:p>
            <a:pPr marL="736673" lvl="1"/>
            <a:r>
              <a:rPr lang="en-US" sz="2000">
                <a:cs typeface="Chalkboard" charset="0"/>
              </a:rPr>
              <a:t>CASU tiling software developed for VISTA</a:t>
            </a:r>
            <a:endParaRPr lang="en-US" sz="2000"/>
          </a:p>
          <a:p>
            <a:pPr marL="344897"/>
            <a:r>
              <a:rPr lang="en-US" sz="2000">
                <a:cs typeface="Chalkboard" charset="0"/>
              </a:rPr>
              <a:t>psf</a:t>
            </a:r>
            <a:r>
              <a:rPr lang="ja-JP" altLang="en-US" sz="2000">
                <a:latin typeface="Arial"/>
                <a:cs typeface="Chalkboard" charset="0"/>
              </a:rPr>
              <a:t>’</a:t>
            </a:r>
            <a:r>
              <a:rPr lang="en-US" sz="2000">
                <a:cs typeface="Chalkboard" charset="0"/>
              </a:rPr>
              <a:t>ers</a:t>
            </a:r>
            <a:endParaRPr lang="en-US" sz="2000"/>
          </a:p>
          <a:p>
            <a:pPr marL="736673" lvl="1"/>
            <a:r>
              <a:rPr lang="en-US" sz="2000">
                <a:cs typeface="Chalkboard" charset="0"/>
              </a:rPr>
              <a:t>automatically generates detector-level PSFs</a:t>
            </a:r>
            <a:endParaRPr lang="en-US" sz="2000"/>
          </a:p>
          <a:p>
            <a:pPr marL="736673" lvl="1"/>
            <a:r>
              <a:rPr lang="en-US" sz="2000">
                <a:cs typeface="Chalkboard" charset="0"/>
              </a:rPr>
              <a:t>and performs PSF photometry</a:t>
            </a:r>
            <a:endParaRPr lang="en-US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858000" cy="7620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n-US" sz="3600" b="1" dirty="0" smtClean="0">
                <a:latin typeface="Calibri" charset="0"/>
                <a:ea typeface="ＭＳ Ｐゴシック" charset="0"/>
                <a:cs typeface="ＭＳ Ｐゴシック" charset="0"/>
              </a:rPr>
              <a:t>VISTA IR </a:t>
            </a:r>
            <a:r>
              <a:rPr lang="en-US" sz="3600" b="1" dirty="0">
                <a:latin typeface="Calibri" charset="0"/>
                <a:ea typeface="ＭＳ Ｐゴシック" charset="0"/>
                <a:cs typeface="ＭＳ Ｐゴシック" charset="0"/>
              </a:rPr>
              <a:t>focal </a:t>
            </a:r>
            <a:r>
              <a:rPr lang="en-US" sz="3600" b="1" dirty="0" smtClean="0">
                <a:latin typeface="Calibri" charset="0"/>
                <a:ea typeface="ＭＳ Ｐゴシック" charset="0"/>
                <a:cs typeface="ＭＳ Ｐゴシック" charset="0"/>
              </a:rPr>
              <a:t>plane</a:t>
            </a:r>
            <a:endParaRPr lang="en-US" sz="6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81534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dirty="0">
                <a:latin typeface="Times New Roman" charset="0"/>
              </a:rPr>
              <a:t> </a:t>
            </a:r>
            <a:r>
              <a:rPr lang="en-US" b="1" dirty="0">
                <a:latin typeface="Times New Roman" charset="0"/>
              </a:rPr>
              <a:t>16 arrays, 64 </a:t>
            </a:r>
            <a:r>
              <a:rPr lang="en-US" b="1" dirty="0" err="1">
                <a:latin typeface="Times New Roman" charset="0"/>
              </a:rPr>
              <a:t>Mpix</a:t>
            </a:r>
            <a:r>
              <a:rPr lang="en-US" b="1" dirty="0">
                <a:latin typeface="Times New Roman" charset="0"/>
              </a:rPr>
              <a:t> = 0.60 deg</a:t>
            </a:r>
            <a:r>
              <a:rPr lang="en-US" b="1" baseline="44000" dirty="0">
                <a:latin typeface="Times New Roman" charset="0"/>
              </a:rPr>
              <a:t>2 </a:t>
            </a:r>
            <a:r>
              <a:rPr lang="en-US" b="1" dirty="0">
                <a:latin typeface="Times New Roman" charset="0"/>
              </a:rPr>
              <a:t>on-pixels , 0.34 </a:t>
            </a:r>
            <a:r>
              <a:rPr lang="en-US" b="1" dirty="0" err="1">
                <a:latin typeface="Times New Roman" charset="0"/>
              </a:rPr>
              <a:t>arcsec</a:t>
            </a:r>
            <a:r>
              <a:rPr lang="en-US" b="1" dirty="0">
                <a:latin typeface="Times New Roman" charset="0"/>
              </a:rPr>
              <a:t>/pix.</a:t>
            </a:r>
            <a:r>
              <a:rPr lang="en-US" dirty="0">
                <a:latin typeface="Times New Roman" charset="0"/>
              </a:rPr>
              <a:t> </a:t>
            </a:r>
          </a:p>
          <a:p>
            <a:pPr lvl="1"/>
            <a:r>
              <a:rPr lang="en-US" dirty="0">
                <a:latin typeface="Times New Roman" charset="0"/>
              </a:rPr>
              <a:t>- 6 offset </a:t>
            </a:r>
            <a:r>
              <a:rPr lang="en-US" dirty="0" err="1" smtClean="0">
                <a:latin typeface="Times New Roman" charset="0"/>
              </a:rPr>
              <a:t>pawprints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gives 1.5 x 1.0 deg</a:t>
            </a:r>
            <a:r>
              <a:rPr lang="en-US" baseline="44000" dirty="0">
                <a:latin typeface="Times New Roman" charset="0"/>
              </a:rPr>
              <a:t>2 </a:t>
            </a:r>
            <a:r>
              <a:rPr lang="en-US" dirty="0" smtClean="0">
                <a:latin typeface="Times New Roman" charset="0"/>
              </a:rPr>
              <a:t>“tile”, </a:t>
            </a:r>
            <a:r>
              <a:rPr lang="en-US" dirty="0">
                <a:latin typeface="Times New Roman" charset="0"/>
              </a:rPr>
              <a:t>every pixel covered by </a:t>
            </a:r>
            <a:r>
              <a:rPr lang="en-US" dirty="0" smtClean="0">
                <a:latin typeface="Times New Roman" charset="0"/>
              </a:rPr>
              <a:t>at least</a:t>
            </a:r>
            <a:r>
              <a:rPr lang="en-US" dirty="0" smtClean="0">
                <a:latin typeface="Times New Roman" charset="0"/>
                <a:sym typeface="Symbol" charset="0"/>
              </a:rPr>
              <a:t> </a:t>
            </a:r>
            <a:r>
              <a:rPr lang="en-US" dirty="0">
                <a:latin typeface="Times New Roman" charset="0"/>
              </a:rPr>
              <a:t>2 </a:t>
            </a:r>
            <a:r>
              <a:rPr lang="en-US" dirty="0" err="1">
                <a:latin typeface="Times New Roman" charset="0"/>
              </a:rPr>
              <a:t>pawprints</a:t>
            </a:r>
            <a:r>
              <a:rPr lang="en-US" dirty="0">
                <a:latin typeface="Times New Roman" charset="0"/>
              </a:rPr>
              <a:t>.</a:t>
            </a:r>
          </a:p>
        </p:txBody>
      </p:sp>
      <p:pic>
        <p:nvPicPr>
          <p:cNvPr id="50180" name="Picture 4" descr="ir_exptim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36888"/>
            <a:ext cx="35814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Fig4_FocalPlaneLayout_w9cm_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87600"/>
            <a:ext cx="43434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30630" y="2608251"/>
            <a:ext cx="160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Completed Tile</a:t>
            </a:r>
            <a:endParaRPr lang="en-US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724400" y="5850494"/>
            <a:ext cx="408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Relative Exposure Time</a:t>
            </a:r>
          </a:p>
          <a:p>
            <a:pPr eaLnBrk="1" hangingPunct="1"/>
            <a:r>
              <a:rPr lang="en-US" sz="1400" dirty="0"/>
              <a:t>dark green = </a:t>
            </a:r>
            <a:r>
              <a:rPr lang="en-US" sz="1400" dirty="0" smtClean="0"/>
              <a:t>1, light </a:t>
            </a:r>
            <a:r>
              <a:rPr lang="en-US" sz="1400" dirty="0"/>
              <a:t>green = 2</a:t>
            </a:r>
            <a:r>
              <a:rPr lang="en-US" sz="1400" dirty="0" smtClean="0"/>
              <a:t>, magenta </a:t>
            </a:r>
            <a:r>
              <a:rPr lang="en-US" sz="1400" dirty="0"/>
              <a:t>= 3</a:t>
            </a:r>
          </a:p>
          <a:p>
            <a:pPr eaLnBrk="1" hangingPunct="1"/>
            <a:r>
              <a:rPr lang="en-US" sz="1400" dirty="0"/>
              <a:t>red = </a:t>
            </a:r>
            <a:r>
              <a:rPr lang="en-US" sz="1400" dirty="0" smtClean="0"/>
              <a:t>4, yellow </a:t>
            </a:r>
            <a:r>
              <a:rPr lang="en-US" sz="1400" dirty="0"/>
              <a:t>= 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698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193105"/>
            <a:ext cx="2035969" cy="16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" y="2274838"/>
            <a:ext cx="2053828" cy="16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80" y="223242"/>
            <a:ext cx="2035969" cy="16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39" y="2303859"/>
            <a:ext cx="2053828" cy="16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14" y="4438054"/>
            <a:ext cx="2930054" cy="22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Line 6"/>
          <p:cNvSpPr>
            <a:spLocks noChangeShapeType="1"/>
          </p:cNvSpPr>
          <p:nvPr/>
        </p:nvSpPr>
        <p:spPr bwMode="auto">
          <a:xfrm rot="10800000">
            <a:off x="1884164" y="1884164"/>
            <a:ext cx="8930" cy="357188"/>
          </a:xfrm>
          <a:prstGeom prst="line">
            <a:avLst/>
          </a:prstGeom>
          <a:noFill/>
          <a:ln w="38100" cap="flat">
            <a:solidFill>
              <a:srgbClr val="0039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 rot="10800000">
            <a:off x="5304234" y="1910953"/>
            <a:ext cx="8930" cy="357188"/>
          </a:xfrm>
          <a:prstGeom prst="line">
            <a:avLst/>
          </a:prstGeom>
          <a:noFill/>
          <a:ln w="38100" cap="flat">
            <a:solidFill>
              <a:srgbClr val="0039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32" name="Rectangle 8"/>
          <p:cNvSpPr>
            <a:spLocks/>
          </p:cNvSpPr>
          <p:nvPr/>
        </p:nvSpPr>
        <p:spPr bwMode="auto">
          <a:xfrm>
            <a:off x="3445410" y="1782813"/>
            <a:ext cx="376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0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x6</a:t>
            </a:r>
          </a:p>
        </p:txBody>
      </p:sp>
      <p:sp>
        <p:nvSpPr>
          <p:cNvPr id="103433" name="Rectangle 9"/>
          <p:cNvSpPr>
            <a:spLocks/>
          </p:cNvSpPr>
          <p:nvPr/>
        </p:nvSpPr>
        <p:spPr bwMode="auto">
          <a:xfrm>
            <a:off x="3328384" y="1925688"/>
            <a:ext cx="609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0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......</a:t>
            </a:r>
          </a:p>
        </p:txBody>
      </p:sp>
      <p:sp>
        <p:nvSpPr>
          <p:cNvPr id="103434" name="Line 10"/>
          <p:cNvSpPr>
            <a:spLocks noChangeShapeType="1"/>
          </p:cNvSpPr>
          <p:nvPr/>
        </p:nvSpPr>
        <p:spPr bwMode="auto">
          <a:xfrm rot="10800000" flipH="1">
            <a:off x="4240486" y="3943574"/>
            <a:ext cx="1131838" cy="484436"/>
          </a:xfrm>
          <a:prstGeom prst="line">
            <a:avLst/>
          </a:prstGeom>
          <a:noFill/>
          <a:ln w="38100" cap="flat">
            <a:solidFill>
              <a:srgbClr val="0039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 rot="10800000">
            <a:off x="1927697" y="3923482"/>
            <a:ext cx="1089422" cy="529084"/>
          </a:xfrm>
          <a:prstGeom prst="line">
            <a:avLst/>
          </a:prstGeom>
          <a:noFill/>
          <a:ln w="38100" cap="flat">
            <a:solidFill>
              <a:srgbClr val="0039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36" name="Rectangle 12"/>
          <p:cNvSpPr>
            <a:spLocks/>
          </p:cNvSpPr>
          <p:nvPr/>
        </p:nvSpPr>
        <p:spPr bwMode="auto">
          <a:xfrm>
            <a:off x="6499368" y="2552567"/>
            <a:ext cx="15901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0027A0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+ confidence map</a:t>
            </a:r>
          </a:p>
        </p:txBody>
      </p:sp>
      <p:sp>
        <p:nvSpPr>
          <p:cNvPr id="103437" name="Rectangle 13"/>
          <p:cNvSpPr>
            <a:spLocks/>
          </p:cNvSpPr>
          <p:nvPr/>
        </p:nvSpPr>
        <p:spPr bwMode="auto">
          <a:xfrm>
            <a:off x="6508427" y="2824922"/>
            <a:ext cx="10440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0027A0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+ catalogue</a:t>
            </a:r>
          </a:p>
        </p:txBody>
      </p:sp>
      <p:sp>
        <p:nvSpPr>
          <p:cNvPr id="103438" name="Rectangle 14"/>
          <p:cNvSpPr>
            <a:spLocks/>
          </p:cNvSpPr>
          <p:nvPr/>
        </p:nvSpPr>
        <p:spPr bwMode="auto">
          <a:xfrm>
            <a:off x="5191169" y="5128781"/>
            <a:ext cx="15901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0027A0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+ confidence map</a:t>
            </a:r>
          </a:p>
        </p:txBody>
      </p:sp>
      <p:sp>
        <p:nvSpPr>
          <p:cNvPr id="103439" name="Rectangle 15"/>
          <p:cNvSpPr>
            <a:spLocks/>
          </p:cNvSpPr>
          <p:nvPr/>
        </p:nvSpPr>
        <p:spPr bwMode="auto">
          <a:xfrm>
            <a:off x="5195763" y="5396672"/>
            <a:ext cx="10440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solidFill>
                  <a:srgbClr val="0027A0"/>
                </a:solidFill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+ catalogue</a:t>
            </a:r>
          </a:p>
        </p:txBody>
      </p:sp>
      <p:sp>
        <p:nvSpPr>
          <p:cNvPr id="103440" name="Rectangle 16"/>
          <p:cNvSpPr>
            <a:spLocks/>
          </p:cNvSpPr>
          <p:nvPr/>
        </p:nvSpPr>
        <p:spPr bwMode="auto">
          <a:xfrm>
            <a:off x="5273280" y="4552817"/>
            <a:ext cx="7383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17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96 chips</a:t>
            </a:r>
          </a:p>
        </p:txBody>
      </p:sp>
      <p:sp>
        <p:nvSpPr>
          <p:cNvPr id="103441" name="Rectangle 17"/>
          <p:cNvSpPr>
            <a:spLocks/>
          </p:cNvSpPr>
          <p:nvPr/>
        </p:nvSpPr>
        <p:spPr bwMode="auto">
          <a:xfrm>
            <a:off x="3041675" y="683121"/>
            <a:ext cx="1183184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VISTA</a:t>
            </a:r>
          </a:p>
          <a:p>
            <a:pPr algn="ctr"/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pawprints</a:t>
            </a:r>
          </a:p>
        </p:txBody>
      </p:sp>
      <p:sp>
        <p:nvSpPr>
          <p:cNvPr id="103442" name="Rectangle 18"/>
          <p:cNvSpPr>
            <a:spLocks/>
          </p:cNvSpPr>
          <p:nvPr/>
        </p:nvSpPr>
        <p:spPr bwMode="auto">
          <a:xfrm>
            <a:off x="3174504" y="2745879"/>
            <a:ext cx="91752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dither</a:t>
            </a:r>
          </a:p>
          <a:p>
            <a:pPr algn="ctr"/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stacked</a:t>
            </a:r>
          </a:p>
        </p:txBody>
      </p:sp>
      <p:sp>
        <p:nvSpPr>
          <p:cNvPr id="103443" name="Rectangle 19"/>
          <p:cNvSpPr>
            <a:spLocks/>
          </p:cNvSpPr>
          <p:nvPr/>
        </p:nvSpPr>
        <p:spPr bwMode="auto">
          <a:xfrm>
            <a:off x="1031379" y="5174754"/>
            <a:ext cx="846088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mosaic</a:t>
            </a:r>
          </a:p>
          <a:p>
            <a:pPr algn="ctr"/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tile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8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VISTA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Summary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704880"/>
            <a:ext cx="4038600" cy="500680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Location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: ESO, </a:t>
            </a:r>
            <a:r>
              <a:rPr lang="en-US" sz="1800" dirty="0" err="1">
                <a:latin typeface="Calibri" charset="0"/>
                <a:ea typeface="ＭＳ Ｐゴシック" charset="0"/>
                <a:cs typeface="ＭＳ Ｐゴシック" charset="0"/>
              </a:rPr>
              <a:t>Paranal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, Chile </a:t>
            </a:r>
            <a:endParaRPr lang="en-US" sz="18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Aperture</a:t>
            </a: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 4.1 m diameter f/1 primary</a:t>
            </a:r>
          </a:p>
          <a:p>
            <a:pPr eaLnBrk="1" hangingPunct="1"/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Field </a:t>
            </a:r>
            <a:r>
              <a:rPr lang="en-US" sz="1800" b="1" dirty="0">
                <a:latin typeface="Calibri" charset="0"/>
                <a:ea typeface="ＭＳ Ｐゴシック" charset="0"/>
                <a:cs typeface="ＭＳ Ｐゴシック" charset="0"/>
              </a:rPr>
              <a:t>of view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: 1.65 degree diameter </a:t>
            </a:r>
          </a:p>
          <a:p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Instrumentation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: VIRCAM ― 8k x 8k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sparse filled mosaic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near-infrared camera</a:t>
            </a:r>
          </a:p>
          <a:p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Detectors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: 16 x 2k x 2k pixel (Raytheon VIRGO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HgCdTe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); 67 megapixels</a:t>
            </a:r>
            <a:endParaRPr lang="en-US" sz="1800" b="1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Wavelength range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: 0.84–2.5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microns</a:t>
            </a:r>
          </a:p>
          <a:p>
            <a:pPr marL="0" indent="0">
              <a:buNone/>
            </a:pP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sz="18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Pixel scale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: 0.34 </a:t>
            </a:r>
            <a:r>
              <a:rPr lang="en-US" sz="1800" dirty="0" err="1" smtClean="0">
                <a:latin typeface="Calibri" charset="0"/>
                <a:ea typeface="ＭＳ Ｐゴシック" charset="0"/>
                <a:cs typeface="ＭＳ Ｐゴシック" charset="0"/>
              </a:rPr>
              <a:t>arcseconds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pixel</a:t>
            </a:r>
          </a:p>
          <a:p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Filled field of view: </a:t>
            </a:r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0.60 deg</a:t>
            </a:r>
            <a:r>
              <a:rPr lang="en-US" sz="18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endParaRPr lang="en-US" sz="1800" baseline="30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sz="1800" b="1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800" b="1" dirty="0" smtClean="0">
                <a:latin typeface="Calibri" charset="0"/>
                <a:ea typeface="ＭＳ Ｐゴシック" charset="0"/>
                <a:cs typeface="ＭＳ Ｐゴシック" charset="0"/>
              </a:rPr>
              <a:t>Surveys started: April 2010</a:t>
            </a:r>
          </a:p>
        </p:txBody>
      </p:sp>
      <p:pic>
        <p:nvPicPr>
          <p:cNvPr id="7" name="Picture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75" b="-16075"/>
          <a:stretch>
            <a:fillRect/>
          </a:stretch>
        </p:blipFill>
        <p:spPr bwMode="auto">
          <a:xfrm>
            <a:off x="4648200" y="1146175"/>
            <a:ext cx="40386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477" y="1009203"/>
            <a:ext cx="8653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isible and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nfrared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urvey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elescope for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stronomy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(VISTA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71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ChangeArrowheads="1"/>
          </p:cNvSpPr>
          <p:nvPr>
            <p:ph type="title"/>
          </p:nvPr>
        </p:nvSpPr>
        <p:spPr>
          <a:xfrm>
            <a:off x="205383" y="0"/>
            <a:ext cx="8036719" cy="1616273"/>
          </a:xfrm>
          <a:ln/>
        </p:spPr>
        <p:txBody>
          <a:bodyPr rIns="-89294"/>
          <a:lstStyle/>
          <a:p>
            <a:r>
              <a:rPr lang="en-US" sz="2500">
                <a:latin typeface="Chalkboard" charset="0"/>
                <a:cs typeface="Chalkboard" charset="0"/>
                <a:sym typeface="Chalkboard" charset="0"/>
              </a:rPr>
              <a:t>Challenges when dealing with tiles  </a:t>
            </a:r>
            <a:endParaRPr lang="en-US" sz="250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23367" y="1742405"/>
            <a:ext cx="6956227" cy="5813227"/>
          </a:xfrm>
          <a:ln/>
        </p:spPr>
        <p:txBody>
          <a:bodyPr/>
          <a:lstStyle/>
          <a:p>
            <a:pPr marL="344897">
              <a:buClr>
                <a:srgbClr val="000000"/>
              </a:buClr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imperfect sky subtraction </a:t>
            </a: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pawprint</a:t>
            </a: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 matching + </a:t>
            </a: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artefacts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344897">
              <a:spcBef>
                <a:spcPts val="1195"/>
              </a:spcBef>
              <a:buClr>
                <a:srgbClr val="000000"/>
              </a:buClr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variable PSF across </a:t>
            </a: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pawprint</a:t>
            </a: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 detectors                                                                                            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344897">
              <a:spcBef>
                <a:spcPts val="1195"/>
              </a:spcBef>
              <a:buClr>
                <a:srgbClr val="000000"/>
              </a:buClr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variable seeing conditions for entire </a:t>
            </a: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pawprint</a:t>
            </a: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                                  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344897">
              <a:spcBef>
                <a:spcPts val="1195"/>
              </a:spcBef>
              <a:buClr>
                <a:srgbClr val="000000"/>
              </a:buClr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variable saturation levels of each detector                                            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344897">
              <a:spcBef>
                <a:spcPts val="1195"/>
              </a:spcBef>
              <a:buClr>
                <a:srgbClr val="000000"/>
              </a:buClr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variable extinction (ZP) during tile observations                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344897">
              <a:spcBef>
                <a:spcPts val="1195"/>
              </a:spcBef>
              <a:buClr>
                <a:srgbClr val="000000"/>
              </a:buClr>
            </a:pPr>
            <a:r>
              <a:rPr lang="en-US" sz="2000" dirty="0" err="1">
                <a:latin typeface="Chalkboard" charset="0"/>
                <a:cs typeface="Chalkboard" charset="0"/>
                <a:sym typeface="Chalkboard" charset="0"/>
              </a:rPr>
              <a:t>astrometric</a:t>
            </a: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 distortion = photometric distortion         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344897">
              <a:spcBef>
                <a:spcPts val="1195"/>
              </a:spcBef>
              <a:buClr>
                <a:srgbClr val="000000"/>
              </a:buClr>
            </a:pPr>
            <a:r>
              <a:rPr lang="en-US" sz="2000" dirty="0">
                <a:latin typeface="Chalkboard" charset="0"/>
                <a:cs typeface="Chalkboard" charset="0"/>
                <a:sym typeface="Chalkboard" charset="0"/>
              </a:rPr>
              <a:t>interpolation = varying correlated noise </a:t>
            </a:r>
            <a:r>
              <a:rPr lang="en-US" sz="2000" dirty="0" smtClean="0">
                <a:latin typeface="Chalkboard" charset="0"/>
                <a:cs typeface="Chalkboard" charset="0"/>
                <a:sym typeface="Chalkboard" charset="0"/>
              </a:rPr>
              <a:t>patterns</a:t>
            </a:r>
            <a:endParaRPr lang="en-US" sz="2000" dirty="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/>
          </p:cNvSpPr>
          <p:nvPr/>
        </p:nvSpPr>
        <p:spPr bwMode="auto">
          <a:xfrm>
            <a:off x="1339453" y="526852"/>
            <a:ext cx="5920383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0" bIns="0"/>
          <a:lstStyle/>
          <a:p>
            <a:pPr marL="27905"/>
            <a:r>
              <a:rPr lang="en-US" sz="2800">
                <a:ea typeface="ＭＳ Ｐゴシック" charset="0"/>
                <a:cs typeface="Chalkboard" charset="0"/>
              </a:rPr>
              <a:t>      Tile photometric distortion</a:t>
            </a:r>
          </a:p>
        </p:txBody>
      </p:sp>
      <p:pic>
        <p:nvPicPr>
          <p:cNvPr id="1054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01836" y="1243460"/>
            <a:ext cx="5200427" cy="52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8674" y="1064307"/>
            <a:ext cx="5447109" cy="549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4"/>
          <p:cNvSpPr>
            <a:spLocks/>
          </p:cNvSpPr>
          <p:nvPr/>
        </p:nvSpPr>
        <p:spPr bwMode="auto">
          <a:xfrm>
            <a:off x="4179094" y="1580555"/>
            <a:ext cx="589359" cy="453628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5477" name="Rectangle 5"/>
          <p:cNvSpPr>
            <a:spLocks/>
          </p:cNvSpPr>
          <p:nvPr/>
        </p:nvSpPr>
        <p:spPr bwMode="auto">
          <a:xfrm>
            <a:off x="6045398" y="1759149"/>
            <a:ext cx="14610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0" bIns="0">
            <a:spAutoFit/>
          </a:bodyPr>
          <a:lstStyle/>
          <a:p>
            <a:pPr marL="27905"/>
            <a:r>
              <a:rPr lang="en-US" sz="1500">
                <a:solidFill>
                  <a:srgbClr val="FBFF00"/>
                </a:solidFill>
                <a:ea typeface="ＭＳ Ｐゴシック" charset="0"/>
                <a:cs typeface="Chalkboard" charset="0"/>
              </a:rPr>
              <a:t>Tile exposure map</a:t>
            </a:r>
          </a:p>
        </p:txBody>
      </p:sp>
      <p:sp>
        <p:nvSpPr>
          <p:cNvPr id="105478" name="Rectangle 6"/>
          <p:cNvSpPr>
            <a:spLocks/>
          </p:cNvSpPr>
          <p:nvPr/>
        </p:nvSpPr>
        <p:spPr bwMode="auto">
          <a:xfrm>
            <a:off x="660797" y="1759149"/>
            <a:ext cx="25282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0" bIns="0">
            <a:spAutoFit/>
          </a:bodyPr>
          <a:lstStyle/>
          <a:p>
            <a:pPr marL="27905"/>
            <a:r>
              <a:rPr lang="en-US" sz="1500">
                <a:solidFill>
                  <a:srgbClr val="FBFF00"/>
                </a:solidFill>
                <a:ea typeface="ＭＳ Ｐゴシック" charset="0"/>
                <a:cs typeface="Chalkboard" charset="0"/>
              </a:rPr>
              <a:t>Inherent illumination correction</a:t>
            </a:r>
          </a:p>
        </p:txBody>
      </p:sp>
    </p:spTree>
    <p:extLst>
      <p:ext uri="{BB962C8B-B14F-4D97-AF65-F5344CB8AC3E}">
        <p14:creationId xmlns:p14="http://schemas.microsoft.com/office/powerpoint/2010/main" val="21838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14" y="750094"/>
            <a:ext cx="7090172" cy="641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/>
          </p:cNvSpPr>
          <p:nvPr/>
        </p:nvSpPr>
        <p:spPr bwMode="auto">
          <a:xfrm>
            <a:off x="2991445" y="196453"/>
            <a:ext cx="2704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62" bIns="0">
            <a:spAutoFit/>
          </a:bodyPr>
          <a:lstStyle/>
          <a:p>
            <a:pPr marL="36834"/>
            <a:r>
              <a:rPr lang="en-US" sz="2200">
                <a:ea typeface="ＭＳ Ｐゴシック" charset="0"/>
                <a:cs typeface="Chalkboard" charset="0"/>
              </a:rPr>
              <a:t>Detector PSF variations</a:t>
            </a:r>
          </a:p>
        </p:txBody>
      </p:sp>
    </p:spTree>
    <p:extLst>
      <p:ext uri="{BB962C8B-B14F-4D97-AF65-F5344CB8AC3E}">
        <p14:creationId xmlns:p14="http://schemas.microsoft.com/office/powerpoint/2010/main" val="54140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ChangeArrowheads="1"/>
          </p:cNvSpPr>
          <p:nvPr>
            <p:ph type="title"/>
          </p:nvPr>
        </p:nvSpPr>
        <p:spPr>
          <a:xfrm>
            <a:off x="410765" y="1937742"/>
            <a:ext cx="1643063" cy="1866305"/>
          </a:xfrm>
          <a:ln/>
        </p:spPr>
        <p:txBody>
          <a:bodyPr rIns="-89294"/>
          <a:lstStyle/>
          <a:p>
            <a:r>
              <a:rPr lang="en-US" sz="2500">
                <a:latin typeface="Chalkboard" charset="0"/>
                <a:cs typeface="Chalkboard" charset="0"/>
                <a:sym typeface="Chalkboard" charset="0"/>
              </a:rPr>
              <a:t>MJD </a:t>
            </a:r>
            <a:r>
              <a:rPr lang="en-US" sz="2500"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  <a:t/>
            </a:r>
            <a:br>
              <a:rPr lang="en-US" sz="2500"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</a:br>
            <a:r>
              <a:rPr lang="en-US" sz="2500">
                <a:latin typeface="Chalkboard" charset="0"/>
                <a:cs typeface="Chalkboard" charset="0"/>
                <a:sym typeface="Chalkboard" charset="0"/>
              </a:rPr>
              <a:t>variation </a:t>
            </a:r>
            <a:r>
              <a:rPr lang="en-US" sz="2500"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  <a:t/>
            </a:r>
            <a:br>
              <a:rPr lang="en-US" sz="2500"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</a:br>
            <a:r>
              <a:rPr lang="en-US" sz="2500">
                <a:latin typeface="Chalkboard" charset="0"/>
                <a:cs typeface="Chalkboard" charset="0"/>
                <a:sym typeface="Chalkboard" charset="0"/>
              </a:rPr>
              <a:t>across </a:t>
            </a:r>
            <a:r>
              <a:rPr lang="en-US" sz="2500"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  <a:t/>
            </a:r>
            <a:br>
              <a:rPr lang="en-US" sz="2500"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</a:br>
            <a:r>
              <a:rPr lang="en-US" sz="2500">
                <a:latin typeface="Chalkboard" charset="0"/>
                <a:cs typeface="Chalkboard" charset="0"/>
                <a:sym typeface="Chalkboard" charset="0"/>
              </a:rPr>
              <a:t>tiles  </a:t>
            </a:r>
            <a:endParaRPr lang="en-US" sz="2500"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pic>
        <p:nvPicPr>
          <p:cNvPr id="1064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93" y="0"/>
            <a:ext cx="5879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4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Line 1"/>
          <p:cNvSpPr>
            <a:spLocks noChangeShapeType="1"/>
          </p:cNvSpPr>
          <p:nvPr/>
        </p:nvSpPr>
        <p:spPr bwMode="auto">
          <a:xfrm>
            <a:off x="455414" y="1384101"/>
            <a:ext cx="8233172" cy="1117"/>
          </a:xfrm>
          <a:prstGeom prst="line">
            <a:avLst/>
          </a:prstGeom>
          <a:noFill/>
          <a:ln w="9525" cap="flat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sz="3600" dirty="0"/>
              <a:t>Tile </a:t>
            </a:r>
            <a:r>
              <a:rPr lang="en-US" sz="3600" dirty="0" err="1"/>
              <a:t>vs</a:t>
            </a:r>
            <a:r>
              <a:rPr lang="en-US" sz="3600" dirty="0"/>
              <a:t> Stack photometry (before grouting)</a:t>
            </a:r>
          </a:p>
        </p:txBody>
      </p:sp>
      <p:sp>
        <p:nvSpPr>
          <p:cNvPr id="109571" name="Rectangle 3"/>
          <p:cNvSpPr>
            <a:spLocks/>
          </p:cNvSpPr>
          <p:nvPr/>
        </p:nvSpPr>
        <p:spPr bwMode="auto">
          <a:xfrm>
            <a:off x="1464425" y="2185124"/>
            <a:ext cx="7747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17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∆j = 0.05</a:t>
            </a:r>
          </a:p>
        </p:txBody>
      </p:sp>
      <p:pic>
        <p:nvPicPr>
          <p:cNvPr id="10957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8" y="1384101"/>
            <a:ext cx="8258845" cy="5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Line 1"/>
          <p:cNvSpPr>
            <a:spLocks noChangeShapeType="1"/>
          </p:cNvSpPr>
          <p:nvPr/>
        </p:nvSpPr>
        <p:spPr bwMode="auto">
          <a:xfrm>
            <a:off x="455414" y="1384101"/>
            <a:ext cx="8233172" cy="1117"/>
          </a:xfrm>
          <a:prstGeom prst="line">
            <a:avLst/>
          </a:prstGeom>
          <a:noFill/>
          <a:ln w="9525" cap="flat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0594" name="Rectangle 2"/>
          <p:cNvSpPr>
            <a:spLocks/>
          </p:cNvSpPr>
          <p:nvPr/>
        </p:nvSpPr>
        <p:spPr bwMode="auto">
          <a:xfrm>
            <a:off x="1487003" y="2185124"/>
            <a:ext cx="8724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17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∆j = 0.015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sz="3200" dirty="0"/>
              <a:t>Tile </a:t>
            </a:r>
            <a:r>
              <a:rPr lang="en-US" sz="3200" dirty="0" err="1"/>
              <a:t>vs</a:t>
            </a:r>
            <a:r>
              <a:rPr lang="en-US" sz="3200" dirty="0"/>
              <a:t> Stack Photometry (after grouting)</a:t>
            </a:r>
          </a:p>
        </p:txBody>
      </p:sp>
      <p:pic>
        <p:nvPicPr>
          <p:cNvPr id="1105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" y="1357312"/>
            <a:ext cx="8295680" cy="5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Line 1"/>
          <p:cNvSpPr>
            <a:spLocks noChangeShapeType="1"/>
          </p:cNvSpPr>
          <p:nvPr/>
        </p:nvSpPr>
        <p:spPr bwMode="auto">
          <a:xfrm>
            <a:off x="455414" y="1384101"/>
            <a:ext cx="8233172" cy="1117"/>
          </a:xfrm>
          <a:prstGeom prst="line">
            <a:avLst/>
          </a:prstGeom>
          <a:noFill/>
          <a:ln w="9525" cap="flat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16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69" y="1673201"/>
            <a:ext cx="5059784" cy="379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Tile grouting</a:t>
            </a:r>
          </a:p>
        </p:txBody>
      </p:sp>
      <p:pic>
        <p:nvPicPr>
          <p:cNvPr id="11162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1673201"/>
            <a:ext cx="5357813" cy="379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5"/>
          <p:cNvSpPr>
            <a:spLocks/>
          </p:cNvSpPr>
          <p:nvPr/>
        </p:nvSpPr>
        <p:spPr bwMode="auto">
          <a:xfrm>
            <a:off x="1836029" y="5780187"/>
            <a:ext cx="1067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30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Before</a:t>
            </a:r>
          </a:p>
        </p:txBody>
      </p:sp>
      <p:sp>
        <p:nvSpPr>
          <p:cNvPr id="111622" name="Rectangle 6"/>
          <p:cNvSpPr>
            <a:spLocks/>
          </p:cNvSpPr>
          <p:nvPr/>
        </p:nvSpPr>
        <p:spPr bwMode="auto">
          <a:xfrm>
            <a:off x="6450980" y="5780187"/>
            <a:ext cx="8207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30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After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Line 1"/>
          <p:cNvSpPr>
            <a:spLocks noChangeShapeType="1"/>
          </p:cNvSpPr>
          <p:nvPr/>
        </p:nvSpPr>
        <p:spPr bwMode="auto">
          <a:xfrm>
            <a:off x="455414" y="1384101"/>
            <a:ext cx="8233172" cy="1117"/>
          </a:xfrm>
          <a:prstGeom prst="line">
            <a:avLst/>
          </a:prstGeom>
          <a:noFill/>
          <a:ln w="9525" cap="flat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Nebulised pawprints and tiles</a:t>
            </a:r>
          </a:p>
        </p:txBody>
      </p:sp>
      <p:pic>
        <p:nvPicPr>
          <p:cNvPr id="9318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4" y="2240236"/>
            <a:ext cx="4384477" cy="385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08" y="2234654"/>
            <a:ext cx="4384477" cy="38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Rectangle 5"/>
          <p:cNvSpPr>
            <a:spLocks/>
          </p:cNvSpPr>
          <p:nvPr/>
        </p:nvSpPr>
        <p:spPr bwMode="auto">
          <a:xfrm>
            <a:off x="1214438" y="1643062"/>
            <a:ext cx="671512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687"/>
              </a:spcBef>
            </a:pPr>
            <a:r>
              <a:rPr lang="en-US" sz="2200">
                <a:latin typeface="Corbel" charset="0"/>
                <a:ea typeface="ＭＳ Ｐゴシック" charset="0"/>
                <a:cs typeface="Corbel" charset="0"/>
                <a:sym typeface="Corbel" charset="0"/>
              </a:rPr>
              <a:t>Nebulosity filter applied to stacks before mosaicing</a:t>
            </a:r>
          </a:p>
        </p:txBody>
      </p:sp>
    </p:spTree>
    <p:extLst>
      <p:ext uri="{BB962C8B-B14F-4D97-AF65-F5344CB8AC3E}">
        <p14:creationId xmlns:p14="http://schemas.microsoft.com/office/powerpoint/2010/main" val="215501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/>
          </p:cNvSpPr>
          <p:nvPr/>
        </p:nvSpPr>
        <p:spPr bwMode="auto">
          <a:xfrm>
            <a:off x="2393156" y="339328"/>
            <a:ext cx="4366617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6862" bIns="0"/>
          <a:lstStyle/>
          <a:p>
            <a:pPr marL="36834"/>
            <a:r>
              <a:rPr lang="en-US" sz="2100" dirty="0" err="1">
                <a:ea typeface="ＭＳ Ｐゴシック" charset="0"/>
                <a:cs typeface="Chalkboard" charset="0"/>
              </a:rPr>
              <a:t>Nebuliser</a:t>
            </a:r>
            <a:r>
              <a:rPr lang="en-US" sz="2100" dirty="0">
                <a:ea typeface="ＭＳ Ｐゴシック" charset="0"/>
                <a:cs typeface="Chalkboard" charset="0"/>
              </a:rPr>
              <a:t> -&gt;  M17 K-</a:t>
            </a:r>
            <a:r>
              <a:rPr lang="en-US" sz="2100" dirty="0" smtClean="0">
                <a:ea typeface="ＭＳ Ｐゴシック" charset="0"/>
                <a:cs typeface="Chalkboard" charset="0"/>
              </a:rPr>
              <a:t>band </a:t>
            </a:r>
            <a:endParaRPr lang="en-US" sz="2100" dirty="0">
              <a:ea typeface="ＭＳ Ｐゴシック" charset="0"/>
              <a:cs typeface="Chalkboard" charset="0"/>
            </a:endParaRPr>
          </a:p>
        </p:txBody>
      </p:sp>
      <p:pic>
        <p:nvPicPr>
          <p:cNvPr id="604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1000125"/>
            <a:ext cx="9215438" cy="52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7984"/>
            <a:ext cx="4616648" cy="528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851"/>
            <a:ext cx="9142884" cy="791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6851"/>
            <a:ext cx="9142884" cy="791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4" y="-257837"/>
            <a:ext cx="9154914" cy="718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10093" y="6387934"/>
            <a:ext cx="273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4.1 m diameter f/1 primary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1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7" y="0"/>
            <a:ext cx="8387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7" y="0"/>
            <a:ext cx="83872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/>
          </p:cNvSpPr>
          <p:nvPr/>
        </p:nvSpPr>
        <p:spPr bwMode="auto">
          <a:xfrm>
            <a:off x="2035969" y="428625"/>
            <a:ext cx="40305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59" bIns="0">
            <a:spAutoFit/>
          </a:bodyPr>
          <a:lstStyle/>
          <a:p>
            <a:pPr marL="36834"/>
            <a:r>
              <a:rPr lang="en-US" sz="2100">
                <a:solidFill>
                  <a:srgbClr val="FBFF00"/>
                </a:solidFill>
                <a:ea typeface="ＭＳ Ｐゴシック" charset="0"/>
                <a:cs typeface="Chalkboard" charset="0"/>
              </a:rPr>
              <a:t>Nebuliser -&gt; M31 field 23  MegaCam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0"/>
            <a:ext cx="8233172" cy="1691060"/>
          </a:xfrm>
          <a:ln/>
        </p:spPr>
        <p:txBody>
          <a:bodyPr rIns="81276"/>
          <a:lstStyle/>
          <a:p>
            <a:r>
              <a:rPr lang="en-US" sz="31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Post-Processing Steps</a:t>
            </a:r>
            <a:endParaRPr lang="en-US" sz="31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5844" y="1386256"/>
            <a:ext cx="7340203" cy="5268516"/>
          </a:xfrm>
          <a:ln/>
        </p:spPr>
        <p:txBody>
          <a:bodyPr rIns="81276"/>
          <a:lstStyle/>
          <a:p>
            <a:pPr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monthly </a:t>
            </a:r>
            <a:r>
              <a:rPr lang="en-US" sz="2200" dirty="0" err="1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zeropoint</a:t>
            </a: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 updates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stack 2MASS photometric residuals</a:t>
            </a:r>
            <a:endParaRPr lang="en-US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compute detector-level ZP offsets</a:t>
            </a:r>
            <a:endParaRPr lang="en-US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and residual spatial illumination correction</a:t>
            </a:r>
            <a:endParaRPr lang="en-US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tile grouting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fix catalogues for variable PSFs</a:t>
            </a:r>
            <a:endParaRPr lang="en-US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and for varying </a:t>
            </a:r>
            <a:r>
              <a:rPr lang="en-US" dirty="0" err="1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pawprint</a:t>
            </a: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-level ZPs</a:t>
            </a:r>
            <a:endParaRPr lang="en-US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and for individual detector-level ZPs</a:t>
            </a:r>
            <a:endParaRPr lang="en-US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reclassify and update tile catalogue calibration</a:t>
            </a:r>
            <a:endParaRPr lang="en-US" sz="2200" dirty="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5414" y="65857"/>
            <a:ext cx="8233172" cy="1559346"/>
          </a:xfrm>
          <a:ln/>
        </p:spPr>
        <p:txBody>
          <a:bodyPr rIns="81276"/>
          <a:lstStyle/>
          <a:p>
            <a:r>
              <a:rPr lang="en-US" sz="31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Data Products - recap</a:t>
            </a:r>
            <a:endParaRPr lang="en-US" sz="31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2266" y="1625203"/>
            <a:ext cx="8233172" cy="5661422"/>
          </a:xfrm>
          <a:ln/>
        </p:spPr>
        <p:txBody>
          <a:bodyPr rIns="81276"/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products consist of: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calibrated single exposure images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shifted </a:t>
            </a:r>
            <a:r>
              <a:rPr lang="ja-JP" altLang="en-US" sz="2000">
                <a:solidFill>
                  <a:srgbClr val="000000"/>
                </a:solidFill>
                <a:latin typeface="Arial"/>
                <a:cs typeface="Chalkboard" charset="0"/>
                <a:sym typeface="Chalkboard" charset="0"/>
              </a:rPr>
              <a:t>”</a:t>
            </a: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average</a:t>
            </a:r>
            <a:r>
              <a:rPr lang="ja-JP" altLang="en-US" sz="2000">
                <a:solidFill>
                  <a:srgbClr val="000000"/>
                </a:solidFill>
                <a:latin typeface="Arial"/>
                <a:cs typeface="Chalkboard" charset="0"/>
                <a:sym typeface="Chalkboard" charset="0"/>
              </a:rPr>
              <a:t>”</a:t>
            </a: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 stack frames (pawprints) + conf maps       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calibrated stacked pawprint catalogues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filled area tile images + confidence maps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calibrated tile object catalogues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sky background images, flats, darks, bad pixel mask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science products are MEF files (images Rice-compressed)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all QC parameters are stored in MEF headers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headers contain provenance information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processing web page updates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783552" lvl="1">
              <a:lnSpc>
                <a:spcPct val="90000"/>
              </a:lnSpc>
              <a:buClr>
                <a:srgbClr val="000000"/>
              </a:buClr>
            </a:pPr>
            <a:r>
              <a:rPr lang="en-US" sz="2000" u="sng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http://casu.ast.cam.ac.uk</a:t>
            </a:r>
            <a:r>
              <a:rPr lang="en-US" sz="2000">
                <a:solidFill>
                  <a:srgbClr val="000000"/>
                </a:solidFill>
                <a:latin typeface="Chalkboard" charset="0"/>
                <a:cs typeface="Chalkboard" charset="0"/>
                <a:sym typeface="Chalkboard" charset="0"/>
              </a:rPr>
              <a:t>/surveys-projects/vista</a:t>
            </a:r>
            <a:endParaRPr lang="en-US" sz="2000">
              <a:solidFill>
                <a:srgbClr val="000000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0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7014" r="7910" b="51288"/>
          <a:stretch>
            <a:fillRect/>
          </a:stretch>
        </p:blipFill>
        <p:spPr bwMode="auto">
          <a:xfrm>
            <a:off x="1276945" y="284634"/>
            <a:ext cx="6581180" cy="62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Comment 2"/>
          <p:cNvSpPr>
            <a:spLocks/>
          </p:cNvSpPr>
          <p:nvPr/>
        </p:nvSpPr>
        <p:spPr bwMode="auto">
          <a:xfrm>
            <a:off x="6777633" y="213197"/>
            <a:ext cx="1884164" cy="67710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76200" dist="50799" dir="54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100">
                <a:solidFill>
                  <a:srgbClr val="262626"/>
                </a:solidFill>
                <a:latin typeface="Marker Felt" charset="0"/>
                <a:ea typeface="ＭＳ Ｐゴシック" charset="0"/>
                <a:cs typeface="Marker Felt" charset="0"/>
                <a:sym typeface="Marker Felt" charset="0"/>
              </a:rPr>
              <a:t>Preview of images, QC information, catalogue detections and calibration images.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0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Line 1"/>
          <p:cNvSpPr>
            <a:spLocks noChangeShapeType="1"/>
          </p:cNvSpPr>
          <p:nvPr/>
        </p:nvSpPr>
        <p:spPr bwMode="auto">
          <a:xfrm>
            <a:off x="455414" y="1384101"/>
            <a:ext cx="8233172" cy="1117"/>
          </a:xfrm>
          <a:prstGeom prst="line">
            <a:avLst/>
          </a:prstGeom>
          <a:noFill/>
          <a:ln w="9525" cap="flat">
            <a:solidFill>
              <a:srgbClr val="888888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dirty="0"/>
              <a:t>An example </a:t>
            </a:r>
            <a:r>
              <a:rPr lang="en-US" dirty="0" smtClean="0"/>
              <a:t>of long </a:t>
            </a:r>
            <a:r>
              <a:rPr lang="en-US" dirty="0"/>
              <a:t>QC trend analysis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836" y="1839516"/>
            <a:ext cx="2625328" cy="5223867"/>
          </a:xfrm>
          <a:ln/>
        </p:spPr>
        <p:txBody>
          <a:bodyPr>
            <a:noAutofit/>
          </a:bodyPr>
          <a:lstStyle/>
          <a:p>
            <a:pPr marL="0" indent="0">
              <a:buClr>
                <a:srgbClr val="000000"/>
              </a:buClr>
              <a:buSzTx/>
              <a:buNone/>
            </a:pPr>
            <a:r>
              <a:rPr lang="en-US" sz="2400" dirty="0">
                <a:solidFill>
                  <a:schemeClr val="tx1"/>
                </a:solidFill>
                <a:latin typeface="Chalkboard" charset="0"/>
                <a:cs typeface="Chalkboard" charset="0"/>
                <a:sym typeface="Chalkboard" charset="0"/>
              </a:rPr>
              <a:t>Variable zero-point (and hence survey depth) with time</a:t>
            </a:r>
            <a:endParaRPr lang="en-US" sz="2400" dirty="0">
              <a:solidFill>
                <a:schemeClr val="tx1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500045" lvl="1"/>
            <a:r>
              <a:rPr lang="en-US" sz="2000" dirty="0">
                <a:solidFill>
                  <a:schemeClr val="tx1"/>
                </a:solidFill>
                <a:latin typeface="Chalkboard" charset="0"/>
                <a:cs typeface="Chalkboard" charset="0"/>
                <a:sym typeface="Chalkboard" charset="0"/>
              </a:rPr>
              <a:t>silvered mirror degradation    </a:t>
            </a:r>
            <a:endParaRPr lang="en-US" sz="2000" dirty="0">
              <a:solidFill>
                <a:schemeClr val="tx1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500045" lvl="1"/>
            <a:r>
              <a:rPr lang="en-US" sz="2000" dirty="0" err="1">
                <a:solidFill>
                  <a:schemeClr val="tx1"/>
                </a:solidFill>
                <a:latin typeface="Chalkboard" charset="0"/>
                <a:cs typeface="Chalkboard" charset="0"/>
                <a:sym typeface="Chalkboard" charset="0"/>
              </a:rPr>
              <a:t>aluminised</a:t>
            </a:r>
            <a:r>
              <a:rPr lang="en-US" sz="2000" dirty="0">
                <a:solidFill>
                  <a:schemeClr val="tx1"/>
                </a:solidFill>
                <a:latin typeface="Chalkboard" charset="0"/>
                <a:cs typeface="Chalkboard" charset="0"/>
                <a:sym typeface="Chalkboard" charset="0"/>
              </a:rPr>
              <a:t> mirror</a:t>
            </a:r>
            <a:endParaRPr lang="en-US" sz="2000" dirty="0">
              <a:solidFill>
                <a:schemeClr val="tx1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  <a:p>
            <a:pPr marL="500045" lvl="1"/>
            <a:r>
              <a:rPr lang="en-US" sz="2000" dirty="0">
                <a:solidFill>
                  <a:schemeClr val="tx1"/>
                </a:solidFill>
                <a:latin typeface="Chalkboard" charset="0"/>
                <a:cs typeface="Chalkboard" charset="0"/>
                <a:sym typeface="Chalkboard" charset="0"/>
              </a:rPr>
              <a:t>a bit of window cleaning</a:t>
            </a:r>
            <a:endParaRPr lang="en-US" sz="2000" dirty="0">
              <a:solidFill>
                <a:schemeClr val="tx1"/>
              </a:solidFill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pic>
        <p:nvPicPr>
          <p:cNvPr id="10035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80" y="1472282"/>
            <a:ext cx="5607844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875109" y="401836"/>
            <a:ext cx="7322344" cy="4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6862" bIns="0"/>
          <a:lstStyle/>
          <a:p>
            <a:pPr marL="36834"/>
            <a:r>
              <a:rPr lang="en-US" sz="2500">
                <a:solidFill>
                  <a:srgbClr val="730000"/>
                </a:solidFill>
                <a:ea typeface="ＭＳ Ｐゴシック" charset="0"/>
                <a:cs typeface="Chalkboard" charset="0"/>
              </a:rPr>
              <a:t>Astrometric Calibration from 2MASS/UCAC3</a:t>
            </a:r>
          </a:p>
        </p:txBody>
      </p:sp>
      <p:sp>
        <p:nvSpPr>
          <p:cNvPr id="73730" name="Rectangle 2"/>
          <p:cNvSpPr>
            <a:spLocks/>
          </p:cNvSpPr>
          <p:nvPr/>
        </p:nvSpPr>
        <p:spPr bwMode="auto">
          <a:xfrm>
            <a:off x="955477" y="2187773"/>
            <a:ext cx="1714500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6862" bIns="0"/>
          <a:lstStyle/>
          <a:p>
            <a:pPr marL="36834"/>
            <a:r>
              <a:rPr lang="en-US" sz="1700">
                <a:solidFill>
                  <a:srgbClr val="0C0069"/>
                </a:solidFill>
                <a:ea typeface="ＭＳ Ｐゴシック" charset="0"/>
                <a:cs typeface="Chalkboard" charset="0"/>
              </a:rPr>
              <a:t>Linear solution</a:t>
            </a:r>
          </a:p>
          <a:p>
            <a:pPr marL="36834"/>
            <a:r>
              <a:rPr lang="en-US" sz="1700">
                <a:solidFill>
                  <a:srgbClr val="0C0069"/>
                </a:solidFill>
                <a:ea typeface="ＭＳ Ｐゴシック" charset="0"/>
                <a:cs typeface="Chalkboard" charset="0"/>
              </a:rPr>
              <a:t>per detector</a:t>
            </a:r>
          </a:p>
        </p:txBody>
      </p:sp>
      <p:sp>
        <p:nvSpPr>
          <p:cNvPr id="73731" name="Rectangle 3"/>
          <p:cNvSpPr>
            <a:spLocks/>
          </p:cNvSpPr>
          <p:nvPr/>
        </p:nvSpPr>
        <p:spPr bwMode="auto">
          <a:xfrm>
            <a:off x="946547" y="4580930"/>
            <a:ext cx="119517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62" bIns="0">
            <a:spAutoFit/>
          </a:bodyPr>
          <a:lstStyle/>
          <a:p>
            <a:pPr marL="36834"/>
            <a:r>
              <a:rPr lang="en-US" sz="1700">
                <a:solidFill>
                  <a:srgbClr val="0C0069"/>
                </a:solidFill>
                <a:ea typeface="ＭＳ Ｐゴシック" charset="0"/>
                <a:cs typeface="Chalkboard" charset="0"/>
              </a:rPr>
              <a:t>Tabulated</a:t>
            </a:r>
          </a:p>
          <a:p>
            <a:pPr marL="36834"/>
            <a:r>
              <a:rPr lang="en-US" sz="1700">
                <a:solidFill>
                  <a:srgbClr val="0C0069"/>
                </a:solidFill>
                <a:ea typeface="ＭＳ Ｐゴシック" charset="0"/>
                <a:cs typeface="Chalkboard" charset="0"/>
              </a:rPr>
              <a:t>systematics</a:t>
            </a:r>
          </a:p>
          <a:p>
            <a:pPr marL="36834"/>
            <a:r>
              <a:rPr lang="en-US" sz="1700">
                <a:solidFill>
                  <a:srgbClr val="0C0069"/>
                </a:solidFill>
                <a:ea typeface="ＭＳ Ｐゴシック" charset="0"/>
                <a:cs typeface="Chalkboard" charset="0"/>
              </a:rPr>
              <a:t>from stacked</a:t>
            </a:r>
          </a:p>
          <a:p>
            <a:pPr marL="36834"/>
            <a:r>
              <a:rPr lang="en-US" sz="1700">
                <a:solidFill>
                  <a:srgbClr val="0C0069"/>
                </a:solidFill>
                <a:ea typeface="ＭＳ Ｐゴシック" charset="0"/>
                <a:cs typeface="Chalkboard" charset="0"/>
              </a:rPr>
              <a:t>residuals</a:t>
            </a:r>
          </a:p>
        </p:txBody>
      </p:sp>
      <p:sp>
        <p:nvSpPr>
          <p:cNvPr id="73732" name="Rectangle 4"/>
          <p:cNvSpPr>
            <a:spLocks/>
          </p:cNvSpPr>
          <p:nvPr/>
        </p:nvSpPr>
        <p:spPr bwMode="auto">
          <a:xfrm>
            <a:off x="901898" y="1223367"/>
            <a:ext cx="3143250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6862" bIns="0"/>
          <a:lstStyle/>
          <a:p>
            <a:pPr marL="36834"/>
            <a:r>
              <a:rPr lang="en-US" sz="2100">
                <a:ea typeface="ＭＳ Ｐゴシック" charset="0"/>
                <a:cs typeface="Chalkboard" charset="0"/>
              </a:rPr>
              <a:t>WCS - ZPN projection</a:t>
            </a:r>
          </a:p>
        </p:txBody>
      </p:sp>
      <p:pic>
        <p:nvPicPr>
          <p:cNvPr id="73733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2" y="1268016"/>
            <a:ext cx="3053953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69" y="3009305"/>
            <a:ext cx="2184424" cy="80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7"/>
          <p:cNvSpPr>
            <a:spLocks/>
          </p:cNvSpPr>
          <p:nvPr/>
        </p:nvSpPr>
        <p:spPr bwMode="auto">
          <a:xfrm>
            <a:off x="1589484" y="4018360"/>
            <a:ext cx="132440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62" bIns="0">
            <a:spAutoFit/>
          </a:bodyPr>
          <a:lstStyle/>
          <a:p>
            <a:pPr marL="36834"/>
            <a:r>
              <a:rPr lang="en-US" sz="1700">
                <a:ea typeface="ＭＳ Ｐゴシック" charset="0"/>
                <a:cs typeface="Chalkboard" charset="0"/>
              </a:rPr>
              <a:t>rms &lt; 100 mas</a:t>
            </a: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10800000">
            <a:off x="1044773" y="4223743"/>
            <a:ext cx="459879" cy="1116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737" name="Rectangle 9"/>
          <p:cNvSpPr>
            <a:spLocks/>
          </p:cNvSpPr>
          <p:nvPr/>
        </p:nvSpPr>
        <p:spPr bwMode="auto">
          <a:xfrm>
            <a:off x="1562695" y="5911453"/>
            <a:ext cx="11969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6862" bIns="0">
            <a:spAutoFit/>
          </a:bodyPr>
          <a:lstStyle/>
          <a:p>
            <a:pPr marL="36834"/>
            <a:r>
              <a:rPr lang="en-US" sz="1700">
                <a:ea typeface="ＭＳ Ｐゴシック" charset="0"/>
                <a:cs typeface="Chalkboard" charset="0"/>
              </a:rPr>
              <a:t>sys &lt;  25 mas</a:t>
            </a: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 flipH="1">
            <a:off x="1044774" y="6116836"/>
            <a:ext cx="473273" cy="111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3739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30" y="2027039"/>
            <a:ext cx="4756174" cy="46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Picture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000250"/>
            <a:ext cx="4788545" cy="463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8085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3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-465705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34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DECam@CASU</a:t>
            </a:r>
            <a:r>
              <a:rPr lang="en-US" dirty="0" smtClean="0"/>
              <a:t> PI data on Carina dwarf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715891"/>
            <a:ext cx="8134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Mike Irwin this morning: “You </a:t>
            </a:r>
            <a:r>
              <a:rPr lang="en-US" dirty="0"/>
              <a:t>might be interested in this. I only had 5 fields in and around </a:t>
            </a:r>
            <a:r>
              <a:rPr lang="en-US" dirty="0" smtClean="0"/>
              <a:t>the Carina </a:t>
            </a:r>
            <a:r>
              <a:rPr lang="en-US" dirty="0"/>
              <a:t>dwarf to derive the ZPN </a:t>
            </a:r>
            <a:r>
              <a:rPr lang="en-US" dirty="0" err="1"/>
              <a:t>coeffs</a:t>
            </a:r>
            <a:r>
              <a:rPr lang="en-US" dirty="0"/>
              <a:t> but here's </a:t>
            </a:r>
            <a:r>
              <a:rPr lang="en-US" dirty="0" err="1" smtClean="0"/>
              <a:t>Decam’s</a:t>
            </a:r>
            <a:r>
              <a:rPr lang="en-US" dirty="0" smtClean="0"/>
              <a:t> radial residuals from 2MASS stars</a:t>
            </a:r>
            <a:endParaRPr lang="en-US" dirty="0"/>
          </a:p>
          <a:p>
            <a:r>
              <a:rPr lang="en-US" dirty="0"/>
              <a:t>distortion leftovers after our usual processing.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8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31"/>
            <a:ext cx="9144000" cy="61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67" y="73265"/>
            <a:ext cx="8933475" cy="613023"/>
          </a:xfrm>
        </p:spPr>
        <p:txBody>
          <a:bodyPr>
            <a:noAutofit/>
          </a:bodyPr>
          <a:lstStyle/>
          <a:p>
            <a:r>
              <a:rPr lang="en-US" sz="3200" dirty="0" smtClean="0"/>
              <a:t>List driven photometry using DES as master image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00"/>
            <a:ext cx="9144000" cy="5435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6334" y="698500"/>
            <a:ext cx="67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 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32454" y="674490"/>
            <a:ext cx="73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VHS 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56803" y="5678113"/>
            <a:ext cx="5187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667" y="5854935"/>
            <a:ext cx="5187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13157" y="5967836"/>
            <a:ext cx="619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Uncircled</a:t>
            </a:r>
            <a:r>
              <a:rPr lang="en-US" dirty="0" smtClean="0"/>
              <a:t> objects are sources with K band detections &lt; 1.5sigma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4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Content Placeholder 3" descr="Snapshot 2010-03-19 00-29-54.bmp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57" b="-27357"/>
          <a:stretch>
            <a:fillRect/>
          </a:stretch>
        </p:blipFill>
        <p:spPr>
          <a:xfrm>
            <a:off x="-203200" y="-1346200"/>
            <a:ext cx="5892800" cy="6604000"/>
          </a:xfrm>
        </p:spPr>
      </p:pic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6027738" y="274638"/>
            <a:ext cx="2659062" cy="2892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VISTA site choice: Cerro Paranal (ESO) or Cerro Pachon (Gemini)</a:t>
            </a: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1846263" y="2336800"/>
            <a:ext cx="1930400" cy="40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287338" y="3319463"/>
            <a:ext cx="1558925" cy="2540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13" name="Content Placeholder 6" descr="Snapshot 2010-03-19 00-33-21.bmp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968" b="-57968"/>
          <a:stretch>
            <a:fillRect/>
          </a:stretch>
        </p:blipFill>
        <p:spPr>
          <a:xfrm>
            <a:off x="2506663" y="1150938"/>
            <a:ext cx="6992937" cy="7837487"/>
          </a:xfrm>
        </p:spPr>
      </p:pic>
      <p:sp>
        <p:nvSpPr>
          <p:cNvPr id="17414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91A6AB-2255-4B49-A5CB-4AB649F6DCC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51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5400"/>
            <a:ext cx="62738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31"/>
            <a:ext cx="9144000" cy="61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0291"/>
            <a:ext cx="8229600" cy="2405566"/>
          </a:xfrm>
        </p:spPr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68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366117" y="35719"/>
            <a:ext cx="8036719" cy="1098352"/>
          </a:xfrm>
          <a:ln/>
        </p:spPr>
        <p:txBody>
          <a:bodyPr rIns="-89294"/>
          <a:lstStyle/>
          <a:p>
            <a:r>
              <a:rPr lang="en-US" sz="2800">
                <a:cs typeface="Chalkboard" charset="0"/>
              </a:rPr>
              <a:t>CASU mantra </a:t>
            </a:r>
            <a:endParaRPr lang="en-US" sz="28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08857" y="1110630"/>
            <a:ext cx="6831211" cy="4469795"/>
          </a:xfrm>
          <a:ln/>
        </p:spPr>
        <p:txBody>
          <a:bodyPr/>
          <a:lstStyle/>
          <a:p>
            <a:pPr marL="344897"/>
            <a:r>
              <a:rPr lang="en-US" sz="2100" dirty="0">
                <a:cs typeface="Chalkboard" charset="0"/>
              </a:rPr>
              <a:t>MEFs as container -&gt; simplifies bookkeeping</a:t>
            </a:r>
            <a:endParaRPr lang="en-US" sz="2100" dirty="0"/>
          </a:p>
          <a:p>
            <a:pPr marL="344897"/>
            <a:r>
              <a:rPr lang="en-US" sz="2100" dirty="0">
                <a:cs typeface="Chalkboard" charset="0"/>
              </a:rPr>
              <a:t>use lossless Rice-compression  -&gt; (x 2-4 less space)</a:t>
            </a:r>
            <a:endParaRPr lang="en-US" sz="2100" dirty="0"/>
          </a:p>
          <a:p>
            <a:pPr marL="344897"/>
            <a:r>
              <a:rPr lang="en-US" sz="2100" dirty="0">
                <a:cs typeface="Chalkboard" charset="0"/>
              </a:rPr>
              <a:t>FITS images and catalogue binary tables (CFITSIO) </a:t>
            </a:r>
            <a:endParaRPr lang="en-US" sz="2100" dirty="0"/>
          </a:p>
          <a:p>
            <a:pPr marL="344897"/>
            <a:r>
              <a:rPr lang="en-US" sz="2100" b="1" dirty="0">
                <a:solidFill>
                  <a:srgbClr val="FF0000"/>
                </a:solidFill>
                <a:cs typeface="Chalkboard" charset="0"/>
              </a:rPr>
              <a:t>FITS headers record processing </a:t>
            </a:r>
            <a:r>
              <a:rPr lang="en-US" sz="2100" b="1" dirty="0" smtClean="0">
                <a:solidFill>
                  <a:srgbClr val="FF0000"/>
                </a:solidFill>
                <a:cs typeface="Chalkboard" charset="0"/>
              </a:rPr>
              <a:t>provenance details </a:t>
            </a:r>
            <a:endParaRPr lang="en-US" sz="2100" b="1" dirty="0">
              <a:solidFill>
                <a:srgbClr val="FF0000"/>
              </a:solidFill>
            </a:endParaRPr>
          </a:p>
          <a:p>
            <a:pPr marL="736673" lvl="1"/>
            <a:r>
              <a:rPr lang="en-US" sz="2100" dirty="0">
                <a:solidFill>
                  <a:srgbClr val="FF0000"/>
                </a:solidFill>
                <a:cs typeface="Chalkboard" charset="0"/>
              </a:rPr>
              <a:t>derived </a:t>
            </a:r>
            <a:r>
              <a:rPr lang="en-US" sz="2100" dirty="0" smtClean="0">
                <a:solidFill>
                  <a:srgbClr val="FF0000"/>
                </a:solidFill>
                <a:cs typeface="Chalkboard" charset="0"/>
              </a:rPr>
              <a:t>data quality control (QC) </a:t>
            </a:r>
            <a:r>
              <a:rPr lang="en-US" sz="2100" dirty="0">
                <a:solidFill>
                  <a:srgbClr val="FF0000"/>
                </a:solidFill>
                <a:cs typeface="Chalkboard" charset="0"/>
              </a:rPr>
              <a:t>parameters</a:t>
            </a:r>
            <a:endParaRPr lang="en-US" sz="2100" dirty="0">
              <a:solidFill>
                <a:srgbClr val="FF0000"/>
              </a:solidFill>
            </a:endParaRPr>
          </a:p>
          <a:p>
            <a:pPr marL="736673" lvl="1"/>
            <a:r>
              <a:rPr lang="en-US" sz="2100" dirty="0">
                <a:solidFill>
                  <a:srgbClr val="FF0000"/>
                </a:solidFill>
                <a:cs typeface="Chalkboard" charset="0"/>
              </a:rPr>
              <a:t>WCS </a:t>
            </a:r>
            <a:r>
              <a:rPr lang="en-US" sz="2100" dirty="0" err="1">
                <a:solidFill>
                  <a:srgbClr val="FF0000"/>
                </a:solidFill>
                <a:cs typeface="Chalkboard" charset="0"/>
              </a:rPr>
              <a:t>astrometric</a:t>
            </a:r>
            <a:r>
              <a:rPr lang="en-US" sz="2100" dirty="0">
                <a:solidFill>
                  <a:srgbClr val="FF0000"/>
                </a:solidFill>
                <a:cs typeface="Chalkboard" charset="0"/>
              </a:rPr>
              <a:t> calibration  </a:t>
            </a:r>
            <a:endParaRPr lang="en-US" sz="2100" dirty="0">
              <a:solidFill>
                <a:srgbClr val="FF0000"/>
              </a:solidFill>
            </a:endParaRPr>
          </a:p>
          <a:p>
            <a:pPr marL="736673" lvl="1"/>
            <a:r>
              <a:rPr lang="en-US" sz="2100" dirty="0">
                <a:solidFill>
                  <a:srgbClr val="FF0000"/>
                </a:solidFill>
                <a:cs typeface="Chalkboard" charset="0"/>
              </a:rPr>
              <a:t>photometric </a:t>
            </a:r>
            <a:r>
              <a:rPr lang="en-US" sz="2100" dirty="0" smtClean="0">
                <a:solidFill>
                  <a:srgbClr val="FF0000"/>
                </a:solidFill>
                <a:cs typeface="Chalkboard" charset="0"/>
              </a:rPr>
              <a:t>calibration</a:t>
            </a:r>
          </a:p>
          <a:p>
            <a:pPr marL="736673" lvl="1"/>
            <a:r>
              <a:rPr lang="en-US" sz="2100" dirty="0" smtClean="0">
                <a:solidFill>
                  <a:srgbClr val="FF0000"/>
                </a:solidFill>
                <a:cs typeface="Chalkboard" charset="0"/>
              </a:rPr>
              <a:t>images used at image processing step</a:t>
            </a:r>
            <a:endParaRPr lang="en-US" sz="2100" dirty="0">
              <a:solidFill>
                <a:srgbClr val="FF0000"/>
              </a:solidFill>
            </a:endParaRPr>
          </a:p>
          <a:p>
            <a:pPr marL="736673" lvl="1"/>
            <a:r>
              <a:rPr lang="en-US" sz="2100" dirty="0" smtClean="0">
                <a:solidFill>
                  <a:srgbClr val="FF0000"/>
                </a:solidFill>
                <a:cs typeface="Chalkboard" charset="0"/>
              </a:rPr>
              <a:t>versioning </a:t>
            </a:r>
            <a:r>
              <a:rPr lang="en-US" sz="2100" dirty="0">
                <a:solidFill>
                  <a:srgbClr val="FF0000"/>
                </a:solidFill>
                <a:cs typeface="Chalkboard" charset="0"/>
              </a:rPr>
              <a:t>and software details</a:t>
            </a:r>
            <a:endParaRPr lang="en-US" sz="2100" dirty="0">
              <a:solidFill>
                <a:srgbClr val="FF0000"/>
              </a:solidFill>
            </a:endParaRPr>
          </a:p>
          <a:p>
            <a:pPr marL="344897"/>
            <a:r>
              <a:rPr lang="en-US" sz="2100" dirty="0">
                <a:cs typeface="Chalkboard" charset="0"/>
              </a:rPr>
              <a:t>modular software -&gt; C &amp; </a:t>
            </a:r>
            <a:r>
              <a:rPr lang="en-US" sz="2100" dirty="0" err="1">
                <a:cs typeface="Chalkboard" charset="0"/>
              </a:rPr>
              <a:t>perl</a:t>
            </a:r>
            <a:r>
              <a:rPr lang="en-US" sz="2100" dirty="0">
                <a:cs typeface="Chalkboard" charset="0"/>
              </a:rPr>
              <a:t>/python scripts</a:t>
            </a:r>
            <a:endParaRPr lang="en-US" sz="2100" dirty="0"/>
          </a:p>
          <a:p>
            <a:pPr marL="344897"/>
            <a:r>
              <a:rPr lang="en-US" sz="2100" dirty="0" err="1">
                <a:cs typeface="Chalkboard" charset="0"/>
              </a:rPr>
              <a:t>minimise</a:t>
            </a:r>
            <a:r>
              <a:rPr lang="en-US" sz="2100" dirty="0">
                <a:cs typeface="Chalkboard" charset="0"/>
              </a:rPr>
              <a:t> external software dependencies</a:t>
            </a:r>
            <a:endParaRPr lang="en-US" sz="21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Cambridge_Astronomy_Survey_Unit_-_2014-03-23_23.24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781" y="102572"/>
            <a:ext cx="10782868" cy="94370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8198" y="952625"/>
            <a:ext cx="266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casu.ast.cam.ac.uk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42775" y="4427927"/>
            <a:ext cx="22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VLT Survey Telescope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17335" y="320432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UKIRT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96550"/>
            <a:ext cx="1572658" cy="1674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388" y="5751032"/>
            <a:ext cx="125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Gaia/Euclid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351551" y="1852322"/>
            <a:ext cx="2010930" cy="1517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41520" y="1039701"/>
            <a:ext cx="2642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is led by Mike Irwin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66440" y="4939526"/>
            <a:ext cx="585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err="1">
                <a:hlinkClick r:id="rId5"/>
              </a:rPr>
              <a:t>casu.ast.cam.ac.uk</a:t>
            </a:r>
            <a:r>
              <a:rPr lang="en-US" dirty="0">
                <a:hlinkClick r:id="rId5"/>
              </a:rPr>
              <a:t>/surveys-projects/software-release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TA_overview_ait_201306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8" y="726936"/>
            <a:ext cx="8229600" cy="6858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smtClean="0">
                <a:latin typeface="Calibri" charset="0"/>
              </a:rPr>
              <a:t>2014 March</a:t>
            </a:r>
            <a:endParaRPr lang="en-US" sz="1200">
              <a:latin typeface="Calibri" charset="0"/>
            </a:endParaRPr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VISTA Surveys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Processing Status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DES-LSST, 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188E48-38B8-BD4C-9C80-113D6F17700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85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140317"/>
            <a:ext cx="8229600" cy="8096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latin typeface="Calibri"/>
                <a:ea typeface="ＭＳ Ｐゴシック" charset="0"/>
                <a:cs typeface="Calibri"/>
              </a:rPr>
              <a:t>VHS and other DES-centric VISTA Surveys</a:t>
            </a:r>
            <a:endParaRPr lang="en-US" sz="3200" dirty="0">
              <a:latin typeface="Calibri"/>
              <a:ea typeface="ＭＳ Ｐゴシック" charset="0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023284"/>
              </p:ext>
            </p:extLst>
          </p:nvPr>
        </p:nvGraphicFramePr>
        <p:xfrm>
          <a:off x="222113" y="1132483"/>
          <a:ext cx="8531092" cy="4509135"/>
        </p:xfrm>
        <a:graphic>
          <a:graphicData uri="http://schemas.openxmlformats.org/drawingml/2006/table">
            <a:tbl>
              <a:tblPr/>
              <a:tblGrid>
                <a:gridCol w="1609740"/>
                <a:gridCol w="1526544"/>
                <a:gridCol w="1242594"/>
                <a:gridCol w="4152214"/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Survey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Area (deg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Depths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Nominal Depth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(mag)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VHS (PI: Richard McMahon)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18, 000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5σ, 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       J=21.2                      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Ks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=20.0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1.    VHS-DES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4500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5σ, 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       J=21.6    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(H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21.0)*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  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Ks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=20.4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2.    VHS ATLAS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5σ, 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Y=21.2    J=21.2    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(H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20.6)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  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Ks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=20.0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3.    VHS-GPS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5σ, 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       J=21.2                      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Ks=20.0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VIKING (PI: Alistair Edge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1,500 (</a:t>
                      </a:r>
                      <a:r>
                        <a:rPr kumimoji="0" lang="en-US" sz="1600" b="1" i="0" u="none" strike="sng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450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250 deg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 DES)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5α, 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Z=23.1     Y=22.3     J=22.1    H=21.5     K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21.2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VIDEO (PI: Matt Jarvis)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 (DES SN fields)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5σ, AB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Z=25.7     Y=24.6     J=24.5    H=24.0     K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=23.5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73404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Note: since April 2012, VHS H-band has been dropped to increase J-band exposure time and meet nominal J-band depth requirement.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023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5FDE0-B69B-FB46-BC4B-32F1D42EFCB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ob_progress_radec_201403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667"/>
            <a:ext cx="9144000" cy="60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3359" y="1394636"/>
            <a:ext cx="292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around 10,000 deg</a:t>
            </a:r>
            <a:r>
              <a:rPr lang="en-US" baseline="30000" dirty="0" smtClean="0"/>
              <a:t>2</a:t>
            </a:r>
            <a:r>
              <a:rPr lang="en-US" dirty="0" smtClean="0"/>
              <a:t> observed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3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VHS Components</a:t>
            </a:r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VHS-Dark Energy Survey (VHS-DES)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4500deg</a:t>
            </a:r>
            <a:r>
              <a:rPr lang="en-US" sz="2000" b="1" baseline="30000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2 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( excludes </a:t>
            </a:r>
            <a:r>
              <a:rPr lang="en-US" sz="1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500deg</a:t>
            </a:r>
            <a:r>
              <a:rPr lang="en-US" sz="1800" b="1" baseline="30000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2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from VIKING footprint)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J (120sec), H(120sec), K(120sec) </a:t>
            </a:r>
          </a:p>
          <a:p>
            <a:pPr lvl="2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Changed April 2012 to  J(240sec), H(0sec), K(120sec</a:t>
            </a:r>
            <a:r>
              <a:rPr lang="en-US" sz="16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)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VHS</a:t>
            </a:r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-ATLAS (VST-ATLAS PI: Shanks</a:t>
            </a: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):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Non-DES High Galactic latitude including NGP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 charset="0"/>
                <a:ea typeface="ＭＳ Ｐゴシック" charset="0"/>
              </a:rPr>
              <a:t>5000deg</a:t>
            </a:r>
            <a:r>
              <a:rPr lang="en-US" sz="2000" baseline="30000" dirty="0">
                <a:latin typeface="Calibri" charset="0"/>
                <a:ea typeface="ＭＳ Ｐゴシック" charset="0"/>
              </a:rPr>
              <a:t>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 charset="0"/>
                <a:ea typeface="ＭＳ Ｐゴシック" charset="0"/>
              </a:rPr>
              <a:t>Y(60sec), J(60sec), H(60sec), K(60sec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>
                <a:latin typeface="Calibri" charset="0"/>
                <a:ea typeface="ＭＳ Ｐゴシック" charset="0"/>
              </a:rPr>
              <a:t>Changed April 2012 to Y(120sec</a:t>
            </a:r>
            <a:r>
              <a:rPr lang="en-US" sz="1600" dirty="0">
                <a:latin typeface="Calibri" charset="0"/>
                <a:ea typeface="ＭＳ Ｐゴシック" charset="0"/>
              </a:rPr>
              <a:t>), J(60sec),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H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(0sec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)</a:t>
            </a:r>
            <a:r>
              <a:rPr lang="en-US" sz="1600" dirty="0">
                <a:latin typeface="Calibri" charset="0"/>
                <a:ea typeface="ＭＳ Ｐゴシック" charset="0"/>
              </a:rPr>
              <a:t>, K(60sec</a:t>
            </a:r>
            <a:r>
              <a:rPr lang="en-US" sz="1600" dirty="0" smtClean="0">
                <a:latin typeface="Calibri" charset="0"/>
                <a:ea typeface="ＭＳ Ｐゴシック" charset="0"/>
              </a:rPr>
              <a:t>)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600" dirty="0" smtClean="0">
              <a:solidFill>
                <a:srgbClr val="FF0000"/>
              </a:solidFill>
              <a:latin typeface="Calibri" charset="0"/>
              <a:ea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VHS Galactic Plane (VHS-GP)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5&lt; |b| &lt;30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8200deg</a:t>
            </a:r>
            <a:r>
              <a:rPr lang="en-US" sz="1800" baseline="30000" dirty="0">
                <a:latin typeface="Calibri" charset="0"/>
                <a:ea typeface="ＭＳ Ｐゴシック" charset="0"/>
              </a:rPr>
              <a:t>2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 charset="0"/>
                <a:ea typeface="ＭＳ Ｐゴシック" charset="0"/>
              </a:rPr>
              <a:t>J(60sec); K(60sec)</a:t>
            </a:r>
          </a:p>
          <a:p>
            <a:pPr lvl="2">
              <a:lnSpc>
                <a:spcPct val="90000"/>
              </a:lnSpc>
            </a:pPr>
            <a:endParaRPr lang="en-US" sz="2000" dirty="0">
              <a:latin typeface="Calibri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984EB5-7F7B-1040-88C2-1889575EB28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2014 March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DES-LSST, 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47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9329</TotalTime>
  <Words>1599</Words>
  <Application>Microsoft Macintosh PowerPoint</Application>
  <PresentationFormat>On-screen Show (4:3)</PresentationFormat>
  <Paragraphs>335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VISTA near IR survey data and DES</vt:lpstr>
      <vt:lpstr>VISTA Summary</vt:lpstr>
      <vt:lpstr>PowerPoint Presentation</vt:lpstr>
      <vt:lpstr>VISTA site choice: Cerro Paranal (ESO) or Cerro Pachon (Gemini)</vt:lpstr>
      <vt:lpstr>PowerPoint Presentation</vt:lpstr>
      <vt:lpstr>VISTA Surveys Processing Status</vt:lpstr>
      <vt:lpstr>VHS and other DES-centric VISTA Surveys</vt:lpstr>
      <vt:lpstr>PowerPoint Presentation</vt:lpstr>
      <vt:lpstr>VHS Components</vt:lpstr>
      <vt:lpstr>VHS observations status on 2013, Sep 1st</vt:lpstr>
      <vt:lpstr>PowerPoint Presentation</vt:lpstr>
      <vt:lpstr>CASU processing for VISTA  </vt:lpstr>
      <vt:lpstr>CASU mantra </vt:lpstr>
      <vt:lpstr>IR Data Reduction Issues</vt:lpstr>
      <vt:lpstr>Time Variable Sky</vt:lpstr>
      <vt:lpstr>Image processing Steps</vt:lpstr>
      <vt:lpstr>Software Solutions</vt:lpstr>
      <vt:lpstr>VISTA IR focal plane</vt:lpstr>
      <vt:lpstr>PowerPoint Presentation</vt:lpstr>
      <vt:lpstr>Challenges when dealing with tiles  </vt:lpstr>
      <vt:lpstr>PowerPoint Presentation</vt:lpstr>
      <vt:lpstr>PowerPoint Presentation</vt:lpstr>
      <vt:lpstr>MJD  variation  across  tiles  </vt:lpstr>
      <vt:lpstr>Tile vs Stack photometry (before grouting)</vt:lpstr>
      <vt:lpstr>Tile vs Stack Photometry (after grouting)</vt:lpstr>
      <vt:lpstr>Tile grouting</vt:lpstr>
      <vt:lpstr>Nebulised pawprints and tiles</vt:lpstr>
      <vt:lpstr>PowerPoint Presentation</vt:lpstr>
      <vt:lpstr>PowerPoint Presentation</vt:lpstr>
      <vt:lpstr>PowerPoint Presentation</vt:lpstr>
      <vt:lpstr>Post-Processing Steps</vt:lpstr>
      <vt:lpstr>Data Products - recap</vt:lpstr>
      <vt:lpstr>PowerPoint Presentation</vt:lpstr>
      <vt:lpstr>An example of long QC trend analysis</vt:lpstr>
      <vt:lpstr>PowerPoint Presentation</vt:lpstr>
      <vt:lpstr>PowerPoint Presentation</vt:lpstr>
      <vt:lpstr>DECam@CASU PI data on Carina dwarf </vt:lpstr>
      <vt:lpstr>PowerPoint Presentation</vt:lpstr>
      <vt:lpstr>List driven photometry using DES as master image</vt:lpstr>
      <vt:lpstr>PowerPoint Presentation</vt:lpstr>
      <vt:lpstr>PowerPoint Presentation</vt:lpstr>
      <vt:lpstr>END</vt:lpstr>
      <vt:lpstr>CASU mantra </vt:lpstr>
    </vt:vector>
  </TitlesOfParts>
  <Company>Institute of Astronomy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McMahon</dc:creator>
  <cp:lastModifiedBy>Richard McMahon</cp:lastModifiedBy>
  <cp:revision>107</cp:revision>
  <dcterms:created xsi:type="dcterms:W3CDTF">2012-07-02T20:49:49Z</dcterms:created>
  <dcterms:modified xsi:type="dcterms:W3CDTF">2014-03-24T15:13:47Z</dcterms:modified>
</cp:coreProperties>
</file>