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tiff" ContentType="image/tiff"/>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0"/>
  </p:notesMasterIdLst>
  <p:handoutMasterIdLst>
    <p:handoutMasterId r:id="rId11"/>
  </p:handoutMasterIdLst>
  <p:sldIdLst>
    <p:sldId id="257" r:id="rId2"/>
    <p:sldId id="393" r:id="rId3"/>
    <p:sldId id="376" r:id="rId4"/>
    <p:sldId id="399" r:id="rId5"/>
    <p:sldId id="347" r:id="rId6"/>
    <p:sldId id="390" r:id="rId7"/>
    <p:sldId id="400" r:id="rId8"/>
    <p:sldId id="377" r:id="rId9"/>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84A4"/>
    <a:srgbClr val="5DB7D1"/>
    <a:srgbClr val="00B7A5"/>
    <a:srgbClr val="5293A5"/>
    <a:srgbClr val="616161"/>
    <a:srgbClr val="21B4E0"/>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8318" autoAdjust="0"/>
    <p:restoredTop sz="94348" autoAdjust="0"/>
  </p:normalViewPr>
  <p:slideViewPr>
    <p:cSldViewPr>
      <p:cViewPr>
        <p:scale>
          <a:sx n="100" d="100"/>
          <a:sy n="100" d="100"/>
        </p:scale>
        <p:origin x="-984"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292420C5-2895-F740-82DD-84BEAA3AC837}" type="datetimeFigureOut">
              <a:rPr lang="en-US" smtClean="0"/>
              <a:pPr/>
              <a:t>3/25/2014</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409F4705-79AA-8740-91C4-EE148EFBFB4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EA9046C3-5B8A-B44D-B139-B892AB45F95B}" type="datetimeFigureOut">
              <a:rPr lang="en-US" smtClean="0"/>
              <a:pPr/>
              <a:t>3/25/2014</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2E65FEE0-CB1A-7544-85A7-2E7F4B4BA1A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65FEE0-CB1A-7544-85A7-2E7F4B4BA1A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EPO program is part of the LSST</a:t>
            </a:r>
            <a:r>
              <a:rPr lang="en-US" baseline="0" dirty="0" smtClean="0"/>
              <a:t> Broader Impacts.  </a:t>
            </a:r>
            <a:r>
              <a:rPr lang="en-US" dirty="0" smtClean="0"/>
              <a:t>Broadening the reach</a:t>
            </a:r>
            <a:r>
              <a:rPr lang="en-US" baseline="0" dirty="0" smtClean="0"/>
              <a:t> of the federal investment to a large audience of diverse users, diverse in ethnicity and gender as well as being “non-specialists”.</a:t>
            </a:r>
          </a:p>
          <a:p>
            <a:endParaRPr lang="en-US" baseline="0" dirty="0" smtClean="0"/>
          </a:p>
          <a:p>
            <a:r>
              <a:rPr lang="en-US" baseline="0" dirty="0" smtClean="0"/>
              <a:t>Current initiatives in national education policy have the NSF taking a larger role in undergraduate education, and stress the value of having an authentic research experience, the need for evidence-based evaluation, and the need for all citizens to posses sufficient knowledge of STEM topics and habits of mind to function in today’s increasingly technological society.  LSST EPO is aligned with all of this.</a:t>
            </a:r>
            <a:endParaRPr lang="en-US" dirty="0"/>
          </a:p>
        </p:txBody>
      </p:sp>
      <p:sp>
        <p:nvSpPr>
          <p:cNvPr id="4" name="Slide Number Placeholder 3"/>
          <p:cNvSpPr>
            <a:spLocks noGrp="1"/>
          </p:cNvSpPr>
          <p:nvPr>
            <p:ph type="sldNum" sz="quarter" idx="10"/>
          </p:nvPr>
        </p:nvSpPr>
        <p:spPr/>
        <p:txBody>
          <a:bodyPr/>
          <a:lstStyle/>
          <a:p>
            <a:fld id="{2E65FEE0-CB1A-7544-85A7-2E7F4B4BA1A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majority of effort in constructing</a:t>
            </a:r>
            <a:r>
              <a:rPr lang="en-US" baseline="0" dirty="0" smtClean="0"/>
              <a:t> the EPO system infrastructure takes place in the 5 years from FY2017 – 2021.  5 years is sufficient for that task.  The schedule shown here gets the job done in the most cost-effective manner.   Until 2017, we continue adding fidelity to the design with prototypes and collaboration, and build up the staff.  After passing a readiness review at the end of FY2021 EPO moves from Construction to Operations.</a:t>
            </a:r>
          </a:p>
          <a:p>
            <a:endParaRPr lang="en-US" baseline="0" dirty="0" smtClean="0"/>
          </a:p>
        </p:txBody>
      </p:sp>
      <p:sp>
        <p:nvSpPr>
          <p:cNvPr id="4" name="Slide Number Placeholder 3"/>
          <p:cNvSpPr>
            <a:spLocks noGrp="1"/>
          </p:cNvSpPr>
          <p:nvPr>
            <p:ph type="sldNum" sz="quarter" idx="10"/>
          </p:nvPr>
        </p:nvSpPr>
        <p:spPr/>
        <p:txBody>
          <a:bodyPr/>
          <a:lstStyle/>
          <a:p>
            <a:fld id="{2E65FEE0-CB1A-7544-85A7-2E7F4B4BA1A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Framework document </a:t>
            </a:r>
            <a:r>
              <a:rPr lang="en-US" dirty="0" smtClean="0"/>
              <a:t>led us to identify these four</a:t>
            </a:r>
            <a:r>
              <a:rPr lang="en-US" baseline="0" dirty="0" smtClean="0"/>
              <a:t> groups, audiences where LSST EPO could make the biggest impact in terms of the number of users, the suitability of the LSST system to address audience needs, and identification of areas where LSST EPO could have a transformative impact.  </a:t>
            </a:r>
            <a:endParaRPr lang="en-US" dirty="0"/>
          </a:p>
        </p:txBody>
      </p:sp>
      <p:sp>
        <p:nvSpPr>
          <p:cNvPr id="4" name="Slide Number Placeholder 3"/>
          <p:cNvSpPr>
            <a:spLocks noGrp="1"/>
          </p:cNvSpPr>
          <p:nvPr>
            <p:ph type="sldNum" sz="quarter" idx="10"/>
          </p:nvPr>
        </p:nvSpPr>
        <p:spPr/>
        <p:txBody>
          <a:bodyPr/>
          <a:lstStyle/>
          <a:p>
            <a:fld id="{344F1027-A543-4379-B291-BC6055FC45DD}"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an example,</a:t>
            </a:r>
            <a:r>
              <a:rPr lang="en-US" baseline="0" dirty="0" smtClean="0"/>
              <a:t> Citizen Science can advance science done by LSST by including the public in the data analysis pipeline.  Through machine learning, involvement of Citizen Scientists can inform and improve the DM processing system.  With appropriate instructional design and interface development, citizen scientists can increase their understanding, skill, engagement, and attitude of the science concepts involved in the project.  Because CS has the ability to be utilized in a variety of settings, including classroom research projects and digital planetariums, I’ve featured it here in this slide.  </a:t>
            </a:r>
          </a:p>
          <a:p>
            <a:endParaRPr lang="en-US" baseline="0" dirty="0" smtClean="0"/>
          </a:p>
          <a:p>
            <a:r>
              <a:rPr lang="en-US" baseline="0" dirty="0" smtClean="0"/>
              <a:t>The “extra slides” set recently posted describes how our other audiences can also be considered transformative.  </a:t>
            </a:r>
            <a:endParaRPr lang="en-US" dirty="0"/>
          </a:p>
        </p:txBody>
      </p:sp>
      <p:sp>
        <p:nvSpPr>
          <p:cNvPr id="4" name="Slide Number Placeholder 3"/>
          <p:cNvSpPr>
            <a:spLocks noGrp="1"/>
          </p:cNvSpPr>
          <p:nvPr>
            <p:ph type="sldNum" sz="quarter" idx="10"/>
          </p:nvPr>
        </p:nvSpPr>
        <p:spPr/>
        <p:txBody>
          <a:bodyPr/>
          <a:lstStyle/>
          <a:p>
            <a:fld id="{050539F2-0492-4722-9D78-22E13F434A3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LSST EPO will have both</a:t>
            </a:r>
            <a:r>
              <a:rPr lang="en-US" baseline="0" dirty="0" smtClean="0"/>
              <a:t> a virtual and physical presence in many environments.  </a:t>
            </a:r>
          </a:p>
          <a:p>
            <a:r>
              <a:rPr lang="en-US" baseline="0" dirty="0" smtClean="0"/>
              <a:t>Integration of Education &amp; Research is seen in many parts of the plan, 3 examples given here.  </a:t>
            </a:r>
          </a:p>
          <a:p>
            <a:r>
              <a:rPr lang="en-US" baseline="0" dirty="0" smtClean="0"/>
              <a:t>Sustainable partnerships are necessary for broadest impact.</a:t>
            </a:r>
            <a:endParaRPr lang="en-US" dirty="0"/>
          </a:p>
        </p:txBody>
      </p:sp>
      <p:sp>
        <p:nvSpPr>
          <p:cNvPr id="4" name="Slide Number Placeholder 3"/>
          <p:cNvSpPr>
            <a:spLocks noGrp="1"/>
          </p:cNvSpPr>
          <p:nvPr>
            <p:ph type="sldNum" sz="quarter" idx="10"/>
          </p:nvPr>
        </p:nvSpPr>
        <p:spPr/>
        <p:txBody>
          <a:bodyPr/>
          <a:lstStyle/>
          <a:p>
            <a:fld id="{2E65FEE0-CB1A-7544-85A7-2E7F4B4BA1A8}"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Main Title Layout">
    <p:spTree>
      <p:nvGrpSpPr>
        <p:cNvPr id="1" name=""/>
        <p:cNvGrpSpPr/>
        <p:nvPr/>
      </p:nvGrpSpPr>
      <p:grpSpPr>
        <a:xfrm>
          <a:off x="0" y="0"/>
          <a:ext cx="0" cy="0"/>
          <a:chOff x="0" y="0"/>
          <a:chExt cx="0" cy="0"/>
        </a:xfrm>
      </p:grpSpPr>
      <p:pic>
        <p:nvPicPr>
          <p:cNvPr id="5" name="Picture 10" descr="LogoW-ShadowTransBack.png"/>
          <p:cNvPicPr>
            <a:picLocks noChangeAspect="1"/>
          </p:cNvPicPr>
          <p:nvPr/>
        </p:nvPicPr>
        <p:blipFill>
          <a:blip r:embed="rId2" cstate="print"/>
          <a:srcRect/>
          <a:stretch>
            <a:fillRect/>
          </a:stretch>
        </p:blipFill>
        <p:spPr bwMode="auto">
          <a:xfrm>
            <a:off x="7110413" y="0"/>
            <a:ext cx="1984375" cy="1117600"/>
          </a:xfrm>
          <a:prstGeom prst="rect">
            <a:avLst/>
          </a:prstGeom>
          <a:noFill/>
          <a:ln w="9525">
            <a:noFill/>
            <a:miter lim="800000"/>
            <a:headEnd/>
            <a:tailEnd/>
          </a:ln>
        </p:spPr>
      </p:pic>
      <p:sp>
        <p:nvSpPr>
          <p:cNvPr id="6" name="TextBox 5"/>
          <p:cNvSpPr txBox="1"/>
          <p:nvPr/>
        </p:nvSpPr>
        <p:spPr>
          <a:xfrm>
            <a:off x="457200" y="6503812"/>
            <a:ext cx="8229600" cy="246063"/>
          </a:xfrm>
          <a:prstGeom prst="rect">
            <a:avLst/>
          </a:prstGeom>
          <a:noFill/>
        </p:spPr>
        <p:txBody>
          <a:bodyPr>
            <a:spAutoFit/>
          </a:bodyPr>
          <a:lstStyle/>
          <a:p>
            <a:pPr algn="ctr">
              <a:defRPr/>
            </a:pPr>
            <a:r>
              <a:rPr lang="en-US" sz="1000" dirty="0" smtClean="0">
                <a:solidFill>
                  <a:schemeClr val="bg1"/>
                </a:solidFill>
                <a:latin typeface="Calibri" charset="0"/>
              </a:rPr>
              <a:t>Name</a:t>
            </a:r>
            <a:r>
              <a:rPr lang="en-US" sz="1000" baseline="0" dirty="0" smtClean="0">
                <a:solidFill>
                  <a:schemeClr val="bg1"/>
                </a:solidFill>
                <a:latin typeface="Calibri" charset="0"/>
              </a:rPr>
              <a:t> of Meeting</a:t>
            </a:r>
            <a:r>
              <a:rPr lang="en-US" sz="1000" dirty="0" smtClean="0">
                <a:solidFill>
                  <a:schemeClr val="bg1"/>
                </a:solidFill>
                <a:latin typeface="Calibri" charset="0"/>
              </a:rPr>
              <a:t> </a:t>
            </a:r>
            <a:r>
              <a:rPr lang="en-US" sz="1000" dirty="0">
                <a:solidFill>
                  <a:schemeClr val="bg1"/>
                </a:solidFill>
                <a:latin typeface="Calibri" charset="0"/>
              </a:rPr>
              <a:t>•</a:t>
            </a:r>
            <a:r>
              <a:rPr lang="en-US" sz="1000" dirty="0" smtClean="0">
                <a:solidFill>
                  <a:schemeClr val="bg1"/>
                </a:solidFill>
                <a:latin typeface="Calibri" charset="0"/>
              </a:rPr>
              <a:t> Location </a:t>
            </a:r>
            <a:r>
              <a:rPr lang="en-US" sz="1000" dirty="0">
                <a:solidFill>
                  <a:schemeClr val="bg1"/>
                </a:solidFill>
                <a:latin typeface="Calibri" charset="0"/>
              </a:rPr>
              <a:t>•</a:t>
            </a:r>
            <a:r>
              <a:rPr lang="en-US" sz="1000" dirty="0" smtClean="0">
                <a:solidFill>
                  <a:schemeClr val="bg1"/>
                </a:solidFill>
                <a:latin typeface="Calibri" charset="0"/>
              </a:rPr>
              <a:t> Date  -  Change in Slide Master</a:t>
            </a:r>
            <a:endParaRPr lang="en-US" sz="1000" dirty="0">
              <a:solidFill>
                <a:schemeClr val="bg1"/>
              </a:solidFill>
              <a:latin typeface="Calibri" charset="0"/>
            </a:endParaRPr>
          </a:p>
        </p:txBody>
      </p:sp>
      <p:pic>
        <p:nvPicPr>
          <p:cNvPr id="9" name="Picture 8" descr="Tele11-2012.jpg"/>
          <p:cNvPicPr>
            <a:picLocks noChangeAspect="1"/>
          </p:cNvPicPr>
          <p:nvPr userDrawn="1"/>
        </p:nvPicPr>
        <p:blipFill>
          <a:blip r:embed="rId3" cstate="print"/>
          <a:stretch>
            <a:fillRect/>
          </a:stretch>
        </p:blipFill>
        <p:spPr>
          <a:xfrm>
            <a:off x="0" y="-1"/>
            <a:ext cx="9144000" cy="6814733"/>
          </a:xfrm>
          <a:prstGeom prst="rect">
            <a:avLst/>
          </a:prstGeom>
        </p:spPr>
      </p:pic>
      <p:sp>
        <p:nvSpPr>
          <p:cNvPr id="4" name="Title 1"/>
          <p:cNvSpPr>
            <a:spLocks noGrp="1"/>
          </p:cNvSpPr>
          <p:nvPr>
            <p:ph type="ctrTitle" hasCustomPrompt="1"/>
          </p:nvPr>
        </p:nvSpPr>
        <p:spPr>
          <a:xfrm>
            <a:off x="685800" y="1181769"/>
            <a:ext cx="7772400" cy="3113162"/>
          </a:xfrm>
        </p:spPr>
        <p:txBody>
          <a:bodyPr anchor="t"/>
          <a:lstStyle>
            <a:lvl1pPr algn="l">
              <a:defRPr b="1">
                <a:solidFill>
                  <a:srgbClr val="2284A4"/>
                </a:solidFill>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2"/>
          <p:cNvSpPr>
            <a:spLocks noGrp="1"/>
          </p:cNvSpPr>
          <p:nvPr>
            <p:ph type="body" idx="1"/>
          </p:nvPr>
        </p:nvSpPr>
        <p:spPr bwMode="auto">
          <a:xfrm>
            <a:off x="304800" y="914401"/>
            <a:ext cx="8534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389016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Text Placeholder 2"/>
          <p:cNvSpPr>
            <a:spLocks noGrp="1"/>
          </p:cNvSpPr>
          <p:nvPr>
            <p:ph idx="1"/>
          </p:nvPr>
        </p:nvSpPr>
        <p:spPr bwMode="auto">
          <a:xfrm>
            <a:off x="304801" y="1014413"/>
            <a:ext cx="4191000" cy="508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2"/>
          <p:cNvSpPr>
            <a:spLocks noGrp="1"/>
          </p:cNvSpPr>
          <p:nvPr>
            <p:ph idx="10"/>
          </p:nvPr>
        </p:nvSpPr>
        <p:spPr bwMode="auto">
          <a:xfrm>
            <a:off x="4724400" y="1014413"/>
            <a:ext cx="4114800" cy="508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2858482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cstate="prin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152400"/>
            <a:ext cx="6188357" cy="5572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304800" y="914400"/>
            <a:ext cx="8534399" cy="5181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Box 11"/>
          <p:cNvSpPr txBox="1"/>
          <p:nvPr/>
        </p:nvSpPr>
        <p:spPr>
          <a:xfrm>
            <a:off x="8424863" y="6400800"/>
            <a:ext cx="566737" cy="246221"/>
          </a:xfrm>
          <a:prstGeom prst="rect">
            <a:avLst/>
          </a:prstGeom>
          <a:noFill/>
        </p:spPr>
        <p:txBody>
          <a:bodyPr>
            <a:prstTxWarp prst="textNoShape">
              <a:avLst/>
            </a:prstTxWarp>
            <a:spAutoFit/>
          </a:bodyPr>
          <a:lstStyle/>
          <a:p>
            <a:pPr defTabSz="457200"/>
            <a:fld id="{A51F6B24-625B-6B48-B1AE-970688573CDB}" type="slidenum">
              <a:rPr lang="en-US" sz="1000">
                <a:solidFill>
                  <a:schemeClr val="bg1"/>
                </a:solidFill>
                <a:latin typeface="Arial Narrow"/>
                <a:cs typeface="Arial Narrow"/>
              </a:rPr>
              <a:pPr defTabSz="457200"/>
              <a:t>‹#›</a:t>
            </a:fld>
            <a:endParaRPr lang="en-US" sz="1000" dirty="0">
              <a:solidFill>
                <a:schemeClr val="bg1"/>
              </a:solidFill>
              <a:latin typeface="Arial Narrow"/>
              <a:cs typeface="Arial Narrow"/>
            </a:endParaRPr>
          </a:p>
        </p:txBody>
      </p:sp>
      <p:pic>
        <p:nvPicPr>
          <p:cNvPr id="6" name="Picture 5" descr="PPTlogo.png"/>
          <p:cNvPicPr>
            <a:picLocks noChangeAspect="1"/>
          </p:cNvPicPr>
          <p:nvPr userDrawn="1"/>
        </p:nvPicPr>
        <p:blipFill>
          <a:blip r:embed="rId8" cstate="print"/>
          <a:stretch>
            <a:fillRect/>
          </a:stretch>
        </p:blipFill>
        <p:spPr>
          <a:xfrm>
            <a:off x="7086600" y="37785"/>
            <a:ext cx="2082800" cy="800415"/>
          </a:xfrm>
          <a:prstGeom prst="rect">
            <a:avLst/>
          </a:prstGeom>
        </p:spPr>
      </p:pic>
      <p:sp>
        <p:nvSpPr>
          <p:cNvPr id="7" name="TextBox 6"/>
          <p:cNvSpPr txBox="1"/>
          <p:nvPr userDrawn="1"/>
        </p:nvSpPr>
        <p:spPr>
          <a:xfrm>
            <a:off x="1981200" y="6400800"/>
            <a:ext cx="5257800" cy="276999"/>
          </a:xfrm>
          <a:prstGeom prst="rect">
            <a:avLst/>
          </a:prstGeom>
          <a:noFill/>
        </p:spPr>
        <p:txBody>
          <a:bodyPr wrap="square" rtlCol="0">
            <a:spAutoFit/>
          </a:bodyPr>
          <a:lstStyle/>
          <a:p>
            <a:pPr algn="ctr"/>
            <a:r>
              <a:rPr lang="en-US" sz="1200" cap="all" dirty="0" smtClean="0">
                <a:solidFill>
                  <a:schemeClr val="bg1"/>
                </a:solidFill>
                <a:latin typeface="Arial Narrow"/>
                <a:cs typeface="Arial Narrow"/>
              </a:rPr>
              <a:t>DES-LSST</a:t>
            </a:r>
            <a:r>
              <a:rPr lang="en-US" sz="1200" cap="all" baseline="0" dirty="0" smtClean="0">
                <a:solidFill>
                  <a:schemeClr val="bg1"/>
                </a:solidFill>
                <a:latin typeface="Arial Narrow"/>
                <a:cs typeface="Arial Narrow"/>
              </a:rPr>
              <a:t> Workshop March 24 – 27, 2014</a:t>
            </a:r>
            <a:endParaRPr lang="en-US" sz="1200" cap="all" dirty="0">
              <a:solidFill>
                <a:schemeClr val="bg1"/>
              </a:solidFill>
              <a:latin typeface="Arial Narrow"/>
              <a:cs typeface="Arial Narrow"/>
            </a:endParaRPr>
          </a:p>
        </p:txBody>
      </p:sp>
    </p:spTree>
  </p:cSld>
  <p:clrMap bg1="lt1" tx1="dk1" bg2="lt2" tx2="dk2" accent1="accent1" accent2="accent2" accent3="accent3" accent4="accent4" accent5="accent5" accent6="accent6" hlink="hlink" folHlink="folHlink"/>
  <p:sldLayoutIdLst>
    <p:sldLayoutId id="2147483660" r:id="rId1"/>
    <p:sldLayoutId id="2147483664" r:id="rId2"/>
    <p:sldLayoutId id="2147483663" r:id="rId3"/>
    <p:sldLayoutId id="2147483665" r:id="rId4"/>
    <p:sldLayoutId id="2147483666" r:id="rId5"/>
  </p:sldLayoutIdLst>
  <p:timing>
    <p:tnLst>
      <p:par>
        <p:cTn id="1" dur="indefinite" restart="never" nodeType="tmRoot"/>
      </p:par>
    </p:tnLst>
  </p:timing>
  <p:txStyles>
    <p:titleStyle>
      <a:lvl1pPr algn="l" defTabSz="457200" rtl="0" eaLnBrk="1" fontAlgn="base" hangingPunct="1">
        <a:spcBef>
          <a:spcPct val="0"/>
        </a:spcBef>
        <a:spcAft>
          <a:spcPct val="0"/>
        </a:spcAft>
        <a:defRPr sz="2400" b="1" kern="1200">
          <a:solidFill>
            <a:srgbClr val="2284A4"/>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Lucida Grande"/>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81769"/>
            <a:ext cx="8001000" cy="3113162"/>
          </a:xfrm>
        </p:spPr>
        <p:txBody>
          <a:bodyPr/>
          <a:lstStyle/>
          <a:p>
            <a:r>
              <a:rPr lang="en-US" dirty="0" smtClean="0"/>
              <a:t>Education and Public Outreach (EPO) </a:t>
            </a:r>
            <a:br>
              <a:rPr lang="en-US" dirty="0" smtClean="0"/>
            </a:br>
            <a:r>
              <a:rPr lang="en-US" dirty="0" smtClean="0"/>
              <a:t/>
            </a:r>
            <a:br>
              <a:rPr lang="en-US" dirty="0" smtClean="0"/>
            </a:br>
            <a:r>
              <a:rPr lang="en-US" dirty="0" smtClean="0"/>
              <a:t/>
            </a:r>
            <a:br>
              <a:rPr lang="en-US" dirty="0" smtClean="0"/>
            </a:br>
            <a:r>
              <a:rPr lang="en-US" dirty="0" smtClean="0"/>
              <a:t>Suzanne Jacoby</a:t>
            </a:r>
            <a:br>
              <a:rPr lang="en-US" dirty="0" smtClean="0"/>
            </a:br>
            <a:r>
              <a:rPr lang="en-US" dirty="0" smtClean="0"/>
              <a:t>LSST EPO Project Manager</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March 25, 2014</a:t>
            </a:r>
            <a:endParaRPr lang="en-US" dirty="0"/>
          </a:p>
        </p:txBody>
      </p:sp>
      <p:sp>
        <p:nvSpPr>
          <p:cNvPr id="3" name="TextBox 2"/>
          <p:cNvSpPr txBox="1"/>
          <p:nvPr/>
        </p:nvSpPr>
        <p:spPr>
          <a:xfrm>
            <a:off x="1600200" y="6019800"/>
            <a:ext cx="3200400" cy="400110"/>
          </a:xfrm>
          <a:prstGeom prst="rect">
            <a:avLst/>
          </a:prstGeom>
          <a:noFill/>
        </p:spPr>
        <p:txBody>
          <a:bodyPr wrap="square" rtlCol="0">
            <a:spAutoFit/>
          </a:bodyPr>
          <a:lstStyle/>
          <a:p>
            <a:r>
              <a:rPr lang="en-US" sz="2000" cap="all" dirty="0" smtClean="0">
                <a:solidFill>
                  <a:schemeClr val="tx1">
                    <a:lumMod val="65000"/>
                    <a:lumOff val="35000"/>
                  </a:schemeClr>
                </a:solidFill>
                <a:latin typeface="Arial Narrow"/>
                <a:cs typeface="Arial Narrow"/>
              </a:rPr>
              <a:t>DES-LSST Workshop</a:t>
            </a:r>
            <a:endParaRPr lang="en-US" sz="2000" cap="all" dirty="0">
              <a:solidFill>
                <a:schemeClr val="tx1">
                  <a:lumMod val="65000"/>
                  <a:lumOff val="35000"/>
                </a:schemeClr>
              </a:solidFill>
              <a:latin typeface="Arial Narrow"/>
              <a:cs typeface="Arial Narrow"/>
            </a:endParaRPr>
          </a:p>
        </p:txBody>
      </p:sp>
      <p:sp>
        <p:nvSpPr>
          <p:cNvPr id="4" name="TextBox 3"/>
          <p:cNvSpPr txBox="1"/>
          <p:nvPr/>
        </p:nvSpPr>
        <p:spPr>
          <a:xfrm>
            <a:off x="1600200" y="6276201"/>
            <a:ext cx="2971800" cy="276999"/>
          </a:xfrm>
          <a:prstGeom prst="rect">
            <a:avLst/>
          </a:prstGeom>
          <a:noFill/>
        </p:spPr>
        <p:txBody>
          <a:bodyPr wrap="square" rtlCol="0">
            <a:spAutoFit/>
          </a:bodyPr>
          <a:lstStyle/>
          <a:p>
            <a:r>
              <a:rPr lang="en-US" sz="1200" dirty="0" smtClean="0">
                <a:solidFill>
                  <a:schemeClr val="tx1">
                    <a:lumMod val="65000"/>
                    <a:lumOff val="35000"/>
                  </a:schemeClr>
                </a:solidFill>
                <a:latin typeface="Arial Narrow"/>
                <a:cs typeface="Arial Narrow"/>
              </a:rPr>
              <a:t>March 24 – 27, 2014</a:t>
            </a:r>
            <a:endParaRPr lang="en-US" sz="1200" dirty="0">
              <a:solidFill>
                <a:schemeClr val="tx1">
                  <a:lumMod val="65000"/>
                  <a:lumOff val="35000"/>
                </a:schemeClr>
              </a:solidFill>
              <a:latin typeface="Arial Narrow"/>
              <a:cs typeface="Arial Narrow"/>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010400" cy="557213"/>
          </a:xfrm>
        </p:spPr>
        <p:txBody>
          <a:bodyPr/>
          <a:lstStyle/>
          <a:p>
            <a:r>
              <a:rPr lang="en-US" dirty="0" smtClean="0"/>
              <a:t>EPO is an Ambitious as LSST Itself</a:t>
            </a:r>
            <a:r>
              <a:rPr lang="en-US" dirty="0" smtClean="0"/>
              <a:t/>
            </a:r>
            <a:br>
              <a:rPr lang="en-US" dirty="0" smtClean="0"/>
            </a:br>
            <a:endParaRPr lang="en-US" dirty="0"/>
          </a:p>
        </p:txBody>
      </p:sp>
      <p:sp>
        <p:nvSpPr>
          <p:cNvPr id="3" name="Text Placeholder 2"/>
          <p:cNvSpPr>
            <a:spLocks noGrp="1"/>
          </p:cNvSpPr>
          <p:nvPr>
            <p:ph type="body" idx="1"/>
          </p:nvPr>
        </p:nvSpPr>
        <p:spPr>
          <a:xfrm>
            <a:off x="685800" y="838200"/>
            <a:ext cx="6248400" cy="5181600"/>
          </a:xfrm>
        </p:spPr>
        <p:txBody>
          <a:bodyPr/>
          <a:lstStyle/>
          <a:p>
            <a:r>
              <a:rPr lang="en-US" dirty="0" smtClean="0"/>
              <a:t>Part of LSST since the B</a:t>
            </a:r>
            <a:r>
              <a:rPr lang="en-US" dirty="0" smtClean="0"/>
              <a:t>eginning</a:t>
            </a:r>
          </a:p>
          <a:p>
            <a:r>
              <a:rPr lang="en-US" dirty="0" smtClean="0"/>
              <a:t>Both Centralized and Distributed</a:t>
            </a:r>
            <a:endParaRPr lang="en-AU" dirty="0" smtClean="0"/>
          </a:p>
          <a:p>
            <a:r>
              <a:rPr lang="en-AU" dirty="0" smtClean="0"/>
              <a:t>Outreach Advisory Board</a:t>
            </a:r>
          </a:p>
          <a:p>
            <a:pPr lvl="1"/>
            <a:r>
              <a:rPr lang="en-AU" dirty="0" smtClean="0"/>
              <a:t>Mark Subbarao (Adler – IM), </a:t>
            </a:r>
            <a:r>
              <a:rPr lang="en-AU" dirty="0" smtClean="0"/>
              <a:t>Rob </a:t>
            </a:r>
            <a:r>
              <a:rPr lang="en-AU" dirty="0" smtClean="0"/>
              <a:t>Sparks (NOAO)</a:t>
            </a:r>
            <a:endParaRPr lang="en-AU" dirty="0" smtClean="0"/>
          </a:p>
          <a:p>
            <a:r>
              <a:rPr lang="en-AU" dirty="0" smtClean="0"/>
              <a:t>Seed Ideas for Thursday Breakout</a:t>
            </a:r>
          </a:p>
          <a:p>
            <a:pPr lvl="1"/>
            <a:r>
              <a:rPr lang="en-AU" dirty="0" smtClean="0"/>
              <a:t>Leverage DES efforts for LSST</a:t>
            </a:r>
          </a:p>
          <a:p>
            <a:pPr lvl="1"/>
            <a:r>
              <a:rPr lang="en-AU" dirty="0" smtClean="0"/>
              <a:t>Data for usability and ‘product’ testing</a:t>
            </a:r>
          </a:p>
          <a:p>
            <a:pPr lvl="1"/>
            <a:r>
              <a:rPr lang="en-AU" dirty="0" smtClean="0"/>
              <a:t>Use DES data with existing EPO activities</a:t>
            </a:r>
          </a:p>
          <a:p>
            <a:pPr>
              <a:buNone/>
            </a:pPr>
            <a:endParaRPr lang="en-US" dirty="0"/>
          </a:p>
        </p:txBody>
      </p:sp>
      <p:pic>
        <p:nvPicPr>
          <p:cNvPr id="4" name="Picture 3" descr="Boy with phone.TIF"/>
          <p:cNvPicPr>
            <a:picLocks noChangeAspect="1"/>
          </p:cNvPicPr>
          <p:nvPr/>
        </p:nvPicPr>
        <p:blipFill>
          <a:blip r:embed="rId2" cstate="print"/>
          <a:srcRect l="7143" r="25000"/>
          <a:stretch>
            <a:fillRect/>
          </a:stretch>
        </p:blipFill>
        <p:spPr>
          <a:xfrm>
            <a:off x="7239000" y="762000"/>
            <a:ext cx="1447800" cy="1600200"/>
          </a:xfrm>
          <a:prstGeom prst="rect">
            <a:avLst/>
          </a:prstGeom>
        </p:spPr>
      </p:pic>
      <p:pic>
        <p:nvPicPr>
          <p:cNvPr id="5" name="Picture 4" descr="IPS_Cloud_blue.png"/>
          <p:cNvPicPr>
            <a:picLocks noChangeAspect="1"/>
          </p:cNvPicPr>
          <p:nvPr/>
        </p:nvPicPr>
        <p:blipFill>
          <a:blip r:embed="rId3" cstate="print"/>
          <a:stretch>
            <a:fillRect/>
          </a:stretch>
        </p:blipFill>
        <p:spPr>
          <a:xfrm>
            <a:off x="6629400" y="2432444"/>
            <a:ext cx="2132412" cy="2215756"/>
          </a:xfrm>
          <a:prstGeom prst="rect">
            <a:avLst/>
          </a:prstGeom>
        </p:spPr>
      </p:pic>
      <p:pic>
        <p:nvPicPr>
          <p:cNvPr id="6" name="Picture 4" descr="http://www.realscience.us/blog/wp-content/uploads/2012/04/zooniverse7.jpg"/>
          <p:cNvPicPr>
            <a:picLocks noChangeAspect="1" noChangeArrowheads="1"/>
          </p:cNvPicPr>
          <p:nvPr/>
        </p:nvPicPr>
        <p:blipFill>
          <a:blip r:embed="rId4" cstate="print"/>
          <a:srcRect/>
          <a:stretch>
            <a:fillRect/>
          </a:stretch>
        </p:blipFill>
        <p:spPr bwMode="auto">
          <a:xfrm>
            <a:off x="5791200" y="4648200"/>
            <a:ext cx="3048000" cy="1683314"/>
          </a:xfrm>
          <a:prstGeom prst="rect">
            <a:avLst/>
          </a:prstGeom>
          <a:noFill/>
        </p:spPr>
      </p:pic>
      <p:pic>
        <p:nvPicPr>
          <p:cNvPr id="9" name="Picture 8" descr="42-17760391-resized-600.jpg"/>
          <p:cNvPicPr>
            <a:picLocks noChangeAspect="1"/>
          </p:cNvPicPr>
          <p:nvPr/>
        </p:nvPicPr>
        <p:blipFill>
          <a:blip r:embed="rId5" cstate="screen"/>
          <a:stretch>
            <a:fillRect/>
          </a:stretch>
        </p:blipFill>
        <p:spPr>
          <a:xfrm>
            <a:off x="3429000" y="4652408"/>
            <a:ext cx="2220632" cy="1696134"/>
          </a:xfrm>
          <a:prstGeom prst="rect">
            <a:avLst/>
          </a:prstGeom>
        </p:spPr>
      </p:pic>
      <p:pic>
        <p:nvPicPr>
          <p:cNvPr id="10" name="Picture 9" descr="WWTTourTitleSlide.PNG"/>
          <p:cNvPicPr>
            <a:picLocks noChangeAspect="1"/>
          </p:cNvPicPr>
          <p:nvPr/>
        </p:nvPicPr>
        <p:blipFill>
          <a:blip r:embed="rId6" cstate="screen"/>
          <a:stretch>
            <a:fillRect/>
          </a:stretch>
        </p:blipFill>
        <p:spPr>
          <a:xfrm>
            <a:off x="1118672" y="4648200"/>
            <a:ext cx="2157928" cy="16357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315200" cy="557213"/>
          </a:xfrm>
        </p:spPr>
        <p:txBody>
          <a:bodyPr/>
          <a:lstStyle/>
          <a:p>
            <a:r>
              <a:rPr lang="en-US" dirty="0" smtClean="0"/>
              <a:t>Broader Impacts of LSST Include EPO </a:t>
            </a:r>
            <a:r>
              <a:rPr lang="en-US" dirty="0" smtClean="0"/>
              <a:t>Activities</a:t>
            </a:r>
            <a:endParaRPr lang="en-US" dirty="0"/>
          </a:p>
        </p:txBody>
      </p:sp>
      <p:sp>
        <p:nvSpPr>
          <p:cNvPr id="3" name="Text Placeholder 2"/>
          <p:cNvSpPr>
            <a:spLocks noGrp="1"/>
          </p:cNvSpPr>
          <p:nvPr>
            <p:ph type="body" idx="1"/>
          </p:nvPr>
        </p:nvSpPr>
        <p:spPr>
          <a:xfrm>
            <a:off x="304800" y="990600"/>
            <a:ext cx="8686800" cy="5181600"/>
          </a:xfrm>
        </p:spPr>
        <p:txBody>
          <a:bodyPr>
            <a:normAutofit/>
          </a:bodyPr>
          <a:lstStyle/>
          <a:p>
            <a:pPr marL="400050">
              <a:buNone/>
              <a:defRPr/>
            </a:pPr>
            <a:r>
              <a:rPr lang="en-US" sz="2200" b="1" dirty="0" smtClean="0"/>
              <a:t>LSST EPO </a:t>
            </a:r>
            <a:r>
              <a:rPr lang="en-US" sz="2200" b="1" dirty="0" smtClean="0"/>
              <a:t>Goals</a:t>
            </a:r>
            <a:endParaRPr lang="en-US" sz="2200" b="1" dirty="0" smtClean="0"/>
          </a:p>
          <a:p>
            <a:pPr marL="400050">
              <a:buNone/>
              <a:defRPr/>
            </a:pPr>
            <a:endParaRPr lang="en-US" sz="2200" b="1" dirty="0" smtClean="0"/>
          </a:p>
          <a:p>
            <a:pPr marL="400050">
              <a:buFont typeface="Arial" pitchFamily="34" charset="0"/>
              <a:buChar char="•"/>
              <a:defRPr/>
            </a:pPr>
            <a:r>
              <a:rPr lang="en-US" sz="2200" dirty="0" smtClean="0"/>
              <a:t>Broadening Participation to Include a Large, Diverse Audience</a:t>
            </a:r>
          </a:p>
          <a:p>
            <a:pPr marL="400050">
              <a:buFont typeface="Arial" pitchFamily="34" charset="0"/>
              <a:buChar char="•"/>
              <a:defRPr/>
            </a:pPr>
            <a:r>
              <a:rPr lang="en-US" sz="2200" dirty="0" smtClean="0"/>
              <a:t>Actively engage public in science discovery and research process</a:t>
            </a:r>
          </a:p>
          <a:p>
            <a:pPr marL="400050">
              <a:buFont typeface="Arial" pitchFamily="34" charset="0"/>
              <a:buChar char="•"/>
              <a:defRPr/>
            </a:pPr>
            <a:r>
              <a:rPr lang="en-US" sz="2200" dirty="0" smtClean="0"/>
              <a:t>Addressing National Priorities in STEM Education and Science Literacy </a:t>
            </a:r>
          </a:p>
          <a:p>
            <a:pPr marL="400050">
              <a:buFont typeface="Arial" pitchFamily="34" charset="0"/>
              <a:buChar char="•"/>
              <a:defRPr/>
            </a:pPr>
            <a:r>
              <a:rPr lang="en-US" sz="2200" dirty="0" smtClean="0"/>
              <a:t>Incorporating Evidence-based Evaluation of Participant Outcomes</a:t>
            </a:r>
          </a:p>
          <a:p>
            <a:pPr marL="400050">
              <a:buFont typeface="Arial" pitchFamily="34" charset="0"/>
              <a:buChar char="•"/>
              <a:defRPr/>
            </a:pPr>
            <a:r>
              <a:rPr lang="en-US" sz="2200" dirty="0" smtClean="0"/>
              <a:t>Make LSST a resource for content creators and education researchers</a:t>
            </a:r>
          </a:p>
          <a:p>
            <a:endParaRPr lang="en-US" dirty="0"/>
          </a:p>
        </p:txBody>
      </p:sp>
      <p:pic>
        <p:nvPicPr>
          <p:cNvPr id="4" name="Picture 3" descr="adler_sundial.jpg"/>
          <p:cNvPicPr>
            <a:picLocks noChangeAspect="1"/>
          </p:cNvPicPr>
          <p:nvPr/>
        </p:nvPicPr>
        <p:blipFill>
          <a:blip r:embed="rId3" cstate="screen"/>
          <a:stretch>
            <a:fillRect/>
          </a:stretch>
        </p:blipFill>
        <p:spPr>
          <a:xfrm>
            <a:off x="2667000" y="4419600"/>
            <a:ext cx="1798573" cy="1372387"/>
          </a:xfrm>
          <a:prstGeom prst="rect">
            <a:avLst/>
          </a:prstGeom>
        </p:spPr>
      </p:pic>
      <p:pic>
        <p:nvPicPr>
          <p:cNvPr id="5" name="Picture 4" descr="MT55_HD_500x300.jpg"/>
          <p:cNvPicPr>
            <a:picLocks noChangeAspect="1"/>
          </p:cNvPicPr>
          <p:nvPr/>
        </p:nvPicPr>
        <p:blipFill>
          <a:blip r:embed="rId4" cstate="screen"/>
          <a:stretch>
            <a:fillRect/>
          </a:stretch>
        </p:blipFill>
        <p:spPr>
          <a:xfrm>
            <a:off x="6824824" y="4419600"/>
            <a:ext cx="2014376" cy="1384736"/>
          </a:xfrm>
          <a:prstGeom prst="rect">
            <a:avLst/>
          </a:prstGeom>
        </p:spPr>
      </p:pic>
      <p:pic>
        <p:nvPicPr>
          <p:cNvPr id="6" name="Picture 5" descr="Technology in the classroom.jpg"/>
          <p:cNvPicPr>
            <a:picLocks noChangeAspect="1"/>
          </p:cNvPicPr>
          <p:nvPr/>
        </p:nvPicPr>
        <p:blipFill>
          <a:blip r:embed="rId5" cstate="screen"/>
          <a:stretch>
            <a:fillRect/>
          </a:stretch>
        </p:blipFill>
        <p:spPr>
          <a:xfrm>
            <a:off x="4561971" y="4419600"/>
            <a:ext cx="2143629" cy="1420154"/>
          </a:xfrm>
          <a:prstGeom prst="rect">
            <a:avLst/>
          </a:prstGeom>
        </p:spPr>
      </p:pic>
      <p:pic>
        <p:nvPicPr>
          <p:cNvPr id="7" name="Picture 4" descr="orangegirls for ppt"/>
          <p:cNvPicPr>
            <a:picLocks noChangeAspect="1" noChangeArrowheads="1"/>
          </p:cNvPicPr>
          <p:nvPr/>
        </p:nvPicPr>
        <p:blipFill>
          <a:blip r:embed="rId6" cstate="screen"/>
          <a:srcRect/>
          <a:stretch>
            <a:fillRect/>
          </a:stretch>
        </p:blipFill>
        <p:spPr bwMode="auto">
          <a:xfrm>
            <a:off x="533400" y="4419600"/>
            <a:ext cx="2057400" cy="1371600"/>
          </a:xfrm>
          <a:prstGeom prst="rect">
            <a:avLst/>
          </a:prstGeom>
          <a:solidFill>
            <a:schemeClr val="accent1">
              <a:alpha val="0"/>
            </a:schemeClr>
          </a:solidFill>
          <a:ln w="9525">
            <a:noFill/>
            <a:miter lim="800000"/>
            <a:headEnd/>
            <a:tailEnd/>
          </a:ln>
        </p:spPr>
      </p:pic>
      <p:pic>
        <p:nvPicPr>
          <p:cNvPr id="16386" name="Picture 2" descr="thumbnail of small NSF logo in color "/>
          <p:cNvPicPr>
            <a:picLocks noChangeAspect="1" noChangeArrowheads="1"/>
          </p:cNvPicPr>
          <p:nvPr/>
        </p:nvPicPr>
        <p:blipFill>
          <a:blip r:embed="rId7" cstate="print"/>
          <a:srcRect/>
          <a:stretch>
            <a:fillRect/>
          </a:stretch>
        </p:blipFill>
        <p:spPr bwMode="auto">
          <a:xfrm>
            <a:off x="7772400" y="838200"/>
            <a:ext cx="609600" cy="6191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010400" cy="557213"/>
          </a:xfrm>
        </p:spPr>
        <p:txBody>
          <a:bodyPr/>
          <a:lstStyle/>
          <a:p>
            <a:r>
              <a:rPr lang="en-US" dirty="0" smtClean="0"/>
              <a:t>EPO is Integral Part of the LSST Project</a:t>
            </a:r>
            <a:br>
              <a:rPr lang="en-US" dirty="0" smtClean="0"/>
            </a:br>
            <a:endParaRPr lang="en-US" dirty="0"/>
          </a:p>
        </p:txBody>
      </p:sp>
      <p:pic>
        <p:nvPicPr>
          <p:cNvPr id="4" name="Picture 2" descr="Stock image of 'engineering tools on a technical drawing'"/>
          <p:cNvPicPr>
            <a:picLocks noChangeAspect="1" noChangeArrowheads="1"/>
          </p:cNvPicPr>
          <p:nvPr/>
        </p:nvPicPr>
        <p:blipFill>
          <a:blip r:embed="rId2" cstate="print"/>
          <a:srcRect/>
          <a:stretch>
            <a:fillRect/>
          </a:stretch>
        </p:blipFill>
        <p:spPr bwMode="auto">
          <a:xfrm rot="5400000">
            <a:off x="4604263" y="1794387"/>
            <a:ext cx="5259950" cy="3495676"/>
          </a:xfrm>
          <a:prstGeom prst="rect">
            <a:avLst/>
          </a:prstGeom>
          <a:noFill/>
        </p:spPr>
      </p:pic>
      <p:sp>
        <p:nvSpPr>
          <p:cNvPr id="3" name="Text Placeholder 2"/>
          <p:cNvSpPr>
            <a:spLocks noGrp="1"/>
          </p:cNvSpPr>
          <p:nvPr>
            <p:ph type="body" idx="1"/>
          </p:nvPr>
        </p:nvSpPr>
        <p:spPr>
          <a:xfrm>
            <a:off x="304800" y="838200"/>
            <a:ext cx="5638800" cy="4343399"/>
          </a:xfrm>
        </p:spPr>
        <p:txBody>
          <a:bodyPr/>
          <a:lstStyle/>
          <a:p>
            <a:r>
              <a:rPr lang="en-AU" dirty="0" smtClean="0"/>
              <a:t>Subsystem with WBS in PMCS</a:t>
            </a:r>
          </a:p>
          <a:p>
            <a:r>
              <a:rPr lang="en-AU" dirty="0" smtClean="0"/>
              <a:t>$12M, 2.5%, NSF construction budget</a:t>
            </a:r>
          </a:p>
          <a:p>
            <a:r>
              <a:rPr lang="en-AU" dirty="0" smtClean="0"/>
              <a:t>Limitations of MREFC funds</a:t>
            </a:r>
          </a:p>
          <a:p>
            <a:pPr lvl="1"/>
            <a:r>
              <a:rPr lang="en-AU" dirty="0" smtClean="0"/>
              <a:t>Build, not “do” EPO</a:t>
            </a:r>
          </a:p>
          <a:p>
            <a:r>
              <a:rPr lang="en-US" dirty="0" smtClean="0"/>
              <a:t>Major Pieces of EPO construction</a:t>
            </a:r>
          </a:p>
          <a:p>
            <a:pPr lvl="1"/>
            <a:r>
              <a:rPr lang="en-US" dirty="0" smtClean="0"/>
              <a:t>EPO Center – subset of DM data</a:t>
            </a:r>
          </a:p>
          <a:p>
            <a:pPr lvl="2"/>
            <a:r>
              <a:rPr lang="en-US" dirty="0" smtClean="0"/>
              <a:t>Annual data releases; Nightly updates</a:t>
            </a:r>
          </a:p>
          <a:p>
            <a:pPr lvl="2"/>
            <a:r>
              <a:rPr lang="en-US" dirty="0" smtClean="0"/>
              <a:t>On demand data flows</a:t>
            </a:r>
          </a:p>
          <a:p>
            <a:pPr lvl="2"/>
            <a:r>
              <a:rPr lang="en-US" dirty="0" smtClean="0"/>
              <a:t>Transient alerts, mediated by an Event Broker</a:t>
            </a:r>
          </a:p>
          <a:p>
            <a:pPr lvl="1"/>
            <a:r>
              <a:rPr lang="en-AU" dirty="0" smtClean="0"/>
              <a:t>Data </a:t>
            </a:r>
            <a:r>
              <a:rPr lang="en-AU" dirty="0" smtClean="0"/>
              <a:t>products - </a:t>
            </a:r>
            <a:r>
              <a:rPr lang="en-AU" dirty="0" err="1" smtClean="0"/>
              <a:t>curated</a:t>
            </a:r>
            <a:endParaRPr lang="en-AU" dirty="0" smtClean="0"/>
          </a:p>
          <a:p>
            <a:pPr lvl="1"/>
            <a:r>
              <a:rPr lang="en-AU" dirty="0" smtClean="0"/>
              <a:t>Interfaces &amp; Tools </a:t>
            </a:r>
          </a:p>
          <a:p>
            <a:pPr lvl="2"/>
            <a:r>
              <a:rPr lang="en-AU" dirty="0" smtClean="0"/>
              <a:t>Leverage </a:t>
            </a:r>
            <a:r>
              <a:rPr lang="en-AU" dirty="0" smtClean="0"/>
              <a:t>/</a:t>
            </a:r>
            <a:r>
              <a:rPr lang="en-AU" dirty="0" smtClean="0"/>
              <a:t> Share DM efforts</a:t>
            </a:r>
          </a:p>
          <a:p>
            <a:pPr lvl="1"/>
            <a:r>
              <a:rPr lang="en-AU" dirty="0" smtClean="0"/>
              <a:t>Visualization modules </a:t>
            </a:r>
            <a:r>
              <a:rPr lang="en-AU" dirty="0" smtClean="0"/>
              <a:t>/ Adler</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557213"/>
          </a:xfrm>
        </p:spPr>
        <p:txBody>
          <a:bodyPr/>
          <a:lstStyle/>
          <a:p>
            <a:r>
              <a:rPr lang="en-US" dirty="0" smtClean="0"/>
              <a:t>EPO within Overall Integrated Project Schedule</a:t>
            </a:r>
            <a:endParaRPr lang="en-US" dirty="0"/>
          </a:p>
        </p:txBody>
      </p:sp>
      <p:sp>
        <p:nvSpPr>
          <p:cNvPr id="5" name="TextBox 4"/>
          <p:cNvSpPr txBox="1"/>
          <p:nvPr/>
        </p:nvSpPr>
        <p:spPr>
          <a:xfrm>
            <a:off x="152400" y="804446"/>
            <a:ext cx="8839200" cy="338554"/>
          </a:xfrm>
          <a:prstGeom prst="rect">
            <a:avLst/>
          </a:prstGeom>
          <a:solidFill>
            <a:srgbClr val="2284A4">
              <a:alpha val="84000"/>
            </a:srgbClr>
          </a:solidFill>
          <a:effectLst/>
        </p:spPr>
        <p:txBody>
          <a:bodyPr wrap="square" lIns="91440" rtlCol="0" anchor="t" anchorCtr="1">
            <a:spAutoFit/>
          </a:bodyPr>
          <a:lstStyle/>
          <a:p>
            <a:pPr algn="ctr"/>
            <a:r>
              <a:rPr lang="en-US" sz="1600" dirty="0" smtClean="0">
                <a:solidFill>
                  <a:schemeClr val="bg1"/>
                </a:solidFill>
              </a:rPr>
              <a:t>EPO Begins in FY14 and Transitions into Early Operations in FY22 after 5-year Construction Period </a:t>
            </a:r>
          </a:p>
        </p:txBody>
      </p:sp>
      <p:cxnSp>
        <p:nvCxnSpPr>
          <p:cNvPr id="23" name="Straight Arrow Connector 22"/>
          <p:cNvCxnSpPr/>
          <p:nvPr/>
        </p:nvCxnSpPr>
        <p:spPr>
          <a:xfrm>
            <a:off x="3124200" y="4380131"/>
            <a:ext cx="35052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aphicFrame>
        <p:nvGraphicFramePr>
          <p:cNvPr id="14" name="Table 13"/>
          <p:cNvGraphicFramePr>
            <a:graphicFrameLocks noGrp="1"/>
          </p:cNvGraphicFramePr>
          <p:nvPr/>
        </p:nvGraphicFramePr>
        <p:xfrm>
          <a:off x="71397" y="1366560"/>
          <a:ext cx="8996405" cy="3738840"/>
        </p:xfrm>
        <a:graphic>
          <a:graphicData uri="http://schemas.openxmlformats.org/drawingml/2006/table">
            <a:tbl>
              <a:tblPr firstRow="1" bandRow="1">
                <a:tableStyleId>{5C22544A-7EE6-4342-B048-85BDC9FD1C3A}</a:tableStyleId>
              </a:tblPr>
              <a:tblGrid>
                <a:gridCol w="817855"/>
                <a:gridCol w="817855"/>
                <a:gridCol w="817855"/>
                <a:gridCol w="817855"/>
                <a:gridCol w="817855"/>
                <a:gridCol w="817855"/>
                <a:gridCol w="817855"/>
                <a:gridCol w="817855"/>
                <a:gridCol w="817855"/>
                <a:gridCol w="817855"/>
                <a:gridCol w="817855"/>
              </a:tblGrid>
              <a:tr h="429240">
                <a:tc>
                  <a:txBody>
                    <a:bodyPr/>
                    <a:lstStyle/>
                    <a:p>
                      <a:r>
                        <a:rPr lang="en-US" sz="1400" dirty="0" smtClean="0"/>
                        <a:t>FY2014</a:t>
                      </a:r>
                      <a:endParaRPr lang="en-US" sz="1400" dirty="0"/>
                    </a:p>
                  </a:txBody>
                  <a:tcPr marL="105840" marR="105840" marT="52920" marB="52920"/>
                </a:tc>
                <a:tc>
                  <a:txBody>
                    <a:bodyPr/>
                    <a:lstStyle/>
                    <a:p>
                      <a:r>
                        <a:rPr lang="en-US" sz="1400" dirty="0" smtClean="0"/>
                        <a:t>FY2015</a:t>
                      </a:r>
                      <a:endParaRPr lang="en-US" sz="1400" dirty="0"/>
                    </a:p>
                  </a:txBody>
                  <a:tcPr marL="105840" marR="105840" marT="52920" marB="52920"/>
                </a:tc>
                <a:tc>
                  <a:txBody>
                    <a:bodyPr/>
                    <a:lstStyle/>
                    <a:p>
                      <a:r>
                        <a:rPr lang="en-US" sz="1400" dirty="0" smtClean="0"/>
                        <a:t>FY2016</a:t>
                      </a:r>
                      <a:endParaRPr lang="en-US" sz="1400" dirty="0"/>
                    </a:p>
                  </a:txBody>
                  <a:tcPr marL="105840" marR="105840" marT="52920" marB="52920"/>
                </a:tc>
                <a:tc>
                  <a:txBody>
                    <a:bodyPr/>
                    <a:lstStyle/>
                    <a:p>
                      <a:r>
                        <a:rPr lang="en-US" sz="1400" dirty="0" smtClean="0"/>
                        <a:t>FY2017</a:t>
                      </a:r>
                      <a:endParaRPr lang="en-US" sz="1400" dirty="0"/>
                    </a:p>
                  </a:txBody>
                  <a:tcPr marL="105840" marR="105840" marT="52920" marB="52920"/>
                </a:tc>
                <a:tc>
                  <a:txBody>
                    <a:bodyPr/>
                    <a:lstStyle/>
                    <a:p>
                      <a:r>
                        <a:rPr lang="en-US" sz="1400" dirty="0" smtClean="0"/>
                        <a:t>FY2018</a:t>
                      </a:r>
                      <a:endParaRPr lang="en-US" sz="1400" dirty="0"/>
                    </a:p>
                  </a:txBody>
                  <a:tcPr marL="105840" marR="105840" marT="52920" marB="52920"/>
                </a:tc>
                <a:tc>
                  <a:txBody>
                    <a:bodyPr/>
                    <a:lstStyle/>
                    <a:p>
                      <a:r>
                        <a:rPr lang="en-US" sz="1400" dirty="0" smtClean="0"/>
                        <a:t>FY2019</a:t>
                      </a:r>
                      <a:endParaRPr lang="en-US" sz="1400" dirty="0"/>
                    </a:p>
                  </a:txBody>
                  <a:tcPr marL="105840" marR="105840" marT="52920" marB="52920"/>
                </a:tc>
                <a:tc>
                  <a:txBody>
                    <a:bodyPr/>
                    <a:lstStyle/>
                    <a:p>
                      <a:r>
                        <a:rPr lang="en-US" sz="1400" dirty="0" smtClean="0"/>
                        <a:t>FY2020</a:t>
                      </a:r>
                      <a:endParaRPr lang="en-US" sz="1400" dirty="0"/>
                    </a:p>
                  </a:txBody>
                  <a:tcPr marL="105840" marR="105840" marT="52920" marB="52920"/>
                </a:tc>
                <a:tc>
                  <a:txBody>
                    <a:bodyPr/>
                    <a:lstStyle/>
                    <a:p>
                      <a:r>
                        <a:rPr lang="en-US" sz="1400" dirty="0" smtClean="0"/>
                        <a:t>FY2021</a:t>
                      </a:r>
                      <a:endParaRPr lang="en-US" sz="1400" dirty="0"/>
                    </a:p>
                  </a:txBody>
                  <a:tcPr marL="105840" marR="105840" marT="52920" marB="52920"/>
                </a:tc>
                <a:tc>
                  <a:txBody>
                    <a:bodyPr/>
                    <a:lstStyle/>
                    <a:p>
                      <a:r>
                        <a:rPr lang="en-US" sz="1400" dirty="0" smtClean="0"/>
                        <a:t>FY2022</a:t>
                      </a:r>
                      <a:endParaRPr lang="en-US" sz="1400" dirty="0"/>
                    </a:p>
                  </a:txBody>
                  <a:tcPr marL="105840" marR="105840" marT="52920" marB="52920"/>
                </a:tc>
                <a:tc gridSpan="2">
                  <a:txBody>
                    <a:bodyPr/>
                    <a:lstStyle/>
                    <a:p>
                      <a:pPr algn="ctr"/>
                      <a:r>
                        <a:rPr lang="en-US" sz="1600" dirty="0" smtClean="0"/>
                        <a:t>Operations</a:t>
                      </a:r>
                      <a:endParaRPr lang="en-US" sz="1600" dirty="0"/>
                    </a:p>
                  </a:txBody>
                  <a:tcPr marL="105840" marR="105840" marT="52920" marB="52920"/>
                </a:tc>
                <a:tc hMerge="1">
                  <a:txBody>
                    <a:bodyPr/>
                    <a:lstStyle/>
                    <a:p>
                      <a:endParaRPr lang="en-US" sz="1400" dirty="0"/>
                    </a:p>
                  </a:txBody>
                  <a:tcPr/>
                </a:tc>
              </a:tr>
              <a:tr h="429240">
                <a:tc gridSpan="3">
                  <a:txBody>
                    <a:bodyPr/>
                    <a:lstStyle/>
                    <a:p>
                      <a:r>
                        <a:rPr lang="en-US" sz="2100" dirty="0" smtClean="0"/>
                        <a:t>Level of Effort</a:t>
                      </a:r>
                      <a:endParaRPr lang="en-US" sz="2100" dirty="0"/>
                    </a:p>
                  </a:txBody>
                  <a:tcPr marL="105840" marR="105840" marT="52920" marB="52920"/>
                </a:tc>
                <a:tc hMerge="1">
                  <a:txBody>
                    <a:bodyPr/>
                    <a:lstStyle/>
                    <a:p>
                      <a:endParaRPr lang="en-US" dirty="0"/>
                    </a:p>
                  </a:txBody>
                  <a:tcPr/>
                </a:tc>
                <a:tc hMerge="1">
                  <a:txBody>
                    <a:bodyPr/>
                    <a:lstStyle/>
                    <a:p>
                      <a:endParaRPr lang="en-US" dirty="0"/>
                    </a:p>
                  </a:txBody>
                  <a:tcPr/>
                </a:tc>
                <a:tc gridSpan="5">
                  <a:txBody>
                    <a:bodyPr/>
                    <a:lstStyle/>
                    <a:p>
                      <a:pPr algn="l"/>
                      <a:r>
                        <a:rPr lang="en-US" sz="2100" dirty="0" smtClean="0"/>
                        <a:t>EPO Construction </a:t>
                      </a:r>
                      <a:endParaRPr lang="en-US" sz="2100" dirty="0"/>
                    </a:p>
                  </a:txBody>
                  <a:tcPr marL="105840" marR="105840" marT="52920" marB="5292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3">
                  <a:txBody>
                    <a:bodyPr/>
                    <a:lstStyle/>
                    <a:p>
                      <a:r>
                        <a:rPr lang="en-US" sz="2100" dirty="0" smtClean="0"/>
                        <a:t>Move to Early Ops</a:t>
                      </a:r>
                      <a:endParaRPr lang="en-US" sz="2100" dirty="0"/>
                    </a:p>
                  </a:txBody>
                  <a:tcPr marL="105840" marR="105840" marT="52920" marB="52920"/>
                </a:tc>
                <a:tc hMerge="1">
                  <a:txBody>
                    <a:bodyPr/>
                    <a:lstStyle/>
                    <a:p>
                      <a:endParaRPr lang="en-US" dirty="0"/>
                    </a:p>
                  </a:txBody>
                  <a:tcPr/>
                </a:tc>
                <a:tc hMerge="1">
                  <a:txBody>
                    <a:bodyPr/>
                    <a:lstStyle/>
                    <a:p>
                      <a:endParaRPr lang="en-US" dirty="0"/>
                    </a:p>
                  </a:txBody>
                  <a:tcPr/>
                </a:tc>
              </a:tr>
              <a:tr h="429240">
                <a:tc>
                  <a:txBody>
                    <a:bodyPr/>
                    <a:lstStyle/>
                    <a:p>
                      <a:endParaRPr lang="en-US" sz="1900" dirty="0"/>
                    </a:p>
                  </a:txBody>
                  <a:tcPr marL="105840" marR="105840" marT="52920" marB="52920"/>
                </a:tc>
                <a:tc gridSpan="2">
                  <a:txBody>
                    <a:bodyPr/>
                    <a:lstStyle/>
                    <a:p>
                      <a:r>
                        <a:rPr lang="en-US" sz="1900" dirty="0" smtClean="0"/>
                        <a:t>Add Staff</a:t>
                      </a:r>
                      <a:endParaRPr lang="en-US" sz="1900" dirty="0"/>
                    </a:p>
                  </a:txBody>
                  <a:tcPr marL="105840" marR="105840" marT="52920" marB="52920"/>
                </a:tc>
                <a:tc hMerge="1">
                  <a:txBody>
                    <a:bodyPr/>
                    <a:lstStyle/>
                    <a:p>
                      <a:endParaRPr lang="en-US" dirty="0"/>
                    </a:p>
                  </a:txBody>
                  <a:tcPr/>
                </a:tc>
                <a:tc gridSpan="5">
                  <a:txBody>
                    <a:bodyPr/>
                    <a:lstStyle/>
                    <a:p>
                      <a:pPr algn="ctr"/>
                      <a:endParaRPr lang="en-US" sz="2100" dirty="0"/>
                    </a:p>
                  </a:txBody>
                  <a:tcPr marL="105840" marR="105840" marT="52920" marB="5292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endParaRPr lang="en-US" sz="2100" dirty="0"/>
                    </a:p>
                  </a:txBody>
                  <a:tcPr marL="105840" marR="105840" marT="52920" marB="52920"/>
                </a:tc>
                <a:tc>
                  <a:txBody>
                    <a:bodyPr/>
                    <a:lstStyle/>
                    <a:p>
                      <a:endParaRPr lang="en-US" sz="2100"/>
                    </a:p>
                  </a:txBody>
                  <a:tcPr marL="105840" marR="105840" marT="52920" marB="52920"/>
                </a:tc>
                <a:tc>
                  <a:txBody>
                    <a:bodyPr/>
                    <a:lstStyle/>
                    <a:p>
                      <a:endParaRPr lang="en-US" sz="2100"/>
                    </a:p>
                  </a:txBody>
                  <a:tcPr marL="105840" marR="105840" marT="52920" marB="52920"/>
                </a:tc>
              </a:tr>
              <a:tr h="740880">
                <a:tc>
                  <a:txBody>
                    <a:bodyPr/>
                    <a:lstStyle/>
                    <a:p>
                      <a:endParaRPr lang="en-US" sz="2100" dirty="0"/>
                    </a:p>
                  </a:txBody>
                  <a:tcPr marL="105840" marR="105840" marT="52920" marB="52920"/>
                </a:tc>
                <a:tc gridSpan="3">
                  <a:txBody>
                    <a:bodyPr/>
                    <a:lstStyle/>
                    <a:p>
                      <a:r>
                        <a:rPr lang="en-US" sz="1300" dirty="0" smtClean="0"/>
                        <a:t>Requirements</a:t>
                      </a:r>
                      <a:r>
                        <a:rPr lang="en-US" sz="1300" baseline="0" dirty="0" smtClean="0"/>
                        <a:t> Acceptance</a:t>
                      </a:r>
                      <a:endParaRPr lang="en-US" sz="1300" dirty="0"/>
                    </a:p>
                  </a:txBody>
                  <a:tcPr marL="105840" marR="105840" marT="52920" marB="52920" anchor="ctr"/>
                </a:tc>
                <a:tc hMerge="1">
                  <a:txBody>
                    <a:bodyPr/>
                    <a:lstStyle/>
                    <a:p>
                      <a:endParaRPr lang="en-US" dirty="0"/>
                    </a:p>
                  </a:txBody>
                  <a:tcPr/>
                </a:tc>
                <a:tc hMerge="1">
                  <a:txBody>
                    <a:bodyPr/>
                    <a:lstStyle/>
                    <a:p>
                      <a:endParaRPr lang="en-US" dirty="0"/>
                    </a:p>
                  </a:txBody>
                  <a:tcPr/>
                </a:tc>
                <a:tc>
                  <a:txBody>
                    <a:bodyPr/>
                    <a:lstStyle/>
                    <a:p>
                      <a:endParaRPr lang="en-US" sz="2100"/>
                    </a:p>
                  </a:txBody>
                  <a:tcPr marL="105840" marR="105840" marT="52920" marB="52920"/>
                </a:tc>
                <a:tc>
                  <a:txBody>
                    <a:bodyPr/>
                    <a:lstStyle/>
                    <a:p>
                      <a:endParaRPr lang="en-US" sz="2100" dirty="0"/>
                    </a:p>
                  </a:txBody>
                  <a:tcPr marL="105840" marR="105840" marT="52920" marB="52920"/>
                </a:tc>
                <a:tc>
                  <a:txBody>
                    <a:bodyPr/>
                    <a:lstStyle/>
                    <a:p>
                      <a:pPr algn="ctr"/>
                      <a:r>
                        <a:rPr lang="en-US" sz="1400" dirty="0" err="1" smtClean="0"/>
                        <a:t>ComCam</a:t>
                      </a:r>
                      <a:r>
                        <a:rPr lang="en-US" sz="1400" dirty="0" smtClean="0"/>
                        <a:t> Data to EPOC</a:t>
                      </a:r>
                      <a:endParaRPr lang="en-US" sz="1400" dirty="0"/>
                    </a:p>
                  </a:txBody>
                  <a:tcPr marL="52920" marR="52920" marT="52920" marB="52920"/>
                </a:tc>
                <a:tc>
                  <a:txBody>
                    <a:bodyPr/>
                    <a:lstStyle/>
                    <a:p>
                      <a:pPr algn="ctr"/>
                      <a:r>
                        <a:rPr lang="en-US" sz="1400" dirty="0" smtClean="0"/>
                        <a:t>Data From US DAC</a:t>
                      </a:r>
                      <a:endParaRPr lang="en-US" sz="1400" dirty="0"/>
                    </a:p>
                  </a:txBody>
                  <a:tcPr marL="105840" marR="105840" marT="52920" marB="52920"/>
                </a:tc>
                <a:tc>
                  <a:txBody>
                    <a:bodyPr/>
                    <a:lstStyle/>
                    <a:p>
                      <a:endParaRPr lang="en-US" sz="2100"/>
                    </a:p>
                  </a:txBody>
                  <a:tcPr marL="105840" marR="105840" marT="52920" marB="52920"/>
                </a:tc>
                <a:tc>
                  <a:txBody>
                    <a:bodyPr/>
                    <a:lstStyle/>
                    <a:p>
                      <a:endParaRPr lang="en-US" sz="2100"/>
                    </a:p>
                  </a:txBody>
                  <a:tcPr marL="105840" marR="105840" marT="52920" marB="52920"/>
                </a:tc>
                <a:tc>
                  <a:txBody>
                    <a:bodyPr/>
                    <a:lstStyle/>
                    <a:p>
                      <a:endParaRPr lang="en-US" sz="2100"/>
                    </a:p>
                  </a:txBody>
                  <a:tcPr marL="105840" marR="105840" marT="52920" marB="52920"/>
                </a:tc>
              </a:tr>
              <a:tr h="846720">
                <a:tc>
                  <a:txBody>
                    <a:bodyPr/>
                    <a:lstStyle/>
                    <a:p>
                      <a:endParaRPr lang="en-US" sz="2100" dirty="0"/>
                    </a:p>
                  </a:txBody>
                  <a:tcPr marL="105840" marR="105840" marT="52920" marB="52920"/>
                </a:tc>
                <a:tc>
                  <a:txBody>
                    <a:bodyPr/>
                    <a:lstStyle/>
                    <a:p>
                      <a:endParaRPr lang="en-US" sz="2100"/>
                    </a:p>
                  </a:txBody>
                  <a:tcPr marL="105840" marR="105840" marT="52920" marB="52920"/>
                </a:tc>
                <a:tc>
                  <a:txBody>
                    <a:bodyPr/>
                    <a:lstStyle/>
                    <a:p>
                      <a:endParaRPr lang="en-US" sz="2100"/>
                    </a:p>
                  </a:txBody>
                  <a:tcPr marL="105840" marR="105840" marT="52920" marB="52920"/>
                </a:tc>
                <a:tc gridSpan="5">
                  <a:txBody>
                    <a:bodyPr/>
                    <a:lstStyle/>
                    <a:p>
                      <a:r>
                        <a:rPr lang="en-US" sz="1600" dirty="0" smtClean="0"/>
                        <a:t>Database</a:t>
                      </a:r>
                      <a:r>
                        <a:rPr lang="en-US" sz="1600" baseline="0" dirty="0" smtClean="0"/>
                        <a:t> Development</a:t>
                      </a:r>
                      <a:br>
                        <a:rPr lang="en-US" sz="1600" baseline="0" dirty="0" smtClean="0"/>
                      </a:br>
                      <a:r>
                        <a:rPr lang="en-US" sz="1600" baseline="0" dirty="0" smtClean="0"/>
                        <a:t>Instructional Design</a:t>
                      </a:r>
                      <a:br>
                        <a:rPr lang="en-US" sz="1600" baseline="0" dirty="0" smtClean="0"/>
                      </a:br>
                      <a:r>
                        <a:rPr lang="en-US" sz="1600" baseline="0" dirty="0" smtClean="0"/>
                        <a:t>Build &amp; Test UI</a:t>
                      </a:r>
                      <a:endParaRPr lang="en-US" sz="1600" dirty="0"/>
                    </a:p>
                  </a:txBody>
                  <a:tcPr marL="105840" marR="105840" marT="52920" marB="5292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endParaRPr lang="en-US" sz="2100" dirty="0"/>
                    </a:p>
                  </a:txBody>
                  <a:tcPr marL="105840" marR="105840" marT="52920" marB="52920"/>
                </a:tc>
                <a:tc>
                  <a:txBody>
                    <a:bodyPr/>
                    <a:lstStyle/>
                    <a:p>
                      <a:endParaRPr lang="en-US" sz="2100"/>
                    </a:p>
                  </a:txBody>
                  <a:tcPr marL="105840" marR="105840" marT="52920" marB="52920"/>
                </a:tc>
                <a:tc>
                  <a:txBody>
                    <a:bodyPr/>
                    <a:lstStyle/>
                    <a:p>
                      <a:endParaRPr lang="en-US" sz="2100"/>
                    </a:p>
                  </a:txBody>
                  <a:tcPr marL="105840" marR="105840" marT="52920" marB="52920"/>
                </a:tc>
              </a:tr>
              <a:tr h="429240">
                <a:tc>
                  <a:txBody>
                    <a:bodyPr/>
                    <a:lstStyle/>
                    <a:p>
                      <a:endParaRPr lang="en-US" sz="2100" dirty="0"/>
                    </a:p>
                  </a:txBody>
                  <a:tcPr marL="105840" marR="105840" marT="52920" marB="52920">
                    <a:lnB w="12700" cap="flat" cmpd="sng" algn="ctr">
                      <a:solidFill>
                        <a:schemeClr val="tx1"/>
                      </a:solidFill>
                      <a:prstDash val="solid"/>
                      <a:round/>
                      <a:headEnd type="none" w="med" len="med"/>
                      <a:tailEnd type="none" w="med" len="med"/>
                    </a:lnB>
                  </a:tcPr>
                </a:tc>
                <a:tc>
                  <a:txBody>
                    <a:bodyPr/>
                    <a:lstStyle/>
                    <a:p>
                      <a:endParaRPr lang="en-US" sz="2100"/>
                    </a:p>
                  </a:txBody>
                  <a:tcPr marL="105840" marR="105840" marT="52920" marB="52920">
                    <a:lnB w="12700" cap="flat" cmpd="sng" algn="ctr">
                      <a:solidFill>
                        <a:schemeClr val="tx1"/>
                      </a:solidFill>
                      <a:prstDash val="solid"/>
                      <a:round/>
                      <a:headEnd type="none" w="med" len="med"/>
                      <a:tailEnd type="none" w="med" len="med"/>
                    </a:lnB>
                  </a:tcPr>
                </a:tc>
                <a:tc>
                  <a:txBody>
                    <a:bodyPr/>
                    <a:lstStyle/>
                    <a:p>
                      <a:endParaRPr lang="en-US" sz="2100"/>
                    </a:p>
                  </a:txBody>
                  <a:tcPr marL="105840" marR="105840" marT="52920" marB="52920">
                    <a:lnB w="12700" cap="flat" cmpd="sng" algn="ctr">
                      <a:solidFill>
                        <a:schemeClr val="tx1"/>
                      </a:solidFill>
                      <a:prstDash val="solid"/>
                      <a:round/>
                      <a:headEnd type="none" w="med" len="med"/>
                      <a:tailEnd type="none" w="med" len="med"/>
                    </a:lnB>
                  </a:tcPr>
                </a:tc>
                <a:tc>
                  <a:txBody>
                    <a:bodyPr/>
                    <a:lstStyle/>
                    <a:p>
                      <a:endParaRPr lang="en-US" sz="2100"/>
                    </a:p>
                  </a:txBody>
                  <a:tcPr marL="105840" marR="105840" marT="52920" marB="52920">
                    <a:lnB w="12700" cap="flat" cmpd="sng" algn="ctr">
                      <a:solidFill>
                        <a:schemeClr val="tx1"/>
                      </a:solidFill>
                      <a:prstDash val="solid"/>
                      <a:round/>
                      <a:headEnd type="none" w="med" len="med"/>
                      <a:tailEnd type="none" w="med" len="med"/>
                    </a:lnB>
                  </a:tcPr>
                </a:tc>
                <a:tc>
                  <a:txBody>
                    <a:bodyPr/>
                    <a:lstStyle/>
                    <a:p>
                      <a:endParaRPr lang="en-US" sz="2100"/>
                    </a:p>
                  </a:txBody>
                  <a:tcPr marL="105840" marR="105840" marT="52920" marB="52920">
                    <a:lnB w="12700" cap="flat" cmpd="sng" algn="ctr">
                      <a:solidFill>
                        <a:schemeClr val="tx1"/>
                      </a:solidFill>
                      <a:prstDash val="solid"/>
                      <a:round/>
                      <a:headEnd type="none" w="med" len="med"/>
                      <a:tailEnd type="none" w="med" len="med"/>
                    </a:lnB>
                  </a:tcPr>
                </a:tc>
                <a:tc>
                  <a:txBody>
                    <a:bodyPr/>
                    <a:lstStyle/>
                    <a:p>
                      <a:endParaRPr lang="en-US" sz="2100"/>
                    </a:p>
                  </a:txBody>
                  <a:tcPr marL="105840" marR="105840" marT="52920" marB="52920">
                    <a:lnB w="12700" cap="flat" cmpd="sng" algn="ctr">
                      <a:solidFill>
                        <a:schemeClr val="tx1"/>
                      </a:solidFill>
                      <a:prstDash val="solid"/>
                      <a:round/>
                      <a:headEnd type="none" w="med" len="med"/>
                      <a:tailEnd type="none" w="med" len="med"/>
                    </a:lnB>
                  </a:tcPr>
                </a:tc>
                <a:tc>
                  <a:txBody>
                    <a:bodyPr/>
                    <a:lstStyle/>
                    <a:p>
                      <a:endParaRPr lang="en-US" sz="2100"/>
                    </a:p>
                  </a:txBody>
                  <a:tcPr marL="105840" marR="105840" marT="52920" marB="52920">
                    <a:lnB w="12700" cap="flat" cmpd="sng" algn="ctr">
                      <a:solidFill>
                        <a:schemeClr val="tx1"/>
                      </a:solidFill>
                      <a:prstDash val="solid"/>
                      <a:round/>
                      <a:headEnd type="none" w="med" len="med"/>
                      <a:tailEnd type="none" w="med" len="med"/>
                    </a:lnB>
                  </a:tcPr>
                </a:tc>
                <a:tc>
                  <a:txBody>
                    <a:bodyPr/>
                    <a:lstStyle/>
                    <a:p>
                      <a:endParaRPr lang="en-US" sz="2100"/>
                    </a:p>
                  </a:txBody>
                  <a:tcPr marL="105840" marR="105840" marT="52920" marB="52920">
                    <a:lnB w="12700" cap="flat" cmpd="sng" algn="ctr">
                      <a:solidFill>
                        <a:schemeClr val="tx1"/>
                      </a:solidFill>
                      <a:prstDash val="solid"/>
                      <a:round/>
                      <a:headEnd type="none" w="med" len="med"/>
                      <a:tailEnd type="none" w="med" len="med"/>
                    </a:lnB>
                  </a:tcPr>
                </a:tc>
                <a:tc>
                  <a:txBody>
                    <a:bodyPr/>
                    <a:lstStyle/>
                    <a:p>
                      <a:endParaRPr lang="en-US" sz="2100"/>
                    </a:p>
                  </a:txBody>
                  <a:tcPr marL="105840" marR="105840" marT="52920" marB="52920">
                    <a:lnB w="12700" cap="flat" cmpd="sng" algn="ctr">
                      <a:solidFill>
                        <a:schemeClr val="tx1"/>
                      </a:solidFill>
                      <a:prstDash val="solid"/>
                      <a:round/>
                      <a:headEnd type="none" w="med" len="med"/>
                      <a:tailEnd type="none" w="med" len="med"/>
                    </a:lnB>
                  </a:tcPr>
                </a:tc>
                <a:tc>
                  <a:txBody>
                    <a:bodyPr/>
                    <a:lstStyle/>
                    <a:p>
                      <a:endParaRPr lang="en-US" sz="2100"/>
                    </a:p>
                  </a:txBody>
                  <a:tcPr marL="105840" marR="105840" marT="52920" marB="52920">
                    <a:lnB w="12700" cap="flat" cmpd="sng" algn="ctr">
                      <a:solidFill>
                        <a:schemeClr val="tx1"/>
                      </a:solidFill>
                      <a:prstDash val="solid"/>
                      <a:round/>
                      <a:headEnd type="none" w="med" len="med"/>
                      <a:tailEnd type="none" w="med" len="med"/>
                    </a:lnB>
                  </a:tcPr>
                </a:tc>
                <a:tc>
                  <a:txBody>
                    <a:bodyPr/>
                    <a:lstStyle/>
                    <a:p>
                      <a:endParaRPr lang="en-US" sz="2100"/>
                    </a:p>
                  </a:txBody>
                  <a:tcPr marL="105840" marR="105840" marT="52920" marB="52920">
                    <a:lnB w="12700" cap="flat" cmpd="sng" algn="ctr">
                      <a:solidFill>
                        <a:schemeClr val="tx1"/>
                      </a:solidFill>
                      <a:prstDash val="solid"/>
                      <a:round/>
                      <a:headEnd type="none" w="med" len="med"/>
                      <a:tailEnd type="none" w="med" len="med"/>
                    </a:lnB>
                  </a:tcPr>
                </a:tc>
              </a:tr>
              <a:tr h="429240">
                <a:tc>
                  <a:txBody>
                    <a:bodyPr/>
                    <a:lstStyle/>
                    <a:p>
                      <a:r>
                        <a:rPr lang="en-US" sz="2100" dirty="0" smtClean="0"/>
                        <a:t>0.2</a:t>
                      </a:r>
                      <a:endParaRPr lang="en-US" sz="2100" dirty="0"/>
                    </a:p>
                  </a:txBody>
                  <a:tcPr marL="105840" marR="105840" marT="52920" marB="529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smtClean="0"/>
                        <a:t>1.3</a:t>
                      </a:r>
                      <a:endParaRPr lang="en-US" sz="2100" dirty="0"/>
                    </a:p>
                  </a:txBody>
                  <a:tcPr marL="105840" marR="105840" marT="52920" marB="529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smtClean="0"/>
                        <a:t>3.3</a:t>
                      </a:r>
                      <a:endParaRPr lang="en-US" sz="2100" dirty="0"/>
                    </a:p>
                  </a:txBody>
                  <a:tcPr marL="105840" marR="105840" marT="52920" marB="529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smtClean="0"/>
                        <a:t>8.2</a:t>
                      </a:r>
                      <a:endParaRPr lang="en-US" sz="2100" dirty="0"/>
                    </a:p>
                  </a:txBody>
                  <a:tcPr marL="105840" marR="105840" marT="52920" marB="529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smtClean="0"/>
                        <a:t>9.5</a:t>
                      </a:r>
                      <a:endParaRPr lang="en-US" sz="2100" dirty="0"/>
                    </a:p>
                  </a:txBody>
                  <a:tcPr marL="105840" marR="105840" marT="52920" marB="529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smtClean="0"/>
                        <a:t>10.0</a:t>
                      </a:r>
                      <a:endParaRPr lang="en-US" sz="2100" dirty="0"/>
                    </a:p>
                  </a:txBody>
                  <a:tcPr marL="105840" marR="105840" marT="52920" marB="529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smtClean="0"/>
                        <a:t>10.1</a:t>
                      </a:r>
                      <a:endParaRPr lang="en-US" sz="2100" dirty="0"/>
                    </a:p>
                  </a:txBody>
                  <a:tcPr marL="105840" marR="105840" marT="52920" marB="529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smtClean="0"/>
                        <a:t>9.6</a:t>
                      </a:r>
                      <a:endParaRPr lang="en-US" sz="2100" dirty="0"/>
                    </a:p>
                  </a:txBody>
                  <a:tcPr marL="105840" marR="105840" marT="52920" marB="529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smtClean="0"/>
                        <a:t>0.3</a:t>
                      </a:r>
                      <a:endParaRPr lang="en-US" sz="2100" dirty="0"/>
                    </a:p>
                  </a:txBody>
                  <a:tcPr marL="105840" marR="105840" marT="52920" marB="529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smtClean="0"/>
                        <a:t>9.5</a:t>
                      </a:r>
                      <a:endParaRPr lang="en-US" sz="2100" dirty="0"/>
                    </a:p>
                  </a:txBody>
                  <a:tcPr marL="105840" marR="105840" marT="52920" marB="529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smtClean="0"/>
                        <a:t>FTE</a:t>
                      </a:r>
                      <a:endParaRPr lang="en-US" sz="2100" dirty="0"/>
                    </a:p>
                  </a:txBody>
                  <a:tcPr marL="105840" marR="105840" marT="52920" marB="529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6" name="Straight Arrow Connector 15"/>
          <p:cNvCxnSpPr/>
          <p:nvPr/>
        </p:nvCxnSpPr>
        <p:spPr>
          <a:xfrm>
            <a:off x="7391400" y="1524000"/>
            <a:ext cx="3810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828800" y="2057400"/>
            <a:ext cx="685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876800" y="1981200"/>
            <a:ext cx="1676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2514600" y="1752600"/>
            <a:ext cx="4114800" cy="457200"/>
          </a:xfrm>
          <a:prstGeom prst="rect">
            <a:avLst/>
          </a:prstGeom>
          <a:noFill/>
          <a:ln/>
        </p:spPr>
        <p:style>
          <a:lnRef idx="2">
            <a:schemeClr val="accent5"/>
          </a:lnRef>
          <a:fillRef idx="1">
            <a:schemeClr val="lt1"/>
          </a:fillRef>
          <a:effectRef idx="0">
            <a:schemeClr val="accent5"/>
          </a:effectRef>
          <a:fontRef idx="minor">
            <a:schemeClr val="dk1"/>
          </a:fontRef>
        </p:style>
        <p:txBody>
          <a:bodyPr rtlCol="0" anchor="t"/>
          <a:lstStyle/>
          <a:p>
            <a:pPr algn="ctr"/>
            <a:endParaRPr lang="en-US" sz="1600" dirty="0" smtClean="0">
              <a:solidFill>
                <a:schemeClr val="bg1"/>
              </a:solidFill>
            </a:endParaRPr>
          </a:p>
        </p:txBody>
      </p:sp>
      <p:sp>
        <p:nvSpPr>
          <p:cNvPr id="22" name="TextBox 21"/>
          <p:cNvSpPr txBox="1"/>
          <p:nvPr/>
        </p:nvSpPr>
        <p:spPr>
          <a:xfrm>
            <a:off x="2514600" y="2209800"/>
            <a:ext cx="4114800" cy="381000"/>
          </a:xfrm>
          <a:prstGeom prst="rect">
            <a:avLst/>
          </a:prstGeom>
          <a:noFill/>
          <a:effectLst/>
        </p:spPr>
        <p:txBody>
          <a:bodyPr wrap="square" lIns="91440" rtlCol="0" anchor="t" anchorCtr="1">
            <a:spAutoFit/>
          </a:bodyPr>
          <a:lstStyle/>
          <a:p>
            <a:r>
              <a:rPr lang="en-US" dirty="0" smtClean="0"/>
              <a:t>Annual UI Releases</a:t>
            </a:r>
          </a:p>
        </p:txBody>
      </p:sp>
      <p:cxnSp>
        <p:nvCxnSpPr>
          <p:cNvPr id="25" name="Straight Arrow Connector 24"/>
          <p:cNvCxnSpPr/>
          <p:nvPr/>
        </p:nvCxnSpPr>
        <p:spPr>
          <a:xfrm>
            <a:off x="5791200" y="2438400"/>
            <a:ext cx="762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4-Point Star 25"/>
          <p:cNvSpPr/>
          <p:nvPr/>
        </p:nvSpPr>
        <p:spPr>
          <a:xfrm>
            <a:off x="6553200" y="3624590"/>
            <a:ext cx="228600" cy="228600"/>
          </a:xfrm>
          <a:prstGeom prst="star4">
            <a:avLst/>
          </a:prstGeom>
          <a:solidFill>
            <a:srgbClr val="FFFF00"/>
          </a:solidFill>
          <a:ln w="0" cap="flat">
            <a:solidFill>
              <a:srgbClr val="5293A5"/>
            </a:solidFill>
            <a:round/>
          </a:ln>
          <a:effectLst/>
        </p:spPr>
        <p:style>
          <a:lnRef idx="3">
            <a:schemeClr val="lt1"/>
          </a:lnRef>
          <a:fillRef idx="1">
            <a:schemeClr val="accent5"/>
          </a:fillRef>
          <a:effectRef idx="1">
            <a:schemeClr val="accent5"/>
          </a:effectRef>
          <a:fontRef idx="minor">
            <a:schemeClr val="lt1"/>
          </a:fontRef>
        </p:style>
        <p:txBody>
          <a:bodyPr rtlCol="0" anchor="t"/>
          <a:lstStyle/>
          <a:p>
            <a:pPr algn="ctr"/>
            <a:endParaRPr lang="en-US" sz="1600" dirty="0" smtClean="0">
              <a:solidFill>
                <a:schemeClr val="bg1"/>
              </a:solidFill>
            </a:endParaRPr>
          </a:p>
        </p:txBody>
      </p:sp>
      <p:sp>
        <p:nvSpPr>
          <p:cNvPr id="28" name="TextBox 27"/>
          <p:cNvSpPr txBox="1"/>
          <p:nvPr/>
        </p:nvSpPr>
        <p:spPr>
          <a:xfrm>
            <a:off x="6705600" y="3624590"/>
            <a:ext cx="1981200" cy="261610"/>
          </a:xfrm>
          <a:prstGeom prst="rect">
            <a:avLst/>
          </a:prstGeom>
          <a:noFill/>
          <a:effectLst/>
        </p:spPr>
        <p:txBody>
          <a:bodyPr wrap="square" lIns="91440" rtlCol="0" anchor="t" anchorCtr="1">
            <a:spAutoFit/>
          </a:bodyPr>
          <a:lstStyle/>
          <a:p>
            <a:r>
              <a:rPr lang="en-US" sz="1100" dirty="0" smtClean="0"/>
              <a:t>Operational Readiness Review</a:t>
            </a:r>
          </a:p>
        </p:txBody>
      </p:sp>
      <p:sp>
        <p:nvSpPr>
          <p:cNvPr id="29" name="4-Point Star 28"/>
          <p:cNvSpPr/>
          <p:nvPr/>
        </p:nvSpPr>
        <p:spPr>
          <a:xfrm>
            <a:off x="2743200" y="2895600"/>
            <a:ext cx="228600" cy="228600"/>
          </a:xfrm>
          <a:prstGeom prst="star4">
            <a:avLst/>
          </a:prstGeom>
          <a:solidFill>
            <a:srgbClr val="FFFF00"/>
          </a:solidFill>
          <a:ln w="0" cap="flat">
            <a:solidFill>
              <a:srgbClr val="5293A5"/>
            </a:solidFill>
            <a:round/>
          </a:ln>
          <a:effectLst/>
        </p:spPr>
        <p:style>
          <a:lnRef idx="3">
            <a:schemeClr val="lt1"/>
          </a:lnRef>
          <a:fillRef idx="1">
            <a:schemeClr val="accent5"/>
          </a:fillRef>
          <a:effectRef idx="1">
            <a:schemeClr val="accent5"/>
          </a:effectRef>
          <a:fontRef idx="minor">
            <a:schemeClr val="lt1"/>
          </a:fontRef>
        </p:style>
        <p:txBody>
          <a:bodyPr rtlCol="0" anchor="t"/>
          <a:lstStyle/>
          <a:p>
            <a:pPr algn="ctr"/>
            <a:endParaRPr lang="en-US" sz="1600" dirty="0" smtClean="0">
              <a:solidFill>
                <a:schemeClr val="bg1"/>
              </a:solidFill>
            </a:endParaRPr>
          </a:p>
        </p:txBody>
      </p:sp>
      <p:cxnSp>
        <p:nvCxnSpPr>
          <p:cNvPr id="31" name="Straight Arrow Connector 30"/>
          <p:cNvCxnSpPr/>
          <p:nvPr/>
        </p:nvCxnSpPr>
        <p:spPr>
          <a:xfrm>
            <a:off x="4724400" y="3810000"/>
            <a:ext cx="1828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5029200" y="3581400"/>
            <a:ext cx="1524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343400" y="4038600"/>
            <a:ext cx="2209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086600" cy="557213"/>
          </a:xfrm>
        </p:spPr>
        <p:txBody>
          <a:bodyPr>
            <a:normAutofit fontScale="90000"/>
          </a:bodyPr>
          <a:lstStyle/>
          <a:p>
            <a:r>
              <a:rPr lang="en-US" b="1" i="1" dirty="0" smtClean="0">
                <a:cs typeface="Arial" pitchFamily="34" charset="0"/>
              </a:rPr>
              <a:t>In Operations, Learning Experiences for Each User Group</a:t>
            </a:r>
            <a:endParaRPr lang="en-US" b="1" i="1" dirty="0">
              <a:cs typeface="Arial" pitchFamily="34" charset="0"/>
            </a:endParaRPr>
          </a:p>
        </p:txBody>
      </p:sp>
      <p:sp>
        <p:nvSpPr>
          <p:cNvPr id="11" name="Oval 10"/>
          <p:cNvSpPr/>
          <p:nvPr/>
        </p:nvSpPr>
        <p:spPr>
          <a:xfrm>
            <a:off x="457200" y="1600200"/>
            <a:ext cx="914400" cy="914400"/>
          </a:xfrm>
          <a:prstGeom prst="ellipse">
            <a:avLst/>
          </a:prstGeom>
          <a:solidFill>
            <a:schemeClr val="accent2">
              <a:lumMod val="60000"/>
              <a:lumOff val="40000"/>
            </a:schemeClr>
          </a:solidFill>
          <a:ln w="0" cap="flat">
            <a:solidFill>
              <a:srgbClr val="5293A5"/>
            </a:solidFill>
            <a:round/>
          </a:ln>
          <a:effectLst/>
        </p:spPr>
        <p:style>
          <a:lnRef idx="3">
            <a:schemeClr val="lt1"/>
          </a:lnRef>
          <a:fillRef idx="1">
            <a:schemeClr val="accent5"/>
          </a:fillRef>
          <a:effectRef idx="1">
            <a:schemeClr val="accent5"/>
          </a:effectRef>
          <a:fontRef idx="minor">
            <a:schemeClr val="lt1"/>
          </a:fontRef>
        </p:style>
        <p:txBody>
          <a:bodyPr rtlCol="0" anchor="t"/>
          <a:lstStyle/>
          <a:p>
            <a:pPr algn="ctr"/>
            <a:endParaRPr lang="en-US" sz="1600" dirty="0" smtClean="0">
              <a:solidFill>
                <a:schemeClr val="bg1"/>
              </a:solidFill>
            </a:endParaRPr>
          </a:p>
        </p:txBody>
      </p:sp>
      <p:sp>
        <p:nvSpPr>
          <p:cNvPr id="21" name="TextBox 20"/>
          <p:cNvSpPr txBox="1"/>
          <p:nvPr/>
        </p:nvSpPr>
        <p:spPr>
          <a:xfrm>
            <a:off x="609600" y="1840468"/>
            <a:ext cx="533400" cy="369332"/>
          </a:xfrm>
          <a:prstGeom prst="rect">
            <a:avLst/>
          </a:prstGeom>
          <a:noFill/>
          <a:effectLst/>
        </p:spPr>
        <p:txBody>
          <a:bodyPr wrap="square" lIns="91440" rtlCol="0" anchor="t" anchorCtr="1">
            <a:spAutoFit/>
          </a:bodyPr>
          <a:lstStyle/>
          <a:p>
            <a:r>
              <a:rPr lang="en-US" dirty="0" smtClean="0"/>
              <a:t>CS</a:t>
            </a:r>
          </a:p>
        </p:txBody>
      </p:sp>
      <p:grpSp>
        <p:nvGrpSpPr>
          <p:cNvPr id="2" name="Group 24"/>
          <p:cNvGrpSpPr/>
          <p:nvPr/>
        </p:nvGrpSpPr>
        <p:grpSpPr>
          <a:xfrm>
            <a:off x="457200" y="2794000"/>
            <a:ext cx="914400" cy="914400"/>
            <a:chOff x="152400" y="2590800"/>
            <a:chExt cx="914400" cy="914400"/>
          </a:xfrm>
        </p:grpSpPr>
        <p:sp>
          <p:nvSpPr>
            <p:cNvPr id="12" name="Oval 11"/>
            <p:cNvSpPr/>
            <p:nvPr/>
          </p:nvSpPr>
          <p:spPr>
            <a:xfrm>
              <a:off x="152400" y="2590800"/>
              <a:ext cx="914400" cy="914400"/>
            </a:xfrm>
            <a:prstGeom prst="ellipse">
              <a:avLst/>
            </a:prstGeom>
            <a:solidFill>
              <a:schemeClr val="accent3">
                <a:lumMod val="60000"/>
                <a:lumOff val="40000"/>
              </a:schemeClr>
            </a:solidFill>
            <a:ln w="0" cap="flat">
              <a:solidFill>
                <a:srgbClr val="5293A5"/>
              </a:solidFill>
              <a:round/>
            </a:ln>
            <a:effectLst/>
          </p:spPr>
          <p:style>
            <a:lnRef idx="3">
              <a:schemeClr val="lt1"/>
            </a:lnRef>
            <a:fillRef idx="1">
              <a:schemeClr val="accent5"/>
            </a:fillRef>
            <a:effectRef idx="1">
              <a:schemeClr val="accent5"/>
            </a:effectRef>
            <a:fontRef idx="minor">
              <a:schemeClr val="lt1"/>
            </a:fontRef>
          </p:style>
          <p:txBody>
            <a:bodyPr rtlCol="0" anchor="t"/>
            <a:lstStyle/>
            <a:p>
              <a:pPr algn="ctr"/>
              <a:endParaRPr lang="en-US" sz="1600" dirty="0" smtClean="0">
                <a:solidFill>
                  <a:schemeClr val="bg1"/>
                </a:solidFill>
              </a:endParaRPr>
            </a:p>
          </p:txBody>
        </p:sp>
        <p:sp>
          <p:nvSpPr>
            <p:cNvPr id="22" name="TextBox 21"/>
            <p:cNvSpPr txBox="1"/>
            <p:nvPr/>
          </p:nvSpPr>
          <p:spPr>
            <a:xfrm>
              <a:off x="304800" y="2895600"/>
              <a:ext cx="533400" cy="369332"/>
            </a:xfrm>
            <a:prstGeom prst="rect">
              <a:avLst/>
            </a:prstGeom>
            <a:noFill/>
            <a:effectLst/>
          </p:spPr>
          <p:txBody>
            <a:bodyPr wrap="square" lIns="91440" rtlCol="0" anchor="t" anchorCtr="1">
              <a:spAutoFit/>
            </a:bodyPr>
            <a:lstStyle/>
            <a:p>
              <a:r>
                <a:rPr lang="en-US" dirty="0" smtClean="0"/>
                <a:t>CR</a:t>
              </a:r>
            </a:p>
          </p:txBody>
        </p:sp>
      </p:grpSp>
      <p:sp>
        <p:nvSpPr>
          <p:cNvPr id="19" name="Oval 18"/>
          <p:cNvSpPr/>
          <p:nvPr/>
        </p:nvSpPr>
        <p:spPr>
          <a:xfrm>
            <a:off x="457200" y="3987800"/>
            <a:ext cx="914400" cy="914400"/>
          </a:xfrm>
          <a:prstGeom prst="ellipse">
            <a:avLst/>
          </a:prstGeom>
          <a:solidFill>
            <a:schemeClr val="tx2">
              <a:lumMod val="40000"/>
              <a:lumOff val="60000"/>
            </a:schemeClr>
          </a:solidFill>
          <a:ln w="0" cap="flat">
            <a:solidFill>
              <a:srgbClr val="5293A5"/>
            </a:solidFill>
            <a:round/>
          </a:ln>
          <a:effectLst/>
        </p:spPr>
        <p:style>
          <a:lnRef idx="3">
            <a:schemeClr val="lt1"/>
          </a:lnRef>
          <a:fillRef idx="1">
            <a:schemeClr val="accent5"/>
          </a:fillRef>
          <a:effectRef idx="1">
            <a:schemeClr val="accent5"/>
          </a:effectRef>
          <a:fontRef idx="minor">
            <a:schemeClr val="lt1"/>
          </a:fontRef>
        </p:style>
        <p:txBody>
          <a:bodyPr rtlCol="0" anchor="t"/>
          <a:lstStyle/>
          <a:p>
            <a:pPr algn="ctr"/>
            <a:endParaRPr lang="en-US" sz="1600" dirty="0" smtClean="0">
              <a:solidFill>
                <a:schemeClr val="bg1"/>
              </a:solidFill>
            </a:endParaRPr>
          </a:p>
        </p:txBody>
      </p:sp>
      <p:sp>
        <p:nvSpPr>
          <p:cNvPr id="23" name="TextBox 22"/>
          <p:cNvSpPr txBox="1"/>
          <p:nvPr/>
        </p:nvSpPr>
        <p:spPr>
          <a:xfrm>
            <a:off x="609600" y="4267200"/>
            <a:ext cx="533400" cy="369332"/>
          </a:xfrm>
          <a:prstGeom prst="rect">
            <a:avLst/>
          </a:prstGeom>
          <a:noFill/>
          <a:effectLst/>
        </p:spPr>
        <p:txBody>
          <a:bodyPr wrap="square" lIns="91440" rtlCol="0" anchor="t" anchorCtr="1">
            <a:spAutoFit/>
          </a:bodyPr>
          <a:lstStyle/>
          <a:p>
            <a:r>
              <a:rPr lang="en-US" dirty="0" smtClean="0"/>
              <a:t>ISE</a:t>
            </a:r>
          </a:p>
        </p:txBody>
      </p:sp>
      <p:grpSp>
        <p:nvGrpSpPr>
          <p:cNvPr id="3" name="Group 27"/>
          <p:cNvGrpSpPr/>
          <p:nvPr/>
        </p:nvGrpSpPr>
        <p:grpSpPr>
          <a:xfrm>
            <a:off x="457200" y="5181600"/>
            <a:ext cx="914400" cy="914400"/>
            <a:chOff x="152400" y="4876800"/>
            <a:chExt cx="914400" cy="914400"/>
          </a:xfrm>
        </p:grpSpPr>
        <p:sp>
          <p:nvSpPr>
            <p:cNvPr id="20" name="Oval 19"/>
            <p:cNvSpPr/>
            <p:nvPr/>
          </p:nvSpPr>
          <p:spPr>
            <a:xfrm>
              <a:off x="152400" y="4876800"/>
              <a:ext cx="914400" cy="914400"/>
            </a:xfrm>
            <a:prstGeom prst="ellipse">
              <a:avLst/>
            </a:prstGeom>
            <a:solidFill>
              <a:schemeClr val="accent4">
                <a:lumMod val="60000"/>
                <a:lumOff val="40000"/>
              </a:schemeClr>
            </a:solidFill>
            <a:ln w="0" cap="flat">
              <a:solidFill>
                <a:srgbClr val="5293A5"/>
              </a:solidFill>
              <a:round/>
            </a:ln>
            <a:effectLst/>
          </p:spPr>
          <p:style>
            <a:lnRef idx="3">
              <a:schemeClr val="lt1"/>
            </a:lnRef>
            <a:fillRef idx="1">
              <a:schemeClr val="accent5"/>
            </a:fillRef>
            <a:effectRef idx="1">
              <a:schemeClr val="accent5"/>
            </a:effectRef>
            <a:fontRef idx="minor">
              <a:schemeClr val="lt1"/>
            </a:fontRef>
          </p:style>
          <p:txBody>
            <a:bodyPr rtlCol="0" anchor="t"/>
            <a:lstStyle/>
            <a:p>
              <a:pPr algn="ctr"/>
              <a:endParaRPr lang="en-US" sz="1600" dirty="0" smtClean="0">
                <a:solidFill>
                  <a:schemeClr val="bg1"/>
                </a:solidFill>
              </a:endParaRPr>
            </a:p>
          </p:txBody>
        </p:sp>
        <p:sp>
          <p:nvSpPr>
            <p:cNvPr id="24" name="TextBox 23"/>
            <p:cNvSpPr txBox="1"/>
            <p:nvPr/>
          </p:nvSpPr>
          <p:spPr>
            <a:xfrm>
              <a:off x="304800" y="5181600"/>
              <a:ext cx="533400" cy="369332"/>
            </a:xfrm>
            <a:prstGeom prst="rect">
              <a:avLst/>
            </a:prstGeom>
            <a:noFill/>
            <a:effectLst/>
          </p:spPr>
          <p:txBody>
            <a:bodyPr wrap="square" lIns="91440" rtlCol="0" anchor="t" anchorCtr="1">
              <a:spAutoFit/>
            </a:bodyPr>
            <a:lstStyle/>
            <a:p>
              <a:r>
                <a:rPr lang="en-US" dirty="0" smtClean="0"/>
                <a:t>GP</a:t>
              </a:r>
            </a:p>
          </p:txBody>
        </p:sp>
      </p:grpSp>
      <p:graphicFrame>
        <p:nvGraphicFramePr>
          <p:cNvPr id="33" name="Table 32"/>
          <p:cNvGraphicFramePr>
            <a:graphicFrameLocks noGrp="1"/>
          </p:cNvGraphicFramePr>
          <p:nvPr/>
        </p:nvGraphicFramePr>
        <p:xfrm>
          <a:off x="1524000" y="1397000"/>
          <a:ext cx="7315200" cy="4963160"/>
        </p:xfrm>
        <a:graphic>
          <a:graphicData uri="http://schemas.openxmlformats.org/drawingml/2006/table">
            <a:tbl>
              <a:tblPr firstRow="1" bandRow="1">
                <a:tableStyleId>{5C22544A-7EE6-4342-B048-85BDC9FD1C3A}</a:tableStyleId>
              </a:tblPr>
              <a:tblGrid>
                <a:gridCol w="7315200"/>
              </a:tblGrid>
              <a:tr h="203200">
                <a:tc>
                  <a:txBody>
                    <a:bodyPr/>
                    <a:lstStyle/>
                    <a:p>
                      <a:endParaRPr lang="en-US" dirty="0"/>
                    </a:p>
                  </a:txBody>
                  <a:tcPr/>
                </a:tc>
              </a:tr>
              <a:tr h="741680">
                <a:tc>
                  <a:txBody>
                    <a:bodyPr/>
                    <a:lstStyle/>
                    <a:p>
                      <a:r>
                        <a:rPr lang="en-US" dirty="0" smtClean="0"/>
                        <a:t>One Citizen</a:t>
                      </a:r>
                      <a:r>
                        <a:rPr lang="en-US" baseline="0" dirty="0" smtClean="0"/>
                        <a:t> Science project running at all times; initially Visually Monitoring the Alert Stream.  Additional CS projects could be run using LSST or Zooniverse infrastructure, as capacity allows in 2022</a:t>
                      </a:r>
                      <a:endParaRPr lang="en-US" dirty="0"/>
                    </a:p>
                  </a:txBody>
                  <a:tcPr/>
                </a:tc>
              </a:tr>
              <a:tr h="370840">
                <a:tc>
                  <a:txBody>
                    <a:bodyPr/>
                    <a:lstStyle/>
                    <a:p>
                      <a:endParaRPr lang="en-US" dirty="0"/>
                    </a:p>
                  </a:txBody>
                  <a:tcPr/>
                </a:tc>
              </a:tr>
              <a:tr h="741680">
                <a:tc>
                  <a:txBody>
                    <a:bodyPr/>
                    <a:lstStyle/>
                    <a:p>
                      <a:r>
                        <a:rPr lang="en-US" dirty="0" smtClean="0"/>
                        <a:t>A</a:t>
                      </a:r>
                      <a:r>
                        <a:rPr lang="en-US" baseline="0" dirty="0" smtClean="0"/>
                        <a:t> few (4) Classroom Research projects available with </a:t>
                      </a:r>
                      <a:r>
                        <a:rPr lang="en-US" baseline="0" dirty="0" err="1" smtClean="0"/>
                        <a:t>curated</a:t>
                      </a:r>
                      <a:r>
                        <a:rPr lang="en-US" baseline="0" dirty="0" smtClean="0"/>
                        <a:t> data; workspace allows for independent work.  Leverage DM capabilities as much as possible.  Support user creation of additional projects</a:t>
                      </a:r>
                      <a:endParaRPr lang="en-US" dirty="0"/>
                    </a:p>
                  </a:txBody>
                  <a:tcPr/>
                </a:tc>
              </a:tr>
              <a:tr h="370840">
                <a:tc>
                  <a:txBody>
                    <a:bodyPr/>
                    <a:lstStyle/>
                    <a:p>
                      <a:endParaRPr lang="en-US" dirty="0"/>
                    </a:p>
                  </a:txBody>
                  <a:tcPr/>
                </a:tc>
              </a:tr>
              <a:tr h="741680">
                <a:tc>
                  <a:txBody>
                    <a:bodyPr/>
                    <a:lstStyle/>
                    <a:p>
                      <a:r>
                        <a:rPr lang="en-US" dirty="0" smtClean="0"/>
                        <a:t>Library of modules for inclusion in kiosks, displays, shows.  Online tutorials</a:t>
                      </a:r>
                      <a:r>
                        <a:rPr lang="en-US" baseline="0" dirty="0" smtClean="0"/>
                        <a:t> and F2F workshop for professional development.  Community of LSST-savvy content developers.  Connection to Science Centers and Planetariums.</a:t>
                      </a:r>
                      <a:endParaRPr lang="en-US" dirty="0"/>
                    </a:p>
                  </a:txBody>
                  <a:tcPr/>
                </a:tc>
              </a:tr>
              <a:tr h="370840">
                <a:tc>
                  <a:txBody>
                    <a:bodyPr/>
                    <a:lstStyle/>
                    <a:p>
                      <a:endParaRPr lang="en-US" dirty="0"/>
                    </a:p>
                  </a:txBody>
                  <a:tcPr/>
                </a:tc>
              </a:tr>
              <a:tr h="741680">
                <a:tc>
                  <a:txBody>
                    <a:bodyPr/>
                    <a:lstStyle/>
                    <a:p>
                      <a:r>
                        <a:rPr lang="en-US" dirty="0" smtClean="0"/>
                        <a:t>Main entry EPO Portal open to all; exploration and adoption available to all registered users through LSST@HOME,</a:t>
                      </a:r>
                      <a:r>
                        <a:rPr lang="en-US" baseline="0" dirty="0" smtClean="0"/>
                        <a:t> adopting a patch of sky.</a:t>
                      </a:r>
                      <a:r>
                        <a:rPr lang="en-US" dirty="0" smtClean="0"/>
                        <a:t> </a:t>
                      </a:r>
                      <a:endParaRPr lang="en-US" dirty="0"/>
                    </a:p>
                  </a:txBody>
                  <a:tcPr/>
                </a:tc>
              </a:tr>
            </a:tbl>
          </a:graphicData>
        </a:graphic>
      </p:graphicFrame>
      <p:sp>
        <p:nvSpPr>
          <p:cNvPr id="34" name="TextBox 33"/>
          <p:cNvSpPr txBox="1"/>
          <p:nvPr/>
        </p:nvSpPr>
        <p:spPr>
          <a:xfrm>
            <a:off x="304800" y="838200"/>
            <a:ext cx="7315200" cy="369332"/>
          </a:xfrm>
          <a:prstGeom prst="rect">
            <a:avLst/>
          </a:prstGeom>
          <a:solidFill>
            <a:srgbClr val="2284A4">
              <a:alpha val="84000"/>
            </a:srgbClr>
          </a:solidFill>
          <a:effectLst/>
        </p:spPr>
        <p:txBody>
          <a:bodyPr wrap="square" lIns="91440" rtlCol="0" anchor="t" anchorCtr="1">
            <a:spAutoFit/>
          </a:bodyPr>
          <a:lstStyle/>
          <a:p>
            <a:r>
              <a:rPr lang="en-US" dirty="0" smtClean="0">
                <a:solidFill>
                  <a:schemeClr val="bg1"/>
                </a:solidFill>
              </a:rPr>
              <a:t> EPO Portal, database, collaborative workspace used by all user groups</a:t>
            </a:r>
          </a:p>
        </p:txBody>
      </p:sp>
    </p:spTree>
    <p:extLst>
      <p:ext uri="{BB962C8B-B14F-4D97-AF65-F5344CB8AC3E}">
        <p14:creationId xmlns:p14="http://schemas.microsoft.com/office/powerpoint/2010/main" xmlns="" val="193604013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9" descr="http://lsst.org/files/image_gallery/images/telescope/470/Telescope_Aug_2011-470.jpg"/>
          <p:cNvPicPr>
            <a:picLocks noChangeAspect="1" noChangeArrowheads="1"/>
          </p:cNvPicPr>
          <p:nvPr/>
        </p:nvPicPr>
        <p:blipFill>
          <a:blip r:embed="rId3" cstate="screen"/>
          <a:srcRect/>
          <a:stretch>
            <a:fillRect/>
          </a:stretch>
        </p:blipFill>
        <p:spPr bwMode="auto">
          <a:xfrm>
            <a:off x="39996" y="0"/>
            <a:ext cx="3300574"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6"/>
          <p:cNvPicPr>
            <a:picLocks noChangeAspect="1" noChangeArrowheads="1"/>
          </p:cNvPicPr>
          <p:nvPr/>
        </p:nvPicPr>
        <p:blipFill>
          <a:blip r:embed="rId4" cstate="screen"/>
          <a:srcRect/>
          <a:stretch>
            <a:fillRect/>
          </a:stretch>
        </p:blipFill>
        <p:spPr bwMode="auto">
          <a:xfrm>
            <a:off x="533400" y="3505200"/>
            <a:ext cx="2514600" cy="24839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5"/>
          <p:cNvPicPr>
            <a:picLocks noChangeAspect="1" noChangeArrowheads="1"/>
          </p:cNvPicPr>
          <p:nvPr/>
        </p:nvPicPr>
        <p:blipFill>
          <a:blip r:embed="rId5" cstate="screen"/>
          <a:srcRect/>
          <a:stretch>
            <a:fillRect/>
          </a:stretch>
        </p:blipFill>
        <p:spPr bwMode="auto">
          <a:xfrm>
            <a:off x="6616700" y="4038600"/>
            <a:ext cx="2374900" cy="15805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25400" y="6093023"/>
            <a:ext cx="3708400" cy="307777"/>
          </a:xfrm>
          <a:prstGeom prst="rect">
            <a:avLst/>
          </a:prstGeom>
          <a:noFill/>
        </p:spPr>
        <p:txBody>
          <a:bodyPr wrap="square" rtlCol="0">
            <a:spAutoFit/>
          </a:bodyPr>
          <a:lstStyle/>
          <a:p>
            <a:pPr algn="l"/>
            <a:r>
              <a:rPr lang="en-US" sz="1400" dirty="0" smtClean="0">
                <a:latin typeface="Calibri" pitchFamily="34" charset="0"/>
              </a:rPr>
              <a:t>Credit:  P. Gay/SIUE, S. Jacoby/LSST</a:t>
            </a:r>
            <a:endParaRPr lang="en-US" sz="1400" dirty="0">
              <a:latin typeface="Calibri" pitchFamily="34" charset="0"/>
            </a:endParaRPr>
          </a:p>
        </p:txBody>
      </p:sp>
      <p:grpSp>
        <p:nvGrpSpPr>
          <p:cNvPr id="9" name="Group 45"/>
          <p:cNvGrpSpPr>
            <a:grpSpLocks/>
          </p:cNvGrpSpPr>
          <p:nvPr/>
        </p:nvGrpSpPr>
        <p:grpSpPr bwMode="auto">
          <a:xfrm rot="-4721404">
            <a:off x="5832372" y="959519"/>
            <a:ext cx="1182249" cy="1519440"/>
            <a:chOff x="0" y="0"/>
            <a:chExt cx="895" cy="1200"/>
          </a:xfrm>
        </p:grpSpPr>
        <p:sp>
          <p:nvSpPr>
            <p:cNvPr id="10" name="Line 38"/>
            <p:cNvSpPr>
              <a:spLocks noChangeShapeType="1"/>
            </p:cNvSpPr>
            <p:nvPr/>
          </p:nvSpPr>
          <p:spPr bwMode="auto">
            <a:xfrm rot="10800000">
              <a:off x="1" y="83"/>
              <a:ext cx="849" cy="599"/>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11" name="Line 39"/>
            <p:cNvSpPr>
              <a:spLocks noChangeShapeType="1"/>
            </p:cNvSpPr>
            <p:nvPr/>
          </p:nvSpPr>
          <p:spPr bwMode="auto">
            <a:xfrm rot="10800000">
              <a:off x="24" y="0"/>
              <a:ext cx="849" cy="598"/>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12" name="Line 40"/>
            <p:cNvSpPr>
              <a:spLocks noChangeShapeType="1"/>
            </p:cNvSpPr>
            <p:nvPr/>
          </p:nvSpPr>
          <p:spPr bwMode="auto">
            <a:xfrm rot="10800000">
              <a:off x="47" y="240"/>
              <a:ext cx="848" cy="599"/>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13" name="Line 41"/>
            <p:cNvSpPr>
              <a:spLocks noChangeShapeType="1"/>
            </p:cNvSpPr>
            <p:nvPr/>
          </p:nvSpPr>
          <p:spPr bwMode="auto">
            <a:xfrm rot="10800000">
              <a:off x="0" y="240"/>
              <a:ext cx="848" cy="599"/>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14" name="Line 42"/>
            <p:cNvSpPr>
              <a:spLocks noChangeShapeType="1"/>
            </p:cNvSpPr>
            <p:nvPr/>
          </p:nvSpPr>
          <p:spPr bwMode="auto">
            <a:xfrm rot="10800000">
              <a:off x="24" y="352"/>
              <a:ext cx="849" cy="599"/>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15" name="Line 43"/>
            <p:cNvSpPr>
              <a:spLocks noChangeShapeType="1"/>
            </p:cNvSpPr>
            <p:nvPr/>
          </p:nvSpPr>
          <p:spPr bwMode="auto">
            <a:xfrm rot="10800000">
              <a:off x="47" y="472"/>
              <a:ext cx="848" cy="599"/>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16" name="Line 44"/>
            <p:cNvSpPr>
              <a:spLocks noChangeShapeType="1"/>
            </p:cNvSpPr>
            <p:nvPr/>
          </p:nvSpPr>
          <p:spPr bwMode="auto">
            <a:xfrm rot="10800000">
              <a:off x="24" y="601"/>
              <a:ext cx="849" cy="599"/>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grpSp>
      <p:pic>
        <p:nvPicPr>
          <p:cNvPr id="7" name="Picture 21"/>
          <p:cNvPicPr>
            <a:picLocks noChangeArrowheads="1"/>
          </p:cNvPicPr>
          <p:nvPr/>
        </p:nvPicPr>
        <p:blipFill>
          <a:blip r:embed="rId6" cstate="screen"/>
          <a:srcRect/>
          <a:stretch>
            <a:fillRect/>
          </a:stretch>
        </p:blipFill>
        <p:spPr bwMode="auto">
          <a:xfrm>
            <a:off x="5181600" y="2057400"/>
            <a:ext cx="609600" cy="16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21"/>
          <p:cNvPicPr>
            <a:picLocks noChangeArrowheads="1"/>
          </p:cNvPicPr>
          <p:nvPr/>
        </p:nvPicPr>
        <p:blipFill>
          <a:blip r:embed="rId7" cstate="screen"/>
          <a:srcRect/>
          <a:stretch>
            <a:fillRect/>
          </a:stretch>
        </p:blipFill>
        <p:spPr bwMode="auto">
          <a:xfrm>
            <a:off x="5943600" y="2209800"/>
            <a:ext cx="6858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Rectangle 46"/>
          <p:cNvSpPr>
            <a:spLocks/>
          </p:cNvSpPr>
          <p:nvPr/>
        </p:nvSpPr>
        <p:spPr bwMode="auto">
          <a:xfrm>
            <a:off x="7086600" y="914400"/>
            <a:ext cx="1676400" cy="276999"/>
          </a:xfrm>
          <a:prstGeom prst="rect">
            <a:avLst/>
          </a:prstGeom>
          <a:noFill/>
          <a:ln w="12700" cap="flat">
            <a:noFill/>
            <a:miter lim="800000"/>
            <a:headEnd type="none" w="med" len="med"/>
            <a:tailEnd type="none" w="med" len="med"/>
          </a:ln>
        </p:spPr>
        <p:txBody>
          <a:bodyPr wrap="square" lIns="0" tIns="0" rIns="0" bIns="0" anchor="b">
            <a:spAutoFit/>
          </a:bodyPr>
          <a:lstStyle/>
          <a:p>
            <a:r>
              <a:rPr lang="en-US" dirty="0">
                <a:solidFill>
                  <a:schemeClr val="tx1"/>
                </a:solidFill>
                <a:ea typeface="Helvetica Neue Light" charset="0"/>
                <a:cs typeface="Helvetica Neue Light" charset="0"/>
              </a:rPr>
              <a:t>understood data</a:t>
            </a:r>
          </a:p>
        </p:txBody>
      </p:sp>
      <p:grpSp>
        <p:nvGrpSpPr>
          <p:cNvPr id="18" name="Group 37"/>
          <p:cNvGrpSpPr>
            <a:grpSpLocks/>
          </p:cNvGrpSpPr>
          <p:nvPr/>
        </p:nvGrpSpPr>
        <p:grpSpPr bwMode="auto">
          <a:xfrm>
            <a:off x="2895600" y="1676400"/>
            <a:ext cx="2070100" cy="1092200"/>
            <a:chOff x="0" y="0"/>
            <a:chExt cx="1584" cy="1200"/>
          </a:xfrm>
        </p:grpSpPr>
        <p:sp>
          <p:nvSpPr>
            <p:cNvPr id="19" name="Line 30"/>
            <p:cNvSpPr>
              <a:spLocks noChangeShapeType="1"/>
            </p:cNvSpPr>
            <p:nvPr/>
          </p:nvSpPr>
          <p:spPr bwMode="auto">
            <a:xfrm rot="10800000">
              <a:off x="2" y="83"/>
              <a:ext cx="1501" cy="599"/>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20" name="Line 31"/>
            <p:cNvSpPr>
              <a:spLocks noChangeShapeType="1"/>
            </p:cNvSpPr>
            <p:nvPr/>
          </p:nvSpPr>
          <p:spPr bwMode="auto">
            <a:xfrm rot="10800000">
              <a:off x="43" y="0"/>
              <a:ext cx="1501" cy="598"/>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21" name="Line 32"/>
            <p:cNvSpPr>
              <a:spLocks noChangeShapeType="1"/>
            </p:cNvSpPr>
            <p:nvPr/>
          </p:nvSpPr>
          <p:spPr bwMode="auto">
            <a:xfrm rot="10800000">
              <a:off x="83" y="240"/>
              <a:ext cx="1501" cy="599"/>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22" name="Line 33"/>
            <p:cNvSpPr>
              <a:spLocks noChangeShapeType="1"/>
            </p:cNvSpPr>
            <p:nvPr/>
          </p:nvSpPr>
          <p:spPr bwMode="auto">
            <a:xfrm rot="10800000">
              <a:off x="0" y="240"/>
              <a:ext cx="1500" cy="599"/>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23" name="Line 34"/>
            <p:cNvSpPr>
              <a:spLocks noChangeShapeType="1"/>
            </p:cNvSpPr>
            <p:nvPr/>
          </p:nvSpPr>
          <p:spPr bwMode="auto">
            <a:xfrm rot="10800000">
              <a:off x="43" y="352"/>
              <a:ext cx="1501" cy="599"/>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24" name="Line 35"/>
            <p:cNvSpPr>
              <a:spLocks noChangeShapeType="1"/>
            </p:cNvSpPr>
            <p:nvPr/>
          </p:nvSpPr>
          <p:spPr bwMode="auto">
            <a:xfrm rot="10800000">
              <a:off x="83" y="472"/>
              <a:ext cx="1501" cy="599"/>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25" name="Line 36"/>
            <p:cNvSpPr>
              <a:spLocks noChangeShapeType="1"/>
            </p:cNvSpPr>
            <p:nvPr/>
          </p:nvSpPr>
          <p:spPr bwMode="auto">
            <a:xfrm rot="10800000">
              <a:off x="43" y="601"/>
              <a:ext cx="1501" cy="599"/>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grpSp>
      <p:sp>
        <p:nvSpPr>
          <p:cNvPr id="26" name="Rectangle 18"/>
          <p:cNvSpPr>
            <a:spLocks/>
          </p:cNvSpPr>
          <p:nvPr/>
        </p:nvSpPr>
        <p:spPr bwMode="auto">
          <a:xfrm>
            <a:off x="3352800" y="1399401"/>
            <a:ext cx="684355" cy="276999"/>
          </a:xfrm>
          <a:prstGeom prst="rect">
            <a:avLst/>
          </a:prstGeom>
          <a:noFill/>
          <a:ln w="12700" cap="flat">
            <a:noFill/>
            <a:miter lim="800000"/>
            <a:headEnd type="none" w="med" len="med"/>
            <a:tailEnd type="none" w="med" len="med"/>
          </a:ln>
        </p:spPr>
        <p:txBody>
          <a:bodyPr wrap="none" lIns="0" tIns="0" rIns="0" bIns="0" anchor="b">
            <a:spAutoFit/>
          </a:bodyPr>
          <a:lstStyle/>
          <a:p>
            <a:r>
              <a:rPr lang="en-US" dirty="0">
                <a:solidFill>
                  <a:schemeClr val="tx1"/>
                </a:solidFill>
                <a:ea typeface="Helvetica Neue Light" charset="0"/>
                <a:cs typeface="Helvetica Neue Light" charset="0"/>
              </a:rPr>
              <a:t>all data</a:t>
            </a:r>
          </a:p>
        </p:txBody>
      </p:sp>
      <p:sp>
        <p:nvSpPr>
          <p:cNvPr id="27" name="Line 8"/>
          <p:cNvSpPr>
            <a:spLocks noChangeShapeType="1"/>
          </p:cNvSpPr>
          <p:nvPr/>
        </p:nvSpPr>
        <p:spPr bwMode="auto">
          <a:xfrm rot="10800000">
            <a:off x="6858001" y="2971800"/>
            <a:ext cx="1325561" cy="976312"/>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28" name="Line 9"/>
          <p:cNvSpPr>
            <a:spLocks noChangeShapeType="1"/>
          </p:cNvSpPr>
          <p:nvPr/>
        </p:nvSpPr>
        <p:spPr bwMode="auto">
          <a:xfrm rot="10800000">
            <a:off x="6705601" y="2971800"/>
            <a:ext cx="1247774" cy="976312"/>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29" name="Line 10"/>
          <p:cNvSpPr>
            <a:spLocks noChangeShapeType="1"/>
          </p:cNvSpPr>
          <p:nvPr/>
        </p:nvSpPr>
        <p:spPr bwMode="auto">
          <a:xfrm rot="10800000">
            <a:off x="6553201" y="3048000"/>
            <a:ext cx="1182687" cy="950913"/>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30" name="Line 11"/>
          <p:cNvSpPr>
            <a:spLocks noChangeShapeType="1"/>
          </p:cNvSpPr>
          <p:nvPr/>
        </p:nvSpPr>
        <p:spPr bwMode="auto">
          <a:xfrm rot="10800000">
            <a:off x="6629402" y="3265758"/>
            <a:ext cx="900112" cy="822056"/>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31" name="Line 12"/>
          <p:cNvSpPr>
            <a:spLocks noChangeShapeType="1"/>
          </p:cNvSpPr>
          <p:nvPr/>
        </p:nvSpPr>
        <p:spPr bwMode="auto">
          <a:xfrm rot="10800000" flipH="1" flipV="1">
            <a:off x="5715000" y="3657600"/>
            <a:ext cx="838200" cy="990600"/>
          </a:xfrm>
          <a:prstGeom prst="line">
            <a:avLst/>
          </a:prstGeom>
          <a:noFill/>
          <a:ln w="25400" cap="flat">
            <a:solidFill>
              <a:schemeClr val="tx1"/>
            </a:solidFill>
            <a:prstDash val="dash"/>
            <a:miter lim="800000"/>
            <a:headEnd type="stealth" w="med" len="med"/>
            <a:tailEnd type="none" w="med" len="med"/>
          </a:ln>
        </p:spPr>
        <p:txBody>
          <a:bodyPr lIns="0" tIns="0" rIns="0" bIns="0"/>
          <a:lstStyle/>
          <a:p>
            <a:endParaRPr lang="en-US" dirty="0"/>
          </a:p>
        </p:txBody>
      </p:sp>
      <p:sp>
        <p:nvSpPr>
          <p:cNvPr id="32" name="Rectangle 19"/>
          <p:cNvSpPr>
            <a:spLocks/>
          </p:cNvSpPr>
          <p:nvPr/>
        </p:nvSpPr>
        <p:spPr bwMode="auto">
          <a:xfrm>
            <a:off x="4191000" y="6019800"/>
            <a:ext cx="1552413" cy="276999"/>
          </a:xfrm>
          <a:prstGeom prst="rect">
            <a:avLst/>
          </a:prstGeom>
          <a:noFill/>
          <a:ln w="12700" cap="flat">
            <a:noFill/>
            <a:miter lim="800000"/>
            <a:headEnd type="none" w="med" len="med"/>
            <a:tailEnd type="none" w="med" len="med"/>
          </a:ln>
        </p:spPr>
        <p:txBody>
          <a:bodyPr wrap="none" lIns="0" tIns="0" rIns="0" bIns="0" anchor="b">
            <a:spAutoFit/>
          </a:bodyPr>
          <a:lstStyle/>
          <a:p>
            <a:r>
              <a:rPr lang="en-US" dirty="0">
                <a:solidFill>
                  <a:schemeClr val="tx1"/>
                </a:solidFill>
                <a:ea typeface="Helvetica Neue Light" charset="0"/>
                <a:cs typeface="Helvetica Neue Light" charset="0"/>
              </a:rPr>
              <a:t>understood data</a:t>
            </a:r>
          </a:p>
        </p:txBody>
      </p:sp>
      <p:sp>
        <p:nvSpPr>
          <p:cNvPr id="33" name="Rectangle 20"/>
          <p:cNvSpPr>
            <a:spLocks/>
          </p:cNvSpPr>
          <p:nvPr/>
        </p:nvSpPr>
        <p:spPr bwMode="auto">
          <a:xfrm>
            <a:off x="2743200" y="4876800"/>
            <a:ext cx="1342740" cy="276999"/>
          </a:xfrm>
          <a:prstGeom prst="rect">
            <a:avLst/>
          </a:prstGeom>
          <a:noFill/>
          <a:ln w="12700" cap="flat">
            <a:noFill/>
            <a:miter lim="800000"/>
            <a:headEnd type="none" w="med" len="med"/>
            <a:tailEnd type="none" w="med" len="med"/>
          </a:ln>
        </p:spPr>
        <p:txBody>
          <a:bodyPr wrap="none" lIns="0" tIns="0" rIns="0" bIns="0" anchor="b">
            <a:spAutoFit/>
          </a:bodyPr>
          <a:lstStyle/>
          <a:p>
            <a:r>
              <a:rPr lang="en-US" dirty="0">
                <a:solidFill>
                  <a:schemeClr val="tx1"/>
                </a:solidFill>
                <a:ea typeface="Helvetica Neue Light" charset="0"/>
                <a:cs typeface="Helvetica Neue Light" charset="0"/>
              </a:rPr>
              <a:t>cool mysteries</a:t>
            </a:r>
          </a:p>
        </p:txBody>
      </p:sp>
      <p:grpSp>
        <p:nvGrpSpPr>
          <p:cNvPr id="34" name="Group 17"/>
          <p:cNvGrpSpPr>
            <a:grpSpLocks/>
          </p:cNvGrpSpPr>
          <p:nvPr/>
        </p:nvGrpSpPr>
        <p:grpSpPr bwMode="auto">
          <a:xfrm rot="10800000" flipH="1">
            <a:off x="5715520" y="5334294"/>
            <a:ext cx="2936355" cy="990306"/>
            <a:chOff x="-114" y="0"/>
            <a:chExt cx="2204" cy="1122"/>
          </a:xfrm>
        </p:grpSpPr>
        <p:sp>
          <p:nvSpPr>
            <p:cNvPr id="35" name="Line 13"/>
            <p:cNvSpPr>
              <a:spLocks noChangeShapeType="1"/>
            </p:cNvSpPr>
            <p:nvPr/>
          </p:nvSpPr>
          <p:spPr bwMode="auto">
            <a:xfrm>
              <a:off x="-114" y="278"/>
              <a:ext cx="467" cy="844"/>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36" name="Line 14"/>
            <p:cNvSpPr>
              <a:spLocks noChangeShapeType="1"/>
            </p:cNvSpPr>
            <p:nvPr/>
          </p:nvSpPr>
          <p:spPr bwMode="auto">
            <a:xfrm flipH="1">
              <a:off x="1745" y="103"/>
              <a:ext cx="345" cy="890"/>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37" name="Line 15"/>
            <p:cNvSpPr>
              <a:spLocks noChangeShapeType="1"/>
            </p:cNvSpPr>
            <p:nvPr/>
          </p:nvSpPr>
          <p:spPr bwMode="auto">
            <a:xfrm>
              <a:off x="854" y="0"/>
              <a:ext cx="79" cy="925"/>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38" name="Line 16"/>
            <p:cNvSpPr>
              <a:spLocks noChangeShapeType="1"/>
            </p:cNvSpPr>
            <p:nvPr/>
          </p:nvSpPr>
          <p:spPr bwMode="auto">
            <a:xfrm flipH="1">
              <a:off x="1316" y="7"/>
              <a:ext cx="142" cy="899"/>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grpSp>
      <p:grpSp>
        <p:nvGrpSpPr>
          <p:cNvPr id="39" name="Group 37"/>
          <p:cNvGrpSpPr>
            <a:grpSpLocks/>
          </p:cNvGrpSpPr>
          <p:nvPr/>
        </p:nvGrpSpPr>
        <p:grpSpPr bwMode="auto">
          <a:xfrm>
            <a:off x="3048000" y="2184400"/>
            <a:ext cx="2070100" cy="1092200"/>
            <a:chOff x="0" y="0"/>
            <a:chExt cx="1584" cy="1200"/>
          </a:xfrm>
        </p:grpSpPr>
        <p:sp>
          <p:nvSpPr>
            <p:cNvPr id="40" name="Line 30"/>
            <p:cNvSpPr>
              <a:spLocks noChangeShapeType="1"/>
            </p:cNvSpPr>
            <p:nvPr/>
          </p:nvSpPr>
          <p:spPr bwMode="auto">
            <a:xfrm rot="10800000">
              <a:off x="2" y="83"/>
              <a:ext cx="1501" cy="599"/>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41" name="Line 31"/>
            <p:cNvSpPr>
              <a:spLocks noChangeShapeType="1"/>
            </p:cNvSpPr>
            <p:nvPr/>
          </p:nvSpPr>
          <p:spPr bwMode="auto">
            <a:xfrm rot="10800000">
              <a:off x="43" y="0"/>
              <a:ext cx="1501" cy="598"/>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42" name="Line 32"/>
            <p:cNvSpPr>
              <a:spLocks noChangeShapeType="1"/>
            </p:cNvSpPr>
            <p:nvPr/>
          </p:nvSpPr>
          <p:spPr bwMode="auto">
            <a:xfrm rot="10800000">
              <a:off x="83" y="240"/>
              <a:ext cx="1501" cy="599"/>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43" name="Line 33"/>
            <p:cNvSpPr>
              <a:spLocks noChangeShapeType="1"/>
            </p:cNvSpPr>
            <p:nvPr/>
          </p:nvSpPr>
          <p:spPr bwMode="auto">
            <a:xfrm rot="10800000">
              <a:off x="0" y="240"/>
              <a:ext cx="1500" cy="599"/>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44" name="Line 34"/>
            <p:cNvSpPr>
              <a:spLocks noChangeShapeType="1"/>
            </p:cNvSpPr>
            <p:nvPr/>
          </p:nvSpPr>
          <p:spPr bwMode="auto">
            <a:xfrm rot="10800000">
              <a:off x="43" y="352"/>
              <a:ext cx="1501" cy="599"/>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45" name="Line 35"/>
            <p:cNvSpPr>
              <a:spLocks noChangeShapeType="1"/>
            </p:cNvSpPr>
            <p:nvPr/>
          </p:nvSpPr>
          <p:spPr bwMode="auto">
            <a:xfrm rot="10800000">
              <a:off x="83" y="472"/>
              <a:ext cx="1501" cy="599"/>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46" name="Line 36"/>
            <p:cNvSpPr>
              <a:spLocks noChangeShapeType="1"/>
            </p:cNvSpPr>
            <p:nvPr/>
          </p:nvSpPr>
          <p:spPr bwMode="auto">
            <a:xfrm rot="10800000">
              <a:off x="43" y="601"/>
              <a:ext cx="1501" cy="599"/>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grpSp>
      <p:sp>
        <p:nvSpPr>
          <p:cNvPr id="47" name="Line 7"/>
          <p:cNvSpPr>
            <a:spLocks noChangeShapeType="1"/>
          </p:cNvSpPr>
          <p:nvPr/>
        </p:nvSpPr>
        <p:spPr bwMode="auto">
          <a:xfrm rot="10800000" flipH="1">
            <a:off x="2819400" y="4648199"/>
            <a:ext cx="3048000" cy="193675"/>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2" name="Title 1"/>
          <p:cNvSpPr>
            <a:spLocks noGrp="1"/>
          </p:cNvSpPr>
          <p:nvPr>
            <p:ph type="title"/>
          </p:nvPr>
        </p:nvSpPr>
        <p:spPr>
          <a:xfrm>
            <a:off x="2514600" y="219075"/>
            <a:ext cx="6324600" cy="390525"/>
          </a:xfrm>
        </p:spPr>
        <p:txBody>
          <a:bodyPr/>
          <a:lstStyle/>
          <a:p>
            <a:r>
              <a:rPr lang="en-US" b="1" i="1" dirty="0" smtClean="0"/>
              <a:t>Citizen Science adds Value to </a:t>
            </a:r>
            <a:r>
              <a:rPr lang="en-US" i="1" dirty="0" smtClean="0"/>
              <a:t>LSST</a:t>
            </a:r>
            <a:br>
              <a:rPr lang="en-US" i="1" dirty="0" smtClean="0"/>
            </a:br>
            <a:endParaRPr lang="en-US" b="1" i="1" dirty="0"/>
          </a:p>
        </p:txBody>
      </p:sp>
      <p:sp>
        <p:nvSpPr>
          <p:cNvPr id="49" name="Rectangle 20"/>
          <p:cNvSpPr>
            <a:spLocks/>
          </p:cNvSpPr>
          <p:nvPr/>
        </p:nvSpPr>
        <p:spPr bwMode="auto">
          <a:xfrm rot="2919640">
            <a:off x="5254735" y="4143380"/>
            <a:ext cx="1622239" cy="276999"/>
          </a:xfrm>
          <a:prstGeom prst="rect">
            <a:avLst/>
          </a:prstGeom>
          <a:noFill/>
          <a:ln w="12700" cap="flat">
            <a:noFill/>
            <a:miter lim="800000"/>
            <a:headEnd type="none" w="med" len="med"/>
            <a:tailEnd type="none" w="med" len="med"/>
          </a:ln>
        </p:spPr>
        <p:txBody>
          <a:bodyPr wrap="none" lIns="0" tIns="0" rIns="0" bIns="0" anchor="b">
            <a:spAutoFit/>
          </a:bodyPr>
          <a:lstStyle/>
          <a:p>
            <a:r>
              <a:rPr lang="en-US" dirty="0" smtClean="0">
                <a:ea typeface="Helvetica Neue Light" charset="0"/>
                <a:cs typeface="Helvetica Neue Light" charset="0"/>
              </a:rPr>
              <a:t>m</a:t>
            </a:r>
            <a:r>
              <a:rPr lang="en-US" dirty="0" smtClean="0">
                <a:solidFill>
                  <a:schemeClr val="tx1"/>
                </a:solidFill>
                <a:ea typeface="Helvetica Neue Light" charset="0"/>
                <a:cs typeface="Helvetica Neue Light" charset="0"/>
              </a:rPr>
              <a:t>achine learning</a:t>
            </a:r>
            <a:endParaRPr lang="en-US" dirty="0">
              <a:solidFill>
                <a:schemeClr val="tx1"/>
              </a:solidFill>
              <a:ea typeface="Helvetica Neue Light" charset="0"/>
              <a:cs typeface="Helvetica Neue Light" charset="0"/>
            </a:endParaRPr>
          </a:p>
        </p:txBody>
      </p:sp>
      <p:sp>
        <p:nvSpPr>
          <p:cNvPr id="50" name="Rectangle 46"/>
          <p:cNvSpPr>
            <a:spLocks/>
          </p:cNvSpPr>
          <p:nvPr/>
        </p:nvSpPr>
        <p:spPr bwMode="auto">
          <a:xfrm>
            <a:off x="7696200" y="2951202"/>
            <a:ext cx="1295400" cy="553998"/>
          </a:xfrm>
          <a:prstGeom prst="rect">
            <a:avLst/>
          </a:prstGeom>
          <a:noFill/>
          <a:ln w="12700" cap="flat">
            <a:noFill/>
            <a:miter lim="800000"/>
            <a:headEnd type="none" w="med" len="med"/>
            <a:tailEnd type="none" w="med" len="med"/>
          </a:ln>
        </p:spPr>
        <p:txBody>
          <a:bodyPr wrap="square" lIns="0" tIns="0" rIns="0" bIns="0" anchor="b">
            <a:spAutoFit/>
          </a:bodyPr>
          <a:lstStyle/>
          <a:p>
            <a:r>
              <a:rPr lang="en-US" dirty="0" smtClean="0">
                <a:solidFill>
                  <a:schemeClr val="tx1"/>
                </a:solidFill>
                <a:ea typeface="Helvetica Neue Light" charset="0"/>
                <a:cs typeface="Helvetica Neue Light" charset="0"/>
              </a:rPr>
              <a:t>need human intervention</a:t>
            </a:r>
            <a:endParaRPr lang="en-US" dirty="0">
              <a:solidFill>
                <a:schemeClr val="tx1"/>
              </a:solidFill>
              <a:ea typeface="Helvetica Neue Light" charset="0"/>
              <a:cs typeface="Helvetica Neue Light" charset="0"/>
            </a:endParaRPr>
          </a:p>
        </p:txBody>
      </p:sp>
      <p:sp>
        <p:nvSpPr>
          <p:cNvPr id="51" name="Cloud Callout 50"/>
          <p:cNvSpPr/>
          <p:nvPr/>
        </p:nvSpPr>
        <p:spPr>
          <a:xfrm>
            <a:off x="8305800" y="3886200"/>
            <a:ext cx="685800" cy="457200"/>
          </a:xfrm>
          <a:prstGeom prst="cloudCallout">
            <a:avLst/>
          </a:prstGeom>
          <a:gradFill flip="none" rotWithShape="1">
            <a:gsLst>
              <a:gs pos="0">
                <a:srgbClr val="5DB7D1"/>
              </a:gs>
              <a:gs pos="100000">
                <a:srgbClr val="2284A4"/>
              </a:gs>
            </a:gsLst>
            <a:lin ang="4680000" scaled="0"/>
            <a:tileRect/>
          </a:gradFill>
          <a:ln w="0" cap="flat">
            <a:solidFill>
              <a:srgbClr val="5293A5"/>
            </a:solidFill>
            <a:round/>
          </a:ln>
          <a:effectLst/>
        </p:spPr>
        <p:style>
          <a:lnRef idx="3">
            <a:schemeClr val="lt1"/>
          </a:lnRef>
          <a:fillRef idx="1">
            <a:schemeClr val="accent5"/>
          </a:fillRef>
          <a:effectRef idx="1">
            <a:schemeClr val="accent5"/>
          </a:effectRef>
          <a:fontRef idx="minor">
            <a:schemeClr val="lt1"/>
          </a:fontRef>
        </p:style>
        <p:txBody>
          <a:bodyPr rtlCol="0" anchor="t"/>
          <a:lstStyle/>
          <a:p>
            <a:pPr algn="ctr"/>
            <a:endParaRPr lang="en-US" sz="1600" dirty="0" smtClean="0">
              <a:solidFill>
                <a:schemeClr val="bg1"/>
              </a:solidFill>
            </a:endParaRPr>
          </a:p>
        </p:txBody>
      </p:sp>
      <p:sp>
        <p:nvSpPr>
          <p:cNvPr id="52" name="TextBox 51"/>
          <p:cNvSpPr txBox="1"/>
          <p:nvPr/>
        </p:nvSpPr>
        <p:spPr>
          <a:xfrm>
            <a:off x="8458200" y="3962400"/>
            <a:ext cx="457200" cy="246221"/>
          </a:xfrm>
          <a:prstGeom prst="rect">
            <a:avLst/>
          </a:prstGeom>
          <a:solidFill>
            <a:srgbClr val="2284A4">
              <a:alpha val="84000"/>
            </a:srgbClr>
          </a:solidFill>
          <a:effectLst/>
        </p:spPr>
        <p:txBody>
          <a:bodyPr wrap="square" lIns="91440" rtlCol="0" anchor="t" anchorCtr="1">
            <a:spAutoFit/>
          </a:bodyPr>
          <a:lstStyle/>
          <a:p>
            <a:r>
              <a:rPr lang="en-US" sz="1000" dirty="0" smtClean="0">
                <a:solidFill>
                  <a:schemeClr val="bg1"/>
                </a:solidFill>
              </a:rPr>
              <a:t>Aha!</a:t>
            </a:r>
          </a:p>
        </p:txBody>
      </p:sp>
      <p:sp>
        <p:nvSpPr>
          <p:cNvPr id="53" name="TextBox 52"/>
          <p:cNvSpPr txBox="1"/>
          <p:nvPr/>
        </p:nvSpPr>
        <p:spPr>
          <a:xfrm>
            <a:off x="6172200" y="5754469"/>
            <a:ext cx="2819400" cy="646331"/>
          </a:xfrm>
          <a:prstGeom prst="rect">
            <a:avLst/>
          </a:prstGeom>
          <a:solidFill>
            <a:srgbClr val="2284A4">
              <a:alpha val="84000"/>
            </a:srgbClr>
          </a:solidFill>
          <a:effectLst/>
        </p:spPr>
        <p:txBody>
          <a:bodyPr wrap="square" lIns="91440" rtlCol="0" anchor="t" anchorCtr="1">
            <a:spAutoFit/>
          </a:bodyPr>
          <a:lstStyle/>
          <a:p>
            <a:r>
              <a:rPr lang="en-US" dirty="0" smtClean="0">
                <a:solidFill>
                  <a:schemeClr val="bg1"/>
                </a:solidFill>
              </a:rPr>
              <a:t>* Value = understanding, skill, engagement, attitude</a:t>
            </a:r>
          </a:p>
        </p:txBody>
      </p:sp>
      <p:sp>
        <p:nvSpPr>
          <p:cNvPr id="54" name="TextBox 53"/>
          <p:cNvSpPr txBox="1"/>
          <p:nvPr/>
        </p:nvSpPr>
        <p:spPr>
          <a:xfrm>
            <a:off x="2590800" y="381000"/>
            <a:ext cx="4800600" cy="461665"/>
          </a:xfrm>
          <a:prstGeom prst="rect">
            <a:avLst/>
          </a:prstGeom>
          <a:solidFill>
            <a:srgbClr val="2284A4">
              <a:alpha val="84000"/>
            </a:srgbClr>
          </a:solidFill>
          <a:effectLst/>
        </p:spPr>
        <p:txBody>
          <a:bodyPr wrap="square" lIns="91440" rtlCol="0" anchor="t" anchorCtr="1">
            <a:spAutoFit/>
          </a:bodyPr>
          <a:lstStyle/>
          <a:p>
            <a:r>
              <a:rPr lang="en-US" sz="2400" i="1" dirty="0" smtClean="0">
                <a:solidFill>
                  <a:schemeClr val="bg1"/>
                </a:solidFill>
              </a:rPr>
              <a:t>LSST adds Value* to Citizen Scientist</a:t>
            </a:r>
            <a:endParaRPr lang="en-US" sz="24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dissolve">
                                      <p:cBhvr>
                                        <p:cTn id="10" dur="500"/>
                                        <p:tgtEl>
                                          <p:spTgt spid="5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dissolve">
                                      <p:cBhvr>
                                        <p:cTn id="13" dur="500"/>
                                        <p:tgtEl>
                                          <p:spTgt spid="5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dissolve">
                                      <p:cBhvr>
                                        <p:cTn id="1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4787"/>
            <a:ext cx="6705600" cy="557213"/>
          </a:xfrm>
        </p:spPr>
        <p:txBody>
          <a:bodyPr/>
          <a:lstStyle/>
          <a:p>
            <a:r>
              <a:rPr lang="en-US" dirty="0" smtClean="0"/>
              <a:t>The LSST EPO Program Engages Many Audiences </a:t>
            </a:r>
            <a:r>
              <a:rPr lang="en-US" i="1" dirty="0" smtClean="0"/>
              <a:t>Including Education Researchers</a:t>
            </a:r>
            <a:endParaRPr lang="en-US" i="1" dirty="0"/>
          </a:p>
        </p:txBody>
      </p:sp>
      <p:sp>
        <p:nvSpPr>
          <p:cNvPr id="3" name="Content Placeholder 2"/>
          <p:cNvSpPr>
            <a:spLocks noGrp="1"/>
          </p:cNvSpPr>
          <p:nvPr>
            <p:ph idx="1"/>
          </p:nvPr>
        </p:nvSpPr>
        <p:spPr>
          <a:xfrm>
            <a:off x="304801" y="914400"/>
            <a:ext cx="5410200" cy="5181601"/>
          </a:xfrm>
        </p:spPr>
        <p:txBody>
          <a:bodyPr>
            <a:normAutofit fontScale="77500" lnSpcReduction="20000"/>
          </a:bodyPr>
          <a:lstStyle/>
          <a:p>
            <a:pPr lvl="1">
              <a:defRPr/>
            </a:pPr>
            <a:endParaRPr lang="en-US" dirty="0"/>
          </a:p>
          <a:p>
            <a:pPr>
              <a:buNone/>
              <a:defRPr/>
            </a:pPr>
            <a:r>
              <a:rPr lang="en-US" sz="2600" dirty="0"/>
              <a:t>LSST EPO will have a dynamic public </a:t>
            </a:r>
            <a:r>
              <a:rPr lang="en-US" sz="2600" b="1" dirty="0"/>
              <a:t>web presence </a:t>
            </a:r>
            <a:r>
              <a:rPr lang="en-US" sz="2600" dirty="0"/>
              <a:t>as well as a </a:t>
            </a:r>
            <a:r>
              <a:rPr lang="en-US" sz="2600" b="1" dirty="0"/>
              <a:t>physical presence </a:t>
            </a:r>
            <a:r>
              <a:rPr lang="en-US" sz="2600" dirty="0"/>
              <a:t>in classrooms and science centers promoting engagement in the research process.</a:t>
            </a:r>
          </a:p>
          <a:p>
            <a:pPr>
              <a:defRPr/>
            </a:pPr>
            <a:endParaRPr lang="en-US" sz="2600" dirty="0"/>
          </a:p>
          <a:p>
            <a:pPr>
              <a:buNone/>
              <a:defRPr/>
            </a:pPr>
            <a:r>
              <a:rPr lang="en-US" sz="2600" dirty="0" smtClean="0"/>
              <a:t>Sustainable Partnerships with Institutional Member EPO programs and other organizations are necessary for dissemination, leveraging, and implementation.  (LPACW)</a:t>
            </a:r>
          </a:p>
          <a:p>
            <a:pPr>
              <a:buNone/>
              <a:defRPr/>
            </a:pPr>
            <a:endParaRPr lang="en-US" sz="2600" dirty="0" smtClean="0"/>
          </a:p>
          <a:p>
            <a:pPr>
              <a:buNone/>
              <a:defRPr/>
            </a:pPr>
            <a:r>
              <a:rPr lang="en-US" sz="2600" dirty="0" smtClean="0"/>
              <a:t>LSST </a:t>
            </a:r>
            <a:r>
              <a:rPr lang="en-US" sz="2600" dirty="0"/>
              <a:t>EPO Integrates Education &amp; </a:t>
            </a:r>
            <a:r>
              <a:rPr lang="en-US" sz="2600" dirty="0" smtClean="0"/>
              <a:t>Research</a:t>
            </a:r>
          </a:p>
          <a:p>
            <a:pPr>
              <a:buFont typeface="Arial" pitchFamily="34" charset="0"/>
              <a:buChar char="•"/>
              <a:defRPr/>
            </a:pPr>
            <a:r>
              <a:rPr lang="en-US" sz="2600" dirty="0" smtClean="0"/>
              <a:t>Citizen science extends goals of LSST and impacts participants’ knowledge</a:t>
            </a:r>
          </a:p>
          <a:p>
            <a:pPr>
              <a:buFont typeface="Arial" pitchFamily="34" charset="0"/>
              <a:buChar char="•"/>
              <a:defRPr/>
            </a:pPr>
            <a:r>
              <a:rPr lang="en-US" sz="2600" dirty="0" smtClean="0"/>
              <a:t>EPO participants gain awareness, engagement, skills, knowledge </a:t>
            </a:r>
          </a:p>
          <a:p>
            <a:pPr>
              <a:buFont typeface="Arial" pitchFamily="34" charset="0"/>
              <a:buChar char="•"/>
              <a:defRPr/>
            </a:pPr>
            <a:r>
              <a:rPr lang="en-US" sz="2600" dirty="0" smtClean="0"/>
              <a:t>Education research possible from tracking registered users for 10+ years</a:t>
            </a:r>
          </a:p>
          <a:p>
            <a:pPr marL="457200" lvl="1" indent="0">
              <a:buNone/>
              <a:defRPr/>
            </a:pPr>
            <a:endParaRPr lang="en-US" sz="2600" dirty="0"/>
          </a:p>
        </p:txBody>
      </p:sp>
      <p:pic>
        <p:nvPicPr>
          <p:cNvPr id="4" name="Picture 1031" descr="IDeum_wavelength"/>
          <p:cNvPicPr>
            <a:picLocks noChangeAspect="1" noChangeArrowheads="1"/>
          </p:cNvPicPr>
          <p:nvPr/>
        </p:nvPicPr>
        <p:blipFill>
          <a:blip r:embed="rId3" cstate="print"/>
          <a:srcRect/>
          <a:stretch>
            <a:fillRect/>
          </a:stretch>
        </p:blipFill>
        <p:spPr bwMode="auto">
          <a:xfrm>
            <a:off x="5791200" y="3048000"/>
            <a:ext cx="3149600" cy="2362200"/>
          </a:xfrm>
          <a:prstGeom prst="rect">
            <a:avLst/>
          </a:prstGeom>
          <a:noFill/>
        </p:spPr>
      </p:pic>
      <p:pic>
        <p:nvPicPr>
          <p:cNvPr id="5" name="Picture 4" descr="LSSTC_logo_forWhiteBG.png"/>
          <p:cNvPicPr>
            <a:picLocks noChangeAspect="1"/>
          </p:cNvPicPr>
          <p:nvPr/>
        </p:nvPicPr>
        <p:blipFill>
          <a:blip r:embed="rId4" cstate="print"/>
          <a:stretch>
            <a:fillRect/>
          </a:stretch>
        </p:blipFill>
        <p:spPr>
          <a:xfrm>
            <a:off x="5562600" y="5591175"/>
            <a:ext cx="1752600" cy="657225"/>
          </a:xfrm>
          <a:prstGeom prst="rect">
            <a:avLst/>
          </a:prstGeom>
        </p:spPr>
      </p:pic>
      <p:pic>
        <p:nvPicPr>
          <p:cNvPr id="69634" name="Picture 2" descr="http://www.astrofilibresciani.it/Planetari/International_Pla_Society/Immagini/wichit1.jpg"/>
          <p:cNvPicPr>
            <a:picLocks noChangeAspect="1" noChangeArrowheads="1"/>
          </p:cNvPicPr>
          <p:nvPr/>
        </p:nvPicPr>
        <p:blipFill>
          <a:blip r:embed="rId5" cstate="print"/>
          <a:srcRect/>
          <a:stretch>
            <a:fillRect/>
          </a:stretch>
        </p:blipFill>
        <p:spPr bwMode="auto">
          <a:xfrm>
            <a:off x="7315200" y="5695949"/>
            <a:ext cx="1708727" cy="457201"/>
          </a:xfrm>
          <a:prstGeom prst="rect">
            <a:avLst/>
          </a:prstGeom>
          <a:noFill/>
        </p:spPr>
      </p:pic>
      <p:pic>
        <p:nvPicPr>
          <p:cNvPr id="7" name="Picture 6" descr="MyLSST_screen_sm.jpg"/>
          <p:cNvPicPr>
            <a:picLocks noChangeAspect="1"/>
          </p:cNvPicPr>
          <p:nvPr/>
        </p:nvPicPr>
        <p:blipFill>
          <a:blip r:embed="rId6" cstate="print"/>
          <a:stretch>
            <a:fillRect/>
          </a:stretch>
        </p:blipFill>
        <p:spPr>
          <a:xfrm>
            <a:off x="6019800" y="838200"/>
            <a:ext cx="2895600" cy="1897504"/>
          </a:xfrm>
          <a:prstGeom prst="rect">
            <a:avLst/>
          </a:prstGeom>
        </p:spPr>
      </p:pic>
      <p:sp>
        <p:nvSpPr>
          <p:cNvPr id="8" name="TextBox 7"/>
          <p:cNvSpPr txBox="1"/>
          <p:nvPr/>
        </p:nvSpPr>
        <p:spPr>
          <a:xfrm>
            <a:off x="6096000" y="2667000"/>
            <a:ext cx="2743200" cy="276999"/>
          </a:xfrm>
          <a:prstGeom prst="rect">
            <a:avLst/>
          </a:prstGeom>
          <a:noFill/>
          <a:effectLst/>
        </p:spPr>
        <p:txBody>
          <a:bodyPr wrap="square" lIns="91440" rtlCol="0" anchor="t" anchorCtr="1">
            <a:spAutoFit/>
          </a:bodyPr>
          <a:lstStyle/>
          <a:p>
            <a:r>
              <a:rPr lang="en-US" sz="1200" i="1" dirty="0" smtClean="0"/>
              <a:t>EPO Portal wireframe, circa 2009</a:t>
            </a:r>
          </a:p>
        </p:txBody>
      </p:sp>
    </p:spTree>
    <p:extLst>
      <p:ext uri="{BB962C8B-B14F-4D97-AF65-F5344CB8AC3E}">
        <p14:creationId xmlns:p14="http://schemas.microsoft.com/office/powerpoint/2010/main" xmlns="" val="2150470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PDR-nTele2-dm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DB7D1"/>
            </a:gs>
            <a:gs pos="100000">
              <a:srgbClr val="2284A4"/>
            </a:gs>
          </a:gsLst>
          <a:lin ang="4680000" scaled="0"/>
          <a:tileRect/>
        </a:gradFill>
        <a:ln w="0" cap="flat">
          <a:solidFill>
            <a:srgbClr val="5293A5"/>
          </a:solidFill>
          <a:round/>
        </a:ln>
        <a:effectLst/>
      </a:spPr>
      <a:bodyPr rtlCol="0" anchor="t"/>
      <a:lstStyle>
        <a:defPPr algn="ctr">
          <a:defRPr sz="1600" dirty="0" smtClean="0">
            <a:solidFill>
              <a:schemeClr val="bg1"/>
            </a:solidFill>
          </a:defRPr>
        </a:defPPr>
      </a:lstStyle>
      <a:style>
        <a:lnRef idx="3">
          <a:schemeClr val="lt1"/>
        </a:lnRef>
        <a:fillRef idx="1">
          <a:schemeClr val="accent5"/>
        </a:fillRef>
        <a:effectRef idx="1">
          <a:schemeClr val="accent5"/>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rgbClr val="2284A4">
            <a:alpha val="84000"/>
          </a:srgbClr>
        </a:solidFill>
        <a:effectLst/>
      </a:spPr>
      <a:bodyPr wrap="square" lIns="91440" rtlCol="0" anchor="t" anchorCtr="1">
        <a:spAutoFit/>
      </a:bodyPr>
      <a:lstStyle>
        <a:defPP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7876</TotalTime>
  <Words>978</Words>
  <Application>Microsoft Office PowerPoint</Application>
  <PresentationFormat>On-screen Show (4:3)</PresentationFormat>
  <Paragraphs>116</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PDR-nTele2-dmf</vt:lpstr>
      <vt:lpstr>Education and Public Outreach (EPO)    Suzanne Jacoby LSST EPO Project Manager    March 25, 2014</vt:lpstr>
      <vt:lpstr>EPO is an Ambitious as LSST Itself </vt:lpstr>
      <vt:lpstr>Broader Impacts of LSST Include EPO Activities</vt:lpstr>
      <vt:lpstr>EPO is Integral Part of the LSST Project </vt:lpstr>
      <vt:lpstr>EPO within Overall Integrated Project Schedule</vt:lpstr>
      <vt:lpstr>In Operations, Learning Experiences for Each User Group</vt:lpstr>
      <vt:lpstr>Citizen Science adds Value to LSST </vt:lpstr>
      <vt:lpstr>The LSST EPO Program Engages Many Audiences Including Education Researchers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of Presenter  LSST Preliminary Design Review August 29-September 2, 2011</dc:title>
  <dc:creator>mckercher</dc:creator>
  <cp:lastModifiedBy>suzanne</cp:lastModifiedBy>
  <cp:revision>492</cp:revision>
  <dcterms:created xsi:type="dcterms:W3CDTF">2013-09-03T16:11:50Z</dcterms:created>
  <dcterms:modified xsi:type="dcterms:W3CDTF">2014-03-25T15:06:32Z</dcterms:modified>
</cp:coreProperties>
</file>