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3"/>
  </p:notesMasterIdLst>
  <p:handoutMasterIdLst>
    <p:handoutMasterId r:id="rId24"/>
  </p:handoutMasterIdLst>
  <p:sldIdLst>
    <p:sldId id="1159" r:id="rId2"/>
    <p:sldId id="1244" r:id="rId3"/>
    <p:sldId id="1245" r:id="rId4"/>
    <p:sldId id="1242" r:id="rId5"/>
    <p:sldId id="1231" r:id="rId6"/>
    <p:sldId id="1243" r:id="rId7"/>
    <p:sldId id="1226" r:id="rId8"/>
    <p:sldId id="1227" r:id="rId9"/>
    <p:sldId id="1228" r:id="rId10"/>
    <p:sldId id="1229" r:id="rId11"/>
    <p:sldId id="1230" r:id="rId12"/>
    <p:sldId id="1235" r:id="rId13"/>
    <p:sldId id="1232" r:id="rId14"/>
    <p:sldId id="1233" r:id="rId15"/>
    <p:sldId id="1225" r:id="rId16"/>
    <p:sldId id="1214" r:id="rId17"/>
    <p:sldId id="1213" r:id="rId18"/>
    <p:sldId id="1238" r:id="rId19"/>
    <p:sldId id="1212" r:id="rId20"/>
    <p:sldId id="1239" r:id="rId21"/>
    <p:sldId id="1241" r:id="rId22"/>
  </p:sldIdLst>
  <p:sldSz cx="9144000" cy="6858000" type="screen4x3"/>
  <p:notesSz cx="6954838" cy="9240838"/>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A. Hoffer" initials="DA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B408"/>
    <a:srgbClr val="CECE00"/>
    <a:srgbClr val="0033CC"/>
    <a:srgbClr val="FF3300"/>
    <a:srgbClr val="003399"/>
    <a:srgbClr val="003366"/>
    <a:srgbClr val="800000"/>
    <a:srgbClr val="FF9966"/>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9" autoAdjust="0"/>
    <p:restoredTop sz="98933" autoAdjust="0"/>
  </p:normalViewPr>
  <p:slideViewPr>
    <p:cSldViewPr>
      <p:cViewPr>
        <p:scale>
          <a:sx n="110" d="100"/>
          <a:sy n="110" d="100"/>
        </p:scale>
        <p:origin x="-77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9" d="100"/>
          <a:sy n="59" d="100"/>
        </p:scale>
        <p:origin x="-2496" y="-7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367723" y="8788575"/>
            <a:ext cx="544856"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356" tIns="60056" rIns="123356" bIns="60056" anchor="ctr">
            <a:spAutoFit/>
          </a:bodyPr>
          <a:lstStyle/>
          <a:p>
            <a:pPr algn="r" defTabSz="1241590"/>
            <a:fld id="{0C248C74-A1BF-4A9C-97C3-5A5D6B022034}" type="slidenum">
              <a:rPr lang="en-US" sz="1900">
                <a:latin typeface="Arial" charset="0"/>
              </a:rPr>
              <a:pPr algn="r" defTabSz="1241590"/>
              <a:t>‹#›</a:t>
            </a:fld>
            <a:endParaRPr lang="en-US" sz="1900" dirty="0">
              <a:latin typeface="Arial" charset="0"/>
            </a:endParaRPr>
          </a:p>
        </p:txBody>
      </p:sp>
    </p:spTree>
    <p:extLst>
      <p:ext uri="{BB962C8B-B14F-4D97-AF65-F5344CB8AC3E}">
        <p14:creationId xmlns:p14="http://schemas.microsoft.com/office/powerpoint/2010/main" val="212592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6708" y="4388177"/>
            <a:ext cx="5101422" cy="4160517"/>
          </a:xfrm>
          <a:prstGeom prst="rect">
            <a:avLst/>
          </a:prstGeom>
          <a:noFill/>
          <a:ln w="12700">
            <a:noFill/>
            <a:miter lim="800000"/>
            <a:headEnd/>
            <a:tailEnd/>
          </a:ln>
          <a:effectLst/>
        </p:spPr>
        <p:txBody>
          <a:bodyPr vert="horz" wrap="square" lIns="123356" tIns="60056" rIns="123356" bIns="6005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3" name="Rectangle 3"/>
          <p:cNvSpPr>
            <a:spLocks noGrp="1" noRot="1" noChangeAspect="1" noChangeArrowheads="1" noTextEdit="1"/>
          </p:cNvSpPr>
          <p:nvPr>
            <p:ph type="sldImg" idx="2"/>
          </p:nvPr>
        </p:nvSpPr>
        <p:spPr bwMode="auto">
          <a:xfrm>
            <a:off x="1174750" y="696913"/>
            <a:ext cx="4605338" cy="345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4"/>
          <p:cNvSpPr>
            <a:spLocks noChangeArrowheads="1"/>
          </p:cNvSpPr>
          <p:nvPr/>
        </p:nvSpPr>
        <p:spPr bwMode="auto">
          <a:xfrm>
            <a:off x="6367723" y="8788575"/>
            <a:ext cx="544856"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356" tIns="60056" rIns="123356" bIns="60056" anchor="ctr">
            <a:spAutoFit/>
          </a:bodyPr>
          <a:lstStyle/>
          <a:p>
            <a:pPr algn="r" defTabSz="1241590"/>
            <a:fld id="{E7B1BAEA-71C4-45DD-B483-2339FDD29BB8}" type="slidenum">
              <a:rPr lang="en-US" sz="1900">
                <a:latin typeface="Arial" charset="0"/>
              </a:rPr>
              <a:pPr algn="r" defTabSz="1241590"/>
              <a:t>‹#›</a:t>
            </a:fld>
            <a:endParaRPr lang="en-US" sz="1900" dirty="0">
              <a:latin typeface="Arial" charset="0"/>
            </a:endParaRPr>
          </a:p>
        </p:txBody>
      </p:sp>
    </p:spTree>
    <p:extLst>
      <p:ext uri="{BB962C8B-B14F-4D97-AF65-F5344CB8AC3E}">
        <p14:creationId xmlns:p14="http://schemas.microsoft.com/office/powerpoint/2010/main" val="3788698085"/>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405186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3pPr>
              <a:defRPr>
                <a:solidFill>
                  <a:schemeClr val="accent3">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8146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baseline="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76153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baseline="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37810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baseline="0">
                <a:solidFill>
                  <a:srgbClr val="FF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45739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3430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220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lvl1pPr>
              <a:defRPr sz="2800">
                <a:solidFill>
                  <a:schemeClr val="tx2">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chemeClr val="tx2">
                    <a:lumMod val="75000"/>
                  </a:schemeClr>
                </a:solidFill>
              </a:defRPr>
            </a:lvl1pPr>
          </a:lstStyle>
          <a:p>
            <a:r>
              <a:rPr lang="en-US" smtClean="0"/>
              <a:t>06/11/2013</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chemeClr val="tx2">
                    <a:lumMod val="75000"/>
                  </a:schemeClr>
                </a:solidFill>
              </a:defRPr>
            </a:lvl1pPr>
          </a:lstStyle>
          <a:p>
            <a:r>
              <a:rPr lang="en-US" smtClean="0"/>
              <a:t>Helene Felice</a:t>
            </a:r>
            <a:endParaRPr lang="en-US" dirty="0"/>
          </a:p>
        </p:txBody>
      </p:sp>
      <p:sp>
        <p:nvSpPr>
          <p:cNvPr id="5" name="Slide Number Placeholder 4"/>
          <p:cNvSpPr>
            <a:spLocks noGrp="1"/>
          </p:cNvSpPr>
          <p:nvPr>
            <p:ph type="sldNum" sz="quarter" idx="12"/>
          </p:nvPr>
        </p:nvSpPr>
        <p:spPr/>
        <p:txBody>
          <a:bodyPr/>
          <a:lstStyle>
            <a:lvl1pPr>
              <a:defRPr>
                <a:solidFill>
                  <a:schemeClr val="tx2">
                    <a:lumMod val="75000"/>
                  </a:schemeClr>
                </a:solidFill>
              </a:defRPr>
            </a:lvl1pPr>
          </a:lstStyle>
          <a:p>
            <a:fld id="{E99BABBE-8C37-4EA0-B4C8-2876D6EC6807}" type="slidenum">
              <a:rPr lang="en-US" smtClean="0"/>
              <a:pPr/>
              <a:t>‹#›</a:t>
            </a:fld>
            <a:endParaRPr lang="en-US" dirty="0"/>
          </a:p>
        </p:txBody>
      </p:sp>
      <p:cxnSp>
        <p:nvCxnSpPr>
          <p:cNvPr id="11" name="Straight Connector 10"/>
          <p:cNvCxnSpPr/>
          <p:nvPr userDrawn="1"/>
        </p:nvCxnSpPr>
        <p:spPr>
          <a:xfrm>
            <a:off x="1066800" y="838200"/>
            <a:ext cx="77724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52400" y="6324600"/>
            <a:ext cx="8763000" cy="1588"/>
          </a:xfrm>
          <a:prstGeom prst="line">
            <a:avLst/>
          </a:prstGeom>
          <a:ln w="19050">
            <a:solidFill>
              <a:srgbClr val="17375E"/>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061089" y="152400"/>
            <a:ext cx="1006711" cy="624840"/>
            <a:chOff x="8061089" y="152400"/>
            <a:chExt cx="1006711" cy="624840"/>
          </a:xfrm>
        </p:grpSpPr>
        <p:grpSp>
          <p:nvGrpSpPr>
            <p:cNvPr id="16" name="Group 20"/>
            <p:cNvGrpSpPr/>
            <p:nvPr userDrawn="1"/>
          </p:nvGrpSpPr>
          <p:grpSpPr>
            <a:xfrm>
              <a:off x="8382000" y="152400"/>
              <a:ext cx="457200" cy="376860"/>
              <a:chOff x="5257800" y="1543380"/>
              <a:chExt cx="457200" cy="376860"/>
            </a:xfrm>
          </p:grpSpPr>
          <p:pic>
            <p:nvPicPr>
              <p:cNvPr id="20" name="Picture 2"/>
              <p:cNvPicPr>
                <a:picLocks noChangeAspect="1" noChangeArrowheads="1"/>
              </p:cNvPicPr>
              <p:nvPr userDrawn="1"/>
            </p:nvPicPr>
            <p:blipFill>
              <a:blip r:embed="rId2" cstate="print"/>
              <a:srcRect l="3333" t="21078" r="88439" b="66613"/>
              <a:stretch>
                <a:fillRect/>
              </a:stretch>
            </p:blipFill>
            <p:spPr bwMode="auto">
              <a:xfrm>
                <a:off x="5257800" y="1543380"/>
                <a:ext cx="403023" cy="376860"/>
              </a:xfrm>
              <a:prstGeom prst="rect">
                <a:avLst/>
              </a:prstGeom>
              <a:noFill/>
              <a:ln w="9525">
                <a:noFill/>
                <a:miter lim="800000"/>
                <a:headEnd/>
                <a:tailEnd/>
              </a:ln>
            </p:spPr>
          </p:pic>
          <p:sp>
            <p:nvSpPr>
              <p:cNvPr id="21" name="Oval 20"/>
              <p:cNvSpPr/>
              <p:nvPr userDrawn="1"/>
            </p:nvSpPr>
            <p:spPr>
              <a:xfrm>
                <a:off x="5638800" y="1600200"/>
                <a:ext cx="76200"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3"/>
            <p:cNvGrpSpPr>
              <a:grpSpLocks noChangeAspect="1"/>
            </p:cNvGrpSpPr>
            <p:nvPr userDrawn="1"/>
          </p:nvGrpSpPr>
          <p:grpSpPr>
            <a:xfrm>
              <a:off x="8061089" y="533400"/>
              <a:ext cx="1006711" cy="243840"/>
              <a:chOff x="5105400" y="1295400"/>
              <a:chExt cx="1572986" cy="381000"/>
            </a:xfrm>
          </p:grpSpPr>
          <p:pic>
            <p:nvPicPr>
              <p:cNvPr id="18" name="Picture 2"/>
              <p:cNvPicPr>
                <a:picLocks noChangeAspect="1" noChangeArrowheads="1"/>
              </p:cNvPicPr>
              <p:nvPr userDrawn="1"/>
            </p:nvPicPr>
            <p:blipFill>
              <a:blip r:embed="rId3" cstate="print"/>
              <a:srcRect l="11111" t="20445" r="58333" b="67111"/>
              <a:stretch>
                <a:fillRect/>
              </a:stretch>
            </p:blipFill>
            <p:spPr bwMode="auto">
              <a:xfrm>
                <a:off x="5181600" y="1295400"/>
                <a:ext cx="1496786" cy="381000"/>
              </a:xfrm>
              <a:prstGeom prst="rect">
                <a:avLst/>
              </a:prstGeom>
              <a:noFill/>
              <a:ln w="9525">
                <a:noFill/>
                <a:miter lim="800000"/>
                <a:headEnd/>
                <a:tailEnd/>
              </a:ln>
            </p:spPr>
          </p:pic>
          <p:sp>
            <p:nvSpPr>
              <p:cNvPr id="19" name="Oval 18"/>
              <p:cNvSpPr/>
              <p:nvPr userDrawn="1"/>
            </p:nvSpPr>
            <p:spPr>
              <a:xfrm>
                <a:off x="5105400" y="14478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2" name="Picture 21" descr="sm2"/>
          <p:cNvPicPr>
            <a:picLocks noChangeAspect="1" noChangeArrowheads="1"/>
          </p:cNvPicPr>
          <p:nvPr userDrawn="1"/>
        </p:nvPicPr>
        <p:blipFill>
          <a:blip r:embed="rId4" cstate="print"/>
          <a:srcRect/>
          <a:stretch>
            <a:fillRect/>
          </a:stretch>
        </p:blipFill>
        <p:spPr bwMode="auto">
          <a:xfrm>
            <a:off x="69448" y="263324"/>
            <a:ext cx="1089660" cy="660400"/>
          </a:xfrm>
          <a:prstGeom prst="rect">
            <a:avLst/>
          </a:prstGeom>
          <a:noFill/>
          <a:ln w="9525">
            <a:noFill/>
            <a:miter lim="800000"/>
            <a:headEnd/>
            <a:tailEnd/>
          </a:ln>
        </p:spPr>
      </p:pic>
    </p:spTree>
    <p:extLst>
      <p:ext uri="{BB962C8B-B14F-4D97-AF65-F5344CB8AC3E}">
        <p14:creationId xmlns:p14="http://schemas.microsoft.com/office/powerpoint/2010/main" val="230501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uslarp.org/"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libri"/>
                <a:cs typeface="Colibri"/>
              </a:defRPr>
            </a:lvl1pPr>
          </a:lstStyle>
          <a:p>
            <a:fld id="{E5266E6E-3187-4C1D-BA6D-2ACAC749C432}" type="slidenum">
              <a:rPr lang="en-US" smtClean="0"/>
              <a:pPr/>
              <a:t>‹#›</a:t>
            </a:fld>
            <a:endParaRPr lang="en-US" dirty="0"/>
          </a:p>
        </p:txBody>
      </p:sp>
      <p:sp>
        <p:nvSpPr>
          <p:cNvPr id="8" name="Text Box 12"/>
          <p:cNvSpPr txBox="1">
            <a:spLocks noChangeArrowheads="1"/>
          </p:cNvSpPr>
          <p:nvPr/>
        </p:nvSpPr>
        <p:spPr bwMode="auto">
          <a:xfrm>
            <a:off x="2209800" y="6553200"/>
            <a:ext cx="419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000" dirty="0" smtClean="0">
                <a:latin typeface="Colibri"/>
                <a:cs typeface="Colibri"/>
              </a:rPr>
              <a:t>DOE</a:t>
            </a:r>
            <a:r>
              <a:rPr lang="en-US" sz="1000" baseline="0" dirty="0" smtClean="0">
                <a:latin typeface="Colibri"/>
                <a:cs typeface="Colibri"/>
              </a:rPr>
              <a:t> Review of LARP – February 17-18, 2014</a:t>
            </a:r>
            <a:endParaRPr lang="en-US" sz="1000" dirty="0" smtClean="0">
              <a:latin typeface="Colibri"/>
              <a:cs typeface="Colibri"/>
            </a:endParaRPr>
          </a:p>
        </p:txBody>
      </p:sp>
      <p:pic>
        <p:nvPicPr>
          <p:cNvPr id="10" name="Picture 11" descr="LARP">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0"/>
            <a:ext cx="571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011-10-04_logoHiLumi561px.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410465" y="-7885"/>
            <a:ext cx="171926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651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1" r:id="rId7"/>
    <p:sldLayoutId id="2147483672" r:id="rId8"/>
  </p:sldLayoutIdLst>
  <p:hf hdr="0" ftr="0" dt="0"/>
  <p:txStyles>
    <p:titleStyle>
      <a:lvl1pPr algn="ctr" defTabSz="914400" rtl="0" eaLnBrk="1" latinLnBrk="0" hangingPunct="1">
        <a:spcBef>
          <a:spcPct val="0"/>
        </a:spcBef>
        <a:buNone/>
        <a:defRPr sz="4400" kern="1200" baseline="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normAutofit fontScale="55000" lnSpcReduction="20000"/>
          </a:bodyPr>
          <a:lstStyle/>
          <a:p>
            <a:r>
              <a:rPr lang="en-US" dirty="0" smtClean="0"/>
              <a:t>Helene Felice</a:t>
            </a:r>
          </a:p>
          <a:p>
            <a:endParaRPr lang="en-US" dirty="0" smtClean="0"/>
          </a:p>
          <a:p>
            <a:r>
              <a:rPr lang="en-US" dirty="0"/>
              <a:t> </a:t>
            </a:r>
            <a:r>
              <a:rPr lang="en-US" dirty="0" smtClean="0"/>
              <a:t>P. Ferracin, M. </a:t>
            </a:r>
            <a:r>
              <a:rPr lang="en-US" dirty="0" err="1" smtClean="0"/>
              <a:t>Juchno</a:t>
            </a:r>
            <a:r>
              <a:rPr lang="en-US" dirty="0" smtClean="0"/>
              <a:t>, G. </a:t>
            </a:r>
            <a:r>
              <a:rPr lang="en-US" smtClean="0"/>
              <a:t>Ambrosio, </a:t>
            </a:r>
            <a:r>
              <a:rPr lang="en-US" dirty="0" smtClean="0"/>
              <a:t>D. Cheng, R. </a:t>
            </a:r>
            <a:r>
              <a:rPr lang="en-US" dirty="0" err="1" smtClean="0"/>
              <a:t>Hafalia</a:t>
            </a:r>
            <a:r>
              <a:rPr lang="en-US" dirty="0" smtClean="0"/>
              <a:t>, Thomas </a:t>
            </a:r>
            <a:r>
              <a:rPr lang="en-US" dirty="0" err="1" smtClean="0"/>
              <a:t>Sahner</a:t>
            </a:r>
            <a:r>
              <a:rPr lang="en-US" dirty="0" smtClean="0"/>
              <a:t>, Bruno </a:t>
            </a:r>
            <a:r>
              <a:rPr lang="en-US" dirty="0" err="1" smtClean="0"/>
              <a:t>Favrat</a:t>
            </a:r>
            <a:endParaRPr lang="en-US" dirty="0" smtClean="0"/>
          </a:p>
          <a:p>
            <a:endParaRPr lang="en-US" dirty="0" smtClean="0"/>
          </a:p>
          <a:p>
            <a:r>
              <a:rPr lang="en-US" dirty="0" smtClean="0"/>
              <a:t>02/19/2014</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a:t>
            </a:fld>
            <a:endParaRPr lang="en-US"/>
          </a:p>
        </p:txBody>
      </p:sp>
      <p:sp>
        <p:nvSpPr>
          <p:cNvPr id="5" name="Title 4"/>
          <p:cNvSpPr>
            <a:spLocks noGrp="1"/>
          </p:cNvSpPr>
          <p:nvPr>
            <p:ph type="ctrTitle"/>
          </p:nvPr>
        </p:nvSpPr>
        <p:spPr>
          <a:xfrm>
            <a:off x="685800" y="1143001"/>
            <a:ext cx="7772400" cy="2457450"/>
          </a:xfrm>
        </p:spPr>
        <p:txBody>
          <a:bodyPr>
            <a:normAutofit fontScale="90000"/>
          </a:bodyPr>
          <a:lstStyle/>
          <a:p>
            <a:pPr algn="l"/>
            <a:r>
              <a:rPr lang="en-US" dirty="0" smtClean="0"/>
              <a:t>QXF Support Structure</a:t>
            </a:r>
            <a:br>
              <a:rPr lang="en-US" dirty="0" smtClean="0"/>
            </a:br>
            <a:r>
              <a:rPr lang="en-US" dirty="0" smtClean="0"/>
              <a:t>Slides addressing</a:t>
            </a:r>
            <a:r>
              <a:rPr lang="en-US" dirty="0"/>
              <a:t/>
            </a:r>
            <a:br>
              <a:rPr lang="en-US" dirty="0"/>
            </a:br>
            <a:r>
              <a:rPr lang="en-US" sz="2200" b="1" u="sng" dirty="0" smtClean="0">
                <a:solidFill>
                  <a:schemeClr val="tx1"/>
                </a:solidFill>
              </a:rPr>
              <a:t>Close-out comment: </a:t>
            </a:r>
            <a:r>
              <a:rPr lang="en-US" sz="2200" dirty="0" smtClean="0">
                <a:solidFill>
                  <a:schemeClr val="tx1"/>
                </a:solidFill>
              </a:rPr>
              <a:t/>
            </a:r>
            <a:br>
              <a:rPr lang="en-US" sz="2200" dirty="0" smtClean="0">
                <a:solidFill>
                  <a:schemeClr val="tx1"/>
                </a:solidFill>
              </a:rPr>
            </a:br>
            <a:r>
              <a:rPr lang="en-US" sz="2200" dirty="0" smtClean="0">
                <a:solidFill>
                  <a:schemeClr val="tx1"/>
                </a:solidFill>
              </a:rPr>
              <a:t>Although </a:t>
            </a:r>
            <a:r>
              <a:rPr lang="en-US" sz="2200" dirty="0">
                <a:solidFill>
                  <a:schemeClr val="tx1"/>
                </a:solidFill>
              </a:rPr>
              <a:t>the QXF magnets are a world first in size, energy and </a:t>
            </a:r>
            <a:r>
              <a:rPr lang="en-US" sz="2200" dirty="0" smtClean="0">
                <a:solidFill>
                  <a:schemeClr val="tx1"/>
                </a:solidFill>
              </a:rPr>
              <a:t>stress for Nb</a:t>
            </a:r>
            <a:r>
              <a:rPr lang="en-US" sz="2200" baseline="-25000" dirty="0" smtClean="0">
                <a:solidFill>
                  <a:schemeClr val="tx1"/>
                </a:solidFill>
              </a:rPr>
              <a:t>3</a:t>
            </a:r>
            <a:r>
              <a:rPr lang="en-US" sz="2200" dirty="0" smtClean="0">
                <a:solidFill>
                  <a:schemeClr val="tx1"/>
                </a:solidFill>
              </a:rPr>
              <a:t>Sn</a:t>
            </a:r>
            <a:r>
              <a:rPr lang="en-US" sz="2200" dirty="0">
                <a:solidFill>
                  <a:schemeClr val="tx1"/>
                </a:solidFill>
              </a:rPr>
              <a:t>, we saw no electromechanical modeling results. There is</a:t>
            </a:r>
            <a:br>
              <a:rPr lang="en-US" sz="2200" dirty="0">
                <a:solidFill>
                  <a:schemeClr val="tx1"/>
                </a:solidFill>
              </a:rPr>
            </a:br>
            <a:r>
              <a:rPr lang="en-US" sz="2200" dirty="0">
                <a:solidFill>
                  <a:schemeClr val="tx1"/>
                </a:solidFill>
              </a:rPr>
              <a:t>risk in this scale-up, we need to see how this is being managed. </a:t>
            </a:r>
            <a:r>
              <a:rPr lang="en-US" sz="2200" dirty="0" smtClean="0">
                <a:solidFill>
                  <a:schemeClr val="tx1"/>
                </a:solidFill>
              </a:rPr>
              <a:t/>
            </a:r>
            <a:br>
              <a:rPr lang="en-US" sz="2200" dirty="0" smtClean="0">
                <a:solidFill>
                  <a:schemeClr val="tx1"/>
                </a:solidFill>
              </a:rPr>
            </a:br>
            <a:r>
              <a:rPr lang="en-US" sz="2200" b="1" u="sng" dirty="0" smtClean="0">
                <a:solidFill>
                  <a:schemeClr val="tx1"/>
                </a:solidFill>
              </a:rPr>
              <a:t>Close-out recommendation:</a:t>
            </a:r>
            <a:r>
              <a:rPr lang="en-US" sz="2200" dirty="0" smtClean="0">
                <a:solidFill>
                  <a:schemeClr val="tx1"/>
                </a:solidFill>
              </a:rPr>
              <a:t/>
            </a:r>
            <a:br>
              <a:rPr lang="en-US" sz="2200" dirty="0" smtClean="0">
                <a:solidFill>
                  <a:schemeClr val="tx1"/>
                </a:solidFill>
              </a:rPr>
            </a:br>
            <a:r>
              <a:rPr lang="en-US" sz="2200" dirty="0">
                <a:solidFill>
                  <a:schemeClr val="tx1"/>
                </a:solidFill>
              </a:rPr>
              <a:t>Provide stronger evidence, including electromechanical modeling, that </a:t>
            </a:r>
            <a:br>
              <a:rPr lang="en-US" sz="2200" dirty="0">
                <a:solidFill>
                  <a:schemeClr val="tx1"/>
                </a:solidFill>
              </a:rPr>
            </a:br>
            <a:r>
              <a:rPr lang="en-US" sz="2200" dirty="0">
                <a:solidFill>
                  <a:schemeClr val="tx1"/>
                </a:solidFill>
              </a:rPr>
              <a:t>the planned QXF structure is adequate for managing the strain in this </a:t>
            </a:r>
            <a:br>
              <a:rPr lang="en-US" sz="2200" dirty="0">
                <a:solidFill>
                  <a:schemeClr val="tx1"/>
                </a:solidFill>
              </a:rPr>
            </a:br>
            <a:r>
              <a:rPr lang="en-US" sz="2200" dirty="0">
                <a:solidFill>
                  <a:schemeClr val="tx1"/>
                </a:solidFill>
              </a:rPr>
              <a:t>larger, higher stress </a:t>
            </a:r>
            <a:r>
              <a:rPr lang="en-US" sz="2200" dirty="0" smtClean="0">
                <a:solidFill>
                  <a:schemeClr val="tx1"/>
                </a:solidFill>
              </a:rPr>
              <a:t>magnet</a:t>
            </a:r>
            <a:br>
              <a:rPr lang="en-US" sz="2200" dirty="0" smtClean="0">
                <a:solidFill>
                  <a:schemeClr val="tx1"/>
                </a:solidFill>
              </a:rPr>
            </a:br>
            <a:r>
              <a:rPr lang="en-US" sz="1800" dirty="0"/>
              <a:t/>
            </a:r>
            <a:br>
              <a:rPr lang="en-US" sz="1800" dirty="0"/>
            </a:br>
            <a:endParaRPr lang="en-US" sz="2000" dirty="0"/>
          </a:p>
        </p:txBody>
      </p:sp>
    </p:spTree>
    <p:extLst>
      <p:ext uri="{BB962C8B-B14F-4D97-AF65-F5344CB8AC3E}">
        <p14:creationId xmlns:p14="http://schemas.microsoft.com/office/powerpoint/2010/main" val="326586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40806"/>
          </a:xfrm>
        </p:spPr>
        <p:txBody>
          <a:bodyPr>
            <a:normAutofit fontScale="90000"/>
          </a:bodyPr>
          <a:lstStyle/>
          <a:p>
            <a:r>
              <a:rPr lang="en-US" dirty="0"/>
              <a:t>HQ Shell based support structure</a:t>
            </a:r>
            <a:br>
              <a:rPr lang="en-US" dirty="0"/>
            </a:br>
            <a:r>
              <a:rPr lang="en-US" dirty="0"/>
              <a:t>overview (</a:t>
            </a:r>
            <a:r>
              <a:rPr lang="en-US" dirty="0" smtClean="0"/>
              <a:t>IV)</a:t>
            </a:r>
            <a:endParaRPr lang="en-US" dirty="0"/>
          </a:p>
        </p:txBody>
      </p:sp>
      <p:sp>
        <p:nvSpPr>
          <p:cNvPr id="35" name="Slide Number Placeholder 34"/>
          <p:cNvSpPr>
            <a:spLocks noGrp="1"/>
          </p:cNvSpPr>
          <p:nvPr>
            <p:ph type="sldNum" sz="quarter" idx="12"/>
          </p:nvPr>
        </p:nvSpPr>
        <p:spPr/>
        <p:txBody>
          <a:bodyPr/>
          <a:lstStyle/>
          <a:p>
            <a:fld id="{E99BABBE-8C37-4EA0-B4C8-2876D6EC6807}" type="slidenum">
              <a:rPr lang="en-US" smtClean="0"/>
              <a:pPr/>
              <a:t>10</a:t>
            </a:fld>
            <a:endParaRPr lang="en-US" dirty="0"/>
          </a:p>
        </p:txBody>
      </p:sp>
      <p:grpSp>
        <p:nvGrpSpPr>
          <p:cNvPr id="16" name="Group 15"/>
          <p:cNvGrpSpPr/>
          <p:nvPr/>
        </p:nvGrpSpPr>
        <p:grpSpPr>
          <a:xfrm>
            <a:off x="4325112" y="1143000"/>
            <a:ext cx="4800600" cy="4572000"/>
            <a:chOff x="0" y="1143000"/>
            <a:chExt cx="4800600" cy="4572000"/>
          </a:xfrm>
        </p:grpSpPr>
        <p:grpSp>
          <p:nvGrpSpPr>
            <p:cNvPr id="17" name="Group 16"/>
            <p:cNvGrpSpPr/>
            <p:nvPr/>
          </p:nvGrpSpPr>
          <p:grpSpPr>
            <a:xfrm>
              <a:off x="0" y="1143000"/>
              <a:ext cx="4800600" cy="4572000"/>
              <a:chOff x="-1371600" y="1143000"/>
              <a:chExt cx="4800600" cy="4572000"/>
            </a:xfrm>
          </p:grpSpPr>
          <p:pic>
            <p:nvPicPr>
              <p:cNvPr id="20" name="Picture 19" descr="step3.png"/>
              <p:cNvPicPr>
                <a:picLocks noChangeAspect="1"/>
              </p:cNvPicPr>
              <p:nvPr/>
            </p:nvPicPr>
            <p:blipFill>
              <a:blip r:embed="rId2" cstate="print"/>
              <a:srcRect l="3945" t="6944" r="33910" b="9723"/>
              <a:stretch>
                <a:fillRect/>
              </a:stretch>
            </p:blipFill>
            <p:spPr>
              <a:xfrm>
                <a:off x="-1371600" y="1143000"/>
                <a:ext cx="4800600" cy="4572000"/>
              </a:xfrm>
              <a:prstGeom prst="rect">
                <a:avLst/>
              </a:prstGeom>
            </p:spPr>
          </p:pic>
          <p:sp>
            <p:nvSpPr>
              <p:cNvPr id="21" name="Rectangle 20"/>
              <p:cNvSpPr/>
              <p:nvPr/>
            </p:nvSpPr>
            <p:spPr>
              <a:xfrm rot="5400000">
                <a:off x="846336" y="4613104"/>
                <a:ext cx="129927" cy="800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5400000">
                <a:off x="1154995" y="4618764"/>
                <a:ext cx="129333" cy="777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48362" y="3312940"/>
                <a:ext cx="140393" cy="6451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143982" y="3637291"/>
                <a:ext cx="133027" cy="6715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5400000">
                <a:off x="856399" y="2317039"/>
                <a:ext cx="129927" cy="800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5400000">
                <a:off x="1149560" y="2316242"/>
                <a:ext cx="129333" cy="777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90600" y="3234690"/>
                <a:ext cx="274320" cy="34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219200" y="3352800"/>
                <a:ext cx="179070" cy="21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994410" y="314706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nvSpPr>
          <p:spPr>
            <a:xfrm>
              <a:off x="1208868" y="3324771"/>
              <a:ext cx="140393" cy="6451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220371" y="3622218"/>
              <a:ext cx="133027" cy="6715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0" y="1219200"/>
            <a:ext cx="4876800" cy="2893100"/>
          </a:xfrm>
          <a:prstGeom prst="rect">
            <a:avLst/>
          </a:prstGeom>
          <a:noFill/>
        </p:spPr>
        <p:txBody>
          <a:bodyPr wrap="square" rtlCol="0">
            <a:spAutoFit/>
          </a:bodyPr>
          <a:lstStyle/>
          <a:p>
            <a:pPr marL="285750" indent="-285750">
              <a:buFont typeface="Arial" pitchFamily="34" charset="0"/>
              <a:buChar char="•"/>
            </a:pPr>
            <a:r>
              <a:rPr lang="en-US" sz="1400" dirty="0" smtClean="0">
                <a:solidFill>
                  <a:schemeClr val="tx2">
                    <a:lumMod val="75000"/>
                  </a:schemeClr>
                </a:solidFill>
                <a:latin typeface="+mn-lt"/>
              </a:rPr>
              <a:t>Shell-based support structure often referred as</a:t>
            </a:r>
          </a:p>
          <a:p>
            <a:r>
              <a:rPr lang="en-US" sz="1400" dirty="0" smtClean="0">
                <a:solidFill>
                  <a:schemeClr val="tx2">
                    <a:lumMod val="75000"/>
                  </a:schemeClr>
                </a:solidFill>
                <a:latin typeface="+mn-lt"/>
              </a:rPr>
              <a:t> “bladder and keys” structure</a:t>
            </a:r>
          </a:p>
          <a:p>
            <a:r>
              <a:rPr lang="en-US" sz="1400" dirty="0" smtClean="0">
                <a:solidFill>
                  <a:schemeClr val="tx2">
                    <a:lumMod val="75000"/>
                  </a:schemeClr>
                </a:solidFill>
                <a:latin typeface="+mn-lt"/>
              </a:rPr>
              <a:t>developed at LBNL for strain sensitive material</a:t>
            </a:r>
          </a:p>
          <a:p>
            <a:pPr marL="285750" indent="-285750">
              <a:buFont typeface="Arial" panose="020B0604020202020204" pitchFamily="34" charset="0"/>
              <a:buChar char="•"/>
            </a:pPr>
            <a:r>
              <a:rPr lang="en-US" sz="1400" dirty="0" smtClean="0">
                <a:solidFill>
                  <a:schemeClr val="tx2">
                    <a:lumMod val="75000"/>
                  </a:schemeClr>
                </a:solidFill>
                <a:latin typeface="+mn-lt"/>
              </a:rPr>
              <a:t>During cool-down, the shell contracts more that the yoke and gets in strong tension providing strong azimuthal compression to the coil</a:t>
            </a:r>
          </a:p>
          <a:p>
            <a:endParaRPr lang="en-US" sz="1400" dirty="0" smtClean="0">
              <a:solidFill>
                <a:schemeClr val="tx2">
                  <a:lumMod val="75000"/>
                </a:schemeClr>
              </a:solidFill>
              <a:latin typeface="+mn-lt"/>
            </a:endParaRP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r>
              <a:rPr lang="en-US" sz="1400" dirty="0" smtClean="0">
                <a:solidFill>
                  <a:schemeClr val="tx2">
                    <a:lumMod val="75000"/>
                  </a:schemeClr>
                </a:solidFill>
                <a:latin typeface="+mn-lt"/>
              </a:rPr>
              <a:t> </a:t>
            </a:r>
            <a:endParaRPr lang="en-US" sz="1400" dirty="0">
              <a:solidFill>
                <a:schemeClr val="tx2">
                  <a:lumMod val="75000"/>
                </a:schemeClr>
              </a:solidFill>
              <a:latin typeface="+mn-lt"/>
            </a:endParaRPr>
          </a:p>
        </p:txBody>
      </p:sp>
      <p:sp>
        <p:nvSpPr>
          <p:cNvPr id="31" name="TextBox 30"/>
          <p:cNvSpPr txBox="1"/>
          <p:nvPr/>
        </p:nvSpPr>
        <p:spPr>
          <a:xfrm>
            <a:off x="4191000" y="5943600"/>
            <a:ext cx="2971800" cy="307777"/>
          </a:xfrm>
          <a:prstGeom prst="rect">
            <a:avLst/>
          </a:prstGeom>
          <a:noFill/>
        </p:spPr>
        <p:txBody>
          <a:bodyPr wrap="square" rtlCol="0">
            <a:spAutoFit/>
          </a:bodyPr>
          <a:lstStyle/>
          <a:p>
            <a:r>
              <a:rPr lang="en-US" sz="1400" dirty="0" smtClean="0">
                <a:solidFill>
                  <a:schemeClr val="bg1">
                    <a:lumMod val="50000"/>
                  </a:schemeClr>
                </a:solidFill>
              </a:rPr>
              <a:t>Displacement scaling 30</a:t>
            </a:r>
            <a:endParaRPr lang="en-US" sz="1400" dirty="0">
              <a:solidFill>
                <a:schemeClr val="bg1">
                  <a:lumMod val="50000"/>
                </a:schemeClr>
              </a:solidFill>
            </a:endParaRPr>
          </a:p>
        </p:txBody>
      </p:sp>
      <p:sp>
        <p:nvSpPr>
          <p:cNvPr id="32" name="TextBox 31"/>
          <p:cNvSpPr txBox="1"/>
          <p:nvPr/>
        </p:nvSpPr>
        <p:spPr>
          <a:xfrm>
            <a:off x="5350727" y="993206"/>
            <a:ext cx="2971800" cy="307777"/>
          </a:xfrm>
          <a:prstGeom prst="rect">
            <a:avLst/>
          </a:prstGeom>
          <a:noFill/>
        </p:spPr>
        <p:txBody>
          <a:bodyPr wrap="square" rtlCol="0">
            <a:spAutoFit/>
          </a:bodyPr>
          <a:lstStyle/>
          <a:p>
            <a:pPr algn="ctr"/>
            <a:r>
              <a:rPr lang="en-US" sz="1400" dirty="0" smtClean="0">
                <a:solidFill>
                  <a:schemeClr val="tx2">
                    <a:lumMod val="75000"/>
                  </a:schemeClr>
                </a:solidFill>
                <a:latin typeface="+mn-lt"/>
              </a:rPr>
              <a:t>Cool-down</a:t>
            </a:r>
            <a:endParaRPr lang="en-US" sz="1400" dirty="0">
              <a:solidFill>
                <a:schemeClr val="tx2">
                  <a:lumMod val="75000"/>
                </a:schemeClr>
              </a:solidFill>
              <a:latin typeface="+mn-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48" y="2843784"/>
            <a:ext cx="4161246" cy="301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295400" y="2743200"/>
            <a:ext cx="1143000" cy="276999"/>
          </a:xfrm>
          <a:prstGeom prst="rect">
            <a:avLst/>
          </a:prstGeom>
          <a:noFill/>
        </p:spPr>
        <p:txBody>
          <a:bodyPr wrap="square" rtlCol="0">
            <a:spAutoFit/>
          </a:bodyPr>
          <a:lstStyle/>
          <a:p>
            <a:r>
              <a:rPr lang="en-US" sz="1200" dirty="0" smtClean="0"/>
              <a:t>Cool-down</a:t>
            </a:r>
            <a:endParaRPr lang="en-US" sz="1200" dirty="0"/>
          </a:p>
        </p:txBody>
      </p:sp>
      <p:sp>
        <p:nvSpPr>
          <p:cNvPr id="36" name="TextBox 35"/>
          <p:cNvSpPr txBox="1"/>
          <p:nvPr/>
        </p:nvSpPr>
        <p:spPr>
          <a:xfrm>
            <a:off x="1219200" y="4191000"/>
            <a:ext cx="1143000" cy="276999"/>
          </a:xfrm>
          <a:prstGeom prst="rect">
            <a:avLst/>
          </a:prstGeom>
          <a:noFill/>
        </p:spPr>
        <p:txBody>
          <a:bodyPr wrap="square" rtlCol="0">
            <a:spAutoFit/>
          </a:bodyPr>
          <a:lstStyle/>
          <a:p>
            <a:r>
              <a:rPr lang="en-US" sz="1200" dirty="0" smtClean="0"/>
              <a:t>Keys</a:t>
            </a:r>
            <a:endParaRPr lang="en-US" sz="1200" dirty="0"/>
          </a:p>
        </p:txBody>
      </p:sp>
      <p:sp>
        <p:nvSpPr>
          <p:cNvPr id="37" name="TextBox 36"/>
          <p:cNvSpPr txBox="1"/>
          <p:nvPr/>
        </p:nvSpPr>
        <p:spPr>
          <a:xfrm>
            <a:off x="770626" y="3659294"/>
            <a:ext cx="1143000" cy="276999"/>
          </a:xfrm>
          <a:prstGeom prst="rect">
            <a:avLst/>
          </a:prstGeom>
          <a:noFill/>
        </p:spPr>
        <p:txBody>
          <a:bodyPr wrap="square" rtlCol="0">
            <a:spAutoFit/>
          </a:bodyPr>
          <a:lstStyle/>
          <a:p>
            <a:r>
              <a:rPr lang="en-US" sz="1200" dirty="0" smtClean="0"/>
              <a:t>Bladder</a:t>
            </a:r>
            <a:endParaRPr lang="en-US" sz="1200" dirty="0"/>
          </a:p>
        </p:txBody>
      </p:sp>
      <p:sp>
        <p:nvSpPr>
          <p:cNvPr id="2" name="Rectangle 1"/>
          <p:cNvSpPr/>
          <p:nvPr/>
        </p:nvSpPr>
        <p:spPr>
          <a:xfrm>
            <a:off x="1231523" y="5420380"/>
            <a:ext cx="1816477" cy="954107"/>
          </a:xfrm>
          <a:prstGeom prst="rect">
            <a:avLst/>
          </a:prstGeom>
        </p:spPr>
        <p:txBody>
          <a:bodyPr wrap="square">
            <a:spAutoFit/>
          </a:bodyPr>
          <a:lstStyle/>
          <a:p>
            <a:r>
              <a:rPr lang="en-US" sz="1400" b="1" dirty="0">
                <a:solidFill>
                  <a:schemeClr val="tx2">
                    <a:lumMod val="75000"/>
                  </a:schemeClr>
                </a:solidFill>
                <a:latin typeface="+mn-lt"/>
              </a:rPr>
              <a:t>The final coil preload is reached at the end of the </a:t>
            </a:r>
            <a:r>
              <a:rPr lang="en-US" sz="1400" b="1" dirty="0" smtClean="0">
                <a:solidFill>
                  <a:schemeClr val="tx2">
                    <a:lumMod val="75000"/>
                  </a:schemeClr>
                </a:solidFill>
                <a:latin typeface="+mn-lt"/>
              </a:rPr>
              <a:t>cool-down without overshoot.</a:t>
            </a:r>
            <a:endParaRPr lang="en-US" sz="1400" b="1" dirty="0">
              <a:solidFill>
                <a:schemeClr val="tx2">
                  <a:lumMod val="75000"/>
                </a:schemeClr>
              </a:solidFill>
              <a:latin typeface="+mn-lt"/>
            </a:endParaRPr>
          </a:p>
        </p:txBody>
      </p:sp>
    </p:spTree>
    <p:extLst>
      <p:ext uri="{BB962C8B-B14F-4D97-AF65-F5344CB8AC3E}">
        <p14:creationId xmlns:p14="http://schemas.microsoft.com/office/powerpoint/2010/main" val="2473007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9688"/>
          </a:xfrm>
        </p:spPr>
        <p:txBody>
          <a:bodyPr>
            <a:normAutofit fontScale="90000"/>
          </a:bodyPr>
          <a:lstStyle/>
          <a:p>
            <a:r>
              <a:rPr lang="en-US" dirty="0"/>
              <a:t>HQ Shell based support structure</a:t>
            </a:r>
            <a:br>
              <a:rPr lang="en-US" dirty="0"/>
            </a:br>
            <a:r>
              <a:rPr lang="en-US" dirty="0"/>
              <a:t>overview </a:t>
            </a:r>
            <a:r>
              <a:rPr lang="en-US" dirty="0" smtClean="0"/>
              <a:t>(V)</a:t>
            </a:r>
            <a:endParaRPr lang="en-US" dirty="0"/>
          </a:p>
        </p:txBody>
      </p:sp>
      <p:sp>
        <p:nvSpPr>
          <p:cNvPr id="34" name="Slide Number Placeholder 33"/>
          <p:cNvSpPr>
            <a:spLocks noGrp="1"/>
          </p:cNvSpPr>
          <p:nvPr>
            <p:ph type="sldNum" sz="quarter" idx="12"/>
          </p:nvPr>
        </p:nvSpPr>
        <p:spPr/>
        <p:txBody>
          <a:bodyPr/>
          <a:lstStyle/>
          <a:p>
            <a:fld id="{E99BABBE-8C37-4EA0-B4C8-2876D6EC6807}" type="slidenum">
              <a:rPr lang="en-US" smtClean="0"/>
              <a:pPr/>
              <a:t>11</a:t>
            </a:fld>
            <a:endParaRPr lang="en-US" dirty="0"/>
          </a:p>
        </p:txBody>
      </p:sp>
      <p:grpSp>
        <p:nvGrpSpPr>
          <p:cNvPr id="15" name="Group 14"/>
          <p:cNvGrpSpPr/>
          <p:nvPr/>
        </p:nvGrpSpPr>
        <p:grpSpPr>
          <a:xfrm>
            <a:off x="4325112" y="1371600"/>
            <a:ext cx="4648200" cy="4419600"/>
            <a:chOff x="0" y="1371600"/>
            <a:chExt cx="4648200" cy="4419600"/>
          </a:xfrm>
        </p:grpSpPr>
        <p:grpSp>
          <p:nvGrpSpPr>
            <p:cNvPr id="16" name="Group 15"/>
            <p:cNvGrpSpPr/>
            <p:nvPr/>
          </p:nvGrpSpPr>
          <p:grpSpPr>
            <a:xfrm>
              <a:off x="0" y="1371600"/>
              <a:ext cx="4648200" cy="4419600"/>
              <a:chOff x="-1371600" y="1371600"/>
              <a:chExt cx="4648200" cy="4419600"/>
            </a:xfrm>
          </p:grpSpPr>
          <p:pic>
            <p:nvPicPr>
              <p:cNvPr id="20" name="Picture 19" descr="step6.png"/>
              <p:cNvPicPr>
                <a:picLocks noChangeAspect="1"/>
              </p:cNvPicPr>
              <p:nvPr/>
            </p:nvPicPr>
            <p:blipFill>
              <a:blip r:embed="rId2" cstate="print"/>
              <a:srcRect l="3945" t="11111" r="35883" b="8333"/>
              <a:stretch>
                <a:fillRect/>
              </a:stretch>
            </p:blipFill>
            <p:spPr>
              <a:xfrm>
                <a:off x="-1371600" y="1371600"/>
                <a:ext cx="4648200" cy="4419600"/>
              </a:xfrm>
              <a:prstGeom prst="rect">
                <a:avLst/>
              </a:prstGeom>
            </p:spPr>
          </p:pic>
          <p:sp>
            <p:nvSpPr>
              <p:cNvPr id="21" name="Rectangle 20"/>
              <p:cNvSpPr/>
              <p:nvPr/>
            </p:nvSpPr>
            <p:spPr>
              <a:xfrm rot="5400000">
                <a:off x="846336" y="4613104"/>
                <a:ext cx="129927" cy="800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5400000">
                <a:off x="1154995" y="4618764"/>
                <a:ext cx="129333" cy="777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43982" y="3637291"/>
                <a:ext cx="133027" cy="6715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5400000">
                <a:off x="856399" y="2317039"/>
                <a:ext cx="129927" cy="800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5400000">
                <a:off x="1148117" y="2315300"/>
                <a:ext cx="129333" cy="777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90600" y="3234690"/>
                <a:ext cx="274320" cy="34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219200" y="3352800"/>
                <a:ext cx="179070" cy="21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994410" y="314706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1210323" y="3622218"/>
              <a:ext cx="133027" cy="6715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519962" y="3312940"/>
              <a:ext cx="140393" cy="6451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208868" y="3324771"/>
              <a:ext cx="140393" cy="6451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4191000" y="5943600"/>
            <a:ext cx="2971800" cy="307777"/>
          </a:xfrm>
          <a:prstGeom prst="rect">
            <a:avLst/>
          </a:prstGeom>
          <a:noFill/>
        </p:spPr>
        <p:txBody>
          <a:bodyPr wrap="square" rtlCol="0">
            <a:spAutoFit/>
          </a:bodyPr>
          <a:lstStyle/>
          <a:p>
            <a:r>
              <a:rPr lang="en-US" sz="1400" dirty="0" smtClean="0">
                <a:solidFill>
                  <a:schemeClr val="bg1">
                    <a:lumMod val="50000"/>
                  </a:schemeClr>
                </a:solidFill>
              </a:rPr>
              <a:t>Displacement scaling 30</a:t>
            </a:r>
            <a:endParaRPr lang="en-US" sz="1400" dirty="0">
              <a:solidFill>
                <a:schemeClr val="bg1">
                  <a:lumMod val="50000"/>
                </a:schemeClr>
              </a:solidFill>
            </a:endParaRPr>
          </a:p>
        </p:txBody>
      </p:sp>
      <p:sp>
        <p:nvSpPr>
          <p:cNvPr id="30" name="TextBox 29"/>
          <p:cNvSpPr txBox="1"/>
          <p:nvPr/>
        </p:nvSpPr>
        <p:spPr>
          <a:xfrm>
            <a:off x="5334000" y="838200"/>
            <a:ext cx="2971800" cy="307777"/>
          </a:xfrm>
          <a:prstGeom prst="rect">
            <a:avLst/>
          </a:prstGeom>
          <a:noFill/>
        </p:spPr>
        <p:txBody>
          <a:bodyPr wrap="square" rtlCol="0">
            <a:spAutoFit/>
          </a:bodyPr>
          <a:lstStyle/>
          <a:p>
            <a:pPr algn="ctr"/>
            <a:r>
              <a:rPr lang="en-US" sz="1400" dirty="0" smtClean="0">
                <a:solidFill>
                  <a:schemeClr val="tx2">
                    <a:lumMod val="75000"/>
                  </a:schemeClr>
                </a:solidFill>
              </a:rPr>
              <a:t>Energized</a:t>
            </a:r>
            <a:endParaRPr lang="en-US" sz="1400" dirty="0">
              <a:solidFill>
                <a:schemeClr val="tx2">
                  <a:lumMod val="75000"/>
                </a:schemeClr>
              </a:solidFill>
            </a:endParaRPr>
          </a:p>
        </p:txBody>
      </p:sp>
      <p:sp>
        <p:nvSpPr>
          <p:cNvPr id="31" name="TextBox 30"/>
          <p:cNvSpPr txBox="1"/>
          <p:nvPr/>
        </p:nvSpPr>
        <p:spPr>
          <a:xfrm>
            <a:off x="0" y="1219200"/>
            <a:ext cx="4495800" cy="2677656"/>
          </a:xfrm>
          <a:prstGeom prst="rect">
            <a:avLst/>
          </a:prstGeom>
          <a:noFill/>
        </p:spPr>
        <p:txBody>
          <a:bodyPr wrap="square" rtlCol="0">
            <a:spAutoFit/>
          </a:bodyPr>
          <a:lstStyle/>
          <a:p>
            <a:pPr marL="285750" indent="-285750">
              <a:buFont typeface="Arial" pitchFamily="34" charset="0"/>
              <a:buChar char="•"/>
            </a:pPr>
            <a:r>
              <a:rPr lang="en-US" sz="1400" dirty="0" smtClean="0">
                <a:solidFill>
                  <a:schemeClr val="tx2">
                    <a:lumMod val="75000"/>
                  </a:schemeClr>
                </a:solidFill>
                <a:latin typeface="+mn-lt"/>
              </a:rPr>
              <a:t>Shell-based support structure often referred as</a:t>
            </a:r>
          </a:p>
          <a:p>
            <a:r>
              <a:rPr lang="en-US" sz="1400" dirty="0" smtClean="0">
                <a:solidFill>
                  <a:schemeClr val="tx2">
                    <a:lumMod val="75000"/>
                  </a:schemeClr>
                </a:solidFill>
                <a:latin typeface="+mn-lt"/>
              </a:rPr>
              <a:t> “bladder and keys” structure</a:t>
            </a:r>
          </a:p>
          <a:p>
            <a:r>
              <a:rPr lang="en-US" sz="1400" dirty="0" smtClean="0">
                <a:solidFill>
                  <a:schemeClr val="tx2">
                    <a:lumMod val="75000"/>
                  </a:schemeClr>
                </a:solidFill>
                <a:latin typeface="+mn-lt"/>
              </a:rPr>
              <a:t>developed at LBNL for strain sensitive material</a:t>
            </a:r>
          </a:p>
          <a:p>
            <a:pPr marL="285750" indent="-285750">
              <a:buFont typeface="Arial" panose="020B0604020202020204" pitchFamily="34" charset="0"/>
              <a:buChar char="•"/>
            </a:pPr>
            <a:r>
              <a:rPr lang="en-US" sz="1400" dirty="0" smtClean="0">
                <a:solidFill>
                  <a:schemeClr val="tx2">
                    <a:lumMod val="75000"/>
                  </a:schemeClr>
                </a:solidFill>
                <a:latin typeface="+mn-lt"/>
              </a:rPr>
              <a:t>During excitation, the Lorentz forces pull the conductor away from the pole piece toward the mid-plane. That is why the compression of the pole is reduced.</a:t>
            </a: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r>
              <a:rPr lang="en-US" sz="1400" dirty="0" smtClean="0">
                <a:solidFill>
                  <a:schemeClr val="tx2">
                    <a:lumMod val="75000"/>
                  </a:schemeClr>
                </a:solidFill>
                <a:latin typeface="+mn-lt"/>
              </a:rPr>
              <a:t> </a:t>
            </a:r>
            <a:endParaRPr lang="en-US" sz="1400" dirty="0">
              <a:solidFill>
                <a:schemeClr val="tx2">
                  <a:lumMod val="75000"/>
                </a:schemeClr>
              </a:solidFill>
              <a:latin typeface="+mn-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48" y="2843784"/>
            <a:ext cx="4161246" cy="301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8400" y="2743200"/>
            <a:ext cx="1143000" cy="276999"/>
          </a:xfrm>
          <a:prstGeom prst="rect">
            <a:avLst/>
          </a:prstGeom>
          <a:noFill/>
        </p:spPr>
        <p:txBody>
          <a:bodyPr wrap="square" rtlCol="0">
            <a:spAutoFit/>
          </a:bodyPr>
          <a:lstStyle/>
          <a:p>
            <a:r>
              <a:rPr lang="en-US" sz="1200" dirty="0" smtClean="0"/>
              <a:t>Lorentz forces</a:t>
            </a:r>
            <a:endParaRPr lang="en-US" sz="1200" dirty="0"/>
          </a:p>
        </p:txBody>
      </p:sp>
      <p:sp>
        <p:nvSpPr>
          <p:cNvPr id="33" name="TextBox 32"/>
          <p:cNvSpPr txBox="1"/>
          <p:nvPr/>
        </p:nvSpPr>
        <p:spPr>
          <a:xfrm>
            <a:off x="1295400" y="2743200"/>
            <a:ext cx="1143000" cy="276999"/>
          </a:xfrm>
          <a:prstGeom prst="rect">
            <a:avLst/>
          </a:prstGeom>
          <a:noFill/>
        </p:spPr>
        <p:txBody>
          <a:bodyPr wrap="square" rtlCol="0">
            <a:spAutoFit/>
          </a:bodyPr>
          <a:lstStyle/>
          <a:p>
            <a:r>
              <a:rPr lang="en-US" sz="1200" dirty="0" smtClean="0"/>
              <a:t>Cool-down</a:t>
            </a:r>
            <a:endParaRPr lang="en-US" sz="1200" dirty="0"/>
          </a:p>
        </p:txBody>
      </p:sp>
      <p:sp>
        <p:nvSpPr>
          <p:cNvPr id="35" name="TextBox 34"/>
          <p:cNvSpPr txBox="1"/>
          <p:nvPr/>
        </p:nvSpPr>
        <p:spPr>
          <a:xfrm>
            <a:off x="1219200" y="4191000"/>
            <a:ext cx="1143000" cy="276999"/>
          </a:xfrm>
          <a:prstGeom prst="rect">
            <a:avLst/>
          </a:prstGeom>
          <a:noFill/>
        </p:spPr>
        <p:txBody>
          <a:bodyPr wrap="square" rtlCol="0">
            <a:spAutoFit/>
          </a:bodyPr>
          <a:lstStyle/>
          <a:p>
            <a:r>
              <a:rPr lang="en-US" sz="1200" dirty="0" smtClean="0"/>
              <a:t>Keys</a:t>
            </a:r>
            <a:endParaRPr lang="en-US" sz="1200" dirty="0"/>
          </a:p>
        </p:txBody>
      </p:sp>
      <p:sp>
        <p:nvSpPr>
          <p:cNvPr id="36" name="TextBox 35"/>
          <p:cNvSpPr txBox="1"/>
          <p:nvPr/>
        </p:nvSpPr>
        <p:spPr>
          <a:xfrm>
            <a:off x="770626" y="3659294"/>
            <a:ext cx="1143000" cy="276999"/>
          </a:xfrm>
          <a:prstGeom prst="rect">
            <a:avLst/>
          </a:prstGeom>
          <a:noFill/>
        </p:spPr>
        <p:txBody>
          <a:bodyPr wrap="square" rtlCol="0">
            <a:spAutoFit/>
          </a:bodyPr>
          <a:lstStyle/>
          <a:p>
            <a:r>
              <a:rPr lang="en-US" sz="1200" dirty="0" smtClean="0"/>
              <a:t>Bladder</a:t>
            </a:r>
            <a:endParaRPr lang="en-US" sz="1200" dirty="0"/>
          </a:p>
        </p:txBody>
      </p:sp>
    </p:spTree>
    <p:extLst>
      <p:ext uri="{BB962C8B-B14F-4D97-AF65-F5344CB8AC3E}">
        <p14:creationId xmlns:p14="http://schemas.microsoft.com/office/powerpoint/2010/main" val="234857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86600" cy="838200"/>
          </a:xfrm>
        </p:spPr>
        <p:txBody>
          <a:bodyPr>
            <a:normAutofit fontScale="90000"/>
          </a:bodyPr>
          <a:lstStyle/>
          <a:p>
            <a:r>
              <a:rPr lang="en-US" dirty="0" smtClean="0"/>
              <a:t>Assessment of safe stress range</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b="1" u="sng" dirty="0" smtClean="0"/>
              <a:t>Experimental</a:t>
            </a:r>
            <a:r>
              <a:rPr lang="en-US" b="1" dirty="0" smtClean="0"/>
              <a:t> </a:t>
            </a:r>
            <a:r>
              <a:rPr lang="en-US" dirty="0"/>
              <a:t>c</a:t>
            </a:r>
            <a:r>
              <a:rPr lang="en-US" dirty="0" smtClean="0"/>
              <a:t>orrelation between preload levels and magnet performance allowed us to define a “safe” range of transverse stress in Nb</a:t>
            </a:r>
            <a:r>
              <a:rPr lang="en-US" baseline="-25000" dirty="0" smtClean="0"/>
              <a:t>3</a:t>
            </a:r>
            <a:r>
              <a:rPr lang="en-US" dirty="0" smtClean="0"/>
              <a:t>Sn coils</a:t>
            </a:r>
          </a:p>
          <a:p>
            <a:pPr lvl="1"/>
            <a:r>
              <a:rPr lang="en-US" dirty="0" smtClean="0"/>
              <a:t>Extensive studies have been performed within LARP with the TQ program to identify the degradation limit due to high stress</a:t>
            </a:r>
          </a:p>
          <a:p>
            <a:pPr lvl="2"/>
            <a:r>
              <a:rPr lang="en-US" dirty="0" smtClean="0"/>
              <a:t>Examples in following slides</a:t>
            </a:r>
          </a:p>
        </p:txBody>
      </p:sp>
      <p:sp>
        <p:nvSpPr>
          <p:cNvPr id="4" name="Slide Number Placeholder 3"/>
          <p:cNvSpPr>
            <a:spLocks noGrp="1"/>
          </p:cNvSpPr>
          <p:nvPr>
            <p:ph type="sldNum" sz="quarter" idx="12"/>
          </p:nvPr>
        </p:nvSpPr>
        <p:spPr/>
        <p:txBody>
          <a:bodyPr/>
          <a:lstStyle/>
          <a:p>
            <a:fld id="{E5266E6E-3187-4C1D-BA6D-2ACAC749C432}" type="slidenum">
              <a:rPr lang="en-US" smtClean="0"/>
              <a:t>12</a:t>
            </a:fld>
            <a:endParaRPr lang="en-US" dirty="0"/>
          </a:p>
        </p:txBody>
      </p:sp>
    </p:spTree>
    <p:extLst>
      <p:ext uri="{BB962C8B-B14F-4D97-AF65-F5344CB8AC3E}">
        <p14:creationId xmlns:p14="http://schemas.microsoft.com/office/powerpoint/2010/main" val="3514235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High stress extensively </a:t>
            </a:r>
            <a:br>
              <a:rPr lang="en-US" dirty="0" smtClean="0"/>
            </a:br>
            <a:r>
              <a:rPr lang="en-US" dirty="0" smtClean="0"/>
              <a:t>explored in LARP with the TQ program</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13</a:t>
            </a:fld>
            <a:endParaRPr lang="en-US" dirty="0"/>
          </a:p>
        </p:txBody>
      </p:sp>
      <p:pic>
        <p:nvPicPr>
          <p:cNvPr id="7" name="Picture 4"/>
          <p:cNvPicPr>
            <a:picLocks noChangeAspect="1" noChangeArrowheads="1"/>
          </p:cNvPicPr>
          <p:nvPr/>
        </p:nvPicPr>
        <p:blipFill>
          <a:blip r:embed="rId2" cstate="print"/>
          <a:srcRect t="2582" b="7957"/>
          <a:stretch>
            <a:fillRect/>
          </a:stretch>
        </p:blipFill>
        <p:spPr bwMode="auto">
          <a:xfrm>
            <a:off x="4242288" y="1315934"/>
            <a:ext cx="4682637" cy="2570266"/>
          </a:xfrm>
          <a:prstGeom prst="rect">
            <a:avLst/>
          </a:prstGeom>
          <a:noFill/>
          <a:ln w="9525">
            <a:noFill/>
            <a:miter lim="800000"/>
            <a:headEnd/>
            <a:tailEnd/>
          </a:ln>
          <a:effectLst/>
        </p:spPr>
      </p:pic>
      <p:sp>
        <p:nvSpPr>
          <p:cNvPr id="8" name="TextBox 7"/>
          <p:cNvSpPr txBox="1"/>
          <p:nvPr/>
        </p:nvSpPr>
        <p:spPr>
          <a:xfrm>
            <a:off x="152400" y="1470898"/>
            <a:ext cx="3505200" cy="2893100"/>
          </a:xfrm>
          <a:prstGeom prst="rect">
            <a:avLst/>
          </a:prstGeom>
          <a:noFill/>
        </p:spPr>
        <p:txBody>
          <a:bodyPr wrap="square" rtlCol="0">
            <a:spAutoFit/>
          </a:bodyPr>
          <a:lstStyle/>
          <a:p>
            <a:r>
              <a:rPr lang="en-US" sz="1400" b="1" dirty="0" smtClean="0">
                <a:solidFill>
                  <a:srgbClr val="17375E"/>
                </a:solidFill>
                <a:latin typeface="+mj-lt"/>
                <a:cs typeface="Times New Roman" pitchFamily="18" charset="0"/>
              </a:rPr>
              <a:t>4 tests: TQS03 a, b, c and d </a:t>
            </a:r>
            <a:r>
              <a:rPr lang="en-US" sz="1400" dirty="0">
                <a:solidFill>
                  <a:srgbClr val="17375E"/>
                </a:solidFill>
                <a:latin typeface="+mj-lt"/>
                <a:cs typeface="Times New Roman" pitchFamily="18" charset="0"/>
              </a:rPr>
              <a:t> </a:t>
            </a:r>
            <a:r>
              <a:rPr lang="en-US" sz="1400" dirty="0" smtClean="0">
                <a:solidFill>
                  <a:srgbClr val="17375E"/>
                </a:solidFill>
                <a:latin typeface="+mj-lt"/>
                <a:cs typeface="Times New Roman" pitchFamily="18" charset="0"/>
              </a:rPr>
              <a:t>(supported </a:t>
            </a:r>
            <a:r>
              <a:rPr lang="en-US" sz="1400" dirty="0">
                <a:solidFill>
                  <a:srgbClr val="17375E"/>
                </a:solidFill>
                <a:latin typeface="+mj-lt"/>
                <a:cs typeface="Times New Roman" pitchFamily="18" charset="0"/>
              </a:rPr>
              <a:t>by ANSYS </a:t>
            </a:r>
            <a:r>
              <a:rPr lang="en-US" sz="1400" dirty="0" smtClean="0">
                <a:solidFill>
                  <a:srgbClr val="17375E"/>
                </a:solidFill>
                <a:latin typeface="+mj-lt"/>
                <a:cs typeface="Times New Roman" pitchFamily="18" charset="0"/>
              </a:rPr>
              <a:t>analysis)</a:t>
            </a:r>
            <a:endParaRPr lang="en-US" sz="1400" b="1" dirty="0" smtClean="0">
              <a:solidFill>
                <a:srgbClr val="17375E"/>
              </a:solidFill>
              <a:latin typeface="+mj-lt"/>
              <a:cs typeface="Times New Roman" pitchFamily="18" charset="0"/>
            </a:endParaRPr>
          </a:p>
          <a:p>
            <a:endParaRPr lang="en-US" sz="1400" b="1" dirty="0" smtClean="0">
              <a:solidFill>
                <a:srgbClr val="17375E"/>
              </a:solidFill>
              <a:latin typeface="+mj-lt"/>
              <a:cs typeface="Times New Roman" pitchFamily="18" charset="0"/>
            </a:endParaRPr>
          </a:p>
          <a:p>
            <a:pPr>
              <a:buFont typeface="Arial" pitchFamily="34" charset="0"/>
              <a:buChar char="•"/>
            </a:pPr>
            <a:r>
              <a:rPr lang="en-US" sz="1400" dirty="0" smtClean="0">
                <a:solidFill>
                  <a:srgbClr val="17375E"/>
                </a:solidFill>
                <a:latin typeface="+mj-lt"/>
                <a:cs typeface="Times New Roman" pitchFamily="18" charset="0"/>
              </a:rPr>
              <a:t> performed with variable pre-stress </a:t>
            </a:r>
          </a:p>
          <a:p>
            <a:pPr lvl="1">
              <a:buFont typeface="Arial" pitchFamily="34" charset="0"/>
              <a:buChar char="•"/>
            </a:pPr>
            <a:r>
              <a:rPr lang="en-US" sz="1400" dirty="0" smtClean="0">
                <a:solidFill>
                  <a:srgbClr val="17375E"/>
                </a:solidFill>
                <a:latin typeface="+mj-lt"/>
                <a:cs typeface="Times New Roman" pitchFamily="18" charset="0"/>
              </a:rPr>
              <a:t>  TQS03a: 120 MPa (at Ti pole)</a:t>
            </a:r>
          </a:p>
          <a:p>
            <a:pPr lvl="1">
              <a:buFont typeface="Arial" pitchFamily="34" charset="0"/>
              <a:buChar char="•"/>
            </a:pPr>
            <a:r>
              <a:rPr lang="en-US" sz="1400" dirty="0" smtClean="0">
                <a:solidFill>
                  <a:srgbClr val="17375E"/>
                </a:solidFill>
                <a:latin typeface="+mj-lt"/>
                <a:cs typeface="Times New Roman" pitchFamily="18" charset="0"/>
              </a:rPr>
              <a:t>  TQS03b: 160 MPa </a:t>
            </a:r>
            <a:r>
              <a:rPr lang="en-US" sz="1400" dirty="0">
                <a:solidFill>
                  <a:srgbClr val="17375E"/>
                </a:solidFill>
                <a:latin typeface="+mn-lt"/>
                <a:cs typeface="Times New Roman" pitchFamily="18" charset="0"/>
              </a:rPr>
              <a:t>(at Ti pole)</a:t>
            </a:r>
            <a:endParaRPr lang="en-US" sz="1400" dirty="0" smtClean="0">
              <a:solidFill>
                <a:srgbClr val="17375E"/>
              </a:solidFill>
              <a:latin typeface="+mn-lt"/>
              <a:cs typeface="Times New Roman" pitchFamily="18" charset="0"/>
            </a:endParaRPr>
          </a:p>
          <a:p>
            <a:pPr lvl="1">
              <a:buFont typeface="Arial" pitchFamily="34" charset="0"/>
              <a:buChar char="•"/>
            </a:pPr>
            <a:r>
              <a:rPr lang="en-US" sz="1400" dirty="0" smtClean="0">
                <a:solidFill>
                  <a:srgbClr val="17375E"/>
                </a:solidFill>
                <a:latin typeface="+mn-lt"/>
                <a:cs typeface="Times New Roman" pitchFamily="18" charset="0"/>
              </a:rPr>
              <a:t>  TQS03c : 200 MPa </a:t>
            </a:r>
            <a:r>
              <a:rPr lang="en-US" sz="1400" dirty="0">
                <a:solidFill>
                  <a:srgbClr val="17375E"/>
                </a:solidFill>
                <a:latin typeface="+mn-lt"/>
                <a:cs typeface="Times New Roman" pitchFamily="18" charset="0"/>
              </a:rPr>
              <a:t>(at Ti pole)</a:t>
            </a:r>
            <a:endParaRPr lang="en-US" sz="1400" dirty="0" smtClean="0">
              <a:solidFill>
                <a:srgbClr val="17375E"/>
              </a:solidFill>
              <a:latin typeface="+mn-lt"/>
              <a:cs typeface="Times New Roman" pitchFamily="18" charset="0"/>
            </a:endParaRPr>
          </a:p>
          <a:p>
            <a:pPr lvl="1">
              <a:buFont typeface="Arial" pitchFamily="34" charset="0"/>
              <a:buChar char="•"/>
            </a:pPr>
            <a:r>
              <a:rPr lang="en-US" sz="1400" dirty="0" smtClean="0">
                <a:solidFill>
                  <a:srgbClr val="17375E"/>
                </a:solidFill>
                <a:latin typeface="+mn-lt"/>
                <a:cs typeface="Times New Roman" pitchFamily="18" charset="0"/>
              </a:rPr>
              <a:t>  TQS03d: 120 MPa </a:t>
            </a:r>
            <a:r>
              <a:rPr lang="en-US" sz="1400" dirty="0">
                <a:solidFill>
                  <a:srgbClr val="17375E"/>
                </a:solidFill>
                <a:latin typeface="+mn-lt"/>
                <a:cs typeface="Times New Roman" pitchFamily="18" charset="0"/>
              </a:rPr>
              <a:t>(at Ti pole)</a:t>
            </a:r>
            <a:endParaRPr lang="en-US" sz="1400" dirty="0" smtClean="0">
              <a:solidFill>
                <a:srgbClr val="17375E"/>
              </a:solidFill>
              <a:latin typeface="+mn-lt"/>
              <a:cs typeface="Times New Roman" pitchFamily="18" charset="0"/>
            </a:endParaRPr>
          </a:p>
          <a:p>
            <a:pPr>
              <a:buFont typeface="Arial" pitchFamily="34" charset="0"/>
              <a:buChar char="•"/>
            </a:pPr>
            <a:endParaRPr lang="en-US" sz="1400" dirty="0" smtClean="0">
              <a:solidFill>
                <a:srgbClr val="17375E"/>
              </a:solidFill>
              <a:latin typeface="+mj-lt"/>
              <a:cs typeface="Times New Roman" pitchFamily="18" charset="0"/>
            </a:endParaRPr>
          </a:p>
          <a:p>
            <a:pPr>
              <a:buFont typeface="Arial" pitchFamily="34" charset="0"/>
              <a:buChar char="•"/>
            </a:pPr>
            <a:endParaRPr lang="en-US" sz="1400" dirty="0">
              <a:solidFill>
                <a:srgbClr val="17375E"/>
              </a:solidFill>
              <a:latin typeface="+mj-lt"/>
              <a:cs typeface="Times New Roman" pitchFamily="18" charset="0"/>
            </a:endParaRPr>
          </a:p>
          <a:p>
            <a:pPr>
              <a:buFont typeface="Arial" pitchFamily="34" charset="0"/>
              <a:buChar char="•"/>
            </a:pPr>
            <a:r>
              <a:rPr lang="en-US" sz="1400" dirty="0" smtClean="0">
                <a:solidFill>
                  <a:srgbClr val="17375E"/>
                </a:solidFill>
                <a:latin typeface="+mj-lt"/>
                <a:cs typeface="Times New Roman" pitchFamily="18" charset="0"/>
              </a:rPr>
              <a:t>Peak stresses in mid-plane area as high as 260 </a:t>
            </a:r>
            <a:r>
              <a:rPr lang="en-US" sz="1400" dirty="0" err="1" smtClean="0">
                <a:solidFill>
                  <a:srgbClr val="17375E"/>
                </a:solidFill>
                <a:latin typeface="+mj-lt"/>
                <a:cs typeface="Times New Roman" pitchFamily="18" charset="0"/>
              </a:rPr>
              <a:t>Mpa</a:t>
            </a:r>
            <a:r>
              <a:rPr lang="en-US" sz="1400" dirty="0" smtClean="0">
                <a:solidFill>
                  <a:srgbClr val="17375E"/>
                </a:solidFill>
                <a:latin typeface="+mj-lt"/>
                <a:cs typeface="Times New Roman" pitchFamily="18" charset="0"/>
              </a:rPr>
              <a:t> in compression</a:t>
            </a:r>
          </a:p>
          <a:p>
            <a:endParaRPr lang="en-US" sz="1400" b="1" dirty="0" smtClean="0">
              <a:solidFill>
                <a:srgbClr val="17375E"/>
              </a:solidFill>
              <a:latin typeface="+mj-lt"/>
              <a:cs typeface="Times New Roman" pitchFamily="18" charset="0"/>
            </a:endParaRPr>
          </a:p>
        </p:txBody>
      </p:sp>
      <p:sp>
        <p:nvSpPr>
          <p:cNvPr id="9" name="TextBox 8"/>
          <p:cNvSpPr txBox="1"/>
          <p:nvPr/>
        </p:nvSpPr>
        <p:spPr>
          <a:xfrm rot="16200000">
            <a:off x="2546866" y="2589312"/>
            <a:ext cx="3048000" cy="307777"/>
          </a:xfrm>
          <a:prstGeom prst="rect">
            <a:avLst/>
          </a:prstGeom>
          <a:noFill/>
        </p:spPr>
        <p:txBody>
          <a:bodyPr wrap="square" rtlCol="0">
            <a:spAutoFit/>
          </a:bodyPr>
          <a:lstStyle/>
          <a:p>
            <a:pPr algn="ctr"/>
            <a:r>
              <a:rPr lang="en-US" sz="1400" b="1" dirty="0" smtClean="0">
                <a:solidFill>
                  <a:srgbClr val="17375E"/>
                </a:solidFill>
                <a:latin typeface="+mj-lt"/>
                <a:cs typeface="Times New Roman" pitchFamily="18" charset="0"/>
              </a:rPr>
              <a:t>Room temperature</a:t>
            </a:r>
            <a:endParaRPr lang="en-US" sz="1400" b="1" dirty="0">
              <a:solidFill>
                <a:srgbClr val="17375E"/>
              </a:solidFill>
              <a:latin typeface="+mj-lt"/>
              <a:cs typeface="Times New Roman" pitchFamily="18" charset="0"/>
            </a:endParaRPr>
          </a:p>
        </p:txBody>
      </p:sp>
      <p:grpSp>
        <p:nvGrpSpPr>
          <p:cNvPr id="10" name="Group 9"/>
          <p:cNvGrpSpPr/>
          <p:nvPr/>
        </p:nvGrpSpPr>
        <p:grpSpPr>
          <a:xfrm>
            <a:off x="228600" y="4380753"/>
            <a:ext cx="3657600" cy="2096247"/>
            <a:chOff x="5715000" y="2133600"/>
            <a:chExt cx="3657600" cy="2096247"/>
          </a:xfrm>
        </p:grpSpPr>
        <p:sp>
          <p:nvSpPr>
            <p:cNvPr id="11" name="TextBox 10"/>
            <p:cNvSpPr txBox="1"/>
            <p:nvPr/>
          </p:nvSpPr>
          <p:spPr>
            <a:xfrm>
              <a:off x="8305800" y="3581400"/>
              <a:ext cx="1066800" cy="307777"/>
            </a:xfrm>
            <a:prstGeom prst="rect">
              <a:avLst/>
            </a:prstGeom>
            <a:noFill/>
          </p:spPr>
          <p:txBody>
            <a:bodyPr wrap="square" rtlCol="0">
              <a:spAutoFit/>
            </a:bodyPr>
            <a:lstStyle/>
            <a:p>
              <a:r>
                <a:rPr lang="en-US" sz="1400" dirty="0" smtClean="0">
                  <a:solidFill>
                    <a:schemeClr val="tx2">
                      <a:lumMod val="75000"/>
                    </a:schemeClr>
                  </a:solidFill>
                  <a:latin typeface="+mj-lt"/>
                </a:rPr>
                <a:t>L2 mp</a:t>
              </a:r>
              <a:endParaRPr lang="en-US" sz="1400" dirty="0">
                <a:solidFill>
                  <a:schemeClr val="tx2">
                    <a:lumMod val="75000"/>
                  </a:schemeClr>
                </a:solidFill>
                <a:latin typeface="+mj-lt"/>
              </a:endParaRPr>
            </a:p>
          </p:txBody>
        </p:sp>
        <p:grpSp>
          <p:nvGrpSpPr>
            <p:cNvPr id="12" name="Group 11"/>
            <p:cNvGrpSpPr/>
            <p:nvPr/>
          </p:nvGrpSpPr>
          <p:grpSpPr>
            <a:xfrm>
              <a:off x="5715000" y="2133600"/>
              <a:ext cx="3352800" cy="2096247"/>
              <a:chOff x="6019800" y="2666999"/>
              <a:chExt cx="3352800" cy="2096247"/>
            </a:xfrm>
          </p:grpSpPr>
          <p:pic>
            <p:nvPicPr>
              <p:cNvPr id="13" name="Picture 12" descr="coil.jpg"/>
              <p:cNvPicPr>
                <a:picLocks noChangeAspect="1"/>
              </p:cNvPicPr>
              <p:nvPr/>
            </p:nvPicPr>
            <p:blipFill>
              <a:blip r:embed="rId3" cstate="print"/>
              <a:srcRect l="15437" t="13205" r="41570" b="14392"/>
              <a:stretch>
                <a:fillRect/>
              </a:stretch>
            </p:blipFill>
            <p:spPr>
              <a:xfrm>
                <a:off x="6934200" y="2666999"/>
                <a:ext cx="1752600" cy="2096247"/>
              </a:xfrm>
              <a:prstGeom prst="rect">
                <a:avLst/>
              </a:prstGeom>
            </p:spPr>
          </p:pic>
          <p:cxnSp>
            <p:nvCxnSpPr>
              <p:cNvPr id="14" name="Straight Arrow Connector 13"/>
              <p:cNvCxnSpPr/>
              <p:nvPr/>
            </p:nvCxnSpPr>
            <p:spPr>
              <a:xfrm flipV="1">
                <a:off x="6934200" y="3505200"/>
                <a:ext cx="533400" cy="3810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81800" y="3352800"/>
                <a:ext cx="304800" cy="152399"/>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8077200" y="3657600"/>
                <a:ext cx="533400" cy="762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239000" y="4495800"/>
                <a:ext cx="609600" cy="2286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8229600" y="4419600"/>
                <a:ext cx="457200" cy="3048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9800" y="3276599"/>
                <a:ext cx="1066800" cy="307777"/>
              </a:xfrm>
              <a:prstGeom prst="rect">
                <a:avLst/>
              </a:prstGeom>
              <a:noFill/>
            </p:spPr>
            <p:txBody>
              <a:bodyPr wrap="square" rtlCol="0">
                <a:spAutoFit/>
              </a:bodyPr>
              <a:lstStyle/>
              <a:p>
                <a:r>
                  <a:rPr lang="en-US" sz="1400" dirty="0" smtClean="0">
                    <a:solidFill>
                      <a:schemeClr val="tx2">
                        <a:lumMod val="75000"/>
                      </a:schemeClr>
                    </a:solidFill>
                    <a:latin typeface="+mj-lt"/>
                  </a:rPr>
                  <a:t>Ti pole</a:t>
                </a:r>
                <a:endParaRPr lang="en-US" sz="1400" dirty="0">
                  <a:solidFill>
                    <a:schemeClr val="tx2">
                      <a:lumMod val="75000"/>
                    </a:schemeClr>
                  </a:solidFill>
                  <a:latin typeface="+mj-lt"/>
                </a:endParaRPr>
              </a:p>
            </p:txBody>
          </p:sp>
          <p:sp>
            <p:nvSpPr>
              <p:cNvPr id="20" name="TextBox 19"/>
              <p:cNvSpPr txBox="1"/>
              <p:nvPr/>
            </p:nvSpPr>
            <p:spPr>
              <a:xfrm>
                <a:off x="6019800" y="3810000"/>
                <a:ext cx="1066800" cy="307777"/>
              </a:xfrm>
              <a:prstGeom prst="rect">
                <a:avLst/>
              </a:prstGeom>
              <a:noFill/>
            </p:spPr>
            <p:txBody>
              <a:bodyPr wrap="square" rtlCol="0">
                <a:spAutoFit/>
              </a:bodyPr>
              <a:lstStyle/>
              <a:p>
                <a:r>
                  <a:rPr lang="en-US" sz="1400" dirty="0" smtClean="0">
                    <a:solidFill>
                      <a:schemeClr val="tx2">
                        <a:lumMod val="75000"/>
                      </a:schemeClr>
                    </a:solidFill>
                    <a:latin typeface="+mj-lt"/>
                  </a:rPr>
                  <a:t>L1 pole</a:t>
                </a:r>
                <a:endParaRPr lang="en-US" sz="1400" dirty="0">
                  <a:solidFill>
                    <a:schemeClr val="tx2">
                      <a:lumMod val="75000"/>
                    </a:schemeClr>
                  </a:solidFill>
                  <a:latin typeface="+mj-lt"/>
                </a:endParaRPr>
              </a:p>
            </p:txBody>
          </p:sp>
          <p:sp>
            <p:nvSpPr>
              <p:cNvPr id="21" name="TextBox 20"/>
              <p:cNvSpPr txBox="1"/>
              <p:nvPr/>
            </p:nvSpPr>
            <p:spPr>
              <a:xfrm>
                <a:off x="6477000" y="4267200"/>
                <a:ext cx="1066800" cy="307777"/>
              </a:xfrm>
              <a:prstGeom prst="rect">
                <a:avLst/>
              </a:prstGeom>
              <a:noFill/>
            </p:spPr>
            <p:txBody>
              <a:bodyPr wrap="square" rtlCol="0">
                <a:spAutoFit/>
              </a:bodyPr>
              <a:lstStyle/>
              <a:p>
                <a:r>
                  <a:rPr lang="en-US" sz="1400" dirty="0" smtClean="0">
                    <a:solidFill>
                      <a:schemeClr val="tx2">
                        <a:lumMod val="75000"/>
                      </a:schemeClr>
                    </a:solidFill>
                    <a:latin typeface="+mj-lt"/>
                  </a:rPr>
                  <a:t>L1 mp</a:t>
                </a:r>
                <a:endParaRPr lang="en-US" sz="1400" dirty="0">
                  <a:solidFill>
                    <a:schemeClr val="tx2">
                      <a:lumMod val="75000"/>
                    </a:schemeClr>
                  </a:solidFill>
                  <a:latin typeface="+mj-lt"/>
                </a:endParaRPr>
              </a:p>
            </p:txBody>
          </p:sp>
          <p:sp>
            <p:nvSpPr>
              <p:cNvPr id="22" name="TextBox 21"/>
              <p:cNvSpPr txBox="1"/>
              <p:nvPr/>
            </p:nvSpPr>
            <p:spPr>
              <a:xfrm>
                <a:off x="8305800" y="3276600"/>
                <a:ext cx="1066800" cy="307777"/>
              </a:xfrm>
              <a:prstGeom prst="rect">
                <a:avLst/>
              </a:prstGeom>
              <a:noFill/>
            </p:spPr>
            <p:txBody>
              <a:bodyPr wrap="square" rtlCol="0">
                <a:spAutoFit/>
              </a:bodyPr>
              <a:lstStyle/>
              <a:p>
                <a:r>
                  <a:rPr lang="en-US" sz="1400" dirty="0" smtClean="0">
                    <a:solidFill>
                      <a:schemeClr val="tx2">
                        <a:lumMod val="75000"/>
                      </a:schemeClr>
                    </a:solidFill>
                    <a:latin typeface="+mj-lt"/>
                  </a:rPr>
                  <a:t>L2 pole</a:t>
                </a:r>
                <a:endParaRPr lang="en-US" sz="1400" dirty="0">
                  <a:solidFill>
                    <a:schemeClr val="tx2">
                      <a:lumMod val="75000"/>
                    </a:schemeClr>
                  </a:solidFill>
                  <a:latin typeface="+mj-lt"/>
                </a:endParaRPr>
              </a:p>
            </p:txBody>
          </p:sp>
        </p:grpSp>
      </p:grpSp>
      <p:sp>
        <p:nvSpPr>
          <p:cNvPr id="23" name="Rounded Rectangle 22"/>
          <p:cNvSpPr/>
          <p:nvPr/>
        </p:nvSpPr>
        <p:spPr>
          <a:xfrm>
            <a:off x="3886200" y="1295400"/>
            <a:ext cx="5105400" cy="2656114"/>
          </a:xfrm>
          <a:prstGeom prst="roundRect">
            <a:avLst>
              <a:gd name="adj" fmla="val 124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654" y="3981251"/>
            <a:ext cx="51276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0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 of high stress TQ tests</a:t>
            </a:r>
            <a:endParaRPr lang="en-US" dirty="0"/>
          </a:p>
        </p:txBody>
      </p:sp>
      <p:sp>
        <p:nvSpPr>
          <p:cNvPr id="3" name="Slide Number Placeholder 2"/>
          <p:cNvSpPr>
            <a:spLocks noGrp="1"/>
          </p:cNvSpPr>
          <p:nvPr>
            <p:ph type="sldNum" sz="quarter" idx="12"/>
          </p:nvPr>
        </p:nvSpPr>
        <p:spPr/>
        <p:txBody>
          <a:bodyPr/>
          <a:lstStyle/>
          <a:p>
            <a:fld id="{E5266E6E-3187-4C1D-BA6D-2ACAC749C432}" type="slidenum">
              <a:rPr lang="en-US" sz="1400" smtClean="0">
                <a:latin typeface="+mn-lt"/>
              </a:rPr>
              <a:t>14</a:t>
            </a:fld>
            <a:endParaRPr lang="en-US" sz="1400">
              <a:latin typeface="+mn-lt"/>
            </a:endParaRPr>
          </a:p>
        </p:txBody>
      </p:sp>
      <p:pic>
        <p:nvPicPr>
          <p:cNvPr id="4" name="Picture 3"/>
          <p:cNvPicPr>
            <a:picLocks noChangeAspect="1" noChangeArrowheads="1"/>
          </p:cNvPicPr>
          <p:nvPr/>
        </p:nvPicPr>
        <p:blipFill>
          <a:blip r:embed="rId2" cstate="print"/>
          <a:srcRect t="22487"/>
          <a:stretch>
            <a:fillRect/>
          </a:stretch>
        </p:blipFill>
        <p:spPr bwMode="auto">
          <a:xfrm>
            <a:off x="0" y="1219200"/>
            <a:ext cx="7620000" cy="4038600"/>
          </a:xfrm>
          <a:prstGeom prst="rect">
            <a:avLst/>
          </a:prstGeom>
          <a:noFill/>
          <a:ln w="9525">
            <a:noFill/>
            <a:miter lim="800000"/>
            <a:headEnd/>
            <a:tailEnd/>
          </a:ln>
          <a:effectLst/>
        </p:spPr>
      </p:pic>
      <p:sp>
        <p:nvSpPr>
          <p:cNvPr id="5" name="TextBox 4"/>
          <p:cNvSpPr txBox="1"/>
          <p:nvPr/>
        </p:nvSpPr>
        <p:spPr>
          <a:xfrm>
            <a:off x="7162800" y="1828800"/>
            <a:ext cx="762000" cy="307777"/>
          </a:xfrm>
          <a:prstGeom prst="rect">
            <a:avLst/>
          </a:prstGeom>
          <a:noFill/>
        </p:spPr>
        <p:txBody>
          <a:bodyPr wrap="square" rtlCol="0">
            <a:spAutoFit/>
          </a:bodyPr>
          <a:lstStyle/>
          <a:p>
            <a:r>
              <a:rPr lang="en-US" sz="1400" dirty="0" smtClean="0">
                <a:solidFill>
                  <a:schemeClr val="tx2">
                    <a:lumMod val="75000"/>
                  </a:schemeClr>
                </a:solidFill>
                <a:latin typeface="+mn-lt"/>
              </a:rPr>
              <a:t>93 %</a:t>
            </a:r>
            <a:endParaRPr lang="en-US" sz="1400" dirty="0">
              <a:solidFill>
                <a:schemeClr val="tx2">
                  <a:lumMod val="75000"/>
                </a:schemeClr>
              </a:solidFill>
              <a:latin typeface="+mn-lt"/>
            </a:endParaRPr>
          </a:p>
        </p:txBody>
      </p:sp>
      <p:sp>
        <p:nvSpPr>
          <p:cNvPr id="6" name="TextBox 5"/>
          <p:cNvSpPr txBox="1"/>
          <p:nvPr/>
        </p:nvSpPr>
        <p:spPr>
          <a:xfrm>
            <a:off x="7162800" y="2286000"/>
            <a:ext cx="762000" cy="307777"/>
          </a:xfrm>
          <a:prstGeom prst="rect">
            <a:avLst/>
          </a:prstGeom>
          <a:noFill/>
        </p:spPr>
        <p:txBody>
          <a:bodyPr wrap="square" rtlCol="0">
            <a:spAutoFit/>
          </a:bodyPr>
          <a:lstStyle/>
          <a:p>
            <a:r>
              <a:rPr lang="en-US" sz="1400" dirty="0" smtClean="0">
                <a:solidFill>
                  <a:schemeClr val="tx2">
                    <a:lumMod val="75000"/>
                  </a:schemeClr>
                </a:solidFill>
                <a:latin typeface="+mn-lt"/>
              </a:rPr>
              <a:t>91 %</a:t>
            </a:r>
            <a:endParaRPr lang="en-US" sz="1400" dirty="0">
              <a:solidFill>
                <a:schemeClr val="tx2">
                  <a:lumMod val="75000"/>
                </a:schemeClr>
              </a:solidFill>
              <a:latin typeface="+mn-lt"/>
            </a:endParaRPr>
          </a:p>
        </p:txBody>
      </p:sp>
      <p:sp>
        <p:nvSpPr>
          <p:cNvPr id="7" name="TextBox 6"/>
          <p:cNvSpPr txBox="1"/>
          <p:nvPr/>
        </p:nvSpPr>
        <p:spPr>
          <a:xfrm>
            <a:off x="7162800" y="2743200"/>
            <a:ext cx="762000" cy="307777"/>
          </a:xfrm>
          <a:prstGeom prst="rect">
            <a:avLst/>
          </a:prstGeom>
          <a:noFill/>
        </p:spPr>
        <p:txBody>
          <a:bodyPr wrap="square" rtlCol="0">
            <a:spAutoFit/>
          </a:bodyPr>
          <a:lstStyle/>
          <a:p>
            <a:r>
              <a:rPr lang="en-US" sz="1400" dirty="0" smtClean="0">
                <a:solidFill>
                  <a:schemeClr val="tx2">
                    <a:lumMod val="75000"/>
                  </a:schemeClr>
                </a:solidFill>
                <a:latin typeface="+mn-lt"/>
              </a:rPr>
              <a:t>88 %</a:t>
            </a:r>
            <a:endParaRPr lang="en-US" sz="1400" dirty="0">
              <a:solidFill>
                <a:schemeClr val="tx2">
                  <a:lumMod val="75000"/>
                </a:schemeClr>
              </a:solidFill>
              <a:latin typeface="+mn-lt"/>
            </a:endParaRPr>
          </a:p>
        </p:txBody>
      </p:sp>
      <p:sp>
        <p:nvSpPr>
          <p:cNvPr id="8" name="TextBox 7"/>
          <p:cNvSpPr txBox="1"/>
          <p:nvPr/>
        </p:nvSpPr>
        <p:spPr>
          <a:xfrm>
            <a:off x="7162800" y="3212068"/>
            <a:ext cx="762000" cy="307777"/>
          </a:xfrm>
          <a:prstGeom prst="rect">
            <a:avLst/>
          </a:prstGeom>
          <a:noFill/>
        </p:spPr>
        <p:txBody>
          <a:bodyPr wrap="square" rtlCol="0">
            <a:spAutoFit/>
          </a:bodyPr>
          <a:lstStyle/>
          <a:p>
            <a:r>
              <a:rPr lang="en-US" sz="1400" dirty="0" smtClean="0">
                <a:solidFill>
                  <a:schemeClr val="tx2">
                    <a:lumMod val="75000"/>
                  </a:schemeClr>
                </a:solidFill>
                <a:latin typeface="+mn-lt"/>
              </a:rPr>
              <a:t>88 %</a:t>
            </a:r>
            <a:endParaRPr lang="en-US" sz="1400" dirty="0">
              <a:solidFill>
                <a:schemeClr val="tx2">
                  <a:lumMod val="75000"/>
                </a:schemeClr>
              </a:solidFill>
              <a:latin typeface="+mn-lt"/>
            </a:endParaRPr>
          </a:p>
        </p:txBody>
      </p:sp>
      <p:sp>
        <p:nvSpPr>
          <p:cNvPr id="9" name="TextBox 8"/>
          <p:cNvSpPr txBox="1"/>
          <p:nvPr/>
        </p:nvSpPr>
        <p:spPr>
          <a:xfrm>
            <a:off x="7696200" y="2743200"/>
            <a:ext cx="1600200" cy="307777"/>
          </a:xfrm>
          <a:prstGeom prst="rect">
            <a:avLst/>
          </a:prstGeom>
          <a:noFill/>
        </p:spPr>
        <p:txBody>
          <a:bodyPr wrap="square" rtlCol="0">
            <a:spAutoFit/>
          </a:bodyPr>
          <a:lstStyle/>
          <a:p>
            <a:r>
              <a:rPr lang="en-US" sz="1400" dirty="0" smtClean="0">
                <a:solidFill>
                  <a:schemeClr val="tx2">
                    <a:lumMod val="75000"/>
                  </a:schemeClr>
                </a:solidFill>
                <a:latin typeface="+mn-lt"/>
              </a:rPr>
              <a:t>~ 11.6 / 12.8 kA </a:t>
            </a:r>
            <a:endParaRPr lang="en-US" sz="1400" dirty="0">
              <a:solidFill>
                <a:schemeClr val="tx2">
                  <a:lumMod val="75000"/>
                </a:schemeClr>
              </a:solidFill>
              <a:latin typeface="+mn-lt"/>
            </a:endParaRPr>
          </a:p>
        </p:txBody>
      </p:sp>
      <p:sp>
        <p:nvSpPr>
          <p:cNvPr id="10" name="TextBox 9"/>
          <p:cNvSpPr txBox="1"/>
          <p:nvPr/>
        </p:nvSpPr>
        <p:spPr>
          <a:xfrm>
            <a:off x="3733800" y="5179993"/>
            <a:ext cx="5105400" cy="954107"/>
          </a:xfrm>
          <a:prstGeom prst="rect">
            <a:avLst/>
          </a:prstGeom>
          <a:noFill/>
        </p:spPr>
        <p:txBody>
          <a:bodyPr wrap="square" rtlCol="0">
            <a:spAutoFit/>
          </a:bodyPr>
          <a:lstStyle/>
          <a:p>
            <a:pPr>
              <a:buFont typeface="Arial" pitchFamily="34" charset="0"/>
              <a:buChar char="•"/>
            </a:pPr>
            <a:r>
              <a:rPr lang="en-US" sz="1400" dirty="0" smtClean="0">
                <a:solidFill>
                  <a:schemeClr val="tx2">
                    <a:lumMod val="75000"/>
                  </a:schemeClr>
                </a:solidFill>
                <a:latin typeface="+mn-lt"/>
              </a:rPr>
              <a:t> Only 5 % degradation from TQS03a to TQS03c [2]</a:t>
            </a:r>
          </a:p>
          <a:p>
            <a:pPr>
              <a:buFont typeface="Arial" pitchFamily="34" charset="0"/>
              <a:buChar char="•"/>
            </a:pPr>
            <a:r>
              <a:rPr lang="en-US" sz="1400" dirty="0" smtClean="0">
                <a:solidFill>
                  <a:schemeClr val="tx2">
                    <a:lumMod val="75000"/>
                  </a:schemeClr>
                </a:solidFill>
                <a:latin typeface="+mn-lt"/>
              </a:rPr>
              <a:t> TQS03d did not recover =&gt; Permanent degradation</a:t>
            </a:r>
          </a:p>
          <a:p>
            <a:pPr>
              <a:buFont typeface="Arial" pitchFamily="34" charset="0"/>
              <a:buChar char="•"/>
            </a:pPr>
            <a:r>
              <a:rPr lang="en-US" sz="1400" dirty="0" smtClean="0">
                <a:solidFill>
                  <a:schemeClr val="tx2">
                    <a:lumMod val="75000"/>
                  </a:schemeClr>
                </a:solidFill>
                <a:latin typeface="+mn-lt"/>
              </a:rPr>
              <a:t> All the plateau quenches located in the layer 1 multi-turn segment </a:t>
            </a:r>
          </a:p>
          <a:p>
            <a:r>
              <a:rPr lang="en-US" sz="1400" dirty="0" smtClean="0">
                <a:solidFill>
                  <a:schemeClr val="tx2">
                    <a:lumMod val="75000"/>
                  </a:schemeClr>
                </a:solidFill>
                <a:latin typeface="+mn-lt"/>
              </a:rPr>
              <a:t>=&gt; highest stress with Lorentz forces</a:t>
            </a:r>
          </a:p>
        </p:txBody>
      </p:sp>
      <p:sp>
        <p:nvSpPr>
          <p:cNvPr id="11" name="TextBox 10"/>
          <p:cNvSpPr txBox="1"/>
          <p:nvPr/>
        </p:nvSpPr>
        <p:spPr>
          <a:xfrm>
            <a:off x="7696200" y="2286000"/>
            <a:ext cx="1600200" cy="307777"/>
          </a:xfrm>
          <a:prstGeom prst="rect">
            <a:avLst/>
          </a:prstGeom>
          <a:noFill/>
        </p:spPr>
        <p:txBody>
          <a:bodyPr wrap="square" rtlCol="0">
            <a:spAutoFit/>
          </a:bodyPr>
          <a:lstStyle/>
          <a:p>
            <a:r>
              <a:rPr lang="en-US" sz="1400" dirty="0" smtClean="0">
                <a:solidFill>
                  <a:schemeClr val="tx2">
                    <a:lumMod val="75000"/>
                  </a:schemeClr>
                </a:solidFill>
                <a:latin typeface="+mn-lt"/>
              </a:rPr>
              <a:t>~ 12 / 13.2 kA </a:t>
            </a:r>
            <a:endParaRPr lang="en-US" sz="1400" dirty="0">
              <a:solidFill>
                <a:schemeClr val="tx2">
                  <a:lumMod val="75000"/>
                </a:schemeClr>
              </a:solidFill>
              <a:latin typeface="+mn-lt"/>
            </a:endParaRPr>
          </a:p>
        </p:txBody>
      </p:sp>
      <p:sp>
        <p:nvSpPr>
          <p:cNvPr id="12" name="TextBox 11"/>
          <p:cNvSpPr txBox="1"/>
          <p:nvPr/>
        </p:nvSpPr>
        <p:spPr>
          <a:xfrm>
            <a:off x="7696200" y="1871246"/>
            <a:ext cx="1600200" cy="307777"/>
          </a:xfrm>
          <a:prstGeom prst="rect">
            <a:avLst/>
          </a:prstGeom>
          <a:noFill/>
        </p:spPr>
        <p:txBody>
          <a:bodyPr wrap="square" rtlCol="0">
            <a:spAutoFit/>
          </a:bodyPr>
          <a:lstStyle/>
          <a:p>
            <a:r>
              <a:rPr lang="en-US" sz="1400" dirty="0" smtClean="0">
                <a:solidFill>
                  <a:schemeClr val="tx2">
                    <a:lumMod val="75000"/>
                  </a:schemeClr>
                </a:solidFill>
                <a:latin typeface="+mn-lt"/>
              </a:rPr>
              <a:t>~ 12.3 / 13.5 kA </a:t>
            </a:r>
            <a:endParaRPr lang="en-US" sz="1400" dirty="0">
              <a:solidFill>
                <a:schemeClr val="tx2">
                  <a:lumMod val="75000"/>
                </a:schemeClr>
              </a:solidFill>
              <a:latin typeface="+mn-lt"/>
            </a:endParaRPr>
          </a:p>
        </p:txBody>
      </p:sp>
      <p:pic>
        <p:nvPicPr>
          <p:cNvPr id="14" name="Picture 2"/>
          <p:cNvPicPr>
            <a:picLocks noChangeAspect="1" noChangeArrowheads="1"/>
          </p:cNvPicPr>
          <p:nvPr/>
        </p:nvPicPr>
        <p:blipFill>
          <a:blip r:embed="rId3" cstate="print"/>
          <a:srcRect l="58829" t="38444" r="29444" b="46288"/>
          <a:stretch>
            <a:fillRect/>
          </a:stretch>
        </p:blipFill>
        <p:spPr bwMode="auto">
          <a:xfrm>
            <a:off x="914400" y="5181600"/>
            <a:ext cx="1498324" cy="1219200"/>
          </a:xfrm>
          <a:prstGeom prst="rect">
            <a:avLst/>
          </a:prstGeom>
          <a:noFill/>
          <a:ln w="9525">
            <a:noFill/>
            <a:miter lim="800000"/>
            <a:headEnd/>
            <a:tailEnd/>
          </a:ln>
        </p:spPr>
      </p:pic>
      <p:sp>
        <p:nvSpPr>
          <p:cNvPr id="15" name="Oval 14"/>
          <p:cNvSpPr/>
          <p:nvPr/>
        </p:nvSpPr>
        <p:spPr>
          <a:xfrm>
            <a:off x="1295400" y="579120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14854" y="1066800"/>
            <a:ext cx="5562600" cy="707886"/>
          </a:xfrm>
          <a:prstGeom prst="rect">
            <a:avLst/>
          </a:prstGeom>
        </p:spPr>
        <p:txBody>
          <a:bodyPr wrap="square">
            <a:spAutoFit/>
          </a:bodyPr>
          <a:lstStyle/>
          <a:p>
            <a:r>
              <a:rPr lang="en-US" sz="1000" i="1" dirty="0" smtClean="0">
                <a:latin typeface="+mn-lt"/>
              </a:rPr>
              <a:t>[2] H. </a:t>
            </a:r>
            <a:r>
              <a:rPr lang="en-US" sz="1000" i="1" dirty="0" err="1" smtClean="0">
                <a:latin typeface="+mn-lt"/>
              </a:rPr>
              <a:t>Felice</a:t>
            </a:r>
            <a:r>
              <a:rPr lang="en-US" sz="1000" i="1" dirty="0" smtClean="0">
                <a:latin typeface="+mn-lt"/>
              </a:rPr>
              <a:t> et al., Performance </a:t>
            </a:r>
            <a:r>
              <a:rPr lang="en-US" sz="1000" i="1" dirty="0">
                <a:latin typeface="+mn-lt"/>
              </a:rPr>
              <a:t>of </a:t>
            </a:r>
            <a:r>
              <a:rPr lang="en-US" sz="1000" i="1" dirty="0" smtClean="0">
                <a:latin typeface="+mn-lt"/>
              </a:rPr>
              <a:t>a Nb</a:t>
            </a:r>
            <a:r>
              <a:rPr lang="en-US" sz="1000" i="1" baseline="-25000" dirty="0" smtClean="0">
                <a:latin typeface="+mn-lt"/>
              </a:rPr>
              <a:t>3</a:t>
            </a:r>
            <a:r>
              <a:rPr lang="en-US" sz="1000" i="1" dirty="0" smtClean="0">
                <a:latin typeface="+mn-lt"/>
              </a:rPr>
              <a:t>Sn </a:t>
            </a:r>
            <a:r>
              <a:rPr lang="en-US" sz="1000" i="1" dirty="0" err="1" smtClean="0">
                <a:latin typeface="+mn-lt"/>
              </a:rPr>
              <a:t>Quadrupole</a:t>
            </a:r>
            <a:r>
              <a:rPr lang="en-US" sz="1000" i="1" dirty="0" smtClean="0">
                <a:latin typeface="+mn-lt"/>
              </a:rPr>
              <a:t> </a:t>
            </a:r>
            <a:r>
              <a:rPr lang="en-US" sz="1000" i="1" dirty="0">
                <a:latin typeface="+mn-lt"/>
              </a:rPr>
              <a:t>Under </a:t>
            </a:r>
            <a:r>
              <a:rPr lang="en-US" sz="1000" i="1" dirty="0" smtClean="0">
                <a:latin typeface="+mn-lt"/>
              </a:rPr>
              <a:t>High Stress, </a:t>
            </a:r>
            <a:r>
              <a:rPr lang="en-US" sz="1000" i="1" dirty="0">
                <a:latin typeface="+mn-lt"/>
              </a:rPr>
              <a:t>IEEE TRANSACTIONS ON APPLIED SUPERCONDUCTIVITY, VOL. 21, NO. 3, JUNE 2011</a:t>
            </a:r>
          </a:p>
          <a:p>
            <a:endParaRPr lang="en-US" sz="1000" dirty="0">
              <a:latin typeface="+mn-lt"/>
            </a:endParaRPr>
          </a:p>
          <a:p>
            <a:endParaRPr lang="en-US" sz="1000" dirty="0">
              <a:latin typeface="+mn-lt"/>
            </a:endParaRPr>
          </a:p>
        </p:txBody>
      </p:sp>
    </p:spTree>
    <p:extLst>
      <p:ext uri="{BB962C8B-B14F-4D97-AF65-F5344CB8AC3E}">
        <p14:creationId xmlns:p14="http://schemas.microsoft.com/office/powerpoint/2010/main" val="356522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QXF Design</a:t>
            </a:r>
            <a:endParaRPr lang="en-US" dirty="0"/>
          </a:p>
        </p:txBody>
      </p:sp>
      <p:sp>
        <p:nvSpPr>
          <p:cNvPr id="3" name="Content Placeholder 2"/>
          <p:cNvSpPr>
            <a:spLocks noGrp="1"/>
          </p:cNvSpPr>
          <p:nvPr>
            <p:ph idx="1"/>
          </p:nvPr>
        </p:nvSpPr>
        <p:spPr/>
        <p:txBody>
          <a:bodyPr>
            <a:normAutofit lnSpcReduction="10000"/>
          </a:bodyPr>
          <a:lstStyle/>
          <a:p>
            <a:r>
              <a:rPr lang="en-US" dirty="0"/>
              <a:t>How is the high stress issue addressed in </a:t>
            </a:r>
            <a:r>
              <a:rPr lang="en-US" dirty="0" smtClean="0"/>
              <a:t>QXF?</a:t>
            </a:r>
            <a:endParaRPr lang="en-US" dirty="0"/>
          </a:p>
          <a:p>
            <a:pPr lvl="1"/>
            <a:r>
              <a:rPr lang="en-US" dirty="0" smtClean="0"/>
              <a:t>The </a:t>
            </a:r>
            <a:r>
              <a:rPr lang="en-US" dirty="0"/>
              <a:t>stress level in QXF at nominal operation is similar to the stress level in HQ at its highest quench </a:t>
            </a:r>
            <a:r>
              <a:rPr lang="en-US" dirty="0" smtClean="0"/>
              <a:t>current (reached in HQ02)</a:t>
            </a:r>
            <a:endParaRPr lang="en-US" dirty="0"/>
          </a:p>
          <a:p>
            <a:pPr lvl="2"/>
            <a:r>
              <a:rPr lang="en-US" dirty="0"/>
              <a:t>Forces in QXF are about 15% </a:t>
            </a:r>
            <a:r>
              <a:rPr lang="en-US" dirty="0" smtClean="0"/>
              <a:t>higher</a:t>
            </a:r>
          </a:p>
          <a:p>
            <a:pPr lvl="2"/>
            <a:r>
              <a:rPr lang="en-US" dirty="0" smtClean="0"/>
              <a:t>Cable is wider (18.1 versus 14.9 mm)</a:t>
            </a:r>
          </a:p>
          <a:p>
            <a:pPr lvl="2"/>
            <a:r>
              <a:rPr lang="en-US" dirty="0" smtClean="0"/>
              <a:t>In average, the azimuthal stress level remains the same (see following slides)</a:t>
            </a:r>
          </a:p>
          <a:p>
            <a:r>
              <a:rPr lang="en-US" dirty="0" smtClean="0"/>
              <a:t>Therefore, </a:t>
            </a:r>
            <a:r>
              <a:rPr lang="en-US" u="sng" dirty="0" smtClean="0"/>
              <a:t>QXF is operating in a stress range demonstrated safe by LARP magnets</a:t>
            </a:r>
            <a:endParaRPr lang="en-US" u="sng" dirty="0"/>
          </a:p>
          <a:p>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15</a:t>
            </a:fld>
            <a:endParaRPr lang="en-US"/>
          </a:p>
        </p:txBody>
      </p:sp>
    </p:spTree>
    <p:extLst>
      <p:ext uri="{BB962C8B-B14F-4D97-AF65-F5344CB8AC3E}">
        <p14:creationId xmlns:p14="http://schemas.microsoft.com/office/powerpoint/2010/main" val="182384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Helene\Magnets\Hilumi\MQXF\Mech\ANSYS\2014_02_14_Mariusz\MQXF_2d_mech_mesh.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55" t="11308" r="30821" b="11606"/>
          <a:stretch/>
        </p:blipFill>
        <p:spPr bwMode="auto">
          <a:xfrm>
            <a:off x="4113871" y="1920871"/>
            <a:ext cx="4683150" cy="400231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r>
              <a:rPr lang="en-US" dirty="0" smtClean="0"/>
              <a:t>HQ – QXF </a:t>
            </a:r>
            <a:br>
              <a:rPr lang="en-US" dirty="0" smtClean="0"/>
            </a:br>
            <a:r>
              <a:rPr lang="en-US" dirty="0" smtClean="0"/>
              <a:t>models for comparison</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16</a:t>
            </a:fld>
            <a:endParaRPr lang="en-US"/>
          </a:p>
        </p:txBody>
      </p:sp>
      <p:pic>
        <p:nvPicPr>
          <p:cNvPr id="2050" name="Picture 2" descr="C:\Helene\Magnets\HQ\Computation\ANSYS\2D\180Tm\3steps_180Tm\HQ_2d_mech_16200_mes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5" t="3680" r="12566" b="6119"/>
          <a:stretch/>
        </p:blipFill>
        <p:spPr bwMode="auto">
          <a:xfrm>
            <a:off x="-13010" y="2476497"/>
            <a:ext cx="4154759" cy="34150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154759" y="1658443"/>
            <a:ext cx="2209800" cy="646331"/>
          </a:xfrm>
          <a:prstGeom prst="rect">
            <a:avLst/>
          </a:prstGeom>
          <a:noFill/>
        </p:spPr>
        <p:txBody>
          <a:bodyPr wrap="square" rtlCol="0">
            <a:spAutoFit/>
          </a:bodyPr>
          <a:lstStyle/>
          <a:p>
            <a:r>
              <a:rPr lang="en-US" sz="1200" dirty="0" smtClean="0">
                <a:latin typeface="+mj-lt"/>
              </a:rPr>
              <a:t>Additional step with SS shell for </a:t>
            </a:r>
            <a:r>
              <a:rPr lang="en-US" sz="1200" dirty="0" err="1" smtClean="0">
                <a:latin typeface="+mj-lt"/>
              </a:rPr>
              <a:t>LHe</a:t>
            </a:r>
            <a:r>
              <a:rPr lang="en-US" sz="1200" dirty="0" smtClean="0">
                <a:latin typeface="+mj-lt"/>
              </a:rPr>
              <a:t> containment</a:t>
            </a:r>
          </a:p>
          <a:p>
            <a:endParaRPr lang="en-US" sz="1200" dirty="0">
              <a:latin typeface="+mj-lt"/>
            </a:endParaRPr>
          </a:p>
        </p:txBody>
      </p:sp>
      <p:cxnSp>
        <p:nvCxnSpPr>
          <p:cNvPr id="15" name="Straight Connector 14"/>
          <p:cNvCxnSpPr/>
          <p:nvPr/>
        </p:nvCxnSpPr>
        <p:spPr>
          <a:xfrm>
            <a:off x="6248400" y="1889276"/>
            <a:ext cx="838200" cy="168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2012" y="2362200"/>
            <a:ext cx="2252547" cy="1169551"/>
          </a:xfrm>
          <a:prstGeom prst="rect">
            <a:avLst/>
          </a:prstGeom>
          <a:noFill/>
        </p:spPr>
        <p:txBody>
          <a:bodyPr wrap="square" rtlCol="0">
            <a:spAutoFit/>
          </a:bodyPr>
          <a:lstStyle/>
          <a:p>
            <a:pPr algn="ctr"/>
            <a:r>
              <a:rPr lang="en-US" sz="1400" b="1" u="sng" dirty="0" smtClean="0">
                <a:latin typeface="+mn-lt"/>
              </a:rPr>
              <a:t>QXF</a:t>
            </a:r>
          </a:p>
          <a:p>
            <a:pPr algn="ctr"/>
            <a:r>
              <a:rPr lang="en-US" sz="1400" dirty="0" smtClean="0">
                <a:latin typeface="+mn-lt"/>
              </a:rPr>
              <a:t>Aperture 150 mm</a:t>
            </a:r>
          </a:p>
          <a:p>
            <a:pPr algn="ctr"/>
            <a:r>
              <a:rPr lang="en-US" sz="1400" dirty="0" err="1" smtClean="0">
                <a:latin typeface="+mn-lt"/>
              </a:rPr>
              <a:t>Alu</a:t>
            </a:r>
            <a:r>
              <a:rPr lang="en-US" sz="1400" dirty="0" smtClean="0">
                <a:latin typeface="+mn-lt"/>
              </a:rPr>
              <a:t> shell OD: 614 mm</a:t>
            </a:r>
          </a:p>
          <a:p>
            <a:pPr algn="ctr"/>
            <a:r>
              <a:rPr lang="en-US" sz="1400" dirty="0" err="1" smtClean="0">
                <a:latin typeface="+mn-lt"/>
              </a:rPr>
              <a:t>Alu</a:t>
            </a:r>
            <a:r>
              <a:rPr lang="en-US" sz="1400" dirty="0" smtClean="0">
                <a:latin typeface="+mn-lt"/>
              </a:rPr>
              <a:t> shell thickness: 29 mm</a:t>
            </a:r>
          </a:p>
          <a:p>
            <a:pPr algn="ctr"/>
            <a:r>
              <a:rPr lang="en-US" sz="1400" dirty="0" err="1" smtClean="0">
                <a:latin typeface="+mn-lt"/>
              </a:rPr>
              <a:t>LHe</a:t>
            </a:r>
            <a:r>
              <a:rPr lang="en-US" sz="1400" dirty="0" smtClean="0">
                <a:latin typeface="+mn-lt"/>
              </a:rPr>
              <a:t> vessel OD: 630 mm</a:t>
            </a:r>
            <a:endParaRPr lang="en-US" sz="1400" dirty="0">
              <a:latin typeface="+mn-lt"/>
            </a:endParaRPr>
          </a:p>
        </p:txBody>
      </p:sp>
      <p:sp>
        <p:nvSpPr>
          <p:cNvPr id="22" name="TextBox 21"/>
          <p:cNvSpPr txBox="1"/>
          <p:nvPr/>
        </p:nvSpPr>
        <p:spPr>
          <a:xfrm>
            <a:off x="-13010" y="2057400"/>
            <a:ext cx="2252547" cy="1169551"/>
          </a:xfrm>
          <a:prstGeom prst="rect">
            <a:avLst/>
          </a:prstGeom>
          <a:noFill/>
        </p:spPr>
        <p:txBody>
          <a:bodyPr wrap="square" rtlCol="0">
            <a:spAutoFit/>
          </a:bodyPr>
          <a:lstStyle/>
          <a:p>
            <a:pPr algn="ctr"/>
            <a:r>
              <a:rPr lang="en-US" sz="1400" b="1" u="sng" dirty="0" smtClean="0">
                <a:latin typeface="+mn-lt"/>
              </a:rPr>
              <a:t>HQ</a:t>
            </a:r>
          </a:p>
          <a:p>
            <a:pPr algn="ctr"/>
            <a:r>
              <a:rPr lang="en-US" sz="1400" dirty="0" smtClean="0">
                <a:latin typeface="+mn-lt"/>
              </a:rPr>
              <a:t>Aperture 120 mm</a:t>
            </a:r>
          </a:p>
          <a:p>
            <a:pPr algn="ctr"/>
            <a:r>
              <a:rPr lang="en-US" sz="1400" dirty="0" err="1" smtClean="0">
                <a:latin typeface="+mn-lt"/>
              </a:rPr>
              <a:t>Alu</a:t>
            </a:r>
            <a:r>
              <a:rPr lang="en-US" sz="1400" dirty="0" smtClean="0">
                <a:latin typeface="+mn-lt"/>
              </a:rPr>
              <a:t> shell OD: 570 mm</a:t>
            </a:r>
          </a:p>
          <a:p>
            <a:pPr algn="ctr"/>
            <a:r>
              <a:rPr lang="en-US" sz="1400" dirty="0" err="1" smtClean="0">
                <a:latin typeface="+mn-lt"/>
              </a:rPr>
              <a:t>Alu</a:t>
            </a:r>
            <a:r>
              <a:rPr lang="en-US" sz="1400" dirty="0" smtClean="0">
                <a:latin typeface="+mn-lt"/>
              </a:rPr>
              <a:t> shell thickness: 25 mm</a:t>
            </a:r>
          </a:p>
          <a:p>
            <a:pPr algn="ctr"/>
            <a:endParaRPr lang="en-US" sz="1400" dirty="0" smtClean="0">
              <a:latin typeface="+mn-lt"/>
            </a:endParaRPr>
          </a:p>
        </p:txBody>
      </p:sp>
    </p:spTree>
    <p:extLst>
      <p:ext uri="{BB962C8B-B14F-4D97-AF65-F5344CB8AC3E}">
        <p14:creationId xmlns:p14="http://schemas.microsoft.com/office/powerpoint/2010/main" val="2670763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Coil Stress comparison</a:t>
            </a:r>
            <a:br>
              <a:rPr lang="en-US" dirty="0" smtClean="0"/>
            </a:br>
            <a:r>
              <a:rPr lang="en-US" dirty="0" smtClean="0"/>
              <a:t>HQ versus QXF</a:t>
            </a:r>
            <a:endParaRPr lang="en-US" dirty="0"/>
          </a:p>
        </p:txBody>
      </p:sp>
      <p:sp>
        <p:nvSpPr>
          <p:cNvPr id="3" name="Content Placeholder 2"/>
          <p:cNvSpPr>
            <a:spLocks noGrp="1"/>
          </p:cNvSpPr>
          <p:nvPr>
            <p:ph sz="half" idx="1"/>
          </p:nvPr>
        </p:nvSpPr>
        <p:spPr>
          <a:xfrm>
            <a:off x="457200" y="1295400"/>
            <a:ext cx="4038600" cy="4525963"/>
          </a:xfrm>
        </p:spPr>
        <p:txBody>
          <a:bodyPr/>
          <a:lstStyle/>
          <a:p>
            <a:r>
              <a:rPr lang="en-US" sz="1400" dirty="0" smtClean="0"/>
              <a:t>HQ at maximum performance</a:t>
            </a:r>
            <a:r>
              <a:rPr lang="en-US" sz="1400" dirty="0"/>
              <a:t> </a:t>
            </a:r>
            <a:r>
              <a:rPr lang="en-US" sz="1400" dirty="0" smtClean="0"/>
              <a:t>reached in HQ02 test : 16.2 kA – 184 T/m</a:t>
            </a:r>
            <a:endParaRPr lang="en-US" sz="1000" dirty="0" smtClean="0"/>
          </a:p>
          <a:p>
            <a:pPr marL="0" indent="0">
              <a:buNone/>
            </a:pPr>
            <a:endParaRPr lang="en-US" dirty="0"/>
          </a:p>
        </p:txBody>
      </p:sp>
      <p:sp>
        <p:nvSpPr>
          <p:cNvPr id="4" name="Content Placeholder 3"/>
          <p:cNvSpPr>
            <a:spLocks noGrp="1"/>
          </p:cNvSpPr>
          <p:nvPr>
            <p:ph sz="half" idx="2"/>
          </p:nvPr>
        </p:nvSpPr>
        <p:spPr>
          <a:xfrm>
            <a:off x="4648200" y="1295400"/>
            <a:ext cx="4038600" cy="4525963"/>
          </a:xfrm>
        </p:spPr>
        <p:txBody>
          <a:bodyPr>
            <a:normAutofit/>
          </a:bodyPr>
          <a:lstStyle/>
          <a:p>
            <a:r>
              <a:rPr lang="en-US" sz="1400" dirty="0" smtClean="0"/>
              <a:t>QXF nominal performance</a:t>
            </a:r>
          </a:p>
          <a:p>
            <a:pPr lvl="1"/>
            <a:r>
              <a:rPr lang="en-US" sz="1000" dirty="0" smtClean="0"/>
              <a:t>17.4 kA – 140 T/m</a:t>
            </a:r>
            <a:endParaRPr lang="en-US" sz="1000" dirty="0"/>
          </a:p>
        </p:txBody>
      </p:sp>
      <p:sp>
        <p:nvSpPr>
          <p:cNvPr id="5" name="Slide Number Placeholder 4"/>
          <p:cNvSpPr>
            <a:spLocks noGrp="1"/>
          </p:cNvSpPr>
          <p:nvPr>
            <p:ph type="sldNum" sz="quarter" idx="12"/>
          </p:nvPr>
        </p:nvSpPr>
        <p:spPr/>
        <p:txBody>
          <a:bodyPr/>
          <a:lstStyle/>
          <a:p>
            <a:fld id="{E5266E6E-3187-4C1D-BA6D-2ACAC749C432}" type="slidenum">
              <a:rPr lang="en-US" smtClean="0"/>
              <a:t>17</a:t>
            </a:fld>
            <a:endParaRPr lang="en-US"/>
          </a:p>
        </p:txBody>
      </p:sp>
      <p:pic>
        <p:nvPicPr>
          <p:cNvPr id="1026" name="Picture 2" descr="C:\Helene\Magnets\HQ\Computation\ANSYS\2D\180Tm\3steps_180Tm\HQ_2d_mech_16200_coil_ST_col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194"/>
          <a:stretch/>
        </p:blipFill>
        <p:spPr bwMode="auto">
          <a:xfrm>
            <a:off x="228600" y="1981200"/>
            <a:ext cx="1852961" cy="18516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lene\Magnets\HQ\Computation\ANSYS\2D\180Tm\3steps_180Tm\HQ_2d_mech_16200_coil_ST_cold.png"/>
          <p:cNvPicPr>
            <a:picLocks noChangeAspect="1" noChangeArrowheads="1"/>
          </p:cNvPicPr>
          <p:nvPr/>
        </p:nvPicPr>
        <p:blipFill rotWithShape="1">
          <a:blip r:embed="rId2">
            <a:extLst>
              <a:ext uri="{28A0092B-C50C-407E-A947-70E740481C1C}">
                <a14:useLocalDpi xmlns:a14="http://schemas.microsoft.com/office/drawing/2010/main" val="0"/>
              </a:ext>
            </a:extLst>
          </a:blip>
          <a:srcRect l="71783" t="64913" r="10691" b="3223"/>
          <a:stretch/>
        </p:blipFill>
        <p:spPr bwMode="auto">
          <a:xfrm>
            <a:off x="1981200" y="2401229"/>
            <a:ext cx="1176455" cy="1556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81561" y="2024023"/>
            <a:ext cx="966439" cy="276999"/>
          </a:xfrm>
          <a:prstGeom prst="rect">
            <a:avLst/>
          </a:prstGeom>
          <a:noFill/>
        </p:spPr>
        <p:txBody>
          <a:bodyPr wrap="square" rtlCol="0">
            <a:spAutoFit/>
          </a:bodyPr>
          <a:lstStyle/>
          <a:p>
            <a:r>
              <a:rPr lang="en-US" sz="1200" dirty="0" err="1">
                <a:latin typeface="Symbol" panose="05050102010706020507" pitchFamily="18" charset="2"/>
              </a:rPr>
              <a:t>s</a:t>
            </a:r>
            <a:r>
              <a:rPr lang="en-US" sz="1200" dirty="0" err="1" smtClean="0">
                <a:latin typeface="Symbol" panose="05050102010706020507" pitchFamily="18" charset="2"/>
              </a:rPr>
              <a:t>q</a:t>
            </a:r>
            <a:r>
              <a:rPr lang="en-US" sz="1200" dirty="0" smtClean="0">
                <a:latin typeface="+mn-lt"/>
              </a:rPr>
              <a:t> at 4.2 K</a:t>
            </a:r>
            <a:endParaRPr lang="en-US" sz="1200" dirty="0">
              <a:latin typeface="+mn-lt"/>
            </a:endParaRPr>
          </a:p>
        </p:txBody>
      </p:sp>
      <p:pic>
        <p:nvPicPr>
          <p:cNvPr id="1027" name="Picture 3" descr="C:\Helene\Magnets\HQ\Computation\ANSYS\2D\180Tm\3steps_180Tm\HQ_2d_mech_16200_coil_ST_16200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132"/>
          <a:stretch/>
        </p:blipFill>
        <p:spPr bwMode="auto">
          <a:xfrm>
            <a:off x="304800" y="4191000"/>
            <a:ext cx="1676400" cy="1851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Helene\Magnets\HQ\Computation\ANSYS\2D\180Tm\3steps_180Tm\HQ_2d_mech_16200_coil_ST_16200A.png"/>
          <p:cNvPicPr>
            <a:picLocks noChangeAspect="1" noChangeArrowheads="1"/>
          </p:cNvPicPr>
          <p:nvPr/>
        </p:nvPicPr>
        <p:blipFill rotWithShape="1">
          <a:blip r:embed="rId3">
            <a:extLst>
              <a:ext uri="{28A0092B-C50C-407E-A947-70E740481C1C}">
                <a14:useLocalDpi xmlns:a14="http://schemas.microsoft.com/office/drawing/2010/main" val="0"/>
              </a:ext>
            </a:extLst>
          </a:blip>
          <a:srcRect l="71418" t="65342" r="9888" b="4146"/>
          <a:stretch/>
        </p:blipFill>
        <p:spPr bwMode="auto">
          <a:xfrm>
            <a:off x="2022039" y="4696696"/>
            <a:ext cx="1178361" cy="1399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52800" y="4052500"/>
            <a:ext cx="1850639" cy="276999"/>
          </a:xfrm>
          <a:prstGeom prst="rect">
            <a:avLst/>
          </a:prstGeom>
          <a:noFill/>
        </p:spPr>
        <p:txBody>
          <a:bodyPr wrap="square" rtlCol="0">
            <a:spAutoFit/>
          </a:bodyPr>
          <a:lstStyle/>
          <a:p>
            <a:r>
              <a:rPr lang="en-US" sz="1200" dirty="0" err="1">
                <a:latin typeface="Symbol" panose="05050102010706020507" pitchFamily="18" charset="2"/>
              </a:rPr>
              <a:t>s</a:t>
            </a:r>
            <a:r>
              <a:rPr lang="en-US" sz="1200" dirty="0" err="1" smtClean="0">
                <a:latin typeface="Symbol" panose="05050102010706020507" pitchFamily="18" charset="2"/>
              </a:rPr>
              <a:t>q</a:t>
            </a:r>
            <a:r>
              <a:rPr lang="en-US" sz="1200" dirty="0" smtClean="0">
                <a:latin typeface="+mn-lt"/>
              </a:rPr>
              <a:t> with Lorentz forces</a:t>
            </a:r>
            <a:endParaRPr lang="en-US" sz="1200" dirty="0">
              <a:latin typeface="+mn-lt"/>
            </a:endParaRPr>
          </a:p>
        </p:txBody>
      </p:sp>
      <p:sp>
        <p:nvSpPr>
          <p:cNvPr id="8" name="TextBox 7"/>
          <p:cNvSpPr txBox="1"/>
          <p:nvPr/>
        </p:nvSpPr>
        <p:spPr>
          <a:xfrm>
            <a:off x="2094571" y="4248834"/>
            <a:ext cx="1524000" cy="646331"/>
          </a:xfrm>
          <a:prstGeom prst="rect">
            <a:avLst/>
          </a:prstGeom>
          <a:noFill/>
        </p:spPr>
        <p:txBody>
          <a:bodyPr wrap="square" rtlCol="0">
            <a:spAutoFit/>
          </a:bodyPr>
          <a:lstStyle/>
          <a:p>
            <a:r>
              <a:rPr lang="en-US" sz="1200" dirty="0" err="1" smtClean="0">
                <a:latin typeface="+mn-lt"/>
              </a:rPr>
              <a:t>Fx</a:t>
            </a:r>
            <a:r>
              <a:rPr lang="en-US" sz="1200" dirty="0" smtClean="0">
                <a:latin typeface="+mn-lt"/>
              </a:rPr>
              <a:t> = 2.4 MN/m</a:t>
            </a:r>
          </a:p>
          <a:p>
            <a:r>
              <a:rPr lang="en-US" sz="1200" dirty="0" err="1" smtClean="0">
                <a:latin typeface="+mn-lt"/>
              </a:rPr>
              <a:t>Fy</a:t>
            </a:r>
            <a:r>
              <a:rPr lang="en-US" sz="1200" dirty="0" smtClean="0">
                <a:latin typeface="+mn-lt"/>
              </a:rPr>
              <a:t> = -3.4 MN/m</a:t>
            </a:r>
          </a:p>
          <a:p>
            <a:endParaRPr lang="en-US" sz="1200" dirty="0">
              <a:latin typeface="+mn-lt"/>
            </a:endParaRPr>
          </a:p>
        </p:txBody>
      </p:sp>
      <p:pic>
        <p:nvPicPr>
          <p:cNvPr id="1028" name="Picture 4" descr="C:\Helene\Magnets\Hilumi\MQXF\Mech\ANSYS\2014_02_14_Mariusz\MQXF_2D_mech_coilsy_4col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444"/>
          <a:stretch/>
        </p:blipFill>
        <p:spPr bwMode="auto">
          <a:xfrm>
            <a:off x="4663068" y="1905000"/>
            <a:ext cx="1886415" cy="19288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Helene\Magnets\Hilumi\MQXF\Mech\ANSYS\2014_02_14_Mariusz\MQXF_2D_mech_coilsy_4cold.jpg"/>
          <p:cNvPicPr>
            <a:picLocks noChangeAspect="1" noChangeArrowheads="1"/>
          </p:cNvPicPr>
          <p:nvPr/>
        </p:nvPicPr>
        <p:blipFill rotWithShape="1">
          <a:blip r:embed="rId5">
            <a:extLst>
              <a:ext uri="{28A0092B-C50C-407E-A947-70E740481C1C}">
                <a14:useLocalDpi xmlns:a14="http://schemas.microsoft.com/office/drawing/2010/main" val="0"/>
              </a:ext>
            </a:extLst>
          </a:blip>
          <a:srcRect l="76020" t="46281" b="20233"/>
          <a:stretch/>
        </p:blipFill>
        <p:spPr bwMode="auto">
          <a:xfrm>
            <a:off x="6733477" y="2610314"/>
            <a:ext cx="1083528" cy="11379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733477" y="2170110"/>
            <a:ext cx="966439" cy="276999"/>
          </a:xfrm>
          <a:prstGeom prst="rect">
            <a:avLst/>
          </a:prstGeom>
          <a:noFill/>
        </p:spPr>
        <p:txBody>
          <a:bodyPr wrap="square" rtlCol="0">
            <a:spAutoFit/>
          </a:bodyPr>
          <a:lstStyle/>
          <a:p>
            <a:r>
              <a:rPr lang="en-US" sz="1200" dirty="0" err="1">
                <a:latin typeface="Symbol" panose="05050102010706020507" pitchFamily="18" charset="2"/>
              </a:rPr>
              <a:t>s</a:t>
            </a:r>
            <a:r>
              <a:rPr lang="en-US" sz="1200" dirty="0" err="1" smtClean="0">
                <a:latin typeface="Symbol" panose="05050102010706020507" pitchFamily="18" charset="2"/>
              </a:rPr>
              <a:t>q</a:t>
            </a:r>
            <a:r>
              <a:rPr lang="en-US" sz="1200" dirty="0" smtClean="0">
                <a:latin typeface="+mn-lt"/>
              </a:rPr>
              <a:t> at 4.2 K</a:t>
            </a:r>
            <a:endParaRPr lang="en-US" sz="1200" dirty="0">
              <a:latin typeface="+mn-lt"/>
            </a:endParaRPr>
          </a:p>
        </p:txBody>
      </p:sp>
      <p:pic>
        <p:nvPicPr>
          <p:cNvPr id="1030" name="Picture 6" descr="C:\Helene\Magnets\Hilumi\MQXF\Mech\ANSYS\2014_02_14_Mariusz\Nominal_gradient\MQXF_2D_mech_coilsy_5field.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8335"/>
          <a:stretch/>
        </p:blipFill>
        <p:spPr bwMode="auto">
          <a:xfrm>
            <a:off x="4652090" y="4041655"/>
            <a:ext cx="1837920" cy="19288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Helene\Magnets\Hilumi\MQXF\Mech\ANSYS\2014_02_14_Mariusz\Nominal_gradient\MQXF_2D_mech_coilsy_5field.jpg"/>
          <p:cNvPicPr>
            <a:picLocks noChangeAspect="1" noChangeArrowheads="1"/>
          </p:cNvPicPr>
          <p:nvPr/>
        </p:nvPicPr>
        <p:blipFill rotWithShape="1">
          <a:blip r:embed="rId7">
            <a:extLst>
              <a:ext uri="{28A0092B-C50C-407E-A947-70E740481C1C}">
                <a14:useLocalDpi xmlns:a14="http://schemas.microsoft.com/office/drawing/2010/main" val="0"/>
              </a:ext>
            </a:extLst>
          </a:blip>
          <a:srcRect l="75216" t="46261" b="16424"/>
          <a:stretch/>
        </p:blipFill>
        <p:spPr bwMode="auto">
          <a:xfrm>
            <a:off x="6632220" y="4681654"/>
            <a:ext cx="1278608" cy="1447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568068" y="4046262"/>
            <a:ext cx="1850639" cy="276999"/>
          </a:xfrm>
          <a:prstGeom prst="rect">
            <a:avLst/>
          </a:prstGeom>
          <a:noFill/>
        </p:spPr>
        <p:txBody>
          <a:bodyPr wrap="square" rtlCol="0">
            <a:spAutoFit/>
          </a:bodyPr>
          <a:lstStyle/>
          <a:p>
            <a:r>
              <a:rPr lang="en-US" sz="1200" dirty="0" err="1">
                <a:latin typeface="Symbol" panose="05050102010706020507" pitchFamily="18" charset="2"/>
              </a:rPr>
              <a:t>s</a:t>
            </a:r>
            <a:r>
              <a:rPr lang="en-US" sz="1200" dirty="0" err="1" smtClean="0">
                <a:latin typeface="Symbol" panose="05050102010706020507" pitchFamily="18" charset="2"/>
              </a:rPr>
              <a:t>q</a:t>
            </a:r>
            <a:r>
              <a:rPr lang="en-US" sz="1200" dirty="0" smtClean="0">
                <a:latin typeface="+mn-lt"/>
              </a:rPr>
              <a:t> with Lorentz forces</a:t>
            </a:r>
            <a:endParaRPr lang="en-US" sz="1200" dirty="0">
              <a:latin typeface="+mn-lt"/>
            </a:endParaRPr>
          </a:p>
        </p:txBody>
      </p:sp>
      <p:sp>
        <p:nvSpPr>
          <p:cNvPr id="20" name="TextBox 19"/>
          <p:cNvSpPr txBox="1"/>
          <p:nvPr/>
        </p:nvSpPr>
        <p:spPr>
          <a:xfrm>
            <a:off x="6632220" y="4289501"/>
            <a:ext cx="1524000" cy="646331"/>
          </a:xfrm>
          <a:prstGeom prst="rect">
            <a:avLst/>
          </a:prstGeom>
          <a:noFill/>
        </p:spPr>
        <p:txBody>
          <a:bodyPr wrap="square" rtlCol="0">
            <a:spAutoFit/>
          </a:bodyPr>
          <a:lstStyle/>
          <a:p>
            <a:r>
              <a:rPr lang="en-US" sz="1200" dirty="0" err="1" smtClean="0">
                <a:latin typeface="+mn-lt"/>
              </a:rPr>
              <a:t>Fx</a:t>
            </a:r>
            <a:r>
              <a:rPr lang="en-US" sz="1200" dirty="0" smtClean="0">
                <a:latin typeface="+mn-lt"/>
              </a:rPr>
              <a:t> = 2.75 MN/m</a:t>
            </a:r>
          </a:p>
          <a:p>
            <a:r>
              <a:rPr lang="en-US" sz="1200" dirty="0" err="1" smtClean="0">
                <a:latin typeface="+mn-lt"/>
              </a:rPr>
              <a:t>Fy</a:t>
            </a:r>
            <a:r>
              <a:rPr lang="en-US" sz="1200" dirty="0" smtClean="0">
                <a:latin typeface="+mn-lt"/>
              </a:rPr>
              <a:t> = -3.9MN/m</a:t>
            </a:r>
          </a:p>
          <a:p>
            <a:endParaRPr lang="en-US" sz="1200" dirty="0">
              <a:latin typeface="+mn-lt"/>
            </a:endParaRPr>
          </a:p>
        </p:txBody>
      </p:sp>
      <p:sp>
        <p:nvSpPr>
          <p:cNvPr id="21" name="TextBox 20"/>
          <p:cNvSpPr txBox="1"/>
          <p:nvPr/>
        </p:nvSpPr>
        <p:spPr>
          <a:xfrm>
            <a:off x="237893" y="6057900"/>
            <a:ext cx="9067800" cy="523220"/>
          </a:xfrm>
          <a:prstGeom prst="rect">
            <a:avLst/>
          </a:prstGeom>
          <a:noFill/>
        </p:spPr>
        <p:txBody>
          <a:bodyPr wrap="square" rtlCol="0">
            <a:spAutoFit/>
          </a:bodyPr>
          <a:lstStyle/>
          <a:p>
            <a:r>
              <a:rPr lang="en-US" sz="1400" dirty="0" smtClean="0">
                <a:latin typeface="+mn-lt"/>
              </a:rPr>
              <a:t>Comparison of highest HQ performance (reached in HQ02 magnet) with QXF nominal performance</a:t>
            </a:r>
          </a:p>
          <a:p>
            <a:r>
              <a:rPr lang="en-US" sz="1400" b="1" dirty="0" smtClean="0">
                <a:latin typeface="+mn-lt"/>
              </a:rPr>
              <a:t>15% more Lorentz force but larger conductor by 20 % =&gt; Lorentz stresses in the coil remain of the same level </a:t>
            </a:r>
            <a:endParaRPr lang="en-US" sz="1400" b="1" dirty="0">
              <a:latin typeface="+mn-lt"/>
            </a:endParaRPr>
          </a:p>
        </p:txBody>
      </p:sp>
    </p:spTree>
    <p:extLst>
      <p:ext uri="{BB962C8B-B14F-4D97-AF65-F5344CB8AC3E}">
        <p14:creationId xmlns:p14="http://schemas.microsoft.com/office/powerpoint/2010/main" val="2672848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Shell azimuthal stress comparison</a:t>
            </a:r>
            <a:br>
              <a:rPr lang="en-US" dirty="0" smtClean="0"/>
            </a:br>
            <a:r>
              <a:rPr lang="en-US" dirty="0" smtClean="0"/>
              <a:t>HQ/QXF comparison</a:t>
            </a:r>
            <a:endParaRPr lang="en-US" dirty="0"/>
          </a:p>
        </p:txBody>
      </p:sp>
      <p:sp>
        <p:nvSpPr>
          <p:cNvPr id="13" name="Content Placeholder 12"/>
          <p:cNvSpPr>
            <a:spLocks noGrp="1"/>
          </p:cNvSpPr>
          <p:nvPr>
            <p:ph sz="half" idx="1"/>
          </p:nvPr>
        </p:nvSpPr>
        <p:spPr/>
        <p:txBody>
          <a:bodyPr/>
          <a:lstStyle/>
          <a:p>
            <a:r>
              <a:rPr lang="en-US" sz="1400" dirty="0"/>
              <a:t>HQ </a:t>
            </a:r>
            <a:r>
              <a:rPr lang="en-US" sz="1400" dirty="0" smtClean="0"/>
              <a:t>at maximum </a:t>
            </a:r>
            <a:r>
              <a:rPr lang="en-US" sz="1400" dirty="0"/>
              <a:t>performance reached in HQ02 test : 16.2 kA – 184 </a:t>
            </a:r>
            <a:r>
              <a:rPr lang="en-US" sz="1400" dirty="0" smtClean="0"/>
              <a:t>T/m</a:t>
            </a:r>
          </a:p>
          <a:p>
            <a:pPr lvl="1"/>
            <a:r>
              <a:rPr lang="en-US" sz="1000" dirty="0" smtClean="0"/>
              <a:t>25 mm Aluminum shell azimuthal stress</a:t>
            </a:r>
          </a:p>
          <a:p>
            <a:pPr marL="0" indent="0">
              <a:buNone/>
            </a:pPr>
            <a:endParaRPr lang="en-US" sz="1400" dirty="0"/>
          </a:p>
          <a:p>
            <a:endParaRPr lang="en-US" dirty="0"/>
          </a:p>
        </p:txBody>
      </p:sp>
      <p:sp>
        <p:nvSpPr>
          <p:cNvPr id="14" name="Content Placeholder 13"/>
          <p:cNvSpPr>
            <a:spLocks noGrp="1"/>
          </p:cNvSpPr>
          <p:nvPr>
            <p:ph sz="half" idx="2"/>
          </p:nvPr>
        </p:nvSpPr>
        <p:spPr/>
        <p:txBody>
          <a:bodyPr/>
          <a:lstStyle/>
          <a:p>
            <a:r>
              <a:rPr lang="en-US" sz="1400" dirty="0"/>
              <a:t>QXF nominal performance</a:t>
            </a:r>
          </a:p>
          <a:p>
            <a:pPr lvl="1"/>
            <a:r>
              <a:rPr lang="en-US" sz="1000" dirty="0"/>
              <a:t>17.4 kA – 140 </a:t>
            </a:r>
            <a:r>
              <a:rPr lang="en-US" sz="1000" dirty="0" smtClean="0"/>
              <a:t>T/m</a:t>
            </a:r>
          </a:p>
          <a:p>
            <a:pPr lvl="1"/>
            <a:r>
              <a:rPr lang="en-US" sz="1000" dirty="0" smtClean="0"/>
              <a:t>29 mm Aluminum shell azimuthal stress </a:t>
            </a:r>
          </a:p>
          <a:p>
            <a:pPr lvl="1"/>
            <a:r>
              <a:rPr lang="en-US" sz="1000" b="1" dirty="0" smtClean="0"/>
              <a:t>15% thicker than HQ shell</a:t>
            </a:r>
          </a:p>
          <a:p>
            <a:pPr lvl="1"/>
            <a:r>
              <a:rPr lang="en-US" sz="1000" b="1" dirty="0" smtClean="0"/>
              <a:t>QXF forces ~ 15 % higher than HQ</a:t>
            </a:r>
          </a:p>
          <a:p>
            <a:pPr lvl="1"/>
            <a:r>
              <a:rPr lang="en-US" sz="1000" b="1" dirty="0" smtClean="0"/>
              <a:t>Azimuthal stress in QXF shell similar to HQ</a:t>
            </a:r>
            <a:endParaRPr lang="en-US" sz="1000" b="1" dirty="0"/>
          </a:p>
          <a:p>
            <a:pPr marL="0" indent="0">
              <a:buNone/>
            </a:pP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18</a:t>
            </a:fld>
            <a:endParaRPr lang="en-US"/>
          </a:p>
        </p:txBody>
      </p:sp>
      <p:pic>
        <p:nvPicPr>
          <p:cNvPr id="1028" name="Picture 4" descr="C:\Helene\Magnets\HQ\Computation\ANSYS\2D\180Tm\3steps_180Tm\HQ_2d_mech_16200_shell_SY_184T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949"/>
          <a:stretch/>
        </p:blipFill>
        <p:spPr bwMode="auto">
          <a:xfrm>
            <a:off x="609600" y="2971800"/>
            <a:ext cx="2750634" cy="27974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lene\Magnets\HQ\Computation\ANSYS\2D\180Tm\3steps_180Tm\HQ_2d_mech_16200_shell_SY_184Tmpng"/>
          <p:cNvPicPr>
            <a:picLocks noChangeAspect="1" noChangeArrowheads="1"/>
          </p:cNvPicPr>
          <p:nvPr/>
        </p:nvPicPr>
        <p:blipFill rotWithShape="1">
          <a:blip r:embed="rId2">
            <a:extLst>
              <a:ext uri="{28A0092B-C50C-407E-A947-70E740481C1C}">
                <a14:useLocalDpi xmlns:a14="http://schemas.microsoft.com/office/drawing/2010/main" val="0"/>
              </a:ext>
            </a:extLst>
          </a:blip>
          <a:srcRect l="72081" t="64310" r="5457"/>
          <a:stretch/>
        </p:blipFill>
        <p:spPr bwMode="auto">
          <a:xfrm>
            <a:off x="3100039" y="3581400"/>
            <a:ext cx="1642946" cy="19129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Helene\Magnets\Hilumi\MQXF\Mech\ANSYS\2014_02_14_Mariusz\Nominal_gradient\MQXF_2D_mech_shellsy_5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819400"/>
            <a:ext cx="3719630" cy="279749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V="1">
            <a:off x="5638800" y="3124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657600"/>
            <a:ext cx="762000" cy="523220"/>
          </a:xfrm>
          <a:prstGeom prst="rect">
            <a:avLst/>
          </a:prstGeom>
          <a:noFill/>
        </p:spPr>
        <p:txBody>
          <a:bodyPr wrap="square" rtlCol="0">
            <a:spAutoFit/>
          </a:bodyPr>
          <a:lstStyle/>
          <a:p>
            <a:r>
              <a:rPr lang="en-US" sz="1400" dirty="0" smtClean="0">
                <a:latin typeface="+mn-lt"/>
              </a:rPr>
              <a:t>150 </a:t>
            </a:r>
            <a:r>
              <a:rPr lang="en-US" sz="1400" dirty="0" err="1" smtClean="0">
                <a:latin typeface="+mn-lt"/>
              </a:rPr>
              <a:t>MPa</a:t>
            </a:r>
            <a:endParaRPr lang="en-US" sz="1400" dirty="0">
              <a:latin typeface="+mn-lt"/>
            </a:endParaRPr>
          </a:p>
        </p:txBody>
      </p:sp>
      <p:cxnSp>
        <p:nvCxnSpPr>
          <p:cNvPr id="23" name="Straight Arrow Connector 22"/>
          <p:cNvCxnSpPr/>
          <p:nvPr/>
        </p:nvCxnSpPr>
        <p:spPr>
          <a:xfrm flipV="1">
            <a:off x="1219200" y="3303746"/>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 y="3837146"/>
            <a:ext cx="762000" cy="523220"/>
          </a:xfrm>
          <a:prstGeom prst="rect">
            <a:avLst/>
          </a:prstGeom>
          <a:noFill/>
        </p:spPr>
        <p:txBody>
          <a:bodyPr wrap="square" rtlCol="0">
            <a:spAutoFit/>
          </a:bodyPr>
          <a:lstStyle/>
          <a:p>
            <a:r>
              <a:rPr lang="en-US" sz="1400" dirty="0" smtClean="0">
                <a:latin typeface="+mn-lt"/>
              </a:rPr>
              <a:t>145 </a:t>
            </a:r>
            <a:r>
              <a:rPr lang="en-US" sz="1400" dirty="0" err="1" smtClean="0">
                <a:latin typeface="+mn-lt"/>
              </a:rPr>
              <a:t>MPa</a:t>
            </a:r>
            <a:endParaRPr lang="en-US" sz="1400" dirty="0">
              <a:latin typeface="+mn-lt"/>
            </a:endParaRPr>
          </a:p>
        </p:txBody>
      </p:sp>
      <p:sp>
        <p:nvSpPr>
          <p:cNvPr id="25" name="TextBox 24"/>
          <p:cNvSpPr txBox="1"/>
          <p:nvPr/>
        </p:nvSpPr>
        <p:spPr>
          <a:xfrm>
            <a:off x="209085" y="5867400"/>
            <a:ext cx="9067800" cy="307777"/>
          </a:xfrm>
          <a:prstGeom prst="rect">
            <a:avLst/>
          </a:prstGeom>
          <a:noFill/>
        </p:spPr>
        <p:txBody>
          <a:bodyPr wrap="square" rtlCol="0">
            <a:spAutoFit/>
          </a:bodyPr>
          <a:lstStyle/>
          <a:p>
            <a:r>
              <a:rPr lang="en-US" sz="1400" b="1" dirty="0" smtClean="0">
                <a:latin typeface="+mn-lt"/>
              </a:rPr>
              <a:t>The level of azimuthal stress in HQ and QXF are of the same order</a:t>
            </a:r>
            <a:endParaRPr lang="en-US" sz="1400" b="1" dirty="0">
              <a:latin typeface="+mn-lt"/>
            </a:endParaRPr>
          </a:p>
        </p:txBody>
      </p:sp>
    </p:spTree>
    <p:extLst>
      <p:ext uri="{BB962C8B-B14F-4D97-AF65-F5344CB8AC3E}">
        <p14:creationId xmlns:p14="http://schemas.microsoft.com/office/powerpoint/2010/main" val="144837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Shell</a:t>
            </a:r>
            <a:endParaRPr lang="en-US" dirty="0"/>
          </a:p>
        </p:txBody>
      </p:sp>
      <p:sp>
        <p:nvSpPr>
          <p:cNvPr id="3" name="Slide Number Placeholder 2"/>
          <p:cNvSpPr>
            <a:spLocks noGrp="1"/>
          </p:cNvSpPr>
          <p:nvPr>
            <p:ph type="sldNum" sz="quarter" idx="12"/>
          </p:nvPr>
        </p:nvSpPr>
        <p:spPr/>
        <p:txBody>
          <a:bodyPr/>
          <a:lstStyle/>
          <a:p>
            <a:fld id="{E5266E6E-3187-4C1D-BA6D-2ACAC749C432}" type="slidenum">
              <a:rPr lang="en-US" smtClean="0"/>
              <a:t>19</a:t>
            </a:fld>
            <a:endParaRPr lang="en-US"/>
          </a:p>
        </p:txBody>
      </p:sp>
      <p:sp>
        <p:nvSpPr>
          <p:cNvPr id="4" name="Content Placeholder 7"/>
          <p:cNvSpPr txBox="1">
            <a:spLocks/>
          </p:cNvSpPr>
          <p:nvPr/>
        </p:nvSpPr>
        <p:spPr>
          <a:xfrm>
            <a:off x="-76200" y="1143000"/>
            <a:ext cx="8763000" cy="2133600"/>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baseline="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smtClean="0"/>
              <a:t>LR and LQ experience showed the need to segment the shell to prevent slippage</a:t>
            </a:r>
          </a:p>
          <a:p>
            <a:pPr lvl="1" fontAlgn="auto">
              <a:spcAft>
                <a:spcPts val="0"/>
              </a:spcAft>
            </a:pPr>
            <a:r>
              <a:rPr lang="en-US" dirty="0"/>
              <a:t>During cool-down, shell shrinks more than yoke</a:t>
            </a:r>
          </a:p>
          <a:p>
            <a:pPr lvl="1" fontAlgn="auto">
              <a:spcAft>
                <a:spcPts val="0"/>
              </a:spcAft>
            </a:pPr>
            <a:r>
              <a:rPr lang="en-US" dirty="0"/>
              <a:t>Friction limits the shell contraction</a:t>
            </a:r>
          </a:p>
          <a:p>
            <a:pPr lvl="1" fontAlgn="auto">
              <a:spcAft>
                <a:spcPts val="0"/>
              </a:spcAft>
            </a:pPr>
            <a:r>
              <a:rPr lang="en-US" dirty="0"/>
              <a:t>During excitation, slippage may </a:t>
            </a:r>
            <a:r>
              <a:rPr lang="en-US" dirty="0" smtClean="0"/>
              <a:t>occur</a:t>
            </a:r>
          </a:p>
          <a:p>
            <a:pPr lvl="1" fontAlgn="auto">
              <a:spcAft>
                <a:spcPts val="0"/>
              </a:spcAft>
            </a:pPr>
            <a:endParaRPr lang="en-US" dirty="0"/>
          </a:p>
          <a:p>
            <a:pPr fontAlgn="auto">
              <a:spcAft>
                <a:spcPts val="0"/>
              </a:spcAft>
            </a:pPr>
            <a:r>
              <a:rPr lang="en-US" dirty="0"/>
              <a:t>3D </a:t>
            </a:r>
            <a:r>
              <a:rPr lang="en-US" dirty="0" err="1"/>
              <a:t>ansys</a:t>
            </a:r>
            <a:r>
              <a:rPr lang="en-US" dirty="0"/>
              <a:t> analysis</a:t>
            </a:r>
          </a:p>
          <a:p>
            <a:pPr lvl="1" fontAlgn="auto">
              <a:spcAft>
                <a:spcPts val="0"/>
              </a:spcAft>
            </a:pPr>
            <a:r>
              <a:rPr lang="en-US" dirty="0"/>
              <a:t>Cross-checked results between LBNL and CERN</a:t>
            </a:r>
          </a:p>
          <a:p>
            <a:pPr lvl="1" fontAlgn="auto">
              <a:spcAft>
                <a:spcPts val="0"/>
              </a:spcAft>
            </a:pPr>
            <a:r>
              <a:rPr lang="en-US" dirty="0"/>
              <a:t>Based on previous </a:t>
            </a:r>
            <a:r>
              <a:rPr lang="en-US" dirty="0" smtClean="0"/>
              <a:t>experience</a:t>
            </a:r>
          </a:p>
          <a:p>
            <a:pPr lvl="1" fontAlgn="auto">
              <a:spcAft>
                <a:spcPts val="0"/>
              </a:spcAft>
            </a:pPr>
            <a:r>
              <a:rPr lang="en-US" dirty="0" smtClean="0"/>
              <a:t>The SQXF shell will be made of 2 segments</a:t>
            </a:r>
          </a:p>
          <a:p>
            <a:pPr lvl="1" fontAlgn="auto">
              <a:spcAft>
                <a:spcPts val="0"/>
              </a:spcAft>
            </a:pPr>
            <a:r>
              <a:rPr lang="en-US" dirty="0" smtClean="0"/>
              <a:t>For LQXF: analysis ongoing</a:t>
            </a:r>
            <a:endParaRPr lang="en-US" dirty="0"/>
          </a:p>
          <a:p>
            <a:pPr lvl="1" fontAlgn="auto">
              <a:spcAft>
                <a:spcPts val="0"/>
              </a:spcAft>
            </a:pPr>
            <a:endParaRPr lang="en-US" dirty="0" smtClean="0"/>
          </a:p>
          <a:p>
            <a:pPr fontAlgn="auto">
              <a:spcAft>
                <a:spcPts val="0"/>
              </a:spcAft>
            </a:pPr>
            <a:endParaRPr lang="en-US" dirty="0"/>
          </a:p>
          <a:p>
            <a:pPr fontAlgn="auto">
              <a:spcAft>
                <a:spcPts val="0"/>
              </a:spcAft>
            </a:pPr>
            <a:endParaRPr lang="en-US" dirty="0" smtClean="0"/>
          </a:p>
          <a:p>
            <a:pPr fontAlgn="auto">
              <a:spcAft>
                <a:spcPts val="0"/>
              </a:spcAft>
            </a:pPr>
            <a:endParaRPr lang="en-US" dirty="0" smtClean="0"/>
          </a:p>
          <a:p>
            <a:pPr fontAlgn="auto">
              <a:spcAft>
                <a:spcPts val="0"/>
              </a:spcAft>
            </a:pPr>
            <a:endParaRPr lang="en-US" dirty="0"/>
          </a:p>
          <a:p>
            <a:pPr fontAlgn="auto">
              <a:spcAft>
                <a:spcPts val="0"/>
              </a:spcAft>
            </a:pPr>
            <a:endParaRPr lang="en-US" dirty="0"/>
          </a:p>
          <a:p>
            <a:pPr fontAlgn="auto">
              <a:spcAft>
                <a:spcPts val="0"/>
              </a:spcAft>
            </a:pPr>
            <a:endParaRPr lang="en-US" dirty="0" smtClean="0"/>
          </a:p>
        </p:txBody>
      </p:sp>
      <p:pic>
        <p:nvPicPr>
          <p:cNvPr id="12" name="Picture 2" descr="E:\mjuchno\Dropbox\work\MQXF\shell_segment_effect\3d_mod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05200"/>
            <a:ext cx="26797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838163" cy="269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711" y="4518134"/>
            <a:ext cx="1752600" cy="163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7"/>
          <p:cNvSpPr txBox="1">
            <a:spLocks/>
          </p:cNvSpPr>
          <p:nvPr/>
        </p:nvSpPr>
        <p:spPr>
          <a:xfrm>
            <a:off x="6096000" y="4724399"/>
            <a:ext cx="2743200" cy="914401"/>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baseline="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smtClean="0"/>
              <a:t>Ongoing analysis to finalize cutouts shape</a:t>
            </a:r>
          </a:p>
          <a:p>
            <a:pPr lvl="1" fontAlgn="auto">
              <a:spcAft>
                <a:spcPts val="0"/>
              </a:spcAft>
            </a:pPr>
            <a:r>
              <a:rPr lang="en-US" dirty="0" smtClean="0"/>
              <a:t>Rounded edges, chamfer choice is pending final analysis</a:t>
            </a:r>
          </a:p>
          <a:p>
            <a:pPr lvl="1" fontAlgn="auto">
              <a:spcAft>
                <a:spcPts val="0"/>
              </a:spcAft>
            </a:pPr>
            <a:endParaRPr lang="en-US" dirty="0"/>
          </a:p>
          <a:p>
            <a:pPr lvl="1" fontAlgn="auto">
              <a:spcAft>
                <a:spcPts val="0"/>
              </a:spcAft>
            </a:pPr>
            <a:endParaRPr lang="en-US" dirty="0" smtClean="0"/>
          </a:p>
          <a:p>
            <a:pPr fontAlgn="auto">
              <a:spcAft>
                <a:spcPts val="0"/>
              </a:spcAft>
            </a:pPr>
            <a:endParaRPr lang="en-US" dirty="0"/>
          </a:p>
          <a:p>
            <a:pPr fontAlgn="auto">
              <a:spcAft>
                <a:spcPts val="0"/>
              </a:spcAft>
            </a:pPr>
            <a:endParaRPr lang="en-US" dirty="0" smtClean="0"/>
          </a:p>
          <a:p>
            <a:pPr fontAlgn="auto">
              <a:spcAft>
                <a:spcPts val="0"/>
              </a:spcAft>
            </a:pPr>
            <a:endParaRPr lang="en-US" dirty="0" smtClean="0"/>
          </a:p>
          <a:p>
            <a:pPr fontAlgn="auto">
              <a:spcAft>
                <a:spcPts val="0"/>
              </a:spcAft>
            </a:pPr>
            <a:endParaRPr lang="en-US" dirty="0"/>
          </a:p>
          <a:p>
            <a:pPr fontAlgn="auto">
              <a:spcAft>
                <a:spcPts val="0"/>
              </a:spcAft>
            </a:pPr>
            <a:endParaRPr lang="en-US" dirty="0"/>
          </a:p>
          <a:p>
            <a:pPr fontAlgn="auto">
              <a:spcAft>
                <a:spcPts val="0"/>
              </a:spcAft>
            </a:pPr>
            <a:endParaRPr lang="en-US" dirty="0" smtClean="0"/>
          </a:p>
        </p:txBody>
      </p:sp>
    </p:spTree>
    <p:extLst>
      <p:ext uri="{BB962C8B-B14F-4D97-AF65-F5344CB8AC3E}">
        <p14:creationId xmlns:p14="http://schemas.microsoft.com/office/powerpoint/2010/main" val="131054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Strategy for addressing Nb</a:t>
            </a:r>
            <a:r>
              <a:rPr lang="en-US" baseline="-25000" dirty="0" smtClean="0"/>
              <a:t>3</a:t>
            </a:r>
            <a:r>
              <a:rPr lang="en-US" dirty="0" smtClean="0"/>
              <a:t>Sn strain sensitivity</a:t>
            </a:r>
          </a:p>
          <a:p>
            <a:r>
              <a:rPr lang="en-US" dirty="0" smtClean="0"/>
              <a:t>Axial effects </a:t>
            </a:r>
          </a:p>
          <a:p>
            <a:pPr lvl="1"/>
            <a:r>
              <a:rPr lang="en-US" dirty="0" smtClean="0"/>
              <a:t>During coil heat treatment</a:t>
            </a:r>
          </a:p>
          <a:p>
            <a:pPr lvl="1"/>
            <a:r>
              <a:rPr lang="en-US" dirty="0" smtClean="0"/>
              <a:t>During magnet cooldown and energization</a:t>
            </a:r>
          </a:p>
          <a:p>
            <a:r>
              <a:rPr lang="en-US" dirty="0" smtClean="0"/>
              <a:t>Transverse effects</a:t>
            </a:r>
          </a:p>
          <a:p>
            <a:pPr lvl="1"/>
            <a:r>
              <a:rPr lang="en-US" dirty="0" smtClean="0"/>
              <a:t>During magnet assembly and preload</a:t>
            </a:r>
          </a:p>
          <a:p>
            <a:pPr lvl="1"/>
            <a:r>
              <a:rPr lang="en-US" dirty="0" smtClean="0"/>
              <a:t>During magnet energization</a:t>
            </a:r>
          </a:p>
          <a:p>
            <a:pPr lvl="1"/>
            <a:r>
              <a:rPr lang="en-US" dirty="0" smtClean="0"/>
              <a:t>Tests performed for assessing safe stress range</a:t>
            </a:r>
          </a:p>
          <a:p>
            <a:pPr lvl="1"/>
            <a:r>
              <a:rPr lang="en-US" dirty="0" smtClean="0"/>
              <a:t>QXF stress analysis</a:t>
            </a:r>
          </a:p>
          <a:p>
            <a:r>
              <a:rPr lang="en-US" dirty="0" smtClean="0"/>
              <a:t>Strain during magnet quench  </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2</a:t>
            </a:fld>
            <a:endParaRPr lang="en-US"/>
          </a:p>
        </p:txBody>
      </p:sp>
    </p:spTree>
    <p:extLst>
      <p:ext uri="{BB962C8B-B14F-4D97-AF65-F5344CB8AC3E}">
        <p14:creationId xmlns:p14="http://schemas.microsoft.com/office/powerpoint/2010/main" val="1618033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 during Quench</a:t>
            </a:r>
            <a:endParaRPr lang="en-US" dirty="0"/>
          </a:p>
        </p:txBody>
      </p:sp>
      <p:sp>
        <p:nvSpPr>
          <p:cNvPr id="4" name="Content Placeholder 3"/>
          <p:cNvSpPr>
            <a:spLocks noGrp="1"/>
          </p:cNvSpPr>
          <p:nvPr>
            <p:ph idx="1"/>
          </p:nvPr>
        </p:nvSpPr>
        <p:spPr>
          <a:xfrm>
            <a:off x="304800" y="1524000"/>
            <a:ext cx="8534400" cy="4800600"/>
          </a:xfrm>
        </p:spPr>
        <p:txBody>
          <a:bodyPr>
            <a:normAutofit fontScale="92500" lnSpcReduction="20000"/>
          </a:bodyPr>
          <a:lstStyle/>
          <a:p>
            <a:r>
              <a:rPr lang="en-US" dirty="0" smtClean="0"/>
              <a:t>During a quench the thermo-mechanical stresses may induce conductor strain up to the irreversible limit.</a:t>
            </a:r>
          </a:p>
          <a:p>
            <a:r>
              <a:rPr lang="en-US" dirty="0" smtClean="0"/>
              <a:t>Tests performed on LARP and GARD magnets have shown that in well-designed magnets there is no permanent degradation below the glass transition temperature (</a:t>
            </a:r>
            <a:r>
              <a:rPr lang="en-US" dirty="0" err="1" smtClean="0"/>
              <a:t>T</a:t>
            </a:r>
            <a:r>
              <a:rPr lang="en-US" baseline="-25000" dirty="0" err="1" smtClean="0"/>
              <a:t>g</a:t>
            </a:r>
            <a:r>
              <a:rPr lang="en-US" dirty="0" smtClean="0"/>
              <a:t>) of the epoxy</a:t>
            </a:r>
            <a:r>
              <a:rPr lang="en-US" baseline="30000" dirty="0" smtClean="0"/>
              <a:t>†</a:t>
            </a:r>
            <a:r>
              <a:rPr lang="en-US" dirty="0" smtClean="0"/>
              <a:t>.</a:t>
            </a:r>
          </a:p>
          <a:p>
            <a:pPr lvl="1"/>
            <a:r>
              <a:rPr lang="en-US" dirty="0" err="1" smtClean="0"/>
              <a:t>T</a:t>
            </a:r>
            <a:r>
              <a:rPr lang="en-US" baseline="-25000" dirty="0" err="1" smtClean="0"/>
              <a:t>g</a:t>
            </a:r>
            <a:r>
              <a:rPr lang="en-US" dirty="0" smtClean="0"/>
              <a:t> = 386 K for CTD-101K (LARP and QXF epoxy)</a:t>
            </a:r>
          </a:p>
          <a:p>
            <a:r>
              <a:rPr lang="en-US" dirty="0" smtClean="0"/>
              <a:t>The QXF maximum acceptable temperature is in the 300-350 K range</a:t>
            </a:r>
          </a:p>
          <a:p>
            <a:pPr lvl="1"/>
            <a:r>
              <a:rPr lang="en-US" dirty="0" smtClean="0"/>
              <a:t>HQ02b test aims at setting this value</a:t>
            </a:r>
            <a:endParaRPr lang="en-US" dirty="0"/>
          </a:p>
        </p:txBody>
      </p:sp>
      <p:sp>
        <p:nvSpPr>
          <p:cNvPr id="3" name="Slide Number Placeholder 2"/>
          <p:cNvSpPr>
            <a:spLocks noGrp="1"/>
          </p:cNvSpPr>
          <p:nvPr>
            <p:ph type="sldNum" sz="quarter" idx="12"/>
          </p:nvPr>
        </p:nvSpPr>
        <p:spPr/>
        <p:txBody>
          <a:bodyPr/>
          <a:lstStyle/>
          <a:p>
            <a:fld id="{E5266E6E-3187-4C1D-BA6D-2ACAC749C432}" type="slidenum">
              <a:rPr lang="en-US" smtClean="0"/>
              <a:t>20</a:t>
            </a:fld>
            <a:endParaRPr lang="en-US"/>
          </a:p>
        </p:txBody>
      </p:sp>
      <p:sp>
        <p:nvSpPr>
          <p:cNvPr id="5" name="TextBox 4"/>
          <p:cNvSpPr txBox="1"/>
          <p:nvPr/>
        </p:nvSpPr>
        <p:spPr>
          <a:xfrm>
            <a:off x="685799" y="6019800"/>
            <a:ext cx="6171561" cy="523220"/>
          </a:xfrm>
          <a:prstGeom prst="rect">
            <a:avLst/>
          </a:prstGeom>
          <a:noFill/>
        </p:spPr>
        <p:txBody>
          <a:bodyPr wrap="none" rtlCol="0">
            <a:spAutoFit/>
          </a:bodyPr>
          <a:lstStyle/>
          <a:p>
            <a:r>
              <a:rPr lang="en-US" sz="1800" baseline="30000" dirty="0"/>
              <a:t>† </a:t>
            </a:r>
            <a:r>
              <a:rPr lang="en-US" sz="1400" dirty="0" smtClean="0"/>
              <a:t>Maximum Allowable Temperature During Quench in Nb</a:t>
            </a:r>
            <a:r>
              <a:rPr lang="en-US" sz="1400" baseline="-25000" dirty="0" smtClean="0"/>
              <a:t>3</a:t>
            </a:r>
            <a:r>
              <a:rPr lang="en-US" sz="1400" dirty="0" smtClean="0"/>
              <a:t>Sn Accelerator Magnets</a:t>
            </a:r>
          </a:p>
          <a:p>
            <a:r>
              <a:rPr lang="en-US" sz="1400" dirty="0" smtClean="0"/>
              <a:t>Available at: http://inspirehep.net/record/1277941/</a:t>
            </a:r>
            <a:endParaRPr lang="en-US" sz="1400" dirty="0"/>
          </a:p>
        </p:txBody>
      </p:sp>
    </p:spTree>
    <p:extLst>
      <p:ext uri="{BB962C8B-B14F-4D97-AF65-F5344CB8AC3E}">
        <p14:creationId xmlns:p14="http://schemas.microsoft.com/office/powerpoint/2010/main" val="1220566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During the LARP program conductor strain has been investigated and minimized through material and design choices</a:t>
            </a:r>
          </a:p>
          <a:p>
            <a:pPr lvl="1"/>
            <a:r>
              <a:rPr lang="en-US" dirty="0"/>
              <a:t>Optimization of the </a:t>
            </a:r>
            <a:r>
              <a:rPr lang="en-US" dirty="0" smtClean="0"/>
              <a:t>pole </a:t>
            </a:r>
            <a:r>
              <a:rPr lang="en-US" dirty="0"/>
              <a:t>piece </a:t>
            </a:r>
            <a:r>
              <a:rPr lang="en-US" dirty="0" smtClean="0"/>
              <a:t>material and gaps for HT</a:t>
            </a:r>
          </a:p>
          <a:p>
            <a:r>
              <a:rPr lang="en-US" dirty="0" smtClean="0"/>
              <a:t>Transverse stress is the control parameter for safe magnet pre-load, cooldown and energization</a:t>
            </a:r>
          </a:p>
          <a:p>
            <a:pPr lvl="1"/>
            <a:r>
              <a:rPr lang="en-US" dirty="0" smtClean="0"/>
              <a:t>Experimental assessment of safe stress range</a:t>
            </a:r>
          </a:p>
          <a:p>
            <a:pPr lvl="1"/>
            <a:r>
              <a:rPr lang="en-US" dirty="0" smtClean="0"/>
              <a:t>Shell-based support structure providing fine-tuned preload without pre-stress overshoot</a:t>
            </a:r>
          </a:p>
          <a:p>
            <a:r>
              <a:rPr lang="en-US" dirty="0" smtClean="0"/>
              <a:t>QXF level of azimuthal stress in the coil is similar to the level of stress in HQ highest performance</a:t>
            </a:r>
          </a:p>
          <a:p>
            <a:pPr lvl="1"/>
            <a:r>
              <a:rPr lang="en-US" dirty="0" smtClean="0"/>
              <a:t>Can be explained by larger force and wider </a:t>
            </a:r>
            <a:r>
              <a:rPr lang="en-US" dirty="0" smtClean="0"/>
              <a:t>conductor</a:t>
            </a:r>
            <a:endParaRPr lang="en-US" dirty="0" smtClean="0"/>
          </a:p>
          <a:p>
            <a:r>
              <a:rPr lang="en-US" dirty="0" smtClean="0"/>
              <a:t>2D/3D analysis ongoing to ensure appropriate preload reached at cold temperature and excitation</a:t>
            </a:r>
          </a:p>
        </p:txBody>
      </p:sp>
      <p:sp>
        <p:nvSpPr>
          <p:cNvPr id="4" name="Slide Number Placeholder 3"/>
          <p:cNvSpPr>
            <a:spLocks noGrp="1"/>
          </p:cNvSpPr>
          <p:nvPr>
            <p:ph type="sldNum" sz="quarter" idx="12"/>
          </p:nvPr>
        </p:nvSpPr>
        <p:spPr/>
        <p:txBody>
          <a:bodyPr/>
          <a:lstStyle/>
          <a:p>
            <a:fld id="{E5266E6E-3187-4C1D-BA6D-2ACAC749C432}" type="slidenum">
              <a:rPr lang="en-US" smtClean="0"/>
              <a:t>21</a:t>
            </a:fld>
            <a:endParaRPr lang="en-US"/>
          </a:p>
        </p:txBody>
      </p:sp>
    </p:spTree>
    <p:extLst>
      <p:ext uri="{BB962C8B-B14F-4D97-AF65-F5344CB8AC3E}">
        <p14:creationId xmlns:p14="http://schemas.microsoft.com/office/powerpoint/2010/main" val="425178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96200" cy="1371600"/>
          </a:xfrm>
        </p:spPr>
        <p:txBody>
          <a:bodyPr>
            <a:normAutofit fontScale="90000"/>
          </a:bodyPr>
          <a:lstStyle/>
          <a:p>
            <a:r>
              <a:rPr lang="en-US" dirty="0" smtClean="0"/>
              <a:t>How is Strain sensitivity addressed in Nb</a:t>
            </a:r>
            <a:r>
              <a:rPr lang="en-US" baseline="-25000" dirty="0" smtClean="0"/>
              <a:t>3</a:t>
            </a:r>
            <a:r>
              <a:rPr lang="en-US" dirty="0" smtClean="0"/>
              <a:t>Sn Accelerator Magnets?</a:t>
            </a:r>
            <a:endParaRPr lang="en-US" dirty="0"/>
          </a:p>
        </p:txBody>
      </p:sp>
      <p:sp>
        <p:nvSpPr>
          <p:cNvPr id="3" name="Content Placeholder 2"/>
          <p:cNvSpPr>
            <a:spLocks noGrp="1"/>
          </p:cNvSpPr>
          <p:nvPr>
            <p:ph idx="1"/>
          </p:nvPr>
        </p:nvSpPr>
        <p:spPr>
          <a:xfrm>
            <a:off x="457200" y="1371600"/>
            <a:ext cx="8382000" cy="5105400"/>
          </a:xfrm>
        </p:spPr>
        <p:txBody>
          <a:bodyPr>
            <a:normAutofit fontScale="85000" lnSpcReduction="10000"/>
          </a:bodyPr>
          <a:lstStyle/>
          <a:p>
            <a:r>
              <a:rPr lang="en-US" dirty="0" smtClean="0"/>
              <a:t>Presently there is no capability of modeling with high precision the Nb</a:t>
            </a:r>
            <a:r>
              <a:rPr lang="en-US" baseline="-25000" dirty="0" smtClean="0"/>
              <a:t>3</a:t>
            </a:r>
            <a:r>
              <a:rPr lang="en-US" dirty="0" smtClean="0"/>
              <a:t>Sn </a:t>
            </a:r>
            <a:r>
              <a:rPr lang="en-US" dirty="0"/>
              <a:t>s</a:t>
            </a:r>
            <a:r>
              <a:rPr lang="en-US" dirty="0" smtClean="0"/>
              <a:t>train state in accelerator magnets</a:t>
            </a:r>
          </a:p>
          <a:p>
            <a:pPr lvl="1"/>
            <a:r>
              <a:rPr lang="en-US" dirty="0" smtClean="0"/>
              <a:t>This is work in progress in the accelerator magnet community and LARP contributed with several FEM and experimental studies which are the based for the LARP strategy</a:t>
            </a:r>
          </a:p>
          <a:p>
            <a:r>
              <a:rPr lang="en-US" dirty="0" smtClean="0"/>
              <a:t>The LARP strategy consists of these steps: </a:t>
            </a:r>
          </a:p>
          <a:p>
            <a:pPr lvl="1"/>
            <a:r>
              <a:rPr lang="en-US" dirty="0" smtClean="0"/>
              <a:t>Minimization of the strain after coil heat treatment</a:t>
            </a:r>
          </a:p>
          <a:p>
            <a:pPr lvl="1"/>
            <a:r>
              <a:rPr lang="en-US" dirty="0" smtClean="0"/>
              <a:t>Minimization of the strain due to axial tension after cooldown and energization</a:t>
            </a:r>
          </a:p>
          <a:p>
            <a:pPr lvl="1"/>
            <a:r>
              <a:rPr lang="en-US" dirty="0" smtClean="0"/>
              <a:t>Experimental assessment of safe coil transverse stress range </a:t>
            </a:r>
          </a:p>
          <a:p>
            <a:pPr lvl="1"/>
            <a:r>
              <a:rPr lang="en-US" dirty="0" smtClean="0"/>
              <a:t>Control of coil transverse stress during all stages of magnet assembly and operation </a:t>
            </a:r>
            <a:endParaRPr lang="en-US" b="1" u="sng" dirty="0"/>
          </a:p>
          <a:p>
            <a:pPr marL="457200" lvl="1" indent="0">
              <a:buNone/>
            </a:pPr>
            <a:endParaRPr lang="en-US" b="1" u="sng" dirty="0" smtClean="0">
              <a:solidFill>
                <a:schemeClr val="bg1">
                  <a:lumMod val="85000"/>
                </a:schemeClr>
              </a:solidFill>
            </a:endParaRPr>
          </a:p>
        </p:txBody>
      </p:sp>
      <p:sp>
        <p:nvSpPr>
          <p:cNvPr id="4" name="Slide Number Placeholder 3"/>
          <p:cNvSpPr>
            <a:spLocks noGrp="1"/>
          </p:cNvSpPr>
          <p:nvPr>
            <p:ph type="sldNum" sz="quarter" idx="12"/>
          </p:nvPr>
        </p:nvSpPr>
        <p:spPr/>
        <p:txBody>
          <a:bodyPr/>
          <a:lstStyle/>
          <a:p>
            <a:fld id="{E5266E6E-3187-4C1D-BA6D-2ACAC749C43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69247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858000" cy="838200"/>
          </a:xfrm>
        </p:spPr>
        <p:txBody>
          <a:bodyPr>
            <a:normAutofit fontScale="90000"/>
          </a:bodyPr>
          <a:lstStyle/>
          <a:p>
            <a:r>
              <a:rPr lang="en-US" dirty="0"/>
              <a:t>Minimization of Nb</a:t>
            </a:r>
            <a:r>
              <a:rPr lang="en-US" baseline="-25000" dirty="0"/>
              <a:t>3</a:t>
            </a:r>
            <a:r>
              <a:rPr lang="en-US" dirty="0"/>
              <a:t>Sn strain due to axial effects</a:t>
            </a: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dirty="0" smtClean="0"/>
              <a:t>Strain after heat treatment is minimized by inserting axial gaps in the pole pieces</a:t>
            </a:r>
          </a:p>
          <a:p>
            <a:pPr lvl="1"/>
            <a:r>
              <a:rPr lang="en-US" dirty="0" smtClean="0"/>
              <a:t>At the end of the heat treatment the gaps close, minimizing the axial strain in the conductor due to coil winding tension and to the different CTEs of materials involved (conductor, coil parts, reaction fixture)</a:t>
            </a:r>
          </a:p>
          <a:p>
            <a:r>
              <a:rPr lang="en-US" dirty="0" smtClean="0"/>
              <a:t>Strain caused by axial tension due to cooldown and energization is minimized by choice of pole material </a:t>
            </a:r>
          </a:p>
          <a:p>
            <a:pPr lvl="1"/>
            <a:r>
              <a:rPr lang="en-US" dirty="0" smtClean="0"/>
              <a:t>LARP demonstrated that Ti pole pieces are more appropriate than Aluminum bronze pole pieces for shell-based structures (see next slide)</a:t>
            </a:r>
          </a:p>
          <a:p>
            <a:pPr lvl="2"/>
            <a:r>
              <a:rPr lang="en-US" dirty="0" smtClean="0"/>
              <a:t>Demonstration was performed on TQ magnets, Ti-poles have been used in LQ, HQ and </a:t>
            </a:r>
            <a:r>
              <a:rPr lang="en-US" u="sng" dirty="0" smtClean="0"/>
              <a:t>are now used in QXF</a:t>
            </a:r>
          </a:p>
          <a:p>
            <a:pPr marL="457200" lvl="1" indent="0">
              <a:buNone/>
            </a:pPr>
            <a:endParaRPr lang="en-US" b="1" u="sng" dirty="0"/>
          </a:p>
          <a:p>
            <a:pPr marL="457200" lvl="1" indent="0">
              <a:buNone/>
            </a:pPr>
            <a:endParaRPr lang="en-US" b="1" u="sng" dirty="0" smtClean="0">
              <a:solidFill>
                <a:schemeClr val="bg1">
                  <a:lumMod val="85000"/>
                </a:schemeClr>
              </a:solidFill>
            </a:endParaRPr>
          </a:p>
        </p:txBody>
      </p:sp>
      <p:sp>
        <p:nvSpPr>
          <p:cNvPr id="4" name="Slide Number Placeholder 3"/>
          <p:cNvSpPr>
            <a:spLocks noGrp="1"/>
          </p:cNvSpPr>
          <p:nvPr>
            <p:ph type="sldNum" sz="quarter" idx="12"/>
          </p:nvPr>
        </p:nvSpPr>
        <p:spPr/>
        <p:txBody>
          <a:bodyPr/>
          <a:lstStyle/>
          <a:p>
            <a:fld id="{E5266E6E-3187-4C1D-BA6D-2ACAC749C432}" type="slidenum">
              <a:rPr lang="en-US" smtClean="0"/>
              <a:t>4</a:t>
            </a:fld>
            <a:endParaRPr lang="en-US" dirty="0"/>
          </a:p>
        </p:txBody>
      </p:sp>
    </p:spTree>
    <p:extLst>
      <p:ext uri="{BB962C8B-B14F-4D97-AF65-F5344CB8AC3E}">
        <p14:creationId xmlns:p14="http://schemas.microsoft.com/office/powerpoint/2010/main" val="385512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781800" cy="685800"/>
          </a:xfrm>
        </p:spPr>
        <p:txBody>
          <a:bodyPr>
            <a:normAutofit fontScale="90000"/>
          </a:bodyPr>
          <a:lstStyle/>
          <a:p>
            <a:r>
              <a:rPr lang="en-US" dirty="0" smtClean="0"/>
              <a:t>Analysis and selection of the pole piece material</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5</a:t>
            </a:fld>
            <a:endParaRPr lang="en-US" dirty="0"/>
          </a:p>
        </p:txBody>
      </p:sp>
      <p:pic>
        <p:nvPicPr>
          <p:cNvPr id="5" name="Picture 4" descr="Coil_center_Br_Ti_SZ"/>
          <p:cNvPicPr>
            <a:picLocks noChangeAspect="1" noChangeArrowheads="1"/>
          </p:cNvPicPr>
          <p:nvPr/>
        </p:nvPicPr>
        <p:blipFill>
          <a:blip r:embed="rId2">
            <a:extLst>
              <a:ext uri="{28A0092B-C50C-407E-A947-70E740481C1C}">
                <a14:useLocalDpi xmlns:a14="http://schemas.microsoft.com/office/drawing/2010/main" val="0"/>
              </a:ext>
            </a:extLst>
          </a:blip>
          <a:srcRect t="2614" r="9091" b="9804"/>
          <a:stretch>
            <a:fillRect/>
          </a:stretch>
        </p:blipFill>
        <p:spPr bwMode="auto">
          <a:xfrm>
            <a:off x="3886200" y="1577975"/>
            <a:ext cx="4841359" cy="36036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a:grpSpLocks/>
          </p:cNvGrpSpPr>
          <p:nvPr/>
        </p:nvGrpSpPr>
        <p:grpSpPr bwMode="auto">
          <a:xfrm>
            <a:off x="912541" y="1196975"/>
            <a:ext cx="2743200" cy="1339850"/>
            <a:chOff x="3744" y="819"/>
            <a:chExt cx="1728" cy="844"/>
          </a:xfrm>
        </p:grpSpPr>
        <p:pic>
          <p:nvPicPr>
            <p:cNvPr id="7" name="Picture 7" descr="3d_lay1"/>
            <p:cNvPicPr>
              <a:picLocks noChangeAspect="1" noChangeArrowheads="1"/>
            </p:cNvPicPr>
            <p:nvPr/>
          </p:nvPicPr>
          <p:blipFill>
            <a:blip r:embed="rId3" cstate="print">
              <a:extLst>
                <a:ext uri="{28A0092B-C50C-407E-A947-70E740481C1C}">
                  <a14:useLocalDpi xmlns:a14="http://schemas.microsoft.com/office/drawing/2010/main" val="0"/>
                </a:ext>
              </a:extLst>
            </a:blip>
            <a:srcRect t="16922" b="18214"/>
            <a:stretch>
              <a:fillRect/>
            </a:stretch>
          </p:blipFill>
          <p:spPr bwMode="auto">
            <a:xfrm>
              <a:off x="3744" y="819"/>
              <a:ext cx="1728" cy="844"/>
            </a:xfrm>
            <a:prstGeom prst="rect">
              <a:avLst/>
            </a:prstGeom>
            <a:noFill/>
            <a:extLst>
              <a:ext uri="{909E8E84-426E-40DD-AFC4-6F175D3DCCD1}">
                <a14:hiddenFill xmlns:a14="http://schemas.microsoft.com/office/drawing/2010/main">
                  <a:solidFill>
                    <a:srgbClr val="FFFFFF"/>
                  </a:solidFill>
                </a14:hiddenFill>
              </a:ext>
            </a:extLst>
          </p:spPr>
        </p:pic>
        <p:sp>
          <p:nvSpPr>
            <p:cNvPr id="8" name="Line 8"/>
            <p:cNvSpPr>
              <a:spLocks noChangeShapeType="1"/>
            </p:cNvSpPr>
            <p:nvPr/>
          </p:nvSpPr>
          <p:spPr bwMode="auto">
            <a:xfrm flipH="1">
              <a:off x="4224" y="1008"/>
              <a:ext cx="1248" cy="528"/>
            </a:xfrm>
            <a:prstGeom prst="line">
              <a:avLst/>
            </a:prstGeom>
            <a:noFill/>
            <a:ln w="12700">
              <a:solidFill>
                <a:schemeClr val="bg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9" name="Line 8"/>
          <p:cNvSpPr>
            <a:spLocks noChangeShapeType="1"/>
          </p:cNvSpPr>
          <p:nvPr/>
        </p:nvSpPr>
        <p:spPr bwMode="auto">
          <a:xfrm flipH="1">
            <a:off x="1371600" y="1686584"/>
            <a:ext cx="1981200" cy="838200"/>
          </a:xfrm>
          <a:prstGeom prst="line">
            <a:avLst/>
          </a:prstGeom>
          <a:noFill/>
          <a:ln w="127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TextBox 9"/>
          <p:cNvSpPr txBox="1"/>
          <p:nvPr/>
        </p:nvSpPr>
        <p:spPr>
          <a:xfrm>
            <a:off x="174702" y="2590800"/>
            <a:ext cx="3505200" cy="4401205"/>
          </a:xfrm>
          <a:prstGeom prst="rect">
            <a:avLst/>
          </a:prstGeom>
          <a:noFill/>
        </p:spPr>
        <p:txBody>
          <a:bodyPr wrap="square" rtlCol="0">
            <a:spAutoFit/>
          </a:bodyPr>
          <a:lstStyle/>
          <a:p>
            <a:r>
              <a:rPr lang="en-US" sz="1400" dirty="0" smtClean="0">
                <a:solidFill>
                  <a:srgbClr val="17375E"/>
                </a:solidFill>
                <a:latin typeface="+mj-lt"/>
                <a:cs typeface="Times New Roman" pitchFamily="18" charset="0"/>
              </a:rPr>
              <a:t>TQ experience led to the change of pole material from Aluminum bronze to Titanium alloy</a:t>
            </a:r>
          </a:p>
          <a:p>
            <a:pPr marL="285750" indent="-285750">
              <a:buFont typeface="Arial" panose="020B0604020202020204" pitchFamily="34" charset="0"/>
              <a:buChar char="•"/>
            </a:pPr>
            <a:r>
              <a:rPr lang="en-US" sz="1400" dirty="0" smtClean="0">
                <a:solidFill>
                  <a:srgbClr val="17375E"/>
                </a:solidFill>
                <a:latin typeface="+mj-lt"/>
                <a:cs typeface="Times New Roman" pitchFamily="18" charset="0"/>
              </a:rPr>
              <a:t>The pole is segmented for fabrication purpose</a:t>
            </a:r>
          </a:p>
          <a:p>
            <a:pPr marL="285750" indent="-285750">
              <a:buFont typeface="Arial" panose="020B0604020202020204" pitchFamily="34" charset="0"/>
              <a:buChar char="•"/>
            </a:pPr>
            <a:r>
              <a:rPr lang="en-US" sz="1400" dirty="0" smtClean="0">
                <a:solidFill>
                  <a:srgbClr val="17375E"/>
                </a:solidFill>
                <a:latin typeface="+mj-lt"/>
                <a:cs typeface="Times New Roman" pitchFamily="18" charset="0"/>
              </a:rPr>
              <a:t>The graphs shows the </a:t>
            </a:r>
            <a:r>
              <a:rPr lang="en-US" sz="1400" b="1" u="sng" dirty="0" smtClean="0">
                <a:solidFill>
                  <a:srgbClr val="17375E"/>
                </a:solidFill>
                <a:latin typeface="+mj-lt"/>
                <a:cs typeface="Times New Roman" pitchFamily="18" charset="0"/>
              </a:rPr>
              <a:t>computed axial stress peaking at the gap location </a:t>
            </a:r>
            <a:r>
              <a:rPr lang="en-US" sz="1400" dirty="0" smtClean="0">
                <a:solidFill>
                  <a:srgbClr val="17375E"/>
                </a:solidFill>
                <a:latin typeface="+mj-lt"/>
                <a:cs typeface="Times New Roman" pitchFamily="18" charset="0"/>
              </a:rPr>
              <a:t>after cool-down and during excitation when the pole piece is made of bronze</a:t>
            </a:r>
          </a:p>
          <a:p>
            <a:pPr marL="285750" indent="-285750">
              <a:buFont typeface="Arial" panose="020B0604020202020204" pitchFamily="34" charset="0"/>
              <a:buChar char="•"/>
            </a:pPr>
            <a:r>
              <a:rPr lang="en-US" sz="1400" b="1" u="sng" dirty="0" smtClean="0">
                <a:solidFill>
                  <a:srgbClr val="17375E"/>
                </a:solidFill>
                <a:latin typeface="+mj-lt"/>
                <a:cs typeface="Times New Roman" pitchFamily="18" charset="0"/>
              </a:rPr>
              <a:t>This was correlated with quench location in TQS01 series [1]</a:t>
            </a:r>
          </a:p>
          <a:p>
            <a:pPr marL="285750" indent="-285750">
              <a:buFont typeface="Arial" panose="020B0604020202020204" pitchFamily="34" charset="0"/>
              <a:buChar char="•"/>
            </a:pPr>
            <a:r>
              <a:rPr lang="en-US" sz="1400" dirty="0" smtClean="0">
                <a:solidFill>
                  <a:srgbClr val="17375E"/>
                </a:solidFill>
                <a:latin typeface="+mj-lt"/>
                <a:cs typeface="Times New Roman" pitchFamily="18" charset="0"/>
              </a:rPr>
              <a:t>When the pole piece is changed to Ti, the computation shows that there is no peak axial stress at the gap. From TQS01 series to the TQS02 series the pole pieces were changed to Ti and magnet performance improved [1].</a:t>
            </a:r>
          </a:p>
          <a:p>
            <a:pPr marL="285750" indent="-285750">
              <a:buFont typeface="Arial" panose="020B0604020202020204" pitchFamily="34" charset="0"/>
              <a:buChar char="•"/>
            </a:pPr>
            <a:r>
              <a:rPr lang="en-US" sz="1400" b="1" u="sng" dirty="0" smtClean="0">
                <a:solidFill>
                  <a:srgbClr val="17375E"/>
                </a:solidFill>
                <a:latin typeface="+mj-lt"/>
                <a:cs typeface="Times New Roman" pitchFamily="18" charset="0"/>
              </a:rPr>
              <a:t>Since TQS02, all the LARP magnets have Ti pole pieces</a:t>
            </a:r>
          </a:p>
          <a:p>
            <a:endParaRPr lang="en-US" sz="1400" dirty="0" smtClean="0">
              <a:solidFill>
                <a:srgbClr val="17375E"/>
              </a:solidFill>
              <a:latin typeface="+mj-lt"/>
              <a:cs typeface="Times New Roman" pitchFamily="18" charset="0"/>
            </a:endParaRPr>
          </a:p>
        </p:txBody>
      </p:sp>
      <p:cxnSp>
        <p:nvCxnSpPr>
          <p:cNvPr id="12" name="Straight Arrow Connector 11"/>
          <p:cNvCxnSpPr/>
          <p:nvPr/>
        </p:nvCxnSpPr>
        <p:spPr>
          <a:xfrm>
            <a:off x="2895600" y="1497013"/>
            <a:ext cx="2819400" cy="538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114800" y="5405735"/>
            <a:ext cx="4572000" cy="646331"/>
          </a:xfrm>
          <a:prstGeom prst="rect">
            <a:avLst/>
          </a:prstGeom>
        </p:spPr>
        <p:txBody>
          <a:bodyPr>
            <a:spAutoFit/>
          </a:bodyPr>
          <a:lstStyle/>
          <a:p>
            <a:r>
              <a:rPr lang="en-US" sz="1200" i="1" dirty="0" smtClean="0">
                <a:latin typeface="+mn-lt"/>
              </a:rPr>
              <a:t>[1] S. Caspi et al., Test </a:t>
            </a:r>
            <a:r>
              <a:rPr lang="en-US" sz="1200" i="1" dirty="0">
                <a:latin typeface="+mn-lt"/>
              </a:rPr>
              <a:t>and Analysis of Technology Quadrupole Shell</a:t>
            </a:r>
          </a:p>
          <a:p>
            <a:r>
              <a:rPr lang="en-US" sz="1200" i="1" dirty="0">
                <a:latin typeface="+mn-lt"/>
              </a:rPr>
              <a:t>(TQS) Magnet Models for LARP, IEEE TRANSACTIONS ON APPLIED SUPERCONDUCTIVITY, VOL. 18, NO. 2, JUNE 2008</a:t>
            </a:r>
          </a:p>
        </p:txBody>
      </p:sp>
    </p:spTree>
    <p:extLst>
      <p:ext uri="{BB962C8B-B14F-4D97-AF65-F5344CB8AC3E}">
        <p14:creationId xmlns:p14="http://schemas.microsoft.com/office/powerpoint/2010/main" val="4025765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86600" cy="838200"/>
          </a:xfrm>
        </p:spPr>
        <p:txBody>
          <a:bodyPr>
            <a:normAutofit fontScale="90000"/>
          </a:bodyPr>
          <a:lstStyle/>
          <a:p>
            <a:r>
              <a:rPr lang="en-US" dirty="0" smtClean="0"/>
              <a:t>Control of transverse stress and assessment of safe range</a:t>
            </a:r>
            <a:endParaRPr lang="en-US" dirty="0"/>
          </a:p>
        </p:txBody>
      </p:sp>
      <p:sp>
        <p:nvSpPr>
          <p:cNvPr id="3" name="Content Placeholder 2"/>
          <p:cNvSpPr>
            <a:spLocks noGrp="1"/>
          </p:cNvSpPr>
          <p:nvPr>
            <p:ph idx="1"/>
          </p:nvPr>
        </p:nvSpPr>
        <p:spPr>
          <a:xfrm>
            <a:off x="457200" y="1524000"/>
            <a:ext cx="8229600" cy="4953000"/>
          </a:xfrm>
        </p:spPr>
        <p:txBody>
          <a:bodyPr>
            <a:normAutofit fontScale="85000" lnSpcReduction="10000"/>
          </a:bodyPr>
          <a:lstStyle/>
          <a:p>
            <a:r>
              <a:rPr lang="en-US" dirty="0" smtClean="0"/>
              <a:t>Transverse stress is the </a:t>
            </a:r>
            <a:r>
              <a:rPr lang="en-US" dirty="0"/>
              <a:t>control parameter d</a:t>
            </a:r>
            <a:r>
              <a:rPr lang="en-US" dirty="0" smtClean="0"/>
              <a:t>uring Nb</a:t>
            </a:r>
            <a:r>
              <a:rPr lang="en-US" baseline="-25000" dirty="0" smtClean="0"/>
              <a:t>3</a:t>
            </a:r>
            <a:r>
              <a:rPr lang="en-US" dirty="0" smtClean="0"/>
              <a:t>Sn magnet assembly, preload and energization</a:t>
            </a:r>
          </a:p>
          <a:p>
            <a:pPr lvl="2"/>
            <a:endParaRPr lang="en-US" dirty="0" smtClean="0"/>
          </a:p>
          <a:p>
            <a:pPr lvl="1"/>
            <a:r>
              <a:rPr lang="en-US" dirty="0" smtClean="0"/>
              <a:t> Azimuthal stress (transverse stress to the cable) criteria</a:t>
            </a:r>
          </a:p>
          <a:p>
            <a:pPr lvl="2"/>
            <a:r>
              <a:rPr lang="en-US" dirty="0" smtClean="0"/>
              <a:t>Under the effect of the Lorentz forces the pole turn tends to separate from the pole piece. The preload consists in applying enough compression to ensure that at nominal current the pole turn remains in contact with the pole piece</a:t>
            </a:r>
          </a:p>
          <a:p>
            <a:pPr lvl="3"/>
            <a:r>
              <a:rPr lang="en-US" dirty="0" smtClean="0"/>
              <a:t>Stress and strain are commonly output of the model </a:t>
            </a:r>
          </a:p>
          <a:p>
            <a:pPr lvl="3"/>
            <a:endParaRPr lang="en-US" dirty="0"/>
          </a:p>
          <a:p>
            <a:pPr lvl="1"/>
            <a:r>
              <a:rPr lang="en-US" dirty="0" smtClean="0"/>
              <a:t>The </a:t>
            </a:r>
            <a:r>
              <a:rPr lang="en-US" u="sng" dirty="0"/>
              <a:t>transverse stress</a:t>
            </a:r>
            <a:r>
              <a:rPr lang="en-US" dirty="0"/>
              <a:t> to the cable is our control </a:t>
            </a:r>
            <a:r>
              <a:rPr lang="en-US" dirty="0" smtClean="0"/>
              <a:t>parameter.</a:t>
            </a:r>
          </a:p>
          <a:p>
            <a:pPr lvl="2"/>
            <a:r>
              <a:rPr lang="en-US" b="1" u="sng" dirty="0" smtClean="0"/>
              <a:t>Structure:</a:t>
            </a:r>
            <a:r>
              <a:rPr lang="en-US" dirty="0" smtClean="0"/>
              <a:t> Shell based structure allow fine tuning of the preload level and a controlled application without overshoot (see following slide)</a:t>
            </a:r>
          </a:p>
        </p:txBody>
      </p:sp>
      <p:sp>
        <p:nvSpPr>
          <p:cNvPr id="4" name="Slide Number Placeholder 3"/>
          <p:cNvSpPr>
            <a:spLocks noGrp="1"/>
          </p:cNvSpPr>
          <p:nvPr>
            <p:ph type="sldNum" sz="quarter" idx="12"/>
          </p:nvPr>
        </p:nvSpPr>
        <p:spPr/>
        <p:txBody>
          <a:bodyPr/>
          <a:lstStyle/>
          <a:p>
            <a:fld id="{E5266E6E-3187-4C1D-BA6D-2ACAC749C432}" type="slidenum">
              <a:rPr lang="en-US" smtClean="0"/>
              <a:t>6</a:t>
            </a:fld>
            <a:endParaRPr lang="en-US" dirty="0"/>
          </a:p>
        </p:txBody>
      </p:sp>
    </p:spTree>
    <p:extLst>
      <p:ext uri="{BB962C8B-B14F-4D97-AF65-F5344CB8AC3E}">
        <p14:creationId xmlns:p14="http://schemas.microsoft.com/office/powerpoint/2010/main" val="152605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p01.png"/>
          <p:cNvPicPr>
            <a:picLocks noChangeAspect="1"/>
          </p:cNvPicPr>
          <p:nvPr/>
        </p:nvPicPr>
        <p:blipFill>
          <a:blip r:embed="rId2" cstate="print"/>
          <a:srcRect l="3946" t="8333" r="34896" b="8333"/>
          <a:stretch>
            <a:fillRect/>
          </a:stretch>
        </p:blipFill>
        <p:spPr>
          <a:xfrm>
            <a:off x="4325112" y="1219200"/>
            <a:ext cx="4724400" cy="4572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48" y="2843784"/>
            <a:ext cx="4161246" cy="301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1219200"/>
            <a:ext cx="4800600" cy="2462213"/>
          </a:xfrm>
          <a:prstGeom prst="rect">
            <a:avLst/>
          </a:prstGeom>
          <a:noFill/>
        </p:spPr>
        <p:txBody>
          <a:bodyPr wrap="square" rtlCol="0">
            <a:spAutoFit/>
          </a:bodyPr>
          <a:lstStyle/>
          <a:p>
            <a:pPr marL="285750" indent="-285750">
              <a:buFont typeface="Arial" pitchFamily="34" charset="0"/>
              <a:buChar char="•"/>
            </a:pPr>
            <a:r>
              <a:rPr lang="en-US" sz="1400" dirty="0" smtClean="0">
                <a:solidFill>
                  <a:schemeClr val="tx2">
                    <a:lumMod val="75000"/>
                  </a:schemeClr>
                </a:solidFill>
                <a:latin typeface="+mn-lt"/>
              </a:rPr>
              <a:t>Shell-based support structure often referred as</a:t>
            </a:r>
          </a:p>
          <a:p>
            <a:r>
              <a:rPr lang="en-US" sz="1400" dirty="0" smtClean="0">
                <a:solidFill>
                  <a:schemeClr val="tx2">
                    <a:lumMod val="75000"/>
                  </a:schemeClr>
                </a:solidFill>
                <a:latin typeface="+mn-lt"/>
              </a:rPr>
              <a:t> “bladder and keys” structure</a:t>
            </a:r>
          </a:p>
          <a:p>
            <a:r>
              <a:rPr lang="en-US" sz="1400" dirty="0" smtClean="0">
                <a:solidFill>
                  <a:schemeClr val="tx2">
                    <a:lumMod val="75000"/>
                  </a:schemeClr>
                </a:solidFill>
                <a:latin typeface="+mn-lt"/>
              </a:rPr>
              <a:t>developed at LBNL for strain sensitive material</a:t>
            </a:r>
          </a:p>
          <a:p>
            <a:pPr marL="285750" indent="-285750">
              <a:buFont typeface="Arial" panose="020B0604020202020204" pitchFamily="34" charset="0"/>
              <a:buChar char="•"/>
            </a:pPr>
            <a:r>
              <a:rPr lang="en-US" sz="1400" dirty="0" smtClean="0">
                <a:solidFill>
                  <a:schemeClr val="tx2">
                    <a:lumMod val="75000"/>
                  </a:schemeClr>
                </a:solidFill>
                <a:latin typeface="+mn-lt"/>
              </a:rPr>
              <a:t>Shell stress at the mid-plane and coil pole piece stress are shown on the graph</a:t>
            </a: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r>
              <a:rPr lang="en-US" sz="1400" dirty="0" smtClean="0">
                <a:solidFill>
                  <a:schemeClr val="tx2">
                    <a:lumMod val="75000"/>
                  </a:schemeClr>
                </a:solidFill>
                <a:latin typeface="+mn-lt"/>
              </a:rPr>
              <a:t> </a:t>
            </a:r>
            <a:endParaRPr lang="en-US" sz="1400" dirty="0">
              <a:solidFill>
                <a:schemeClr val="tx2">
                  <a:lumMod val="75000"/>
                </a:schemeClr>
              </a:solidFill>
              <a:latin typeface="+mn-lt"/>
            </a:endParaRPr>
          </a:p>
        </p:txBody>
      </p:sp>
      <p:sp>
        <p:nvSpPr>
          <p:cNvPr id="11" name="Title 10"/>
          <p:cNvSpPr>
            <a:spLocks noGrp="1"/>
          </p:cNvSpPr>
          <p:nvPr>
            <p:ph type="title"/>
          </p:nvPr>
        </p:nvSpPr>
        <p:spPr>
          <a:xfrm>
            <a:off x="457200" y="152400"/>
            <a:ext cx="8229600" cy="914400"/>
          </a:xfrm>
        </p:spPr>
        <p:txBody>
          <a:bodyPr>
            <a:normAutofit fontScale="90000"/>
          </a:bodyPr>
          <a:lstStyle/>
          <a:p>
            <a:r>
              <a:rPr lang="en-US" dirty="0" smtClean="0"/>
              <a:t>HQ Shell based support structure</a:t>
            </a:r>
            <a:br>
              <a:rPr lang="en-US" dirty="0" smtClean="0"/>
            </a:br>
            <a:r>
              <a:rPr lang="en-US" dirty="0" smtClean="0"/>
              <a:t>overview (I)</a:t>
            </a:r>
            <a:endParaRPr lang="en-US" dirty="0"/>
          </a:p>
        </p:txBody>
      </p:sp>
      <p:sp>
        <p:nvSpPr>
          <p:cNvPr id="6" name="Slide Number Placeholder 5"/>
          <p:cNvSpPr>
            <a:spLocks noGrp="1"/>
          </p:cNvSpPr>
          <p:nvPr>
            <p:ph type="sldNum" sz="quarter" idx="12"/>
          </p:nvPr>
        </p:nvSpPr>
        <p:spPr/>
        <p:txBody>
          <a:bodyPr/>
          <a:lstStyle/>
          <a:p>
            <a:fld id="{E99BABBE-8C37-4EA0-B4C8-2876D6EC6807}" type="slidenum">
              <a:rPr lang="en-US" smtClean="0"/>
              <a:pPr/>
              <a:t>7</a:t>
            </a:fld>
            <a:endParaRPr lang="en-US" dirty="0"/>
          </a:p>
        </p:txBody>
      </p:sp>
      <p:cxnSp>
        <p:nvCxnSpPr>
          <p:cNvPr id="3" name="Straight Arrow Connector 2"/>
          <p:cNvCxnSpPr/>
          <p:nvPr/>
        </p:nvCxnSpPr>
        <p:spPr>
          <a:xfrm>
            <a:off x="5181600" y="1752600"/>
            <a:ext cx="1219200" cy="1409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8600" y="2743200"/>
            <a:ext cx="533400" cy="838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1995" y="2441230"/>
            <a:ext cx="1124712" cy="523220"/>
          </a:xfrm>
          <a:prstGeom prst="rect">
            <a:avLst/>
          </a:prstGeom>
          <a:noFill/>
        </p:spPr>
        <p:txBody>
          <a:bodyPr wrap="square" rtlCol="0">
            <a:spAutoFit/>
          </a:bodyPr>
          <a:lstStyle/>
          <a:p>
            <a:r>
              <a:rPr lang="en-US" sz="1400" dirty="0" smtClean="0">
                <a:latin typeface="+mj-lt"/>
              </a:rPr>
              <a:t>Shell midplane</a:t>
            </a:r>
            <a:endParaRPr lang="en-US" sz="1400" dirty="0">
              <a:latin typeface="+mj-lt"/>
            </a:endParaRPr>
          </a:p>
        </p:txBody>
      </p:sp>
      <p:sp>
        <p:nvSpPr>
          <p:cNvPr id="17" name="TextBox 16"/>
          <p:cNvSpPr txBox="1"/>
          <p:nvPr/>
        </p:nvSpPr>
        <p:spPr>
          <a:xfrm>
            <a:off x="4742688" y="1597223"/>
            <a:ext cx="1124712" cy="307777"/>
          </a:xfrm>
          <a:prstGeom prst="rect">
            <a:avLst/>
          </a:prstGeom>
          <a:noFill/>
        </p:spPr>
        <p:txBody>
          <a:bodyPr wrap="square" rtlCol="0">
            <a:spAutoFit/>
          </a:bodyPr>
          <a:lstStyle/>
          <a:p>
            <a:r>
              <a:rPr lang="en-US" sz="1400" dirty="0" smtClean="0">
                <a:latin typeface="+mj-lt"/>
              </a:rPr>
              <a:t>Pole</a:t>
            </a:r>
            <a:endParaRPr lang="en-US" sz="1400" dirty="0">
              <a:latin typeface="+mj-lt"/>
            </a:endParaRPr>
          </a:p>
        </p:txBody>
      </p:sp>
    </p:spTree>
    <p:extLst>
      <p:ext uri="{BB962C8B-B14F-4D97-AF65-F5344CB8AC3E}">
        <p14:creationId xmlns:p14="http://schemas.microsoft.com/office/powerpoint/2010/main" val="4009926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fontScale="90000"/>
          </a:bodyPr>
          <a:lstStyle/>
          <a:p>
            <a:r>
              <a:rPr lang="en-US" dirty="0" smtClean="0"/>
              <a:t>HQ Shell </a:t>
            </a:r>
            <a:r>
              <a:rPr lang="en-US" dirty="0"/>
              <a:t>based support structure</a:t>
            </a:r>
            <a:br>
              <a:rPr lang="en-US" dirty="0"/>
            </a:br>
            <a:r>
              <a:rPr lang="en-US" dirty="0"/>
              <a:t>overview (</a:t>
            </a:r>
            <a:r>
              <a:rPr lang="en-US" dirty="0" smtClean="0"/>
              <a:t>II)</a:t>
            </a:r>
            <a:endParaRPr lang="en-US" dirty="0"/>
          </a:p>
        </p:txBody>
      </p:sp>
      <p:sp>
        <p:nvSpPr>
          <p:cNvPr id="54" name="Slide Number Placeholder 53"/>
          <p:cNvSpPr>
            <a:spLocks noGrp="1"/>
          </p:cNvSpPr>
          <p:nvPr>
            <p:ph type="sldNum" sz="quarter" idx="12"/>
          </p:nvPr>
        </p:nvSpPr>
        <p:spPr/>
        <p:txBody>
          <a:bodyPr/>
          <a:lstStyle/>
          <a:p>
            <a:fld id="{E99BABBE-8C37-4EA0-B4C8-2876D6EC6807}" type="slidenum">
              <a:rPr lang="en-US" smtClean="0"/>
              <a:pPr/>
              <a:t>8</a:t>
            </a:fld>
            <a:endParaRPr lang="en-US" dirty="0"/>
          </a:p>
        </p:txBody>
      </p:sp>
      <p:grpSp>
        <p:nvGrpSpPr>
          <p:cNvPr id="5" name="Group 4"/>
          <p:cNvGrpSpPr/>
          <p:nvPr/>
        </p:nvGrpSpPr>
        <p:grpSpPr>
          <a:xfrm>
            <a:off x="4325112" y="1069848"/>
            <a:ext cx="4876800" cy="4800600"/>
            <a:chOff x="0" y="1066800"/>
            <a:chExt cx="4876800" cy="4800600"/>
          </a:xfrm>
        </p:grpSpPr>
        <p:grpSp>
          <p:nvGrpSpPr>
            <p:cNvPr id="6" name="Group 5"/>
            <p:cNvGrpSpPr/>
            <p:nvPr/>
          </p:nvGrpSpPr>
          <p:grpSpPr>
            <a:xfrm>
              <a:off x="0" y="1066800"/>
              <a:ext cx="4876800" cy="4800600"/>
              <a:chOff x="-1371600" y="1066800"/>
              <a:chExt cx="4876800" cy="4800600"/>
            </a:xfrm>
          </p:grpSpPr>
          <p:pic>
            <p:nvPicPr>
              <p:cNvPr id="15" name="Picture 14" descr="step1.png"/>
              <p:cNvPicPr>
                <a:picLocks noChangeAspect="1"/>
              </p:cNvPicPr>
              <p:nvPr/>
            </p:nvPicPr>
            <p:blipFill>
              <a:blip r:embed="rId2" cstate="print"/>
              <a:srcRect l="3945" t="5556" r="32924" b="6945"/>
              <a:stretch>
                <a:fillRect/>
              </a:stretch>
            </p:blipFill>
            <p:spPr>
              <a:xfrm>
                <a:off x="-1371600" y="1066800"/>
                <a:ext cx="4876800" cy="4800600"/>
              </a:xfrm>
              <a:prstGeom prst="rect">
                <a:avLst/>
              </a:prstGeom>
            </p:spPr>
          </p:pic>
          <p:grpSp>
            <p:nvGrpSpPr>
              <p:cNvPr id="16" name="Group 18"/>
              <p:cNvGrpSpPr/>
              <p:nvPr/>
            </p:nvGrpSpPr>
            <p:grpSpPr>
              <a:xfrm>
                <a:off x="2320139" y="3810013"/>
                <a:ext cx="152399" cy="285300"/>
                <a:chOff x="3601949" y="3153523"/>
                <a:chExt cx="360451" cy="504077"/>
              </a:xfrm>
            </p:grpSpPr>
            <p:sp>
              <p:nvSpPr>
                <p:cNvPr id="45" name="Right Arrow 44"/>
                <p:cNvSpPr/>
                <p:nvPr/>
              </p:nvSpPr>
              <p:spPr>
                <a:xfrm>
                  <a:off x="3810000" y="3153523"/>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45"/>
                <p:cNvSpPr/>
                <p:nvPr/>
              </p:nvSpPr>
              <p:spPr>
                <a:xfrm>
                  <a:off x="3810000" y="3581400"/>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ight Arrow 46"/>
                <p:cNvSpPr/>
                <p:nvPr/>
              </p:nvSpPr>
              <p:spPr>
                <a:xfrm rot="10800000">
                  <a:off x="3601949" y="3155233"/>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Arrow 47"/>
                <p:cNvSpPr/>
                <p:nvPr/>
              </p:nvSpPr>
              <p:spPr>
                <a:xfrm rot="10800000">
                  <a:off x="3601949" y="3580544"/>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26"/>
              <p:cNvGrpSpPr/>
              <p:nvPr/>
            </p:nvGrpSpPr>
            <p:grpSpPr>
              <a:xfrm rot="5400000">
                <a:off x="554743" y="4688434"/>
                <a:ext cx="152405" cy="262130"/>
                <a:chOff x="3601949" y="3194453"/>
                <a:chExt cx="360463" cy="463147"/>
              </a:xfrm>
            </p:grpSpPr>
            <p:sp>
              <p:nvSpPr>
                <p:cNvPr id="41" name="Right Arrow 40"/>
                <p:cNvSpPr/>
                <p:nvPr/>
              </p:nvSpPr>
              <p:spPr>
                <a:xfrm>
                  <a:off x="3810012" y="3194453"/>
                  <a:ext cx="152400"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Arrow 41"/>
                <p:cNvSpPr/>
                <p:nvPr/>
              </p:nvSpPr>
              <p:spPr>
                <a:xfrm>
                  <a:off x="3810000" y="3581400"/>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ight Arrow 42"/>
                <p:cNvSpPr/>
                <p:nvPr/>
              </p:nvSpPr>
              <p:spPr>
                <a:xfrm rot="10800000">
                  <a:off x="3601953" y="3196169"/>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Arrow 43"/>
                <p:cNvSpPr/>
                <p:nvPr/>
              </p:nvSpPr>
              <p:spPr>
                <a:xfrm rot="10800000">
                  <a:off x="3601949" y="3580544"/>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26"/>
              <p:cNvGrpSpPr/>
              <p:nvPr/>
            </p:nvGrpSpPr>
            <p:grpSpPr>
              <a:xfrm rot="5400000">
                <a:off x="1423827" y="4695334"/>
                <a:ext cx="152402" cy="288551"/>
                <a:chOff x="3601945" y="3147772"/>
                <a:chExt cx="360457" cy="509828"/>
              </a:xfrm>
            </p:grpSpPr>
            <p:sp>
              <p:nvSpPr>
                <p:cNvPr id="37" name="Right Arrow 36"/>
                <p:cNvSpPr/>
                <p:nvPr/>
              </p:nvSpPr>
              <p:spPr>
                <a:xfrm>
                  <a:off x="3810003" y="3147772"/>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a:off x="3810000" y="3581400"/>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ight Arrow 38"/>
                <p:cNvSpPr/>
                <p:nvPr/>
              </p:nvSpPr>
              <p:spPr>
                <a:xfrm rot="10800000">
                  <a:off x="3601945" y="3149482"/>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Arrow 39"/>
                <p:cNvSpPr/>
                <p:nvPr/>
              </p:nvSpPr>
              <p:spPr>
                <a:xfrm rot="10800000">
                  <a:off x="3601949" y="3580544"/>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2321074" y="2941894"/>
                <a:ext cx="152399" cy="285300"/>
                <a:chOff x="3601949" y="3153523"/>
                <a:chExt cx="360451" cy="504077"/>
              </a:xfrm>
            </p:grpSpPr>
            <p:sp>
              <p:nvSpPr>
                <p:cNvPr id="33" name="Right Arrow 32"/>
                <p:cNvSpPr/>
                <p:nvPr/>
              </p:nvSpPr>
              <p:spPr>
                <a:xfrm>
                  <a:off x="3810000" y="3153523"/>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a:off x="3810000" y="3581400"/>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rot="10800000">
                  <a:off x="3601949" y="3155233"/>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rot="10800000">
                  <a:off x="3601949" y="3580544"/>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26"/>
              <p:cNvGrpSpPr/>
              <p:nvPr/>
            </p:nvGrpSpPr>
            <p:grpSpPr>
              <a:xfrm rot="5400000">
                <a:off x="1424761" y="2029735"/>
                <a:ext cx="152402" cy="288551"/>
                <a:chOff x="3601945" y="3147772"/>
                <a:chExt cx="360457" cy="509828"/>
              </a:xfrm>
            </p:grpSpPr>
            <p:sp>
              <p:nvSpPr>
                <p:cNvPr id="29" name="Right Arrow 28"/>
                <p:cNvSpPr/>
                <p:nvPr/>
              </p:nvSpPr>
              <p:spPr>
                <a:xfrm>
                  <a:off x="3810003" y="3147772"/>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3810000" y="3581400"/>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rot="10800000">
                  <a:off x="3601945" y="3149482"/>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10800000">
                  <a:off x="3601949" y="3580544"/>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6"/>
              <p:cNvGrpSpPr/>
              <p:nvPr/>
            </p:nvGrpSpPr>
            <p:grpSpPr>
              <a:xfrm rot="5400000">
                <a:off x="564122" y="2024126"/>
                <a:ext cx="152402" cy="288551"/>
                <a:chOff x="3601945" y="3147772"/>
                <a:chExt cx="360457" cy="509828"/>
              </a:xfrm>
            </p:grpSpPr>
            <p:sp>
              <p:nvSpPr>
                <p:cNvPr id="25" name="Right Arrow 24"/>
                <p:cNvSpPr/>
                <p:nvPr/>
              </p:nvSpPr>
              <p:spPr>
                <a:xfrm>
                  <a:off x="3810003" y="3147772"/>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0000" y="3581400"/>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10800000">
                  <a:off x="3601945" y="3149482"/>
                  <a:ext cx="152399"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rot="10800000">
                  <a:off x="3601949" y="3580544"/>
                  <a:ext cx="152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990600" y="3234690"/>
                <a:ext cx="274320" cy="34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219200" y="3352800"/>
                <a:ext cx="179070" cy="21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94410" y="314706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ight Arrow 6"/>
            <p:cNvSpPr/>
            <p:nvPr/>
          </p:nvSpPr>
          <p:spPr>
            <a:xfrm>
              <a:off x="1120573" y="3810716"/>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120573" y="4052888"/>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1032609" y="3811684"/>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1032609" y="4052403"/>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121508" y="2942597"/>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1121508" y="3184769"/>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1033544" y="2943565"/>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1033544" y="3184284"/>
              <a:ext cx="64435" cy="4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4191000" y="5943600"/>
            <a:ext cx="2971800" cy="307777"/>
          </a:xfrm>
          <a:prstGeom prst="rect">
            <a:avLst/>
          </a:prstGeom>
          <a:noFill/>
        </p:spPr>
        <p:txBody>
          <a:bodyPr wrap="square" rtlCol="0">
            <a:spAutoFit/>
          </a:bodyPr>
          <a:lstStyle/>
          <a:p>
            <a:r>
              <a:rPr lang="en-US" sz="1400" dirty="0" smtClean="0">
                <a:solidFill>
                  <a:schemeClr val="bg1">
                    <a:lumMod val="50000"/>
                  </a:schemeClr>
                </a:solidFill>
              </a:rPr>
              <a:t>Displacement scaling 30</a:t>
            </a:r>
            <a:endParaRPr lang="en-US" sz="1400" dirty="0">
              <a:solidFill>
                <a:schemeClr val="bg1">
                  <a:lumMod val="50000"/>
                </a:schemeClr>
              </a:solidFill>
            </a:endParaRPr>
          </a:p>
        </p:txBody>
      </p:sp>
      <p:sp>
        <p:nvSpPr>
          <p:cNvPr id="50" name="TextBox 49"/>
          <p:cNvSpPr txBox="1"/>
          <p:nvPr/>
        </p:nvSpPr>
        <p:spPr>
          <a:xfrm>
            <a:off x="0" y="1219200"/>
            <a:ext cx="4325112" cy="2462213"/>
          </a:xfrm>
          <a:prstGeom prst="rect">
            <a:avLst/>
          </a:prstGeom>
          <a:noFill/>
        </p:spPr>
        <p:txBody>
          <a:bodyPr wrap="square" rtlCol="0">
            <a:spAutoFit/>
          </a:bodyPr>
          <a:lstStyle/>
          <a:p>
            <a:pPr marL="285750" indent="-285750">
              <a:buFont typeface="Arial" pitchFamily="34" charset="0"/>
              <a:buChar char="•"/>
            </a:pPr>
            <a:r>
              <a:rPr lang="en-US" sz="1400" dirty="0" smtClean="0">
                <a:solidFill>
                  <a:schemeClr val="tx2">
                    <a:lumMod val="75000"/>
                  </a:schemeClr>
                </a:solidFill>
                <a:latin typeface="+mn-lt"/>
              </a:rPr>
              <a:t>Shell-based support structure often referred as</a:t>
            </a:r>
          </a:p>
          <a:p>
            <a:r>
              <a:rPr lang="en-US" sz="1400" dirty="0" smtClean="0">
                <a:solidFill>
                  <a:schemeClr val="tx2">
                    <a:lumMod val="75000"/>
                  </a:schemeClr>
                </a:solidFill>
                <a:latin typeface="+mn-lt"/>
              </a:rPr>
              <a:t> “bladder and keys” structure</a:t>
            </a:r>
          </a:p>
          <a:p>
            <a:r>
              <a:rPr lang="en-US" sz="1400" dirty="0" smtClean="0">
                <a:solidFill>
                  <a:schemeClr val="tx2">
                    <a:lumMod val="75000"/>
                  </a:schemeClr>
                </a:solidFill>
                <a:latin typeface="+mn-lt"/>
              </a:rPr>
              <a:t>developed at LBNL for strain sensitive material</a:t>
            </a:r>
          </a:p>
          <a:p>
            <a:pPr marL="285750" indent="-285750">
              <a:buFont typeface="Arial" panose="020B0604020202020204" pitchFamily="34" charset="0"/>
              <a:buChar char="•"/>
            </a:pPr>
            <a:r>
              <a:rPr lang="en-US" sz="1400" dirty="0" smtClean="0">
                <a:solidFill>
                  <a:schemeClr val="tx2">
                    <a:lumMod val="75000"/>
                  </a:schemeClr>
                </a:solidFill>
                <a:latin typeface="+mn-lt"/>
              </a:rPr>
              <a:t>Bladders are inflated: the coils are compressed and the aluminum shell is in tension</a:t>
            </a: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r>
              <a:rPr lang="en-US" sz="1400" dirty="0" smtClean="0">
                <a:solidFill>
                  <a:schemeClr val="tx2">
                    <a:lumMod val="75000"/>
                  </a:schemeClr>
                </a:solidFill>
                <a:latin typeface="+mn-lt"/>
              </a:rPr>
              <a:t> </a:t>
            </a:r>
            <a:endParaRPr lang="en-US" sz="1400" dirty="0">
              <a:solidFill>
                <a:schemeClr val="tx2">
                  <a:lumMod val="75000"/>
                </a:schemeClr>
              </a:solidFill>
              <a:latin typeface="+mn-lt"/>
            </a:endParaRPr>
          </a:p>
        </p:txBody>
      </p:sp>
      <p:sp>
        <p:nvSpPr>
          <p:cNvPr id="51" name="TextBox 50"/>
          <p:cNvSpPr txBox="1"/>
          <p:nvPr/>
        </p:nvSpPr>
        <p:spPr>
          <a:xfrm>
            <a:off x="6619850" y="1075424"/>
            <a:ext cx="2971800" cy="307777"/>
          </a:xfrm>
          <a:prstGeom prst="rect">
            <a:avLst/>
          </a:prstGeom>
          <a:noFill/>
        </p:spPr>
        <p:txBody>
          <a:bodyPr wrap="square" rtlCol="0">
            <a:spAutoFit/>
          </a:bodyPr>
          <a:lstStyle/>
          <a:p>
            <a:pPr algn="ctr"/>
            <a:r>
              <a:rPr lang="en-US" sz="1400" dirty="0" smtClean="0">
                <a:solidFill>
                  <a:schemeClr val="tx2">
                    <a:lumMod val="75000"/>
                  </a:schemeClr>
                </a:solidFill>
                <a:latin typeface="+mn-lt"/>
              </a:rPr>
              <a:t>Inflated Bladders</a:t>
            </a:r>
            <a:endParaRPr lang="en-US" sz="1400" dirty="0">
              <a:solidFill>
                <a:schemeClr val="tx2">
                  <a:lumMod val="75000"/>
                </a:schemeClr>
              </a:solidFill>
              <a:latin typeface="+mn-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48" y="2843784"/>
            <a:ext cx="4161246" cy="301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770626" y="3659294"/>
            <a:ext cx="1143000" cy="276999"/>
          </a:xfrm>
          <a:prstGeom prst="rect">
            <a:avLst/>
          </a:prstGeom>
          <a:noFill/>
        </p:spPr>
        <p:txBody>
          <a:bodyPr wrap="square" rtlCol="0">
            <a:spAutoFit/>
          </a:bodyPr>
          <a:lstStyle/>
          <a:p>
            <a:r>
              <a:rPr lang="en-US" sz="1200" dirty="0" smtClean="0"/>
              <a:t>Bladder</a:t>
            </a:r>
            <a:endParaRPr lang="en-US" sz="1200" dirty="0"/>
          </a:p>
        </p:txBody>
      </p:sp>
    </p:spTree>
    <p:extLst>
      <p:ext uri="{BB962C8B-B14F-4D97-AF65-F5344CB8AC3E}">
        <p14:creationId xmlns:p14="http://schemas.microsoft.com/office/powerpoint/2010/main" val="366216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9688"/>
          </a:xfrm>
        </p:spPr>
        <p:txBody>
          <a:bodyPr>
            <a:normAutofit fontScale="90000"/>
          </a:bodyPr>
          <a:lstStyle/>
          <a:p>
            <a:r>
              <a:rPr lang="en-US" dirty="0" smtClean="0"/>
              <a:t>HQ Shell </a:t>
            </a:r>
            <a:r>
              <a:rPr lang="en-US" dirty="0"/>
              <a:t>based support structure</a:t>
            </a:r>
            <a:br>
              <a:rPr lang="en-US" dirty="0"/>
            </a:br>
            <a:r>
              <a:rPr lang="en-US" dirty="0"/>
              <a:t>overview (</a:t>
            </a:r>
            <a:r>
              <a:rPr lang="en-US" dirty="0" smtClean="0"/>
              <a:t>III)</a:t>
            </a:r>
            <a:endParaRPr lang="en-US" dirty="0"/>
          </a:p>
        </p:txBody>
      </p:sp>
      <p:sp>
        <p:nvSpPr>
          <p:cNvPr id="24" name="Slide Number Placeholder 23"/>
          <p:cNvSpPr>
            <a:spLocks noGrp="1"/>
          </p:cNvSpPr>
          <p:nvPr>
            <p:ph type="sldNum" sz="quarter" idx="12"/>
          </p:nvPr>
        </p:nvSpPr>
        <p:spPr/>
        <p:txBody>
          <a:bodyPr/>
          <a:lstStyle/>
          <a:p>
            <a:fld id="{E99BABBE-8C37-4EA0-B4C8-2876D6EC6807}" type="slidenum">
              <a:rPr lang="en-US" smtClean="0"/>
              <a:pPr/>
              <a:t>9</a:t>
            </a:fld>
            <a:endParaRPr lang="en-US" dirty="0"/>
          </a:p>
        </p:txBody>
      </p:sp>
      <p:grpSp>
        <p:nvGrpSpPr>
          <p:cNvPr id="5" name="Group 4"/>
          <p:cNvGrpSpPr/>
          <p:nvPr/>
        </p:nvGrpSpPr>
        <p:grpSpPr>
          <a:xfrm>
            <a:off x="4325112" y="1143000"/>
            <a:ext cx="4800600" cy="4724400"/>
            <a:chOff x="0" y="1143000"/>
            <a:chExt cx="4800600" cy="4724400"/>
          </a:xfrm>
        </p:grpSpPr>
        <p:grpSp>
          <p:nvGrpSpPr>
            <p:cNvPr id="6" name="Group 5"/>
            <p:cNvGrpSpPr/>
            <p:nvPr/>
          </p:nvGrpSpPr>
          <p:grpSpPr>
            <a:xfrm>
              <a:off x="0" y="1143000"/>
              <a:ext cx="4800600" cy="4724400"/>
              <a:chOff x="-1371600" y="1143000"/>
              <a:chExt cx="4800600" cy="4724400"/>
            </a:xfrm>
          </p:grpSpPr>
          <p:pic>
            <p:nvPicPr>
              <p:cNvPr id="9" name="Picture 8" descr="step2.png"/>
              <p:cNvPicPr>
                <a:picLocks noChangeAspect="1"/>
              </p:cNvPicPr>
              <p:nvPr/>
            </p:nvPicPr>
            <p:blipFill>
              <a:blip r:embed="rId2" cstate="print"/>
              <a:srcRect l="4254" t="6944" r="33602" b="6944"/>
              <a:stretch>
                <a:fillRect/>
              </a:stretch>
            </p:blipFill>
            <p:spPr>
              <a:xfrm>
                <a:off x="-1371600" y="1143000"/>
                <a:ext cx="4800600" cy="4724400"/>
              </a:xfrm>
              <a:prstGeom prst="rect">
                <a:avLst/>
              </a:prstGeom>
            </p:spPr>
          </p:pic>
          <p:sp>
            <p:nvSpPr>
              <p:cNvPr id="10" name="Rectangle 9"/>
              <p:cNvSpPr/>
              <p:nvPr/>
            </p:nvSpPr>
            <p:spPr>
              <a:xfrm rot="5400000">
                <a:off x="813267" y="4749334"/>
                <a:ext cx="129927" cy="800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1139179" y="4754993"/>
                <a:ext cx="129333" cy="777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810967" y="2177254"/>
                <a:ext cx="129927" cy="800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1136879" y="2182913"/>
                <a:ext cx="129333" cy="777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64044" y="3305000"/>
                <a:ext cx="138192" cy="7363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270502" y="3636936"/>
                <a:ext cx="133027" cy="6715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90600" y="3234690"/>
                <a:ext cx="274320" cy="34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219200" y="3352800"/>
                <a:ext cx="179070" cy="21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94410" y="314706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1057404" y="3299976"/>
              <a:ext cx="138192" cy="7363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63862" y="3631912"/>
              <a:ext cx="133027" cy="6715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0" y="1219200"/>
            <a:ext cx="4953000" cy="2677656"/>
          </a:xfrm>
          <a:prstGeom prst="rect">
            <a:avLst/>
          </a:prstGeom>
          <a:noFill/>
        </p:spPr>
        <p:txBody>
          <a:bodyPr wrap="square" rtlCol="0">
            <a:spAutoFit/>
          </a:bodyPr>
          <a:lstStyle/>
          <a:p>
            <a:pPr marL="285750" indent="-285750">
              <a:buFont typeface="Arial" pitchFamily="34" charset="0"/>
              <a:buChar char="•"/>
            </a:pPr>
            <a:r>
              <a:rPr lang="en-US" sz="1400" dirty="0" smtClean="0">
                <a:solidFill>
                  <a:schemeClr val="tx2">
                    <a:lumMod val="75000"/>
                  </a:schemeClr>
                </a:solidFill>
                <a:latin typeface="+mn-lt"/>
              </a:rPr>
              <a:t>Shell-based support structure often referred as</a:t>
            </a:r>
          </a:p>
          <a:p>
            <a:r>
              <a:rPr lang="en-US" sz="1400" dirty="0" smtClean="0">
                <a:solidFill>
                  <a:schemeClr val="tx2">
                    <a:lumMod val="75000"/>
                  </a:schemeClr>
                </a:solidFill>
                <a:latin typeface="+mn-lt"/>
              </a:rPr>
              <a:t> “bladder and keys” structure</a:t>
            </a:r>
          </a:p>
          <a:p>
            <a:r>
              <a:rPr lang="en-US" sz="1400" dirty="0" smtClean="0">
                <a:solidFill>
                  <a:schemeClr val="tx2">
                    <a:lumMod val="75000"/>
                  </a:schemeClr>
                </a:solidFill>
                <a:latin typeface="+mn-lt"/>
              </a:rPr>
              <a:t>developed at LBNL for strain sensitive material</a:t>
            </a:r>
          </a:p>
          <a:p>
            <a:pPr marL="285750" indent="-285750">
              <a:buFont typeface="Arial" panose="020B0604020202020204" pitchFamily="34" charset="0"/>
              <a:buChar char="•"/>
            </a:pPr>
            <a:r>
              <a:rPr lang="en-US" sz="1400" dirty="0" smtClean="0">
                <a:solidFill>
                  <a:schemeClr val="tx2">
                    <a:lumMod val="75000"/>
                  </a:schemeClr>
                </a:solidFill>
                <a:latin typeface="+mn-lt"/>
              </a:rPr>
              <a:t>Load keys (red) are inserted and bladders deflated</a:t>
            </a:r>
          </a:p>
          <a:p>
            <a:pPr marL="285750" indent="-285750">
              <a:buFont typeface="Arial" panose="020B0604020202020204" pitchFamily="34" charset="0"/>
              <a:buChar char="•"/>
            </a:pPr>
            <a:r>
              <a:rPr lang="en-US" sz="1400" dirty="0" smtClean="0">
                <a:solidFill>
                  <a:schemeClr val="tx2">
                    <a:lumMod val="75000"/>
                  </a:schemeClr>
                </a:solidFill>
                <a:latin typeface="+mn-lt"/>
              </a:rPr>
              <a:t>A slight spring-back can be seen since the key required some clearance to be inserted</a:t>
            </a: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endParaRPr lang="en-US" sz="1400" dirty="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pPr marL="285750" indent="-285750">
              <a:buFont typeface="Arial" pitchFamily="34" charset="0"/>
              <a:buChar char="•"/>
            </a:pPr>
            <a:endParaRPr lang="en-US" sz="1400" dirty="0" smtClean="0">
              <a:solidFill>
                <a:schemeClr val="tx2">
                  <a:lumMod val="75000"/>
                </a:schemeClr>
              </a:solidFill>
              <a:latin typeface="+mn-lt"/>
            </a:endParaRPr>
          </a:p>
          <a:p>
            <a:r>
              <a:rPr lang="en-US" sz="1400" dirty="0" smtClean="0">
                <a:solidFill>
                  <a:schemeClr val="tx2">
                    <a:lumMod val="75000"/>
                  </a:schemeClr>
                </a:solidFill>
                <a:latin typeface="+mn-lt"/>
              </a:rPr>
              <a:t> </a:t>
            </a:r>
            <a:endParaRPr lang="en-US" sz="1400" dirty="0">
              <a:solidFill>
                <a:schemeClr val="tx2">
                  <a:lumMod val="75000"/>
                </a:schemeClr>
              </a:solidFill>
              <a:latin typeface="+mn-lt"/>
            </a:endParaRPr>
          </a:p>
        </p:txBody>
      </p:sp>
      <p:sp>
        <p:nvSpPr>
          <p:cNvPr id="20" name="TextBox 19"/>
          <p:cNvSpPr txBox="1"/>
          <p:nvPr/>
        </p:nvSpPr>
        <p:spPr>
          <a:xfrm>
            <a:off x="4191000" y="5943600"/>
            <a:ext cx="2971800" cy="307777"/>
          </a:xfrm>
          <a:prstGeom prst="rect">
            <a:avLst/>
          </a:prstGeom>
          <a:noFill/>
        </p:spPr>
        <p:txBody>
          <a:bodyPr wrap="square" rtlCol="0">
            <a:spAutoFit/>
          </a:bodyPr>
          <a:lstStyle/>
          <a:p>
            <a:r>
              <a:rPr lang="en-US" sz="1400" dirty="0" smtClean="0">
                <a:solidFill>
                  <a:schemeClr val="bg1">
                    <a:lumMod val="50000"/>
                  </a:schemeClr>
                </a:solidFill>
              </a:rPr>
              <a:t>Displacement scaling 30</a:t>
            </a:r>
            <a:endParaRPr lang="en-US" sz="1400" dirty="0">
              <a:solidFill>
                <a:schemeClr val="bg1">
                  <a:lumMod val="50000"/>
                </a:schemeClr>
              </a:solidFill>
            </a:endParaRPr>
          </a:p>
        </p:txBody>
      </p:sp>
      <p:sp>
        <p:nvSpPr>
          <p:cNvPr id="21" name="TextBox 20"/>
          <p:cNvSpPr txBox="1"/>
          <p:nvPr/>
        </p:nvSpPr>
        <p:spPr>
          <a:xfrm>
            <a:off x="5940621" y="911423"/>
            <a:ext cx="2971800" cy="307777"/>
          </a:xfrm>
          <a:prstGeom prst="rect">
            <a:avLst/>
          </a:prstGeom>
          <a:noFill/>
        </p:spPr>
        <p:txBody>
          <a:bodyPr wrap="square" rtlCol="0">
            <a:spAutoFit/>
          </a:bodyPr>
          <a:lstStyle/>
          <a:p>
            <a:pPr algn="ctr"/>
            <a:r>
              <a:rPr lang="en-US" sz="1400" dirty="0" smtClean="0">
                <a:solidFill>
                  <a:schemeClr val="tx2">
                    <a:lumMod val="75000"/>
                  </a:schemeClr>
                </a:solidFill>
                <a:latin typeface="+mn-lt"/>
              </a:rPr>
              <a:t>Shimming of the load leys</a:t>
            </a:r>
            <a:endParaRPr lang="en-US" sz="1400" dirty="0">
              <a:solidFill>
                <a:schemeClr val="tx2">
                  <a:lumMod val="75000"/>
                </a:schemeClr>
              </a:solidFill>
              <a:latin typeface="+mn-l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48" y="2843784"/>
            <a:ext cx="4161246" cy="301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219200" y="4191000"/>
            <a:ext cx="1143000" cy="276999"/>
          </a:xfrm>
          <a:prstGeom prst="rect">
            <a:avLst/>
          </a:prstGeom>
          <a:noFill/>
        </p:spPr>
        <p:txBody>
          <a:bodyPr wrap="square" rtlCol="0">
            <a:spAutoFit/>
          </a:bodyPr>
          <a:lstStyle/>
          <a:p>
            <a:r>
              <a:rPr lang="en-US" sz="1200" dirty="0" smtClean="0"/>
              <a:t>Keys</a:t>
            </a:r>
            <a:endParaRPr lang="en-US" sz="1200" dirty="0"/>
          </a:p>
        </p:txBody>
      </p:sp>
      <p:sp>
        <p:nvSpPr>
          <p:cNvPr id="27" name="TextBox 26"/>
          <p:cNvSpPr txBox="1"/>
          <p:nvPr/>
        </p:nvSpPr>
        <p:spPr>
          <a:xfrm>
            <a:off x="770626" y="3659294"/>
            <a:ext cx="1143000" cy="276999"/>
          </a:xfrm>
          <a:prstGeom prst="rect">
            <a:avLst/>
          </a:prstGeom>
          <a:noFill/>
        </p:spPr>
        <p:txBody>
          <a:bodyPr wrap="square" rtlCol="0">
            <a:spAutoFit/>
          </a:bodyPr>
          <a:lstStyle/>
          <a:p>
            <a:r>
              <a:rPr lang="en-US" sz="1200" dirty="0" smtClean="0"/>
              <a:t>Bladder</a:t>
            </a:r>
            <a:endParaRPr lang="en-US" sz="1200" dirty="0"/>
          </a:p>
        </p:txBody>
      </p:sp>
    </p:spTree>
    <p:extLst>
      <p:ext uri="{BB962C8B-B14F-4D97-AF65-F5344CB8AC3E}">
        <p14:creationId xmlns:p14="http://schemas.microsoft.com/office/powerpoint/2010/main" val="1381109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41584</TotalTime>
  <Pages>1</Pages>
  <Words>1704</Words>
  <Application>Microsoft Office PowerPoint</Application>
  <PresentationFormat>On-screen Show (4:3)</PresentationFormat>
  <Paragraphs>267</Paragraphs>
  <Slides>21</Slides>
  <Notes>0</Notes>
  <HiddenSlides>0</HiddenSlides>
  <MMClips>0</MMClips>
  <ScaleCrop>false</ScaleCrop>
  <HeadingPairs>
    <vt:vector size="6" baseType="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23" baseType="lpstr">
      <vt:lpstr>Office Theme</vt:lpstr>
      <vt:lpstr>QXF Support Structure Slides addressing Close-out comment:  Although the QXF magnets are a world first in size, energy and stress for Nb3Sn, we saw no electromechanical modeling results. There is risk in this scale-up, we need to see how this is being managed.  Close-out recommendation: Provide stronger evidence, including electromechanical modeling, that  the planned QXF structure is adequate for managing the strain in this  larger, higher stress magnet  </vt:lpstr>
      <vt:lpstr>Outline</vt:lpstr>
      <vt:lpstr>How is Strain sensitivity addressed in Nb3Sn Accelerator Magnets?</vt:lpstr>
      <vt:lpstr>Minimization of Nb3Sn strain due to axial effects</vt:lpstr>
      <vt:lpstr>Analysis and selection of the pole piece material</vt:lpstr>
      <vt:lpstr>Control of transverse stress and assessment of safe range</vt:lpstr>
      <vt:lpstr>HQ Shell based support structure overview (I)</vt:lpstr>
      <vt:lpstr>HQ Shell based support structure overview (II)</vt:lpstr>
      <vt:lpstr>HQ Shell based support structure overview (III)</vt:lpstr>
      <vt:lpstr>HQ Shell based support structure overview (IV)</vt:lpstr>
      <vt:lpstr>HQ Shell based support structure overview (V)</vt:lpstr>
      <vt:lpstr>Assessment of safe stress range</vt:lpstr>
      <vt:lpstr>High stress extensively  explored in LARP with the TQ program</vt:lpstr>
      <vt:lpstr>Test result of high stress TQ tests</vt:lpstr>
      <vt:lpstr>QXF Design</vt:lpstr>
      <vt:lpstr>HQ – QXF  models for comparison</vt:lpstr>
      <vt:lpstr>Coil Stress comparison HQ versus QXF</vt:lpstr>
      <vt:lpstr>Shell azimuthal stress comparison HQ/QXF comparison</vt:lpstr>
      <vt:lpstr>Shell</vt:lpstr>
      <vt:lpstr>Strain during Quench</vt:lpstr>
      <vt:lpstr>Summary</vt:lpstr>
      <vt:lpstr>Custom Show 1</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Division Future Plans</dc:title>
  <dc:subject>Berkeley Lab Generic Presentation</dc:subject>
  <dc:creator>PCuser</dc:creator>
  <cp:keywords>Presentation Generic</cp:keywords>
  <cp:lastModifiedBy>Giorgio Ambrosio x2297 12326N</cp:lastModifiedBy>
  <cp:revision>2002</cp:revision>
  <cp:lastPrinted>2014-02-12T19:15:50Z</cp:lastPrinted>
  <dcterms:created xsi:type="dcterms:W3CDTF">2004-10-30T19:36:16Z</dcterms:created>
  <dcterms:modified xsi:type="dcterms:W3CDTF">2014-02-21T19:44:48Z</dcterms:modified>
</cp:coreProperties>
</file>