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16"/>
  </p:notesMasterIdLst>
  <p:handoutMasterIdLst>
    <p:handoutMasterId r:id="rId17"/>
  </p:handoutMasterIdLst>
  <p:sldIdLst>
    <p:sldId id="1159" r:id="rId2"/>
    <p:sldId id="1201" r:id="rId3"/>
    <p:sldId id="1200" r:id="rId4"/>
    <p:sldId id="1206" r:id="rId5"/>
    <p:sldId id="1191" r:id="rId6"/>
    <p:sldId id="1204" r:id="rId7"/>
    <p:sldId id="1203" r:id="rId8"/>
    <p:sldId id="1199" r:id="rId9"/>
    <p:sldId id="1194" r:id="rId10"/>
    <p:sldId id="1195" r:id="rId11"/>
    <p:sldId id="1192" r:id="rId12"/>
    <p:sldId id="1196" r:id="rId13"/>
    <p:sldId id="1198" r:id="rId14"/>
    <p:sldId id="1202" r:id="rId15"/>
  </p:sldIdLst>
  <p:sldSz cx="9144000" cy="6858000" type="screen4x3"/>
  <p:notesSz cx="6934200" cy="92202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A. Hoffer" initials="DA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ECE00"/>
    <a:srgbClr val="3BB408"/>
    <a:srgbClr val="0033CC"/>
    <a:srgbClr val="FF3300"/>
    <a:srgbClr val="003399"/>
    <a:srgbClr val="003366"/>
    <a:srgbClr val="800000"/>
    <a:srgbClr val="FF9966"/>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9" autoAdjust="0"/>
    <p:restoredTop sz="98933" autoAdjust="0"/>
  </p:normalViewPr>
  <p:slideViewPr>
    <p:cSldViewPr>
      <p:cViewPr>
        <p:scale>
          <a:sx n="100" d="100"/>
          <a:sy n="100" d="100"/>
        </p:scale>
        <p:origin x="-39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9" d="100"/>
          <a:sy n="59" d="100"/>
        </p:scale>
        <p:origin x="-2496"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348827" y="8768947"/>
            <a:ext cx="543239" cy="41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048" tIns="59906" rIns="123048" bIns="59906" anchor="ctr">
            <a:spAutoFit/>
          </a:bodyPr>
          <a:lstStyle/>
          <a:p>
            <a:pPr algn="r" defTabSz="1238494"/>
            <a:fld id="{0C248C74-A1BF-4A9C-97C3-5A5D6B022034}" type="slidenum">
              <a:rPr lang="en-US" sz="1900">
                <a:latin typeface="Arial" charset="0"/>
              </a:rPr>
              <a:pPr algn="r" defTabSz="1238494"/>
              <a:t>‹#›</a:t>
            </a:fld>
            <a:endParaRPr lang="en-US" sz="1900" dirty="0">
              <a:latin typeface="Arial" charset="0"/>
            </a:endParaRPr>
          </a:p>
        </p:txBody>
      </p:sp>
    </p:spTree>
    <p:extLst>
      <p:ext uri="{BB962C8B-B14F-4D97-AF65-F5344CB8AC3E}">
        <p14:creationId xmlns:p14="http://schemas.microsoft.com/office/powerpoint/2010/main" val="212592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58" y="4378376"/>
            <a:ext cx="5086284" cy="4151225"/>
          </a:xfrm>
          <a:prstGeom prst="rect">
            <a:avLst/>
          </a:prstGeom>
          <a:noFill/>
          <a:ln w="12700">
            <a:noFill/>
            <a:miter lim="800000"/>
            <a:headEnd/>
            <a:tailEnd/>
          </a:ln>
          <a:effectLst/>
        </p:spPr>
        <p:txBody>
          <a:bodyPr vert="horz" wrap="square" lIns="123048" tIns="59906" rIns="123048" bIns="5990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3" name="Rectangle 3"/>
          <p:cNvSpPr>
            <a:spLocks noGrp="1" noRot="1" noChangeAspect="1" noChangeArrowheads="1" noTextEdit="1"/>
          </p:cNvSpPr>
          <p:nvPr>
            <p:ph type="sldImg" idx="2"/>
          </p:nvPr>
        </p:nvSpPr>
        <p:spPr bwMode="auto">
          <a:xfrm>
            <a:off x="1169988" y="695325"/>
            <a:ext cx="4594225" cy="3446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4"/>
          <p:cNvSpPr>
            <a:spLocks noChangeArrowheads="1"/>
          </p:cNvSpPr>
          <p:nvPr/>
        </p:nvSpPr>
        <p:spPr bwMode="auto">
          <a:xfrm>
            <a:off x="6348827" y="8768947"/>
            <a:ext cx="543239" cy="41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048" tIns="59906" rIns="123048" bIns="59906" anchor="ctr">
            <a:spAutoFit/>
          </a:bodyPr>
          <a:lstStyle/>
          <a:p>
            <a:pPr algn="r" defTabSz="1238494"/>
            <a:fld id="{E7B1BAEA-71C4-45DD-B483-2339FDD29BB8}" type="slidenum">
              <a:rPr lang="en-US" sz="1900">
                <a:latin typeface="Arial" charset="0"/>
              </a:rPr>
              <a:pPr algn="r" defTabSz="1238494"/>
              <a:t>‹#›</a:t>
            </a:fld>
            <a:endParaRPr lang="en-US" sz="1900" dirty="0">
              <a:latin typeface="Arial" charset="0"/>
            </a:endParaRPr>
          </a:p>
        </p:txBody>
      </p:sp>
    </p:spTree>
    <p:extLst>
      <p:ext uri="{BB962C8B-B14F-4D97-AF65-F5344CB8AC3E}">
        <p14:creationId xmlns:p14="http://schemas.microsoft.com/office/powerpoint/2010/main" val="3788698085"/>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405186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3pPr>
              <a:defRPr>
                <a:solidFill>
                  <a:schemeClr val="accent3">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8146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76153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37810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45739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3430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220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38100"/>
            <a:ext cx="8420100" cy="628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536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uslarp.org/"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libri"/>
                <a:cs typeface="Colibri"/>
              </a:defRPr>
            </a:lvl1pPr>
          </a:lstStyle>
          <a:p>
            <a:fld id="{E5266E6E-3187-4C1D-BA6D-2ACAC749C432}" type="slidenum">
              <a:rPr lang="en-US" smtClean="0"/>
              <a:pPr/>
              <a:t>‹#›</a:t>
            </a:fld>
            <a:endParaRPr lang="en-US" dirty="0"/>
          </a:p>
        </p:txBody>
      </p:sp>
      <p:sp>
        <p:nvSpPr>
          <p:cNvPr id="8" name="Text Box 12"/>
          <p:cNvSpPr txBox="1">
            <a:spLocks noChangeArrowheads="1"/>
          </p:cNvSpPr>
          <p:nvPr userDrawn="1"/>
        </p:nvSpPr>
        <p:spPr bwMode="auto">
          <a:xfrm>
            <a:off x="2209800" y="6553200"/>
            <a:ext cx="419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000" dirty="0" smtClean="0">
                <a:latin typeface="Colibri"/>
                <a:cs typeface="Colibri"/>
              </a:rPr>
              <a:t>DOE</a:t>
            </a:r>
            <a:r>
              <a:rPr lang="en-US" sz="1000" baseline="0" dirty="0" smtClean="0">
                <a:latin typeface="Colibri"/>
                <a:cs typeface="Colibri"/>
              </a:rPr>
              <a:t> Review of LARP – February 17-18, 2014</a:t>
            </a:r>
            <a:endParaRPr lang="en-US" sz="1000" dirty="0" smtClean="0">
              <a:latin typeface="Colibri"/>
              <a:cs typeface="Colibri"/>
            </a:endParaRPr>
          </a:p>
        </p:txBody>
      </p:sp>
      <p:pic>
        <p:nvPicPr>
          <p:cNvPr id="10" name="Picture 11" descr="LARP">
            <a:hlinkClick r:id="rId10"/>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0" y="0"/>
            <a:ext cx="571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011-10-04_logoHiLumi561px.jp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410465" y="-7885"/>
            <a:ext cx="171926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651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1" r:id="rId7"/>
    <p:sldLayoutId id="2147483672" r:id="rId8"/>
  </p:sldLayoutIdLst>
  <p:hf hdr="0" ftr="0" dt="0"/>
  <p:txStyles>
    <p:titleStyle>
      <a:lvl1pPr algn="ctr" defTabSz="914400" rtl="0" eaLnBrk="1" latinLnBrk="0" hangingPunct="1">
        <a:spcBef>
          <a:spcPct val="0"/>
        </a:spcBef>
        <a:buNone/>
        <a:defRPr sz="4400" kern="1200" baseline="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Estimates for LARP to Project Transition</a:t>
            </a:r>
            <a:endParaRPr lang="en-US" dirty="0"/>
          </a:p>
        </p:txBody>
      </p:sp>
      <p:sp>
        <p:nvSpPr>
          <p:cNvPr id="3" name="Subtitle 2"/>
          <p:cNvSpPr>
            <a:spLocks noGrp="1"/>
          </p:cNvSpPr>
          <p:nvPr>
            <p:ph type="subTitle" idx="1"/>
          </p:nvPr>
        </p:nvSpPr>
        <p:spPr/>
        <p:txBody>
          <a:bodyPr/>
          <a:lstStyle/>
          <a:p>
            <a:r>
              <a:rPr lang="en-US" dirty="0" smtClean="0"/>
              <a:t>Marc Kaducak</a:t>
            </a:r>
          </a:p>
          <a:p>
            <a:r>
              <a:rPr lang="en-US" dirty="0" smtClean="0"/>
              <a:t>17-Feb-2014</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a:t>
            </a:fld>
            <a:endParaRPr lang="en-US"/>
          </a:p>
        </p:txBody>
      </p:sp>
    </p:spTree>
    <p:extLst>
      <p:ext uri="{BB962C8B-B14F-4D97-AF65-F5344CB8AC3E}">
        <p14:creationId xmlns:p14="http://schemas.microsoft.com/office/powerpoint/2010/main" val="326586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229600" cy="1143000"/>
          </a:xfrm>
        </p:spPr>
        <p:txBody>
          <a:bodyPr>
            <a:normAutofit fontScale="90000"/>
          </a:bodyPr>
          <a:lstStyle/>
          <a:p>
            <a:r>
              <a:rPr lang="en-US" dirty="0" smtClean="0"/>
              <a:t>Magnet Cost and Schedule Assumptions</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marL="457200" indent="-457200">
              <a:spcAft>
                <a:spcPts val="400"/>
              </a:spcAft>
              <a:buFont typeface="+mj-lt"/>
              <a:buAutoNum type="arabicPeriod"/>
            </a:pPr>
            <a:r>
              <a:rPr lang="en-US" sz="2000" dirty="0">
                <a:solidFill>
                  <a:srgbClr val="0033CC"/>
                </a:solidFill>
              </a:rPr>
              <a:t>CD-3 in </a:t>
            </a:r>
            <a:r>
              <a:rPr lang="en-US" sz="2000" dirty="0" smtClean="0">
                <a:solidFill>
                  <a:srgbClr val="0033CC"/>
                </a:solidFill>
              </a:rPr>
              <a:t>FY2017  FY2018.  Guidance given is that CD-0,1,2 could occur simultaneously in FY17.  This requires preparation.</a:t>
            </a:r>
            <a:endParaRPr lang="en-US" sz="2000" dirty="0">
              <a:solidFill>
                <a:srgbClr val="0033CC"/>
              </a:solidFill>
            </a:endParaRPr>
          </a:p>
          <a:p>
            <a:pPr marL="457200" indent="-457200">
              <a:spcAft>
                <a:spcPts val="400"/>
              </a:spcAft>
              <a:buFont typeface="+mj-lt"/>
              <a:buAutoNum type="arabicPeriod"/>
            </a:pPr>
            <a:r>
              <a:rPr lang="en-US" sz="2000" dirty="0" smtClean="0">
                <a:solidFill>
                  <a:srgbClr val="0033CC"/>
                </a:solidFill>
              </a:rPr>
              <a:t>Magnet Cold Mass Production </a:t>
            </a:r>
            <a:r>
              <a:rPr lang="en-US" sz="2000" dirty="0">
                <a:solidFill>
                  <a:srgbClr val="0033CC"/>
                </a:solidFill>
              </a:rPr>
              <a:t>window is </a:t>
            </a:r>
            <a:r>
              <a:rPr lang="en-US" sz="2000" dirty="0" smtClean="0">
                <a:solidFill>
                  <a:srgbClr val="0033CC"/>
                </a:solidFill>
              </a:rPr>
              <a:t>FY2017-2021   FY2018-2022</a:t>
            </a:r>
            <a:endParaRPr lang="en-US" sz="2000" dirty="0">
              <a:solidFill>
                <a:srgbClr val="0033CC"/>
              </a:solidFill>
            </a:endParaRPr>
          </a:p>
          <a:p>
            <a:pPr marL="914400" lvl="1" indent="-457200">
              <a:spcAft>
                <a:spcPts val="400"/>
              </a:spcAft>
              <a:buFont typeface="+mj-lt"/>
              <a:buAutoNum type="alphaLcParenR"/>
            </a:pPr>
            <a:r>
              <a:rPr lang="en-US" sz="2000" dirty="0">
                <a:solidFill>
                  <a:srgbClr val="0033CC"/>
                </a:solidFill>
              </a:rPr>
              <a:t>Goal is &gt;1 year schedule contingency relative to CERN schedule. Deliver production cold masses by end of FY21 </a:t>
            </a:r>
            <a:r>
              <a:rPr lang="en-US" sz="2000" dirty="0" smtClean="0">
                <a:solidFill>
                  <a:srgbClr val="0033CC"/>
                </a:solidFill>
              </a:rPr>
              <a:t>FY22 for 10/22-3/23 10/23-3/24 installation </a:t>
            </a:r>
            <a:r>
              <a:rPr lang="en-US" sz="2000" dirty="0">
                <a:solidFill>
                  <a:srgbClr val="0033CC"/>
                </a:solidFill>
              </a:rPr>
              <a:t>in LHC.</a:t>
            </a:r>
          </a:p>
          <a:p>
            <a:pPr marL="457200" indent="-457200">
              <a:spcAft>
                <a:spcPts val="400"/>
              </a:spcAft>
              <a:buFont typeface="+mj-lt"/>
              <a:buAutoNum type="arabicPeriod"/>
            </a:pPr>
            <a:r>
              <a:rPr lang="en-US" sz="2000" dirty="0">
                <a:solidFill>
                  <a:srgbClr val="0033CC"/>
                </a:solidFill>
              </a:rPr>
              <a:t>Funds for SC wire purchase available in </a:t>
            </a:r>
            <a:r>
              <a:rPr lang="en-US" sz="2000" dirty="0" smtClean="0">
                <a:solidFill>
                  <a:srgbClr val="0033CC"/>
                </a:solidFill>
              </a:rPr>
              <a:t>FY2015 FY2016.  </a:t>
            </a:r>
            <a:r>
              <a:rPr lang="en-US" sz="2000" dirty="0">
                <a:solidFill>
                  <a:srgbClr val="0033CC"/>
                </a:solidFill>
              </a:rPr>
              <a:t>Up front payment of 13% required, with another 27% less than one year later. </a:t>
            </a:r>
            <a:endParaRPr lang="en-US" sz="2000" dirty="0" smtClean="0">
              <a:solidFill>
                <a:srgbClr val="0033CC"/>
              </a:solidFill>
            </a:endParaRPr>
          </a:p>
          <a:p>
            <a:pPr marL="457200" indent="-457200">
              <a:spcAft>
                <a:spcPts val="400"/>
              </a:spcAft>
              <a:buFont typeface="+mj-lt"/>
              <a:buAutoNum type="arabicPeriod"/>
            </a:pPr>
            <a:r>
              <a:rPr lang="en-US" sz="2000" dirty="0" smtClean="0">
                <a:solidFill>
                  <a:srgbClr val="0033CC"/>
                </a:solidFill>
              </a:rPr>
              <a:t>CERN </a:t>
            </a:r>
            <a:r>
              <a:rPr lang="en-US" sz="2000" dirty="0">
                <a:solidFill>
                  <a:srgbClr val="0033CC"/>
                </a:solidFill>
              </a:rPr>
              <a:t>Hi-</a:t>
            </a:r>
            <a:r>
              <a:rPr lang="en-US" sz="2000" dirty="0" err="1">
                <a:solidFill>
                  <a:srgbClr val="0033CC"/>
                </a:solidFill>
              </a:rPr>
              <a:t>Lumi</a:t>
            </a:r>
            <a:r>
              <a:rPr lang="en-US" sz="2000" dirty="0">
                <a:solidFill>
                  <a:srgbClr val="0033CC"/>
                </a:solidFill>
              </a:rPr>
              <a:t> TDR is complete in </a:t>
            </a:r>
            <a:r>
              <a:rPr lang="en-US" sz="2000" dirty="0" smtClean="0">
                <a:solidFill>
                  <a:srgbClr val="0033CC"/>
                </a:solidFill>
              </a:rPr>
              <a:t>2015 2016.</a:t>
            </a:r>
            <a:endParaRPr lang="en-US" sz="2000" dirty="0">
              <a:solidFill>
                <a:srgbClr val="0033CC"/>
              </a:solidFill>
            </a:endParaRPr>
          </a:p>
          <a:p>
            <a:pPr marL="457200" indent="-457200">
              <a:spcAft>
                <a:spcPts val="400"/>
              </a:spcAft>
              <a:buFont typeface="+mj-lt"/>
              <a:buAutoNum type="arabicPeriod"/>
            </a:pPr>
            <a:r>
              <a:rPr lang="en-US" sz="2000" dirty="0">
                <a:solidFill>
                  <a:srgbClr val="0033CC"/>
                </a:solidFill>
              </a:rPr>
              <a:t>FNAL and BNL each produce coils -&gt; cold masses.  LBNL performs cabling and structure sub-assembly. </a:t>
            </a:r>
          </a:p>
          <a:p>
            <a:pPr marL="457200" indent="-457200">
              <a:spcAft>
                <a:spcPts val="400"/>
              </a:spcAft>
              <a:buFont typeface="+mj-lt"/>
              <a:buAutoNum type="arabicPeriod"/>
            </a:pPr>
            <a:r>
              <a:rPr lang="en-US" sz="2000" dirty="0">
                <a:solidFill>
                  <a:srgbClr val="0033CC"/>
                </a:solidFill>
              </a:rPr>
              <a:t>Coil yield is 8/9.</a:t>
            </a:r>
          </a:p>
          <a:p>
            <a:pPr marL="457200" indent="-457200">
              <a:spcAft>
                <a:spcPts val="400"/>
              </a:spcAft>
              <a:buFont typeface="+mj-lt"/>
              <a:buAutoNum type="arabicPeriod"/>
            </a:pPr>
            <a:r>
              <a:rPr lang="en-US" sz="2000" dirty="0">
                <a:solidFill>
                  <a:srgbClr val="0033CC"/>
                </a:solidFill>
              </a:rPr>
              <a:t>Test facility upgrades complete in time for production.</a:t>
            </a:r>
            <a:r>
              <a:rPr lang="en-US" sz="2200" dirty="0">
                <a:solidFill>
                  <a:srgbClr val="0033CC"/>
                </a:solidFill>
              </a:rPr>
              <a:t>	</a:t>
            </a:r>
            <a:endParaRPr lang="en-US" sz="800" dirty="0">
              <a:solidFill>
                <a:srgbClr val="0033CC"/>
              </a:solidFill>
            </a:endParaRPr>
          </a:p>
        </p:txBody>
      </p:sp>
      <p:sp>
        <p:nvSpPr>
          <p:cNvPr id="5" name="Slide Number Placeholder 4"/>
          <p:cNvSpPr>
            <a:spLocks noGrp="1"/>
          </p:cNvSpPr>
          <p:nvPr>
            <p:ph type="sldNum" sz="quarter" idx="12"/>
          </p:nvPr>
        </p:nvSpPr>
        <p:spPr/>
        <p:txBody>
          <a:bodyPr/>
          <a:lstStyle/>
          <a:p>
            <a:fld id="{E5266E6E-3187-4C1D-BA6D-2ACAC749C432}" type="slidenum">
              <a:rPr lang="en-US" smtClean="0"/>
              <a:t>10</a:t>
            </a:fld>
            <a:endParaRPr lang="en-US"/>
          </a:p>
        </p:txBody>
      </p:sp>
      <p:cxnSp>
        <p:nvCxnSpPr>
          <p:cNvPr id="6" name="Straight Arrow Connector 5"/>
          <p:cNvCxnSpPr/>
          <p:nvPr/>
        </p:nvCxnSpPr>
        <p:spPr>
          <a:xfrm>
            <a:off x="1828800" y="1752600"/>
            <a:ext cx="76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12954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71800" y="12954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0975" y="1126123"/>
            <a:ext cx="1752600" cy="338554"/>
          </a:xfrm>
          <a:prstGeom prst="rect">
            <a:avLst/>
          </a:prstGeom>
          <a:noFill/>
        </p:spPr>
        <p:txBody>
          <a:bodyPr wrap="square" rtlCol="0">
            <a:spAutoFit/>
          </a:bodyPr>
          <a:lstStyle/>
          <a:p>
            <a:r>
              <a:rPr lang="en-US" sz="1600" dirty="0" smtClean="0"/>
              <a:t>June 2013 Review</a:t>
            </a:r>
            <a:endParaRPr lang="en-US" sz="1600" dirty="0"/>
          </a:p>
        </p:txBody>
      </p:sp>
      <p:sp>
        <p:nvSpPr>
          <p:cNvPr id="16" name="TextBox 15"/>
          <p:cNvSpPr txBox="1"/>
          <p:nvPr/>
        </p:nvSpPr>
        <p:spPr>
          <a:xfrm>
            <a:off x="3390900" y="1137821"/>
            <a:ext cx="2476500" cy="584775"/>
          </a:xfrm>
          <a:prstGeom prst="rect">
            <a:avLst/>
          </a:prstGeom>
          <a:noFill/>
        </p:spPr>
        <p:txBody>
          <a:bodyPr wrap="square" rtlCol="0">
            <a:spAutoFit/>
          </a:bodyPr>
          <a:lstStyle/>
          <a:p>
            <a:r>
              <a:rPr lang="en-US" sz="1600" dirty="0" smtClean="0"/>
              <a:t>Adjusted to latest LHC Shutdown Schedule</a:t>
            </a:r>
            <a:endParaRPr lang="en-US" sz="1600" dirty="0"/>
          </a:p>
        </p:txBody>
      </p:sp>
      <p:cxnSp>
        <p:nvCxnSpPr>
          <p:cNvPr id="17" name="Straight Arrow Connector 16"/>
          <p:cNvCxnSpPr/>
          <p:nvPr/>
        </p:nvCxnSpPr>
        <p:spPr>
          <a:xfrm>
            <a:off x="5029200" y="2390775"/>
            <a:ext cx="14287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048000"/>
            <a:ext cx="5429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48400" y="3048000"/>
            <a:ext cx="11239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14900" y="3657600"/>
            <a:ext cx="7143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67200" y="4572000"/>
            <a:ext cx="5905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7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266E6E-3187-4C1D-BA6D-2ACAC749C432}" type="slidenum">
              <a:rPr lang="en-US" smtClean="0"/>
              <a:t>11</a:t>
            </a:fld>
            <a:endParaRPr lang="en-US"/>
          </a:p>
        </p:txBody>
      </p:sp>
      <p:sp>
        <p:nvSpPr>
          <p:cNvPr id="4" name="Title 7"/>
          <p:cNvSpPr txBox="1">
            <a:spLocks/>
          </p:cNvSpPr>
          <p:nvPr/>
        </p:nvSpPr>
        <p:spPr>
          <a:xfrm>
            <a:off x="76200" y="274638"/>
            <a:ext cx="8229600" cy="1143000"/>
          </a:xfrm>
          <a:prstGeom prst="rect">
            <a:avLst/>
          </a:prstGeom>
        </p:spPr>
        <p:txBody>
          <a:bodyPr/>
          <a:lstStyle>
            <a:lvl1pPr algn="ctr" defTabSz="914400" rtl="0" eaLnBrk="1" latinLnBrk="0" hangingPunct="1">
              <a:spcBef>
                <a:spcPct val="0"/>
              </a:spcBef>
              <a:buNone/>
              <a:defRPr sz="4400" kern="1200" baseline="0">
                <a:solidFill>
                  <a:srgbClr val="FF0000"/>
                </a:solidFill>
                <a:latin typeface="+mj-lt"/>
                <a:ea typeface="+mj-ea"/>
                <a:cs typeface="+mj-cs"/>
              </a:defRPr>
            </a:lvl1pPr>
          </a:lstStyle>
          <a:p>
            <a:r>
              <a:rPr lang="en-US" dirty="0" smtClean="0"/>
              <a:t>High Level Magnet Production Schedule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915399" cy="349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5562600"/>
            <a:ext cx="4495800" cy="830997"/>
          </a:xfrm>
          <a:prstGeom prst="rect">
            <a:avLst/>
          </a:prstGeom>
          <a:noFill/>
        </p:spPr>
        <p:txBody>
          <a:bodyPr wrap="square" rtlCol="0">
            <a:spAutoFit/>
          </a:bodyPr>
          <a:lstStyle/>
          <a:p>
            <a:r>
              <a:rPr lang="en-US" dirty="0" smtClean="0"/>
              <a:t>Identical schedule presented in June but delayed by one year here</a:t>
            </a:r>
            <a:endParaRPr lang="en-US" dirty="0"/>
          </a:p>
        </p:txBody>
      </p:sp>
    </p:spTree>
    <p:extLst>
      <p:ext uri="{BB962C8B-B14F-4D97-AF65-F5344CB8AC3E}">
        <p14:creationId xmlns:p14="http://schemas.microsoft.com/office/powerpoint/2010/main" val="4069837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266E6E-3187-4C1D-BA6D-2ACAC749C432}" type="slidenum">
              <a:rPr lang="en-US" smtClean="0"/>
              <a:t>12</a:t>
            </a:fld>
            <a:endParaRPr lang="en-US"/>
          </a:p>
        </p:txBody>
      </p:sp>
      <p:sp>
        <p:nvSpPr>
          <p:cNvPr id="4" name="Title 7"/>
          <p:cNvSpPr txBox="1">
            <a:spLocks/>
          </p:cNvSpPr>
          <p:nvPr/>
        </p:nvSpPr>
        <p:spPr>
          <a:xfrm>
            <a:off x="95250" y="152400"/>
            <a:ext cx="8229600" cy="1143000"/>
          </a:xfrm>
          <a:prstGeom prst="rect">
            <a:avLst/>
          </a:prstGeom>
        </p:spPr>
        <p:txBody>
          <a:bodyPr/>
          <a:lstStyle>
            <a:lvl1pPr algn="ctr" defTabSz="914400" rtl="0" eaLnBrk="1" latinLnBrk="0" hangingPunct="1">
              <a:spcBef>
                <a:spcPct val="0"/>
              </a:spcBef>
              <a:buNone/>
              <a:defRPr sz="4400" kern="1200" baseline="0">
                <a:solidFill>
                  <a:srgbClr val="FF0000"/>
                </a:solidFill>
                <a:latin typeface="+mj-lt"/>
                <a:ea typeface="+mj-ea"/>
                <a:cs typeface="+mj-cs"/>
              </a:defRPr>
            </a:lvl1pPr>
          </a:lstStyle>
          <a:p>
            <a:r>
              <a:rPr lang="en-US" dirty="0" smtClean="0"/>
              <a:t>Construction Project</a:t>
            </a:r>
          </a:p>
          <a:p>
            <a:r>
              <a:rPr lang="en-US" dirty="0" smtClean="0"/>
              <a:t>Management Functions</a:t>
            </a:r>
          </a:p>
        </p:txBody>
      </p:sp>
      <p:sp>
        <p:nvSpPr>
          <p:cNvPr id="2" name="TextBox 1"/>
          <p:cNvSpPr txBox="1"/>
          <p:nvPr/>
        </p:nvSpPr>
        <p:spPr>
          <a:xfrm>
            <a:off x="7086600" y="1595742"/>
            <a:ext cx="2057400" cy="1938992"/>
          </a:xfrm>
          <a:prstGeom prst="rect">
            <a:avLst/>
          </a:prstGeom>
          <a:noFill/>
        </p:spPr>
        <p:txBody>
          <a:bodyPr wrap="square" rtlCol="0">
            <a:spAutoFit/>
          </a:bodyPr>
          <a:lstStyle/>
          <a:p>
            <a:r>
              <a:rPr lang="en-US" sz="2000" dirty="0" smtClean="0">
                <a:solidFill>
                  <a:schemeClr val="tx2"/>
                </a:solidFill>
              </a:rPr>
              <a:t>Level of effort and functions based on other ~$200M projects, e.g. </a:t>
            </a:r>
            <a:r>
              <a:rPr lang="en-US" sz="2000" dirty="0" err="1" smtClean="0">
                <a:solidFill>
                  <a:schemeClr val="tx2"/>
                </a:solidFill>
              </a:rPr>
              <a:t>NOvA</a:t>
            </a:r>
            <a:r>
              <a:rPr lang="en-US" sz="2000" dirty="0" smtClean="0">
                <a:solidFill>
                  <a:schemeClr val="tx2"/>
                </a:solidFill>
              </a:rPr>
              <a:t> and Mu2e</a:t>
            </a:r>
            <a:endParaRPr lang="en-US" sz="2000" dirty="0">
              <a:solidFill>
                <a:schemeClr val="tx2"/>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572001"/>
            <a:ext cx="8910637" cy="144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583684"/>
            <a:ext cx="7067550" cy="28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0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266E6E-3187-4C1D-BA6D-2ACAC749C432}" type="slidenum">
              <a:rPr lang="en-US" smtClean="0"/>
              <a:t>13</a:t>
            </a:fld>
            <a:endParaRPr lang="en-US"/>
          </a:p>
        </p:txBody>
      </p:sp>
      <p:sp>
        <p:nvSpPr>
          <p:cNvPr id="4" name="Title 7"/>
          <p:cNvSpPr txBox="1">
            <a:spLocks/>
          </p:cNvSpPr>
          <p:nvPr/>
        </p:nvSpPr>
        <p:spPr>
          <a:xfrm>
            <a:off x="123825" y="-76200"/>
            <a:ext cx="8229600" cy="1114425"/>
          </a:xfrm>
          <a:prstGeom prst="rect">
            <a:avLst/>
          </a:prstGeom>
        </p:spPr>
        <p:txBody>
          <a:bodyPr/>
          <a:lstStyle>
            <a:lvl1pPr algn="ctr" defTabSz="914400" rtl="0" eaLnBrk="1" latinLnBrk="0" hangingPunct="1">
              <a:spcBef>
                <a:spcPct val="0"/>
              </a:spcBef>
              <a:buNone/>
              <a:defRPr sz="4400" kern="1200" baseline="0">
                <a:solidFill>
                  <a:srgbClr val="FF0000"/>
                </a:solidFill>
                <a:latin typeface="+mj-lt"/>
                <a:ea typeface="+mj-ea"/>
                <a:cs typeface="+mj-cs"/>
              </a:defRPr>
            </a:lvl1pPr>
          </a:lstStyle>
          <a:p>
            <a:r>
              <a:rPr lang="en-US" dirty="0" smtClean="0"/>
              <a:t>Summary of Construction</a:t>
            </a:r>
          </a:p>
          <a:p>
            <a:r>
              <a:rPr lang="en-US" dirty="0" smtClean="0"/>
              <a:t>Cost Estimates</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3276600"/>
            <a:ext cx="5157787"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5250" y="5105400"/>
            <a:ext cx="3486150" cy="1200329"/>
          </a:xfrm>
          <a:prstGeom prst="rect">
            <a:avLst/>
          </a:prstGeom>
          <a:noFill/>
        </p:spPr>
        <p:txBody>
          <a:bodyPr wrap="square" rtlCol="0">
            <a:spAutoFit/>
          </a:bodyPr>
          <a:lstStyle/>
          <a:p>
            <a:r>
              <a:rPr lang="en-US" sz="1800" dirty="0" smtClean="0">
                <a:solidFill>
                  <a:schemeClr val="tx2"/>
                </a:solidFill>
              </a:rPr>
              <a:t>Estimates based on June 2013 scope, but escalated by one additional year.  </a:t>
            </a:r>
            <a:r>
              <a:rPr lang="en-US" sz="1800" b="1" dirty="0" smtClean="0">
                <a:solidFill>
                  <a:schemeClr val="tx2"/>
                </a:solidFill>
              </a:rPr>
              <a:t>Table includes ~30% contingency evenly spread.</a:t>
            </a:r>
            <a:endParaRPr lang="en-US" sz="1800" b="1" dirty="0">
              <a:solidFill>
                <a:schemeClr val="tx2"/>
              </a:solidFill>
            </a:endParaRPr>
          </a:p>
        </p:txBody>
      </p:sp>
      <p:sp>
        <p:nvSpPr>
          <p:cNvPr id="2" name="Oval 1"/>
          <p:cNvSpPr/>
          <p:nvPr/>
        </p:nvSpPr>
        <p:spPr>
          <a:xfrm>
            <a:off x="2852382" y="24384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2" idx="2"/>
          </p:cNvCxnSpPr>
          <p:nvPr/>
        </p:nvCxnSpPr>
        <p:spPr>
          <a:xfrm flipV="1">
            <a:off x="1838325" y="2552700"/>
            <a:ext cx="1014057"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75" y="3505200"/>
            <a:ext cx="1771650" cy="1323439"/>
          </a:xfrm>
          <a:prstGeom prst="rect">
            <a:avLst/>
          </a:prstGeom>
          <a:noFill/>
          <a:ln>
            <a:solidFill>
              <a:schemeClr val="accent1"/>
            </a:solidFill>
          </a:ln>
        </p:spPr>
        <p:txBody>
          <a:bodyPr wrap="square" rtlCol="0">
            <a:spAutoFit/>
          </a:bodyPr>
          <a:lstStyle/>
          <a:p>
            <a:r>
              <a:rPr lang="en-US" sz="1600" dirty="0" smtClean="0"/>
              <a:t>SC Wire first payment, test facility upgrade, production engineering </a:t>
            </a:r>
            <a:endParaRPr lang="en-US" sz="1600" dirty="0"/>
          </a:p>
        </p:txBody>
      </p:sp>
      <p:sp>
        <p:nvSpPr>
          <p:cNvPr id="12" name="Oval 11"/>
          <p:cNvSpPr/>
          <p:nvPr/>
        </p:nvSpPr>
        <p:spPr>
          <a:xfrm>
            <a:off x="3521975" y="2438399"/>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4" idx="0"/>
          </p:cNvCxnSpPr>
          <p:nvPr/>
        </p:nvCxnSpPr>
        <p:spPr>
          <a:xfrm flipV="1">
            <a:off x="2979050" y="2666999"/>
            <a:ext cx="678550" cy="849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93225" y="3516572"/>
            <a:ext cx="1771650" cy="1569660"/>
          </a:xfrm>
          <a:prstGeom prst="rect">
            <a:avLst/>
          </a:prstGeom>
          <a:noFill/>
          <a:ln>
            <a:solidFill>
              <a:schemeClr val="accent1"/>
            </a:solidFill>
          </a:ln>
        </p:spPr>
        <p:txBody>
          <a:bodyPr wrap="square" rtlCol="0">
            <a:spAutoFit/>
          </a:bodyPr>
          <a:lstStyle/>
          <a:p>
            <a:r>
              <a:rPr lang="en-US" sz="1600" dirty="0" smtClean="0"/>
              <a:t>SC Wire second payment, production tooling, coil and cold mass parts for first production year</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876424"/>
            <a:ext cx="87344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1200" y="2209800"/>
            <a:ext cx="2133600" cy="2285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144494" y="1612612"/>
            <a:ext cx="347662" cy="60960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92156" y="1268849"/>
            <a:ext cx="5118444" cy="338554"/>
          </a:xfrm>
          <a:prstGeom prst="rect">
            <a:avLst/>
          </a:prstGeom>
          <a:noFill/>
          <a:ln>
            <a:solidFill>
              <a:schemeClr val="tx1"/>
            </a:solidFill>
          </a:ln>
        </p:spPr>
        <p:txBody>
          <a:bodyPr wrap="square" rtlCol="0">
            <a:spAutoFit/>
          </a:bodyPr>
          <a:lstStyle/>
          <a:p>
            <a:r>
              <a:rPr lang="en-US" sz="1600" dirty="0" smtClean="0"/>
              <a:t>Assumed to be absorbed by LARP and not included in totals</a:t>
            </a:r>
            <a:endParaRPr lang="en-US" sz="1600" dirty="0"/>
          </a:p>
        </p:txBody>
      </p:sp>
    </p:spTree>
    <p:extLst>
      <p:ext uri="{BB962C8B-B14F-4D97-AF65-F5344CB8AC3E}">
        <p14:creationId xmlns:p14="http://schemas.microsoft.com/office/powerpoint/2010/main" val="1504505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657350" y="299589"/>
            <a:ext cx="5715000" cy="5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84000"/>
              </a:lnSpc>
              <a:buClr>
                <a:srgbClr val="000000"/>
              </a:buClr>
              <a:buSzPct val="100000"/>
              <a:buFont typeface="Arial" charset="0"/>
              <a:buNone/>
            </a:pPr>
            <a:r>
              <a:rPr lang="en-GB" sz="3200" dirty="0" smtClean="0">
                <a:solidFill>
                  <a:srgbClr val="FF0000"/>
                </a:solidFill>
                <a:latin typeface="Bitstream Vera Serif"/>
              </a:rPr>
              <a:t>Summary</a:t>
            </a:r>
            <a:endParaRPr lang="en-GB" sz="3200" dirty="0">
              <a:solidFill>
                <a:srgbClr val="FF0000"/>
              </a:solidFill>
              <a:latin typeface="Bitstream Vera Serif"/>
            </a:endParaRPr>
          </a:p>
        </p:txBody>
      </p:sp>
      <p:sp>
        <p:nvSpPr>
          <p:cNvPr id="6" name="Rectangle 4"/>
          <p:cNvSpPr>
            <a:spLocks noChangeArrowheads="1"/>
          </p:cNvSpPr>
          <p:nvPr/>
        </p:nvSpPr>
        <p:spPr bwMode="auto">
          <a:xfrm>
            <a:off x="234539" y="1752600"/>
            <a:ext cx="8390564"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4400" lvl="1" indent="-457200" eaLnBrk="1" hangingPunct="1">
              <a:spcAft>
                <a:spcPts val="400"/>
              </a:spcAft>
              <a:buFont typeface="Arial" pitchFamily="34" charset="0"/>
              <a:buChar char="•"/>
            </a:pPr>
            <a:r>
              <a:rPr lang="en-US" sz="2200" dirty="0" smtClean="0">
                <a:solidFill>
                  <a:srgbClr val="0033CC"/>
                </a:solidFill>
              </a:rPr>
              <a:t>Substantial work put into estimates for a project at this stage.</a:t>
            </a:r>
          </a:p>
          <a:p>
            <a:pPr lvl="1" eaLnBrk="1" hangingPunct="1">
              <a:spcAft>
                <a:spcPts val="400"/>
              </a:spcAft>
            </a:pPr>
            <a:endParaRPr lang="en-US" sz="2200" dirty="0" smtClean="0">
              <a:solidFill>
                <a:srgbClr val="0033CC"/>
              </a:solidFill>
            </a:endParaRPr>
          </a:p>
          <a:p>
            <a:pPr marL="914400" lvl="1" indent="-457200" eaLnBrk="1" hangingPunct="1">
              <a:spcAft>
                <a:spcPts val="400"/>
              </a:spcAft>
              <a:buFont typeface="Arial" pitchFamily="34" charset="0"/>
              <a:buChar char="•"/>
            </a:pPr>
            <a:r>
              <a:rPr lang="en-US" sz="2200" dirty="0" smtClean="0">
                <a:solidFill>
                  <a:srgbClr val="0033CC"/>
                </a:solidFill>
              </a:rPr>
              <a:t>Management model and staffing plan under development.  Unknown parameter is level of rigor required for a “proceed as-if in CD process” scenario.</a:t>
            </a:r>
          </a:p>
          <a:p>
            <a:pPr lvl="1" eaLnBrk="1" hangingPunct="1">
              <a:spcAft>
                <a:spcPts val="400"/>
              </a:spcAft>
            </a:pPr>
            <a:endParaRPr lang="en-US" sz="2200" dirty="0">
              <a:solidFill>
                <a:srgbClr val="0033CC"/>
              </a:solidFill>
            </a:endParaRPr>
          </a:p>
          <a:p>
            <a:pPr marL="914400" lvl="1" indent="-457200" eaLnBrk="1" hangingPunct="1">
              <a:spcAft>
                <a:spcPts val="400"/>
              </a:spcAft>
              <a:buFont typeface="Arial" pitchFamily="34" charset="0"/>
              <a:buChar char="•"/>
            </a:pPr>
            <a:r>
              <a:rPr lang="en-US" sz="2200" dirty="0" smtClean="0">
                <a:solidFill>
                  <a:srgbClr val="0033CC"/>
                </a:solidFill>
              </a:rPr>
              <a:t>Technical and management CD-X readiness </a:t>
            </a:r>
            <a:r>
              <a:rPr lang="en-US" sz="2200" dirty="0" smtClean="0">
                <a:solidFill>
                  <a:srgbClr val="0033CC"/>
                </a:solidFill>
              </a:rPr>
              <a:t>and long lead procurements will require funding in advance of the assumed FY18 CD-3 to supplement the existing flat-flat LARP levels.</a:t>
            </a:r>
          </a:p>
          <a:p>
            <a:pPr lvl="1" eaLnBrk="1" hangingPunct="1">
              <a:spcAft>
                <a:spcPts val="400"/>
              </a:spcAft>
            </a:pPr>
            <a:endParaRPr lang="en-US" sz="2200" dirty="0">
              <a:solidFill>
                <a:srgbClr val="0033CC"/>
              </a:solidFill>
            </a:endParaRPr>
          </a:p>
          <a:p>
            <a:pPr lvl="1" eaLnBrk="1" hangingPunct="1">
              <a:spcAft>
                <a:spcPts val="400"/>
              </a:spcAft>
            </a:pPr>
            <a:r>
              <a:rPr lang="en-US" sz="2200" dirty="0" smtClean="0">
                <a:solidFill>
                  <a:srgbClr val="0033CC"/>
                </a:solidFill>
              </a:rPr>
              <a:t>Thank you</a:t>
            </a:r>
          </a:p>
        </p:txBody>
      </p:sp>
    </p:spTree>
    <p:extLst>
      <p:ext uri="{BB962C8B-B14F-4D97-AF65-F5344CB8AC3E}">
        <p14:creationId xmlns:p14="http://schemas.microsoft.com/office/powerpoint/2010/main" val="736682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2514600"/>
          </a:xfrm>
        </p:spPr>
        <p:txBody>
          <a:bodyPr>
            <a:normAutofit fontScale="85000" lnSpcReduction="20000"/>
          </a:bodyPr>
          <a:lstStyle/>
          <a:p>
            <a:r>
              <a:rPr lang="en-US" dirty="0" smtClean="0"/>
              <a:t>Background</a:t>
            </a:r>
          </a:p>
          <a:p>
            <a:r>
              <a:rPr lang="en-US" dirty="0"/>
              <a:t>LARP-&gt;HL-LHC Scope in June </a:t>
            </a:r>
            <a:r>
              <a:rPr lang="en-US" dirty="0" smtClean="0"/>
              <a:t>2013</a:t>
            </a:r>
          </a:p>
          <a:p>
            <a:r>
              <a:rPr lang="en-US" dirty="0" smtClean="0"/>
              <a:t>Cost Estimating and Scheduling Methodology</a:t>
            </a:r>
          </a:p>
          <a:p>
            <a:r>
              <a:rPr lang="en-US" dirty="0" smtClean="0"/>
              <a:t>Magnet schedule assumptions and overview</a:t>
            </a:r>
          </a:p>
          <a:p>
            <a:r>
              <a:rPr lang="en-US" dirty="0" smtClean="0"/>
              <a:t>Project Management Ramp Up</a:t>
            </a:r>
          </a:p>
          <a:p>
            <a:r>
              <a:rPr lang="en-US" dirty="0" smtClean="0"/>
              <a:t>Cost Summaries</a:t>
            </a:r>
          </a:p>
          <a:p>
            <a:pPr marL="0" indent="0">
              <a:buNone/>
            </a:pPr>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t>2</a:t>
            </a:fld>
            <a:endParaRPr lang="en-US"/>
          </a:p>
        </p:txBody>
      </p:sp>
      <p:sp>
        <p:nvSpPr>
          <p:cNvPr id="4" name="TextBox 3"/>
          <p:cNvSpPr txBox="1"/>
          <p:nvPr/>
        </p:nvSpPr>
        <p:spPr>
          <a:xfrm>
            <a:off x="2057400" y="4648200"/>
            <a:ext cx="5334000" cy="1569660"/>
          </a:xfrm>
          <a:prstGeom prst="rect">
            <a:avLst/>
          </a:prstGeom>
          <a:noFill/>
        </p:spPr>
        <p:txBody>
          <a:bodyPr wrap="square" rtlCol="0">
            <a:spAutoFit/>
          </a:bodyPr>
          <a:lstStyle/>
          <a:p>
            <a:r>
              <a:rPr lang="en-US" dirty="0" smtClean="0"/>
              <a:t>The subject of this talk is construction project related costs.  Current LARP funding and scope are discussed in each subsystem.</a:t>
            </a:r>
            <a:endParaRPr lang="en-US" dirty="0"/>
          </a:p>
        </p:txBody>
      </p:sp>
    </p:spTree>
    <p:extLst>
      <p:ext uri="{BB962C8B-B14F-4D97-AF65-F5344CB8AC3E}">
        <p14:creationId xmlns:p14="http://schemas.microsoft.com/office/powerpoint/2010/main" val="32619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886200" y="349250"/>
            <a:ext cx="1460656" cy="5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84000"/>
              </a:lnSpc>
              <a:buClr>
                <a:srgbClr val="000000"/>
              </a:buClr>
              <a:buSzPct val="100000"/>
              <a:buFont typeface="Arial" charset="0"/>
              <a:buNone/>
            </a:pPr>
            <a:r>
              <a:rPr lang="en-GB" sz="3200" dirty="0" smtClean="0">
                <a:solidFill>
                  <a:srgbClr val="FF0000"/>
                </a:solidFill>
                <a:latin typeface="Bitstream Vera Serif"/>
              </a:rPr>
              <a:t>History</a:t>
            </a:r>
            <a:endParaRPr lang="en-GB" sz="3200" dirty="0">
              <a:solidFill>
                <a:srgbClr val="FF0000"/>
              </a:solidFill>
              <a:latin typeface="Bitstream Vera Serif"/>
            </a:endParaRPr>
          </a:p>
        </p:txBody>
      </p:sp>
      <p:sp>
        <p:nvSpPr>
          <p:cNvPr id="6" name="Rectangle 4"/>
          <p:cNvSpPr>
            <a:spLocks noChangeArrowheads="1"/>
          </p:cNvSpPr>
          <p:nvPr/>
        </p:nvSpPr>
        <p:spPr bwMode="auto">
          <a:xfrm>
            <a:off x="609600" y="1391483"/>
            <a:ext cx="7994483"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Aft>
                <a:spcPts val="400"/>
              </a:spcAft>
            </a:pPr>
            <a:r>
              <a:rPr lang="en-US" dirty="0" smtClean="0">
                <a:solidFill>
                  <a:srgbClr val="0033CC"/>
                </a:solidFill>
              </a:rPr>
              <a:t>The first effort to converge on a scope, cost, and schedule for a HL-LHC related construction project borne out of LARP was conducted in late 2012.  The result was a down-selection from several candidate deliverables.</a:t>
            </a:r>
          </a:p>
          <a:p>
            <a:pPr eaLnBrk="1" hangingPunct="1">
              <a:spcAft>
                <a:spcPts val="400"/>
              </a:spcAft>
            </a:pPr>
            <a:endParaRPr lang="en-US" dirty="0" smtClean="0">
              <a:solidFill>
                <a:srgbClr val="0033CC"/>
              </a:solidFill>
            </a:endParaRPr>
          </a:p>
          <a:p>
            <a:pPr eaLnBrk="1" hangingPunct="1">
              <a:spcAft>
                <a:spcPts val="400"/>
              </a:spcAft>
            </a:pPr>
            <a:r>
              <a:rPr lang="en-US" dirty="0" smtClean="0">
                <a:solidFill>
                  <a:srgbClr val="0033CC"/>
                </a:solidFill>
              </a:rPr>
              <a:t>Following the down-selection, cost and schedule estimates for the construction project were refined and presented at an internal LARP review with external reviewers in June 2013.</a:t>
            </a:r>
          </a:p>
          <a:p>
            <a:pPr eaLnBrk="1" hangingPunct="1">
              <a:spcAft>
                <a:spcPts val="400"/>
              </a:spcAft>
            </a:pPr>
            <a:r>
              <a:rPr lang="en-US" sz="1600" dirty="0">
                <a:solidFill>
                  <a:srgbClr val="0033CC"/>
                </a:solidFill>
              </a:rPr>
              <a:t>https://</a:t>
            </a:r>
            <a:r>
              <a:rPr lang="en-US" sz="1600" dirty="0" smtClean="0">
                <a:solidFill>
                  <a:srgbClr val="0033CC"/>
                </a:solidFill>
              </a:rPr>
              <a:t>indico.fnal.gov/conferenceOtherViews.py?view=standard&amp;confId=6836</a:t>
            </a:r>
          </a:p>
        </p:txBody>
      </p:sp>
    </p:spTree>
    <p:extLst>
      <p:ext uri="{BB962C8B-B14F-4D97-AF65-F5344CB8AC3E}">
        <p14:creationId xmlns:p14="http://schemas.microsoft.com/office/powerpoint/2010/main" val="35447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LARP-&gt;HL-LHC Project Scope</a:t>
            </a:r>
            <a:br>
              <a:rPr lang="en-US" dirty="0" smtClean="0"/>
            </a:br>
            <a:r>
              <a:rPr lang="en-US" dirty="0" smtClean="0"/>
              <a:t>as of June 2013</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r>
              <a:rPr lang="en-US" dirty="0" smtClean="0"/>
              <a:t>Magnets</a:t>
            </a:r>
          </a:p>
          <a:p>
            <a:pPr lvl="1">
              <a:spcAft>
                <a:spcPts val="400"/>
              </a:spcAft>
            </a:pPr>
            <a:r>
              <a:rPr lang="en-US" dirty="0" smtClean="0"/>
              <a:t>Assemble, test, and deliver </a:t>
            </a:r>
            <a:r>
              <a:rPr lang="en-US" dirty="0"/>
              <a:t>20 (16 + 4 spares) Q1/Q3 </a:t>
            </a:r>
            <a:r>
              <a:rPr lang="en-US" dirty="0" err="1"/>
              <a:t>quadrupole</a:t>
            </a:r>
            <a:r>
              <a:rPr lang="en-US" dirty="0"/>
              <a:t> </a:t>
            </a:r>
            <a:r>
              <a:rPr lang="en-US" dirty="0" smtClean="0"/>
              <a:t>structures, where “structure</a:t>
            </a:r>
            <a:r>
              <a:rPr lang="en-US" dirty="0"/>
              <a:t>” = coils clamped radially in aluminum shells, axially with stainless steel rods and end plates</a:t>
            </a:r>
          </a:p>
          <a:p>
            <a:r>
              <a:rPr lang="en-US" dirty="0" smtClean="0"/>
              <a:t>Crab Cavities</a:t>
            </a:r>
          </a:p>
          <a:p>
            <a:pPr lvl="1"/>
            <a:r>
              <a:rPr lang="en-US" dirty="0" smtClean="0"/>
              <a:t>Assemble, test, deliver </a:t>
            </a:r>
            <a:r>
              <a:rPr lang="en-US" dirty="0"/>
              <a:t>10 </a:t>
            </a:r>
            <a:r>
              <a:rPr lang="en-US" dirty="0" err="1"/>
              <a:t>cryomodules</a:t>
            </a:r>
            <a:r>
              <a:rPr lang="en-US" dirty="0"/>
              <a:t> of 3 cavities each</a:t>
            </a:r>
          </a:p>
          <a:p>
            <a:pPr lvl="2"/>
            <a:r>
              <a:rPr lang="en-US" dirty="0"/>
              <a:t>Contain cavities, He vessels, tuners, HOM mode dampers</a:t>
            </a:r>
          </a:p>
          <a:p>
            <a:pPr lvl="2"/>
            <a:r>
              <a:rPr lang="en-US" dirty="0"/>
              <a:t>Cryogenics, RF power, local installation provided by CERN</a:t>
            </a:r>
          </a:p>
          <a:p>
            <a:pPr lvl="2"/>
            <a:r>
              <a:rPr lang="en-US" dirty="0"/>
              <a:t>8 CM needed in </a:t>
            </a:r>
            <a:r>
              <a:rPr lang="en-US" dirty="0" err="1"/>
              <a:t>pts</a:t>
            </a:r>
            <a:r>
              <a:rPr lang="en-US" dirty="0"/>
              <a:t> 1 and 5, 2 spares (one per IP</a:t>
            </a:r>
            <a:r>
              <a:rPr lang="en-US" dirty="0" smtClean="0"/>
              <a:t>)</a:t>
            </a:r>
          </a:p>
          <a:p>
            <a:r>
              <a:rPr lang="en-US" dirty="0" smtClean="0"/>
              <a:t>Wideband Feedback System</a:t>
            </a:r>
          </a:p>
          <a:p>
            <a:pPr lvl="1"/>
            <a:r>
              <a:rPr lang="en-US" dirty="0" smtClean="0"/>
              <a:t>Fully functioning wideband feedback system for SPS and commissioning support.</a:t>
            </a:r>
          </a:p>
          <a:p>
            <a:pPr lvl="1"/>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4</a:t>
            </a:fld>
            <a:endParaRPr lang="en-US"/>
          </a:p>
        </p:txBody>
      </p:sp>
    </p:spTree>
    <p:extLst>
      <p:ext uri="{BB962C8B-B14F-4D97-AF65-F5344CB8AC3E}">
        <p14:creationId xmlns:p14="http://schemas.microsoft.com/office/powerpoint/2010/main" val="409856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June 2013 Review Charge</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83418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0494" y="5486400"/>
            <a:ext cx="6705600" cy="461665"/>
          </a:xfrm>
          <a:prstGeom prst="rect">
            <a:avLst/>
          </a:prstGeom>
          <a:noFill/>
        </p:spPr>
        <p:txBody>
          <a:bodyPr wrap="square" rtlCol="0">
            <a:spAutoFit/>
          </a:bodyPr>
          <a:lstStyle/>
          <a:p>
            <a:r>
              <a:rPr lang="en-US" dirty="0" smtClean="0">
                <a:solidFill>
                  <a:schemeClr val="tx2"/>
                </a:solidFill>
              </a:rPr>
              <a:t>June 2013 review charge was construction related.  </a:t>
            </a:r>
            <a:endParaRPr lang="en-US" dirty="0">
              <a:solidFill>
                <a:schemeClr val="tx2"/>
              </a:solidFill>
            </a:endParaRPr>
          </a:p>
        </p:txBody>
      </p:sp>
    </p:spTree>
    <p:extLst>
      <p:ext uri="{BB962C8B-B14F-4D97-AF65-F5344CB8AC3E}">
        <p14:creationId xmlns:p14="http://schemas.microsoft.com/office/powerpoint/2010/main" val="168800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dirty="0" smtClean="0"/>
              <a:t>June 2013 Review Outcome</a:t>
            </a:r>
            <a:endParaRPr lang="en-US" dirty="0"/>
          </a:p>
        </p:txBody>
      </p:sp>
      <p:sp>
        <p:nvSpPr>
          <p:cNvPr id="3" name="Content Placeholder 2"/>
          <p:cNvSpPr>
            <a:spLocks noGrp="1"/>
          </p:cNvSpPr>
          <p:nvPr>
            <p:ph idx="1"/>
          </p:nvPr>
        </p:nvSpPr>
        <p:spPr>
          <a:xfrm>
            <a:off x="304800" y="1371600"/>
            <a:ext cx="8382000" cy="4876800"/>
          </a:xfrm>
        </p:spPr>
        <p:txBody>
          <a:bodyPr>
            <a:normAutofit fontScale="62500" lnSpcReduction="20000"/>
          </a:bodyPr>
          <a:lstStyle/>
          <a:p>
            <a:r>
              <a:rPr lang="en-US" dirty="0" smtClean="0"/>
              <a:t>Magnets</a:t>
            </a:r>
          </a:p>
          <a:p>
            <a:pPr marL="914400" lvl="1" indent="-514350"/>
            <a:r>
              <a:rPr lang="en-US" dirty="0"/>
              <a:t>The technical feasibility of the quad program seems reasonable</a:t>
            </a:r>
            <a:r>
              <a:rPr lang="en-US" dirty="0" smtClean="0"/>
              <a:t>.</a:t>
            </a:r>
            <a:endParaRPr lang="en-US" dirty="0"/>
          </a:p>
          <a:p>
            <a:pPr marL="914400" lvl="1" indent="-514350"/>
            <a:r>
              <a:rPr lang="en-US" dirty="0"/>
              <a:t>The cost have a decent basis in the LARP R&amp;D </a:t>
            </a:r>
            <a:r>
              <a:rPr lang="en-US" dirty="0" smtClean="0"/>
              <a:t>program</a:t>
            </a:r>
            <a:endParaRPr lang="en-US" dirty="0"/>
          </a:p>
          <a:p>
            <a:pPr marL="914400" lvl="1" indent="-514350"/>
            <a:r>
              <a:rPr lang="en-US" dirty="0"/>
              <a:t>The scope is reasonable for a $200M US contribution.</a:t>
            </a:r>
          </a:p>
          <a:p>
            <a:pPr marL="914400" lvl="1" indent="-514350"/>
            <a:r>
              <a:rPr lang="en-US" dirty="0" smtClean="0"/>
              <a:t>The </a:t>
            </a:r>
            <a:r>
              <a:rPr lang="en-US" dirty="0"/>
              <a:t>major uncertainties and risk appear to be programmatic in nature.</a:t>
            </a:r>
          </a:p>
          <a:p>
            <a:r>
              <a:rPr lang="en-US" dirty="0" smtClean="0"/>
              <a:t>Crab Cavities</a:t>
            </a:r>
          </a:p>
          <a:p>
            <a:pPr lvl="1"/>
            <a:r>
              <a:rPr lang="en-US" dirty="0"/>
              <a:t>Costs &amp; cost profiles:  these are not unreasonable at this point in the </a:t>
            </a:r>
            <a:r>
              <a:rPr lang="en-US" dirty="0" smtClean="0"/>
              <a:t>project.</a:t>
            </a:r>
          </a:p>
          <a:p>
            <a:pPr lvl="1"/>
            <a:r>
              <a:rPr lang="en-US" dirty="0" smtClean="0"/>
              <a:t>Schedule: </a:t>
            </a:r>
            <a:r>
              <a:rPr lang="en-US" dirty="0"/>
              <a:t>Can the proposed project scope fit within the schedule and budget guidance given</a:t>
            </a:r>
            <a:r>
              <a:rPr lang="en-US" dirty="0" smtClean="0"/>
              <a:t>?</a:t>
            </a:r>
            <a:r>
              <a:rPr lang="en-US" dirty="0"/>
              <a:t>	</a:t>
            </a:r>
          </a:p>
          <a:p>
            <a:pPr lvl="2"/>
            <a:r>
              <a:rPr lang="en-US" dirty="0"/>
              <a:t>Yes, but only if the required budgets are forthcoming. It will be challenging to meet the 2015 schedule for the prototype </a:t>
            </a:r>
            <a:r>
              <a:rPr lang="en-US" dirty="0" smtClean="0"/>
              <a:t>cryomodule</a:t>
            </a:r>
            <a:r>
              <a:rPr lang="en-US" dirty="0"/>
              <a:t>, and it's likely the schedule contingency of up to one year will be needed</a:t>
            </a:r>
            <a:r>
              <a:rPr lang="en-US" dirty="0" smtClean="0"/>
              <a:t>.</a:t>
            </a:r>
          </a:p>
          <a:p>
            <a:r>
              <a:rPr lang="en-US" dirty="0" smtClean="0"/>
              <a:t>Wideband Feedback System</a:t>
            </a:r>
          </a:p>
          <a:p>
            <a:pPr lvl="1"/>
            <a:r>
              <a:rPr lang="en-US" dirty="0"/>
              <a:t>We feel that proposed manpower allocations may be underestimated. To appropriately amortize the engineering work done in the research phase of the project (through 2016), there has to be continuity in engineering manpower</a:t>
            </a:r>
            <a:r>
              <a:rPr lang="en-US" dirty="0" smtClean="0"/>
              <a:t>.</a:t>
            </a:r>
          </a:p>
          <a:p>
            <a:pPr lvl="1"/>
            <a:r>
              <a:rPr lang="en-US" dirty="0"/>
              <a:t>Presented schedule estimates are optimistic and have minimal headroom to react to additional budget pressures</a:t>
            </a:r>
            <a:r>
              <a:rPr lang="en-US" dirty="0" smtClean="0"/>
              <a:t>.</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t>6</a:t>
            </a:fld>
            <a:endParaRPr lang="en-US"/>
          </a:p>
        </p:txBody>
      </p:sp>
    </p:spTree>
    <p:extLst>
      <p:ext uri="{BB962C8B-B14F-4D97-AF65-F5344CB8AC3E}">
        <p14:creationId xmlns:p14="http://schemas.microsoft.com/office/powerpoint/2010/main" val="622974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since June 2013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construction project cost estimates have </a:t>
            </a:r>
            <a:r>
              <a:rPr lang="en-US" u="sng" dirty="0" smtClean="0"/>
              <a:t>not</a:t>
            </a:r>
            <a:r>
              <a:rPr lang="en-US" dirty="0" smtClean="0"/>
              <a:t> been updated to account for the following changes:</a:t>
            </a:r>
          </a:p>
          <a:p>
            <a:pPr lvl="1"/>
            <a:r>
              <a:rPr lang="en-US" dirty="0" smtClean="0"/>
              <a:t>Change of Crab Cavity deliverable from assembled and tested cryomodules to dressed cavities (</a:t>
            </a:r>
            <a:r>
              <a:rPr lang="en-US" dirty="0"/>
              <a:t>4 cavities x 2 sides of the IP x 2 beams x 2 IPs = 32 </a:t>
            </a:r>
            <a:r>
              <a:rPr lang="en-US" dirty="0" smtClean="0"/>
              <a:t>cavities).  Will likely lead to a net savings and a reduced pre-construction engineering effort.</a:t>
            </a:r>
          </a:p>
          <a:p>
            <a:pPr lvl="1"/>
            <a:r>
              <a:rPr lang="en-US" dirty="0" smtClean="0"/>
              <a:t>Change of test stand upgrade sequence.  June plan was to upgrade FNAL test stand first using GARD funds, with BNL test stand being upgraded with construction funds.  Latest plan is to upgrade BNL stand first using APUL funds in conjunction with LARP funds.</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7</a:t>
            </a:fld>
            <a:endParaRPr lang="en-US"/>
          </a:p>
        </p:txBody>
      </p:sp>
    </p:spTree>
    <p:extLst>
      <p:ext uri="{BB962C8B-B14F-4D97-AF65-F5344CB8AC3E}">
        <p14:creationId xmlns:p14="http://schemas.microsoft.com/office/powerpoint/2010/main" val="299314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657350" y="299589"/>
            <a:ext cx="5715000" cy="9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84000"/>
              </a:lnSpc>
              <a:buClr>
                <a:srgbClr val="000000"/>
              </a:buClr>
              <a:buSzPct val="100000"/>
              <a:buFont typeface="Arial" charset="0"/>
              <a:buNone/>
            </a:pPr>
            <a:r>
              <a:rPr lang="en-GB" sz="3200" dirty="0" smtClean="0">
                <a:solidFill>
                  <a:srgbClr val="FF0000"/>
                </a:solidFill>
                <a:latin typeface="Bitstream Vera Serif"/>
              </a:rPr>
              <a:t>Construction Cost Estimate Methodology</a:t>
            </a:r>
            <a:endParaRPr lang="en-GB" sz="3200" dirty="0">
              <a:solidFill>
                <a:srgbClr val="FF0000"/>
              </a:solidFill>
              <a:latin typeface="Bitstream Vera Serif"/>
            </a:endParaRPr>
          </a:p>
        </p:txBody>
      </p:sp>
      <p:sp>
        <p:nvSpPr>
          <p:cNvPr id="6" name="Rectangle 4"/>
          <p:cNvSpPr>
            <a:spLocks noChangeArrowheads="1"/>
          </p:cNvSpPr>
          <p:nvPr/>
        </p:nvSpPr>
        <p:spPr bwMode="auto">
          <a:xfrm>
            <a:off x="234539" y="1371600"/>
            <a:ext cx="8390564"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4400" lvl="1" indent="-457200" eaLnBrk="1" hangingPunct="1">
              <a:spcAft>
                <a:spcPts val="400"/>
              </a:spcAft>
              <a:buFont typeface="Arial" pitchFamily="34" charset="0"/>
              <a:buChar char="•"/>
            </a:pPr>
            <a:r>
              <a:rPr lang="en-US" dirty="0" smtClean="0">
                <a:solidFill>
                  <a:srgbClr val="0033CC"/>
                </a:solidFill>
              </a:rPr>
              <a:t>Guidelines </a:t>
            </a:r>
            <a:r>
              <a:rPr lang="en-US" dirty="0">
                <a:solidFill>
                  <a:srgbClr val="0033CC"/>
                </a:solidFill>
              </a:rPr>
              <a:t>issued for estimating each deliverable with respect to project accounting (overheads, escalation, contingency</a:t>
            </a:r>
            <a:r>
              <a:rPr lang="en-US" dirty="0" smtClean="0">
                <a:solidFill>
                  <a:srgbClr val="0033CC"/>
                </a:solidFill>
              </a:rPr>
              <a:t>).</a:t>
            </a:r>
          </a:p>
          <a:p>
            <a:pPr lvl="1" eaLnBrk="1" hangingPunct="1">
              <a:spcAft>
                <a:spcPts val="400"/>
              </a:spcAft>
            </a:pPr>
            <a:endParaRPr lang="en-US" dirty="0">
              <a:solidFill>
                <a:srgbClr val="0033CC"/>
              </a:solidFill>
            </a:endParaRPr>
          </a:p>
          <a:p>
            <a:pPr marL="914400" lvl="1" indent="-457200" eaLnBrk="1" hangingPunct="1">
              <a:spcAft>
                <a:spcPts val="400"/>
              </a:spcAft>
              <a:buFont typeface="Arial" pitchFamily="34" charset="0"/>
              <a:buChar char="•"/>
            </a:pPr>
            <a:r>
              <a:rPr lang="en-US" dirty="0" smtClean="0">
                <a:solidFill>
                  <a:srgbClr val="0033CC"/>
                </a:solidFill>
              </a:rPr>
              <a:t>Formats were time phased estimates on spreadsheets.  These are ok for now, but do not lend themselves to straightforward updates based on status.</a:t>
            </a:r>
          </a:p>
          <a:p>
            <a:pPr marL="914400" lvl="1" indent="-457200" eaLnBrk="1" hangingPunct="1">
              <a:spcAft>
                <a:spcPts val="400"/>
              </a:spcAft>
              <a:buFont typeface="Arial" pitchFamily="34" charset="0"/>
              <a:buChar char="•"/>
            </a:pPr>
            <a:endParaRPr lang="en-US" dirty="0">
              <a:solidFill>
                <a:srgbClr val="0033CC"/>
              </a:solidFill>
            </a:endParaRPr>
          </a:p>
          <a:p>
            <a:pPr marL="914400" lvl="1" indent="-457200" eaLnBrk="1" hangingPunct="1">
              <a:spcAft>
                <a:spcPts val="400"/>
              </a:spcAft>
              <a:buFont typeface="Arial" pitchFamily="34" charset="0"/>
              <a:buChar char="•"/>
            </a:pPr>
            <a:r>
              <a:rPr lang="en-US" dirty="0" smtClean="0">
                <a:solidFill>
                  <a:srgbClr val="0033CC"/>
                </a:solidFill>
              </a:rPr>
              <a:t>Preliminary discussions with CERN regarding interfaces and handoff points.</a:t>
            </a:r>
          </a:p>
          <a:p>
            <a:pPr lvl="1" eaLnBrk="1" hangingPunct="1">
              <a:spcAft>
                <a:spcPts val="400"/>
              </a:spcAft>
            </a:pPr>
            <a:endParaRPr lang="en-US" dirty="0" smtClean="0">
              <a:solidFill>
                <a:srgbClr val="0033CC"/>
              </a:solidFill>
            </a:endParaRPr>
          </a:p>
          <a:p>
            <a:pPr marL="914400" lvl="1" indent="-457200" eaLnBrk="1" hangingPunct="1">
              <a:spcAft>
                <a:spcPts val="400"/>
              </a:spcAft>
              <a:buFont typeface="Arial" pitchFamily="34" charset="0"/>
              <a:buChar char="•"/>
            </a:pPr>
            <a:r>
              <a:rPr lang="en-US" dirty="0">
                <a:solidFill>
                  <a:srgbClr val="0033CC"/>
                </a:solidFill>
              </a:rPr>
              <a:t>Attempted to reconcile with near term budget realities, but there are still challenges</a:t>
            </a:r>
            <a:r>
              <a:rPr lang="en-US" dirty="0" smtClean="0">
                <a:solidFill>
                  <a:srgbClr val="0033CC"/>
                </a:solidFill>
              </a:rPr>
              <a:t>.</a:t>
            </a:r>
            <a:endParaRPr lang="en-US" dirty="0">
              <a:solidFill>
                <a:srgbClr val="0033CC"/>
              </a:solidFill>
            </a:endParaRPr>
          </a:p>
        </p:txBody>
      </p:sp>
    </p:spTree>
    <p:extLst>
      <p:ext uri="{BB962C8B-B14F-4D97-AF65-F5344CB8AC3E}">
        <p14:creationId xmlns:p14="http://schemas.microsoft.com/office/powerpoint/2010/main" val="1099468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of Estimate</a:t>
            </a:r>
            <a:endParaRPr lang="en-US" dirty="0"/>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r>
              <a:rPr lang="en-US" dirty="0" smtClean="0"/>
              <a:t>Magnets</a:t>
            </a:r>
          </a:p>
          <a:p>
            <a:pPr lvl="1"/>
            <a:r>
              <a:rPr lang="en-US" dirty="0" smtClean="0"/>
              <a:t>Detailed study of coil fabrication rates, capacities, and labor.  Joint effort of BNL and FNAL.</a:t>
            </a:r>
          </a:p>
          <a:p>
            <a:pPr lvl="1"/>
            <a:r>
              <a:rPr lang="en-US" dirty="0" smtClean="0"/>
              <a:t>Bottom up estimate of structure by LBNL.</a:t>
            </a:r>
          </a:p>
          <a:p>
            <a:pPr lvl="1"/>
            <a:r>
              <a:rPr lang="en-US" dirty="0" smtClean="0"/>
              <a:t>Magnet testing estimate by FNAL T&amp;I department</a:t>
            </a:r>
          </a:p>
          <a:p>
            <a:pPr lvl="1"/>
            <a:r>
              <a:rPr lang="en-US" dirty="0" smtClean="0"/>
              <a:t>M&amp;S costs based primarily on quotes and past procurements (LQ, LHQ).</a:t>
            </a:r>
          </a:p>
          <a:p>
            <a:r>
              <a:rPr lang="en-US" dirty="0" smtClean="0"/>
              <a:t>Crab Cavities</a:t>
            </a:r>
          </a:p>
          <a:p>
            <a:pPr lvl="1"/>
            <a:r>
              <a:rPr lang="en-US" dirty="0" smtClean="0"/>
              <a:t>Bottom up engineering estimates</a:t>
            </a:r>
          </a:p>
          <a:p>
            <a:pPr lvl="1"/>
            <a:r>
              <a:rPr lang="en-US" dirty="0" smtClean="0"/>
              <a:t>Prototype cavity procurements</a:t>
            </a:r>
          </a:p>
          <a:p>
            <a:r>
              <a:rPr lang="en-US" dirty="0" smtClean="0"/>
              <a:t>Wideband Feedback</a:t>
            </a:r>
          </a:p>
          <a:p>
            <a:pPr lvl="1"/>
            <a:r>
              <a:rPr lang="en-US" dirty="0"/>
              <a:t>experience designing/constructing/commissioning wideband coupled-bunch systems for PEP-II, ALS, PLS, BESSY-II, DAFNE and KEKB. </a:t>
            </a:r>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t>9</a:t>
            </a:fld>
            <a:endParaRPr lang="en-US"/>
          </a:p>
        </p:txBody>
      </p:sp>
    </p:spTree>
    <p:extLst>
      <p:ext uri="{BB962C8B-B14F-4D97-AF65-F5344CB8AC3E}">
        <p14:creationId xmlns:p14="http://schemas.microsoft.com/office/powerpoint/2010/main" val="143318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41357</TotalTime>
  <Pages>1</Pages>
  <Words>918</Words>
  <Application>Microsoft Office PowerPoint</Application>
  <PresentationFormat>On-screen Show (4:3)</PresentationFormat>
  <Paragraphs>105</Paragraphs>
  <Slides>14</Slides>
  <Notes>3</Notes>
  <HiddenSlides>0</HiddenSlides>
  <MMClips>0</MMClips>
  <ScaleCrop>false</ScaleCrop>
  <HeadingPairs>
    <vt:vector size="6" baseType="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16" baseType="lpstr">
      <vt:lpstr>Office Theme</vt:lpstr>
      <vt:lpstr>Cost Estimates for LARP to Project Transition</vt:lpstr>
      <vt:lpstr>Outline</vt:lpstr>
      <vt:lpstr>PowerPoint Presentation</vt:lpstr>
      <vt:lpstr>LARP-&gt;HL-LHC Project Scope as of June 2013</vt:lpstr>
      <vt:lpstr>June 2013 Review Charge</vt:lpstr>
      <vt:lpstr>June 2013 Review Outcome</vt:lpstr>
      <vt:lpstr>Updates since June 2013</vt:lpstr>
      <vt:lpstr>PowerPoint Presentation</vt:lpstr>
      <vt:lpstr>Basis of Estimate</vt:lpstr>
      <vt:lpstr>Magnet Cost and Schedule Assumptions</vt:lpstr>
      <vt:lpstr>PowerPoint Presentation</vt:lpstr>
      <vt:lpstr>PowerPoint Presentation</vt:lpstr>
      <vt:lpstr>PowerPoint Presentation</vt:lpstr>
      <vt:lpstr>PowerPoint Presentation</vt:lpstr>
      <vt:lpstr>Custom Show 1</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Division Future Plans</dc:title>
  <dc:subject>Berkeley Lab Generic Presentation</dc:subject>
  <dc:creator>PCuser</dc:creator>
  <cp:keywords>Presentation Generic</cp:keywords>
  <cp:lastModifiedBy>Marc L. Kaducak x5192 13409N</cp:lastModifiedBy>
  <cp:revision>1846</cp:revision>
  <cp:lastPrinted>2013-05-21T20:49:58Z</cp:lastPrinted>
  <dcterms:created xsi:type="dcterms:W3CDTF">2004-10-30T19:36:16Z</dcterms:created>
  <dcterms:modified xsi:type="dcterms:W3CDTF">2014-02-15T17:34:49Z</dcterms:modified>
</cp:coreProperties>
</file>