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1159" r:id="rId2"/>
    <p:sldId id="1191" r:id="rId3"/>
    <p:sldId id="1188" r:id="rId4"/>
    <p:sldId id="1193" r:id="rId5"/>
    <p:sldId id="1192" r:id="rId6"/>
    <p:sldId id="1204" r:id="rId7"/>
    <p:sldId id="1203" r:id="rId8"/>
    <p:sldId id="1194" r:id="rId9"/>
    <p:sldId id="1197" r:id="rId10"/>
    <p:sldId id="1207" r:id="rId11"/>
    <p:sldId id="1209" r:id="rId12"/>
    <p:sldId id="1195" r:id="rId13"/>
    <p:sldId id="1206" r:id="rId14"/>
    <p:sldId id="1196" r:id="rId15"/>
    <p:sldId id="1205" r:id="rId16"/>
    <p:sldId id="1199" r:id="rId17"/>
    <p:sldId id="1200" r:id="rId18"/>
    <p:sldId id="1201" r:id="rId19"/>
    <p:sldId id="1202" r:id="rId20"/>
  </p:sldIdLst>
  <p:sldSz cx="9144000" cy="6858000" type="screen4x3"/>
  <p:notesSz cx="7315200" cy="9601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33CC"/>
    <a:srgbClr val="CECE00"/>
    <a:srgbClr val="3BB408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9" autoAdjust="0"/>
    <p:restoredTop sz="98933" autoAdjust="0"/>
  </p:normalViewPr>
  <p:slideViewPr>
    <p:cSldViewPr>
      <p:cViewPr>
        <p:scale>
          <a:sx n="100" d="100"/>
          <a:sy n="100" d="100"/>
        </p:scale>
        <p:origin x="-194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697966" y="9127591"/>
            <a:ext cx="572786" cy="4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42" tIns="62727" rIns="128842" bIns="62727" anchor="ctr">
            <a:spAutoFit/>
          </a:bodyPr>
          <a:lstStyle/>
          <a:p>
            <a:pPr algn="r" defTabSz="1296809"/>
            <a:fld id="{0C248C74-A1BF-4A9C-97C3-5A5D6B022034}" type="slidenum">
              <a:rPr lang="en-US" sz="2000">
                <a:latin typeface="Arial" charset="0"/>
              </a:rPr>
              <a:pPr algn="r" defTabSz="1296809"/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42" tIns="62727" rIns="128842" bIns="62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3900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697966" y="9127591"/>
            <a:ext cx="572786" cy="4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42" tIns="62727" rIns="128842" bIns="62727" anchor="ctr">
            <a:spAutoFit/>
          </a:bodyPr>
          <a:lstStyle/>
          <a:p>
            <a:pPr algn="r" defTabSz="1296809"/>
            <a:fld id="{E7B1BAEA-71C4-45DD-B483-2339FDD29BB8}" type="slidenum">
              <a:rPr lang="en-US" sz="2000">
                <a:latin typeface="Arial" charset="0"/>
              </a:rPr>
              <a:pPr algn="r" defTabSz="1296809"/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lIns="95564" tIns="47782" rIns="95564" bIns="47782"/>
          <a:lstStyle/>
          <a:p>
            <a:fld id="{C33A88BF-C9F1-46BA-9ED4-2EBC74F5F9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lIns="95564" tIns="47782" rIns="95564" bIns="47782"/>
          <a:lstStyle/>
          <a:p>
            <a:fld id="{C33A88BF-C9F1-46BA-9ED4-2EBC74F5F9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uslarp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olibri"/>
                <a:cs typeface="Colibri"/>
              </a:rPr>
              <a:t>DOE</a:t>
            </a:r>
            <a:r>
              <a:rPr lang="en-US" sz="1000" baseline="0" dirty="0" smtClean="0">
                <a:latin typeface="Colibri"/>
                <a:cs typeface="Colibri"/>
              </a:rPr>
              <a:t> Review of LARP – February 17-18, 2014</a:t>
            </a:r>
            <a:endParaRPr lang="en-US" sz="1000" dirty="0" smtClean="0">
              <a:latin typeface="Colibri"/>
              <a:cs typeface="Colibri"/>
            </a:endParaRPr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SQXF Coil Design and Fabrication</a:t>
            </a:r>
            <a:br>
              <a:rPr lang="en-US" dirty="0" smtClean="0"/>
            </a:br>
            <a:r>
              <a:rPr lang="en-US" sz="3200" dirty="0" smtClean="0"/>
              <a:t>Winding and Curing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</a:t>
            </a:r>
          </a:p>
          <a:p>
            <a:r>
              <a:rPr lang="en-US" dirty="0" smtClean="0"/>
              <a:t>February 17,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QXF Coil Fabrication</a:t>
            </a:r>
            <a:br>
              <a:rPr lang="en-US" dirty="0"/>
            </a:br>
            <a:r>
              <a:rPr lang="en-US" dirty="0"/>
              <a:t>- </a:t>
            </a:r>
            <a:r>
              <a:rPr lang="en-US" sz="3600" dirty="0"/>
              <a:t>Winding and Curing Tooling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Q:\HFM\LARP\QXF Coils\QXF 1m Coil 01\L1 Winding\DSC031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13970" r="12945"/>
          <a:stretch/>
        </p:blipFill>
        <p:spPr bwMode="auto">
          <a:xfrm>
            <a:off x="76200" y="1981200"/>
            <a:ext cx="404948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1937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524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Tooling for SQXF coil was inspected and assembled.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45967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Winding and Curing Tooling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1975" y="5638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Rollover Fixture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6167139"/>
            <a:ext cx="18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Curing Mold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9" y="2438400"/>
            <a:ext cx="196596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QXF Coil Fabrication</a:t>
            </a:r>
            <a:br>
              <a:rPr lang="en-US" dirty="0"/>
            </a:br>
            <a:r>
              <a:rPr lang="en-US" sz="3600" dirty="0"/>
              <a:t>- L</a:t>
            </a:r>
            <a:r>
              <a:rPr lang="en-US" sz="3600" dirty="0" smtClean="0"/>
              <a:t>QXF Winding </a:t>
            </a:r>
            <a:r>
              <a:rPr lang="en-US" sz="3600" dirty="0"/>
              <a:t>and </a:t>
            </a:r>
            <a:r>
              <a:rPr lang="en-US" sz="3600" dirty="0" smtClean="0"/>
              <a:t>Curing Tooling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design of LQXF W&amp;C tooling was finished</a:t>
            </a:r>
          </a:p>
          <a:p>
            <a:r>
              <a:rPr lang="en-US" dirty="0" smtClean="0"/>
              <a:t>Procurement will start this summer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52935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74592" y="4704517"/>
            <a:ext cx="3269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Curing </a:t>
            </a:r>
            <a:r>
              <a:rPr lang="en-US" sz="1600" dirty="0" smtClean="0"/>
              <a:t>mold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348” long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 sections (2: 66</a:t>
            </a:r>
            <a:r>
              <a:rPr lang="en-US" sz="1600" dirty="0"/>
              <a:t>” </a:t>
            </a:r>
            <a:r>
              <a:rPr lang="en-US" sz="1600" dirty="0" smtClean="0"/>
              <a:t>and 3: 72”)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Stacking, welding and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Final assembly and inspection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38862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the same rollover fixture for SQXF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76750" y="2819400"/>
            <a:ext cx="442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Winding table will be tested in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Selva</a:t>
            </a:r>
            <a:r>
              <a:rPr lang="en-US" sz="1600" dirty="0" smtClean="0"/>
              <a:t> winder </a:t>
            </a:r>
            <a:r>
              <a:rPr lang="en-US" sz="1600" dirty="0"/>
              <a:t>will be commissioned </a:t>
            </a:r>
            <a:r>
              <a:rPr lang="en-US" sz="1600" dirty="0" smtClean="0"/>
              <a:t>by this Dec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9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QXF Coil Fabrication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600" dirty="0" smtClean="0"/>
              <a:t>Winding and Curing Procedures (Traveler)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458200" cy="114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400" dirty="0" smtClean="0"/>
              <a:t>Online version based </a:t>
            </a:r>
            <a:r>
              <a:rPr lang="en-US" sz="2400" dirty="0"/>
              <a:t>on HQ/LHQ winding and curing </a:t>
            </a:r>
            <a:r>
              <a:rPr lang="en-US" sz="2400" dirty="0" smtClean="0"/>
              <a:t>traveler</a:t>
            </a:r>
          </a:p>
          <a:p>
            <a:pPr marL="457200" indent="-457200"/>
            <a:r>
              <a:rPr lang="en-US" sz="2400" dirty="0" smtClean="0"/>
              <a:t>Typically, it takes 15 days for winding and curing  </a:t>
            </a:r>
            <a:endParaRPr lang="en-US" sz="24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714625"/>
            <a:ext cx="26717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3060383" cy="38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QXF Coil Fabrication</a:t>
            </a:r>
            <a:br>
              <a:rPr lang="en-US" dirty="0"/>
            </a:br>
            <a:r>
              <a:rPr lang="en-US" dirty="0"/>
              <a:t>- </a:t>
            </a:r>
            <a:r>
              <a:rPr lang="en-US" sz="3600" dirty="0"/>
              <a:t>Winding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9723"/>
            <a:ext cx="2733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1566563"/>
            <a:ext cx="16812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Cured Coil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 descr="Q:\HFM\LARP\QXF Coils\QXF 1m Coil 01\L1 Winding\DSC028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7" y="1600200"/>
            <a:ext cx="388507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1662" y="1594541"/>
            <a:ext cx="19626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Coil Winding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3" y="4350395"/>
            <a:ext cx="15763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62" y="4343400"/>
            <a:ext cx="119120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09464" y="4431268"/>
            <a:ext cx="1525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Reduce the risk of turn-turn short due to popped strands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98962" y="4267200"/>
            <a:ext cx="473559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494" y="5410199"/>
            <a:ext cx="5468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Two 1 m coils, winding-curing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End </a:t>
            </a:r>
            <a:r>
              <a:rPr lang="en-US" sz="1800" dirty="0">
                <a:solidFill>
                  <a:srgbClr val="0070C0"/>
                </a:solidFill>
              </a:rPr>
              <a:t>parts inspection and design </a:t>
            </a:r>
            <a:r>
              <a:rPr lang="en-US" sz="1800" dirty="0" smtClean="0">
                <a:solidFill>
                  <a:srgbClr val="0070C0"/>
                </a:solidFill>
              </a:rPr>
              <a:t>optimization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Pre-check tooling and W&amp;C procedures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Fabrication of SQXF coils is starting this February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QXF coil is designed based on HQ/LHQ coil experience</a:t>
            </a:r>
          </a:p>
          <a:p>
            <a:r>
              <a:rPr lang="en-US" dirty="0" smtClean="0"/>
              <a:t>Tooling is ready for SQXF coil winding and curing</a:t>
            </a:r>
          </a:p>
          <a:p>
            <a:r>
              <a:rPr lang="en-US" dirty="0"/>
              <a:t>LQXF coil winding and curing tooling will be procured this summer.</a:t>
            </a:r>
          </a:p>
          <a:p>
            <a:r>
              <a:rPr lang="en-US" dirty="0" smtClean="0"/>
              <a:t>Winding and curing procedures are based on HQ/LHQ coil procedures</a:t>
            </a:r>
          </a:p>
          <a:p>
            <a:r>
              <a:rPr lang="en-US" dirty="0" smtClean="0"/>
              <a:t>SQXF coil fabrication is starting this month.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Backup Slides</a:t>
            </a:r>
            <a:br>
              <a:rPr lang="en-US" sz="5300" dirty="0" smtClean="0"/>
            </a:br>
            <a:r>
              <a:rPr lang="en-US" dirty="0" smtClean="0"/>
              <a:t>- Coil </a:t>
            </a:r>
            <a:r>
              <a:rPr lang="en-US" dirty="0"/>
              <a:t>Size at Each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1" y="2033509"/>
            <a:ext cx="7772400" cy="331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 Winding and Curing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553200"/>
            <a:ext cx="381000" cy="304800"/>
          </a:xfrm>
          <a:prstGeom prst="rect">
            <a:avLst/>
          </a:prstGeom>
        </p:spPr>
        <p:txBody>
          <a:bodyPr/>
          <a:lstStyle/>
          <a:p>
            <a:fld id="{F7A0E0CD-D401-46B7-AB5F-36BE906E0B2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473165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Midplane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10400" y="2235725"/>
            <a:ext cx="0" cy="5997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97491" y="1636210"/>
            <a:ext cx="215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760 µm (30 mil) =</a:t>
            </a:r>
          </a:p>
          <a:p>
            <a:pPr algn="ctr"/>
            <a:r>
              <a:rPr lang="en-US" sz="1600" dirty="0" smtClean="0"/>
              <a:t>3 layers 10 mil Mylar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26751" y="4845607"/>
            <a:ext cx="173549" cy="1692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4484" y="491917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</a:t>
            </a:r>
          </a:p>
          <a:p>
            <a:pPr algn="ctr"/>
            <a:r>
              <a:rPr lang="en-US" sz="1600" dirty="0" smtClean="0"/>
              <a:t>(10 mil) </a:t>
            </a:r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flipH="1">
            <a:off x="3684005" y="1743490"/>
            <a:ext cx="278395" cy="3742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0" y="115871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1.5 mm (60 mil)</a:t>
            </a:r>
          </a:p>
          <a:p>
            <a:pPr algn="ctr"/>
            <a:r>
              <a:rPr lang="en-US" sz="1600" dirty="0" smtClean="0"/>
              <a:t>Curing Retainer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135017" y="4697747"/>
            <a:ext cx="506534" cy="3724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04026" y="505172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</a:t>
            </a:r>
          </a:p>
          <a:p>
            <a:pPr algn="ctr"/>
            <a:r>
              <a:rPr lang="en-US" sz="1600" dirty="0" smtClean="0"/>
              <a:t>SS shim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27653" y="2820761"/>
            <a:ext cx="216906" cy="9838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24472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Curing Shell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095638" y="3083052"/>
            <a:ext cx="224926" cy="2916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17195" y="3343385"/>
            <a:ext cx="183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R: 113.126 mm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41663" y="2820761"/>
            <a:ext cx="112463" cy="328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4800" y="2447279"/>
            <a:ext cx="183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R: 94.168 mm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528159" y="3149146"/>
            <a:ext cx="43841" cy="10418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1400" y="4191000"/>
            <a:ext cx="271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µm (10 mil) Mylar + 100 µm (4mil) shrink wrap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OL Winding and Curing</a:t>
            </a:r>
            <a:endParaRPr lang="en-US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4" y="2198150"/>
            <a:ext cx="8229600" cy="34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553200"/>
            <a:ext cx="381000" cy="304800"/>
          </a:xfrm>
          <a:prstGeom prst="rect">
            <a:avLst/>
          </a:prstGeom>
        </p:spPr>
        <p:txBody>
          <a:bodyPr/>
          <a:lstStyle/>
          <a:p>
            <a:fld id="{F7A0E0CD-D401-46B7-AB5F-36BE906E0B2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586" y="517198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Midplane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87107" y="3376511"/>
            <a:ext cx="224926" cy="2916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28481" y="3669762"/>
            <a:ext cx="183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R: 113.126 mm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196667" y="2445424"/>
            <a:ext cx="0" cy="5997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3214" y="1654368"/>
            <a:ext cx="218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760 µm (30 mil) =</a:t>
            </a:r>
          </a:p>
          <a:p>
            <a:pPr algn="ctr"/>
            <a:r>
              <a:rPr lang="en-US" sz="1600" dirty="0" smtClean="0"/>
              <a:t>100 µm shrink wrap + 660 µm SS Shim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67267" y="3941812"/>
            <a:ext cx="220528" cy="1945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867" y="423280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</a:t>
            </a:r>
          </a:p>
          <a:p>
            <a:pPr algn="ctr"/>
            <a:r>
              <a:rPr lang="en-US" sz="1600" dirty="0" smtClean="0"/>
              <a:t>(10 mil)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91877" y="2050584"/>
            <a:ext cx="99590" cy="2998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81867" y="148509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1.5 mm (60 mil)</a:t>
            </a:r>
          </a:p>
          <a:p>
            <a:pPr algn="ctr"/>
            <a:r>
              <a:rPr lang="en-US" sz="1600" dirty="0" smtClean="0"/>
              <a:t>Curing Retainer</a:t>
            </a:r>
            <a:endParaRPr lang="en-US" sz="1600" dirty="0"/>
          </a:p>
        </p:txBody>
      </p:sp>
      <p:cxnSp>
        <p:nvCxnSpPr>
          <p:cNvPr id="30" name="Straight Arrow Connector 29"/>
          <p:cNvCxnSpPr>
            <a:stCxn id="37" idx="0"/>
          </p:cNvCxnSpPr>
          <p:nvPr/>
        </p:nvCxnSpPr>
        <p:spPr>
          <a:xfrm flipH="1" flipV="1">
            <a:off x="7387107" y="5171984"/>
            <a:ext cx="237055" cy="4066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0"/>
          </p:cNvCxnSpPr>
          <p:nvPr/>
        </p:nvCxnSpPr>
        <p:spPr>
          <a:xfrm flipH="1" flipV="1">
            <a:off x="8034867" y="4495438"/>
            <a:ext cx="450488" cy="3515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09762" y="557867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</a:t>
            </a:r>
          </a:p>
          <a:p>
            <a:pPr algn="ctr"/>
            <a:r>
              <a:rPr lang="en-US" sz="1600" dirty="0" smtClean="0"/>
              <a:t>SS shim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70955" y="484700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</a:t>
            </a:r>
          </a:p>
          <a:p>
            <a:pPr algn="ctr"/>
            <a:r>
              <a:rPr lang="en-US" sz="1600" dirty="0" smtClean="0"/>
              <a:t>SS shim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0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Coil Reaction</a:t>
            </a:r>
            <a:endParaRPr lang="en-US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3" y="1945009"/>
            <a:ext cx="8229600" cy="370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553200"/>
            <a:ext cx="381000" cy="304800"/>
          </a:xfrm>
          <a:prstGeom prst="rect">
            <a:avLst/>
          </a:prstGeom>
        </p:spPr>
        <p:txBody>
          <a:bodyPr/>
          <a:lstStyle/>
          <a:p>
            <a:fld id="{F7A0E0CD-D401-46B7-AB5F-36BE906E0B28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544094" y="472791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747587" y="4622135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6321" y="483483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MICA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70110" y="480192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 )</a:t>
            </a:r>
          </a:p>
          <a:p>
            <a:pPr algn="ctr"/>
            <a:r>
              <a:rPr lang="en-US" sz="1600" dirty="0" smtClean="0"/>
              <a:t>MICA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4" idx="2"/>
          </p:cNvCxnSpPr>
          <p:nvPr/>
        </p:nvCxnSpPr>
        <p:spPr>
          <a:xfrm>
            <a:off x="3593810" y="1745649"/>
            <a:ext cx="342611" cy="4641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44980" y="2286000"/>
            <a:ext cx="0" cy="4318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17510" y="116087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MICA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12483" y="4222649"/>
            <a:ext cx="185431" cy="5060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0"/>
          </p:cNvCxnSpPr>
          <p:nvPr/>
        </p:nvCxnSpPr>
        <p:spPr>
          <a:xfrm flipH="1" flipV="1">
            <a:off x="7305637" y="5143137"/>
            <a:ext cx="228378" cy="393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95815" y="553624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 </a:t>
            </a:r>
          </a:p>
          <a:p>
            <a:pPr algn="ctr"/>
            <a:r>
              <a:rPr lang="en-US" sz="1600" dirty="0" smtClean="0"/>
              <a:t>MICA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583" y="489649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Midplane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05502" y="1905000"/>
            <a:ext cx="109498" cy="5520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10893" y="131028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</a:t>
            </a:r>
          </a:p>
          <a:p>
            <a:pPr algn="ctr"/>
            <a:r>
              <a:rPr lang="en-US" sz="1600" dirty="0" smtClean="0"/>
              <a:t>S2 glass 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0141" y="174564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MICA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769121" y="4650272"/>
            <a:ext cx="145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 </a:t>
            </a:r>
          </a:p>
          <a:p>
            <a:pPr algn="ctr"/>
            <a:r>
              <a:rPr lang="en-US" sz="1600" dirty="0" smtClean="0"/>
              <a:t>MICA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45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Coil </a:t>
            </a:r>
            <a:r>
              <a:rPr lang="en-US" sz="3200" dirty="0" smtClean="0"/>
              <a:t>Impregnation</a:t>
            </a:r>
            <a:endParaRPr lang="en-US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5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553200"/>
            <a:ext cx="381000" cy="304800"/>
          </a:xfrm>
          <a:prstGeom prst="rect">
            <a:avLst/>
          </a:prstGeom>
        </p:spPr>
        <p:txBody>
          <a:bodyPr/>
          <a:lstStyle/>
          <a:p>
            <a:fld id="{F7A0E0CD-D401-46B7-AB5F-36BE906E0B28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534692" y="4970676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874069" y="4449689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0815" y="519401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150 µm (6 mil) </a:t>
            </a:r>
          </a:p>
          <a:p>
            <a:pPr algn="ctr"/>
            <a:r>
              <a:rPr lang="en-US" sz="1600" dirty="0" smtClean="0"/>
              <a:t>S2 glass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47811" y="460923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 µm (4 mil )</a:t>
            </a:r>
          </a:p>
          <a:p>
            <a:pPr algn="ctr"/>
            <a:r>
              <a:rPr lang="en-US" sz="1600" dirty="0" smtClean="0"/>
              <a:t>Polyimide trace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5" idx="2"/>
          </p:cNvCxnSpPr>
          <p:nvPr/>
        </p:nvCxnSpPr>
        <p:spPr>
          <a:xfrm>
            <a:off x="984788" y="2700500"/>
            <a:ext cx="44261" cy="877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51050" y="1705287"/>
            <a:ext cx="0" cy="563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57611" y="1885118"/>
            <a:ext cx="693052" cy="661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84615" y="130034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150 µm (6 mil) </a:t>
            </a:r>
          </a:p>
          <a:p>
            <a:pPr algn="ctr"/>
            <a:r>
              <a:rPr lang="en-US" sz="1600" dirty="0" smtClean="0"/>
              <a:t>S2 glass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288" y="21157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 µm (4 mil) </a:t>
            </a:r>
          </a:p>
          <a:p>
            <a:pPr algn="ctr"/>
            <a:r>
              <a:rPr lang="en-US" sz="1600" dirty="0" smtClean="0"/>
              <a:t>Polyimide trace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1610" y="1592730"/>
            <a:ext cx="1778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250 µm (10 mil) </a:t>
            </a:r>
          </a:p>
          <a:p>
            <a:pPr algn="ctr"/>
            <a:r>
              <a:rPr lang="en-US" sz="1600" dirty="0" smtClean="0"/>
              <a:t>MYLAR </a:t>
            </a:r>
          </a:p>
          <a:p>
            <a:pPr algn="ctr"/>
            <a:r>
              <a:rPr lang="en-US" sz="1200" dirty="0" smtClean="0"/>
              <a:t>(mold released, removed after impregnation)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001001" y="4036871"/>
            <a:ext cx="254779" cy="4677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39000" y="4736957"/>
            <a:ext cx="0" cy="779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13307" y="4371305"/>
            <a:ext cx="181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 </a:t>
            </a:r>
          </a:p>
          <a:p>
            <a:pPr algn="ctr"/>
            <a:r>
              <a:rPr lang="en-US" sz="1600" dirty="0" smtClean="0"/>
              <a:t>MYLAR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/>
              <a:t>mold released, removed after impregnation)</a:t>
            </a:r>
          </a:p>
          <a:p>
            <a:pPr algn="ctr"/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612462" y="5486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125 µm (5 mil) </a:t>
            </a:r>
          </a:p>
          <a:p>
            <a:pPr algn="ctr"/>
            <a:r>
              <a:rPr lang="en-US" sz="1600" dirty="0" smtClean="0"/>
              <a:t>G11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478827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Midplane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4157273" y="2095888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94469" y="1377061"/>
            <a:ext cx="1258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RTV </a:t>
            </a:r>
            <a:r>
              <a:rPr lang="en-US" sz="1200" dirty="0"/>
              <a:t>(removed after </a:t>
            </a:r>
            <a:r>
              <a:rPr lang="en-US" sz="1200" dirty="0" smtClean="0"/>
              <a:t>impregnation)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73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QXF Coil Design</a:t>
            </a:r>
          </a:p>
          <a:p>
            <a:pPr lvl="1"/>
            <a:r>
              <a:rPr lang="en-US" dirty="0" smtClean="0"/>
              <a:t>Coil Cross-section</a:t>
            </a:r>
          </a:p>
          <a:p>
            <a:pPr lvl="1"/>
            <a:r>
              <a:rPr lang="en-US" dirty="0"/>
              <a:t>Coil </a:t>
            </a:r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Coil Pole and End Parts</a:t>
            </a:r>
          </a:p>
          <a:p>
            <a:r>
              <a:rPr lang="en-US" dirty="0" smtClean="0"/>
              <a:t>QXF Coil Fabrication-Winding and Curing</a:t>
            </a:r>
          </a:p>
          <a:p>
            <a:pPr lvl="1"/>
            <a:r>
              <a:rPr lang="en-US" dirty="0" smtClean="0"/>
              <a:t>Winding and Curing Tooling</a:t>
            </a:r>
          </a:p>
          <a:p>
            <a:pPr lvl="1"/>
            <a:r>
              <a:rPr lang="en-US" dirty="0" smtClean="0"/>
              <a:t>Winding and Curing Procedures (Traveler)</a:t>
            </a:r>
          </a:p>
          <a:p>
            <a:pPr lvl="1"/>
            <a:r>
              <a:rPr lang="en-US" dirty="0" smtClean="0"/>
              <a:t>Winding Test 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Based </a:t>
            </a:r>
            <a:r>
              <a:rPr lang="en-US" sz="2400" dirty="0"/>
              <a:t>on LARP successful R&amp;D </a:t>
            </a:r>
            <a:r>
              <a:rPr lang="en-US" sz="2400" dirty="0" err="1" smtClean="0"/>
              <a:t>Quadrupole</a:t>
            </a:r>
            <a:r>
              <a:rPr lang="en-US" sz="2400" dirty="0" smtClean="0"/>
              <a:t> coil TQ/LQ/</a:t>
            </a:r>
            <a:r>
              <a:rPr lang="en-US" sz="2400" b="1" dirty="0" smtClean="0"/>
              <a:t>HQ/LHQ </a:t>
            </a:r>
            <a:r>
              <a:rPr lang="en-US" sz="2400" dirty="0" smtClean="0"/>
              <a:t>experience. </a:t>
            </a:r>
          </a:p>
          <a:p>
            <a:pPr lvl="1"/>
            <a:r>
              <a:rPr lang="en-US" sz="2000" dirty="0" smtClean="0"/>
              <a:t>Coil parts design (BEND program)</a:t>
            </a:r>
          </a:p>
          <a:p>
            <a:pPr lvl="1"/>
            <a:r>
              <a:rPr lang="en-US" sz="2000" dirty="0" smtClean="0"/>
              <a:t>Tooling design</a:t>
            </a:r>
          </a:p>
          <a:p>
            <a:pPr lvl="1"/>
            <a:r>
              <a:rPr lang="en-US" sz="2000" dirty="0" smtClean="0"/>
              <a:t>Fabrication technology and procedure (winding – curing – reaction – impregnation)</a:t>
            </a:r>
          </a:p>
          <a:p>
            <a:pPr lvl="1"/>
            <a:r>
              <a:rPr lang="en-US" sz="2000" dirty="0" smtClean="0"/>
              <a:t>Coil size control at each fabrication step (insulation and shim) to reach the final coil size</a:t>
            </a:r>
          </a:p>
          <a:p>
            <a:r>
              <a:rPr lang="en-US" sz="2400" dirty="0" smtClean="0"/>
              <a:t>To meet CERN’s requirement</a:t>
            </a:r>
          </a:p>
          <a:p>
            <a:pPr lvl="1"/>
            <a:r>
              <a:rPr lang="en-US" sz="2000" dirty="0" smtClean="0"/>
              <a:t>Field quality (x-section and end design) </a:t>
            </a:r>
          </a:p>
          <a:p>
            <a:pPr lvl="1"/>
            <a:r>
              <a:rPr lang="en-US" sz="2000" dirty="0" smtClean="0"/>
              <a:t>Magnetic length (coil length)</a:t>
            </a:r>
          </a:p>
          <a:p>
            <a:pPr lvl="1"/>
            <a:r>
              <a:rPr lang="en-US" sz="2000" dirty="0" smtClean="0"/>
              <a:t>Electrical requirement (plasma coating of metallic end parts)</a:t>
            </a:r>
          </a:p>
          <a:p>
            <a:pPr lvl="1"/>
            <a:r>
              <a:rPr lang="en-US" sz="2000" dirty="0" smtClean="0"/>
              <a:t>Heat extraction (cooling channels in coil pole)</a:t>
            </a:r>
          </a:p>
          <a:p>
            <a:pPr lvl="1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2621"/>
            <a:ext cx="37147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QXF Coil Design</a:t>
            </a:r>
            <a:br>
              <a:rPr lang="en-US" dirty="0"/>
            </a:br>
            <a:r>
              <a:rPr lang="en-US" dirty="0"/>
              <a:t>- </a:t>
            </a:r>
            <a:r>
              <a:rPr lang="en-US" sz="3600" dirty="0" smtClean="0"/>
              <a:t>Coil Cross-section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7983" y="6324600"/>
            <a:ext cx="2133600" cy="365125"/>
          </a:xfrm>
        </p:spPr>
        <p:txBody>
          <a:bodyPr/>
          <a:lstStyle/>
          <a:p>
            <a:fld id="{E5266E6E-3187-4C1D-BA6D-2ACAC749C432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0493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76709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design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76709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Fabricated Coil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391400" y="2286000"/>
            <a:ext cx="17335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Backup slides:</a:t>
            </a:r>
          </a:p>
          <a:p>
            <a:pPr algn="ctr"/>
            <a:r>
              <a:rPr lang="en-US" sz="1600" dirty="0" smtClean="0"/>
              <a:t>Coil cross-section at each step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86175" y="5607397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</a:t>
            </a:r>
            <a:r>
              <a:rPr lang="en-US" sz="1200" dirty="0" smtClean="0"/>
              <a:t>or ground insulation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02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2714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QXF Coil Design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600" dirty="0" smtClean="0"/>
              <a:t>QXF</a:t>
            </a:r>
            <a:r>
              <a:rPr lang="en-US" dirty="0" smtClean="0"/>
              <a:t> </a:t>
            </a:r>
            <a:r>
              <a:rPr lang="en-US" sz="3600" dirty="0" smtClean="0"/>
              <a:t>Coil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56893" y="2952750"/>
            <a:ext cx="0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28293" y="46291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Cooling channel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707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45491" y="167639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897706"/>
            <a:ext cx="237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1.51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932" y="5181600"/>
            <a:ext cx="773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Ti-6Al4V pole and bronze wedge: used for LQ/HQ/LHQ.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Stainless steel end spacer, saddle and splice block: used for HQ/LHQ.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LQXF is 4.3 m long by adding 7 more center pole pieces.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QXF Coil Design</a:t>
            </a:r>
            <a:br>
              <a:rPr lang="en-US" dirty="0"/>
            </a:br>
            <a:r>
              <a:rPr lang="en-US" dirty="0"/>
              <a:t>- </a:t>
            </a:r>
            <a:r>
              <a:rPr lang="en-US" sz="3600" dirty="0"/>
              <a:t>Coil </a:t>
            </a:r>
            <a:r>
              <a:rPr lang="en-US" sz="3600" dirty="0" smtClean="0"/>
              <a:t>Pole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518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  <a:latin typeface="Calibri"/>
              </a:rPr>
              <a:t>&gt; </a:t>
            </a:r>
            <a:r>
              <a:rPr lang="en-US" b="1" i="1" dirty="0" smtClean="0">
                <a:solidFill>
                  <a:srgbClr val="0070C0"/>
                </a:solidFill>
                <a:latin typeface="Calibri"/>
              </a:rPr>
              <a:t>80 </a:t>
            </a:r>
            <a:r>
              <a:rPr lang="en-US" b="1" i="1" dirty="0">
                <a:solidFill>
                  <a:srgbClr val="0070C0"/>
                </a:solidFill>
                <a:latin typeface="Calibri"/>
              </a:rPr>
              <a:t>% of the heat is evacuated via the pole </a:t>
            </a:r>
            <a:r>
              <a:rPr lang="en-US" b="1" i="1" dirty="0" smtClean="0">
                <a:solidFill>
                  <a:srgbClr val="0070C0"/>
                </a:solidFill>
                <a:latin typeface="Calibri"/>
              </a:rPr>
              <a:t>piece with </a:t>
            </a:r>
            <a:r>
              <a:rPr lang="el-GR" b="1" i="1" dirty="0">
                <a:solidFill>
                  <a:srgbClr val="0070C0"/>
                </a:solidFill>
                <a:latin typeface="Calibri"/>
              </a:rPr>
              <a:t>Φ</a:t>
            </a:r>
            <a:r>
              <a:rPr lang="en-US" b="1" i="1" dirty="0" smtClean="0">
                <a:solidFill>
                  <a:srgbClr val="0070C0"/>
                </a:solidFill>
                <a:latin typeface="Calibri"/>
              </a:rPr>
              <a:t>8 mm holes and 50 mm spacing</a:t>
            </a:r>
            <a:endParaRPr lang="en-US" b="1" i="1" dirty="0">
              <a:solidFill>
                <a:srgbClr val="0070C0"/>
              </a:solidFill>
              <a:latin typeface="Calibri"/>
            </a:endParaRP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4495800"/>
            <a:ext cx="152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459105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Strain Gauge</a:t>
            </a:r>
            <a:endParaRPr 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QXF Coil Design</a:t>
            </a:r>
            <a:br>
              <a:rPr lang="en-US" dirty="0"/>
            </a:br>
            <a:r>
              <a:rPr lang="en-US" dirty="0"/>
              <a:t>- </a:t>
            </a:r>
            <a:r>
              <a:rPr lang="en-US" sz="3600" dirty="0"/>
              <a:t>Coil </a:t>
            </a:r>
            <a:r>
              <a:rPr lang="en-US" sz="3600" dirty="0" smtClean="0"/>
              <a:t>End </a:t>
            </a:r>
            <a:r>
              <a:rPr lang="en-US" sz="3600" dirty="0" smtClean="0"/>
              <a:t>Spacer and Saddle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168735"/>
            <a:ext cx="297105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22219"/>
            <a:ext cx="26003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431744"/>
            <a:ext cx="34480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1600200"/>
            <a:ext cx="8534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End parts are designed based on the nominal coil </a:t>
            </a:r>
            <a:r>
              <a:rPr lang="en-US" sz="2000" dirty="0" smtClean="0">
                <a:solidFill>
                  <a:srgbClr val="0070C0"/>
                </a:solidFill>
              </a:rPr>
              <a:t>size after coil reaction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During </a:t>
            </a:r>
            <a:r>
              <a:rPr lang="en-US" sz="2000" dirty="0" smtClean="0">
                <a:solidFill>
                  <a:srgbClr val="0070C0"/>
                </a:solidFill>
              </a:rPr>
              <a:t>winding, </a:t>
            </a:r>
            <a:r>
              <a:rPr lang="en-US" sz="2000" dirty="0" smtClean="0">
                <a:solidFill>
                  <a:srgbClr val="0070C0"/>
                </a:solidFill>
              </a:rPr>
              <a:t>the coil is not fully constrained inside the </a:t>
            </a:r>
            <a:r>
              <a:rPr lang="en-US" sz="2000" dirty="0" smtClean="0">
                <a:solidFill>
                  <a:srgbClr val="0070C0"/>
                </a:solidFill>
              </a:rPr>
              <a:t>envelope. Th</a:t>
            </a:r>
            <a:r>
              <a:rPr lang="en-US" sz="2000" dirty="0" smtClean="0">
                <a:solidFill>
                  <a:srgbClr val="0070C0"/>
                </a:solidFill>
              </a:rPr>
              <a:t>is </a:t>
            </a:r>
            <a:r>
              <a:rPr lang="en-US" sz="2000" dirty="0">
                <a:solidFill>
                  <a:srgbClr val="0070C0"/>
                </a:solidFill>
              </a:rPr>
              <a:t>effect is most pronounced at the ends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  <a:r>
              <a:rPr lang="en-US" sz="2000" dirty="0">
                <a:solidFill>
                  <a:srgbClr val="0070C0"/>
                </a:solidFill>
              </a:rPr>
              <a:t>Prior to curing, the cable separates from radial surface of the mandrel in these </a:t>
            </a:r>
            <a:r>
              <a:rPr lang="en-US" sz="2000" dirty="0" smtClean="0">
                <a:solidFill>
                  <a:srgbClr val="0070C0"/>
                </a:solidFill>
              </a:rPr>
              <a:t>areas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springback</a:t>
            </a:r>
            <a:r>
              <a:rPr lang="en-US" sz="2000" dirty="0" smtClean="0">
                <a:solidFill>
                  <a:srgbClr val="0070C0"/>
                </a:solidFill>
              </a:rPr>
              <a:t>), </a:t>
            </a:r>
            <a:r>
              <a:rPr lang="en-US" sz="2000" dirty="0">
                <a:solidFill>
                  <a:srgbClr val="0070C0"/>
                </a:solidFill>
              </a:rPr>
              <a:t>causing the shape of the </a:t>
            </a:r>
            <a:r>
              <a:rPr lang="en-US" sz="2000" dirty="0" smtClean="0">
                <a:solidFill>
                  <a:srgbClr val="0070C0"/>
                </a:solidFill>
              </a:rPr>
              <a:t>turn to not match </a:t>
            </a:r>
            <a:r>
              <a:rPr lang="en-US" sz="2000" dirty="0">
                <a:solidFill>
                  <a:srgbClr val="0070C0"/>
                </a:solidFill>
              </a:rPr>
              <a:t>the shape of </a:t>
            </a:r>
            <a:r>
              <a:rPr lang="en-US" sz="2000" dirty="0" smtClean="0">
                <a:solidFill>
                  <a:srgbClr val="0070C0"/>
                </a:solidFill>
              </a:rPr>
              <a:t>the end parts.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 err="1" smtClean="0">
                <a:solidFill>
                  <a:srgbClr val="0070C0"/>
                </a:solidFill>
              </a:rPr>
              <a:t>springback</a:t>
            </a:r>
            <a:r>
              <a:rPr lang="en-US" sz="2000" dirty="0" smtClean="0">
                <a:solidFill>
                  <a:srgbClr val="0070C0"/>
                </a:solidFill>
              </a:rPr>
              <a:t> is larger with larger coil aperture and cable size.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Therefore flexible features </a:t>
            </a:r>
            <a:r>
              <a:rPr lang="en-US" sz="2000" dirty="0" smtClean="0">
                <a:solidFill>
                  <a:srgbClr val="0070C0"/>
                </a:solidFill>
              </a:rPr>
              <a:t>(slits</a:t>
            </a:r>
            <a:r>
              <a:rPr lang="en-US" sz="2000" dirty="0" smtClean="0">
                <a:solidFill>
                  <a:srgbClr val="0070C0"/>
                </a:solidFill>
              </a:rPr>
              <a:t>) have been introduced in LHQ </a:t>
            </a:r>
            <a:r>
              <a:rPr lang="en-US" sz="2000" dirty="0" smtClean="0">
                <a:solidFill>
                  <a:srgbClr val="0070C0"/>
                </a:solidFill>
              </a:rPr>
              <a:t>and QXF coil.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70C0"/>
                </a:solidFill>
              </a:rPr>
              <a:t>Incremental change with respect to single slit design previously used.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End parts are plasma coated to increase the dielectric strength.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626316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temporary saddle during W&amp;C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8818" y="5042028"/>
            <a:ext cx="176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QXF slits design with bridges</a:t>
            </a:r>
          </a:p>
        </p:txBody>
      </p:sp>
    </p:spTree>
    <p:extLst>
      <p:ext uri="{BB962C8B-B14F-4D97-AF65-F5344CB8AC3E}">
        <p14:creationId xmlns:p14="http://schemas.microsoft.com/office/powerpoint/2010/main" val="2155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QXF Coil </a:t>
            </a:r>
            <a:r>
              <a:rPr lang="en-US" dirty="0" smtClean="0"/>
              <a:t>Fabrication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- SQXF Winding and Curing Tooling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5" y="1600200"/>
            <a:ext cx="74414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95600" y="3352800"/>
            <a:ext cx="3810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4191000"/>
            <a:ext cx="3810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47900" y="418876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Rollover Station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95925" y="6019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Curing Mold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988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4000500" y="2914650"/>
            <a:ext cx="3810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876800" y="3467100"/>
            <a:ext cx="3810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" y="16001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Inner Layer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9575" y="38436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QXF Coil Fabrication</a:t>
            </a:r>
            <a:br>
              <a:rPr lang="en-US" dirty="0"/>
            </a:br>
            <a:r>
              <a:rPr lang="en-US" sz="3600" dirty="0"/>
              <a:t>- </a:t>
            </a:r>
            <a:r>
              <a:rPr lang="en-US" sz="3600" dirty="0" smtClean="0"/>
              <a:t>SQXF Winding </a:t>
            </a:r>
            <a:r>
              <a:rPr lang="en-US" sz="3600" dirty="0"/>
              <a:t>and </a:t>
            </a:r>
            <a:r>
              <a:rPr lang="en-US" sz="3600" dirty="0" smtClean="0"/>
              <a:t>Curing Tooling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/>
          </a:p>
        </p:txBody>
      </p:sp>
      <p:pic>
        <p:nvPicPr>
          <p:cNvPr id="2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6" y="1600200"/>
            <a:ext cx="73583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2295525" y="3352800"/>
            <a:ext cx="3810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19600" y="4191000"/>
            <a:ext cx="3810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57400" y="465043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Rollover Station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60197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Curing Mold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790950" y="2781300"/>
            <a:ext cx="3810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229225" y="3686175"/>
            <a:ext cx="381000" cy="266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5325" y="368617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Winding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6001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Outer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46930</TotalTime>
  <Pages>1</Pages>
  <Words>845</Words>
  <Application>Microsoft Office PowerPoint</Application>
  <PresentationFormat>On-screen Show (4:3)</PresentationFormat>
  <Paragraphs>178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Office Theme</vt:lpstr>
      <vt:lpstr>SQXF Coil Design and Fabrication Winding and Curing</vt:lpstr>
      <vt:lpstr>Outline</vt:lpstr>
      <vt:lpstr>Introduction</vt:lpstr>
      <vt:lpstr>QXF Coil Design - Coil Cross-section</vt:lpstr>
      <vt:lpstr>QXF Coil Design - QXF Coil Layout</vt:lpstr>
      <vt:lpstr>QXF Coil Design - Coil Pole</vt:lpstr>
      <vt:lpstr>QXF Coil Design - Coil End Spacer and Saddle</vt:lpstr>
      <vt:lpstr>QXF Coil Fabrication - SQXF Winding and Curing Tooling Design</vt:lpstr>
      <vt:lpstr>QXF Coil Fabrication - SQXF Winding and Curing Tooling Design</vt:lpstr>
      <vt:lpstr>QXF Coil Fabrication - Winding and Curing Tooling</vt:lpstr>
      <vt:lpstr>QXF Coil Fabrication - LQXF Winding and Curing Tooling</vt:lpstr>
      <vt:lpstr>QXF Coil Fabrication - Winding and Curing Procedures (Traveler)</vt:lpstr>
      <vt:lpstr>QXF Coil Fabrication - Winding Test</vt:lpstr>
      <vt:lpstr>Summary</vt:lpstr>
      <vt:lpstr>Backup Slides - Coil Size at Each Step</vt:lpstr>
      <vt:lpstr>IL Winding and Curing</vt:lpstr>
      <vt:lpstr>OL Winding and Curing</vt:lpstr>
      <vt:lpstr>Coil Reaction</vt:lpstr>
      <vt:lpstr>Coil Impregnation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miaoyu</cp:lastModifiedBy>
  <cp:revision>2043</cp:revision>
  <cp:lastPrinted>2014-02-14T15:52:03Z</cp:lastPrinted>
  <dcterms:created xsi:type="dcterms:W3CDTF">2004-10-30T19:36:16Z</dcterms:created>
  <dcterms:modified xsi:type="dcterms:W3CDTF">2014-02-14T18:09:25Z</dcterms:modified>
</cp:coreProperties>
</file>