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18"/>
  </p:notesMasterIdLst>
  <p:handoutMasterIdLst>
    <p:handoutMasterId r:id="rId19"/>
  </p:handoutMasterIdLst>
  <p:sldIdLst>
    <p:sldId id="1159" r:id="rId2"/>
    <p:sldId id="1194" r:id="rId3"/>
    <p:sldId id="1202" r:id="rId4"/>
    <p:sldId id="1197" r:id="rId5"/>
    <p:sldId id="1199" r:id="rId6"/>
    <p:sldId id="1200" r:id="rId7"/>
    <p:sldId id="1195" r:id="rId8"/>
    <p:sldId id="1201" r:id="rId9"/>
    <p:sldId id="1196" r:id="rId10"/>
    <p:sldId id="1207" r:id="rId11"/>
    <p:sldId id="1209" r:id="rId12"/>
    <p:sldId id="1203" r:id="rId13"/>
    <p:sldId id="1204" r:id="rId14"/>
    <p:sldId id="1205" r:id="rId15"/>
    <p:sldId id="1208" r:id="rId16"/>
    <p:sldId id="1206" r:id="rId17"/>
  </p:sldIdLst>
  <p:sldSz cx="9144000" cy="6858000" type="screen4x3"/>
  <p:notesSz cx="6934200" cy="92202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an A. Hoffer" initials="DA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4340"/>
    <a:srgbClr val="3BB408"/>
    <a:srgbClr val="003366"/>
    <a:srgbClr val="CECE00"/>
    <a:srgbClr val="0033CC"/>
    <a:srgbClr val="FF3300"/>
    <a:srgbClr val="003399"/>
    <a:srgbClr val="800000"/>
    <a:srgbClr val="FF99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2" autoAdjust="0"/>
    <p:restoredTop sz="98933" autoAdjust="0"/>
  </p:normalViewPr>
  <p:slideViewPr>
    <p:cSldViewPr>
      <p:cViewPr>
        <p:scale>
          <a:sx n="110" d="100"/>
          <a:sy n="110" d="100"/>
        </p:scale>
        <p:origin x="-7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96" y="-7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6348827" y="8768947"/>
            <a:ext cx="543239" cy="41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3048" tIns="59906" rIns="123048" bIns="59906" anchor="ctr">
            <a:spAutoFit/>
          </a:bodyPr>
          <a:lstStyle/>
          <a:p>
            <a:pPr algn="r" defTabSz="1238494"/>
            <a:fld id="{0C248C74-A1BF-4A9C-97C3-5A5D6B022034}" type="slidenum">
              <a:rPr lang="en-US" sz="1900">
                <a:latin typeface="Arial" charset="0"/>
              </a:rPr>
              <a:pPr algn="r" defTabSz="1238494"/>
              <a:t>‹#›</a:t>
            </a:fld>
            <a:endParaRPr lang="en-US" sz="1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28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8376"/>
            <a:ext cx="5086284" cy="415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3048" tIns="59906" rIns="123048" bIns="599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5325"/>
            <a:ext cx="4594225" cy="3446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348827" y="8768947"/>
            <a:ext cx="543239" cy="41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3048" tIns="59906" rIns="123048" bIns="59906" anchor="ctr">
            <a:spAutoFit/>
          </a:bodyPr>
          <a:lstStyle/>
          <a:p>
            <a:pPr algn="r" defTabSz="1238494"/>
            <a:fld id="{E7B1BAEA-71C4-45DD-B483-2339FDD29BB8}" type="slidenum">
              <a:rPr lang="en-US" sz="1900">
                <a:latin typeface="Arial" charset="0"/>
              </a:rPr>
              <a:pPr algn="r" defTabSz="1238494"/>
              <a:t>‹#›</a:t>
            </a:fld>
            <a:endParaRPr lang="en-US" sz="1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98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6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46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70C0"/>
                </a:solidFill>
              </a:defRPr>
            </a:lvl1pPr>
            <a:lvl2pPr>
              <a:defRPr sz="2400"/>
            </a:lvl2pPr>
            <a:lvl3pPr>
              <a:defRPr sz="2000" baseline="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70C0"/>
                </a:solidFill>
              </a:defRPr>
            </a:lvl1pPr>
            <a:lvl2pPr>
              <a:defRPr sz="2400"/>
            </a:lvl2pPr>
            <a:lvl3pPr>
              <a:defRPr sz="2000" baseline="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3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0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9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0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www.uslarp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libri"/>
                <a:cs typeface="Colibri"/>
              </a:defRPr>
            </a:lvl1pPr>
          </a:lstStyle>
          <a:p>
            <a:fld id="{E5266E6E-3187-4C1D-BA6D-2ACAC749C4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2209800" y="6553200"/>
            <a:ext cx="4191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000" dirty="0" smtClean="0">
                <a:latin typeface="Colibri"/>
                <a:cs typeface="Colibri"/>
              </a:rPr>
              <a:t>DOE</a:t>
            </a:r>
            <a:r>
              <a:rPr lang="en-US" sz="1000" baseline="0" dirty="0" smtClean="0">
                <a:latin typeface="Colibri"/>
                <a:cs typeface="Colibri"/>
              </a:rPr>
              <a:t> Review of LARP – February 17-18, 2014</a:t>
            </a:r>
            <a:endParaRPr lang="en-US" sz="1000" dirty="0" smtClean="0">
              <a:latin typeface="Colibri"/>
              <a:cs typeface="Colibri"/>
            </a:endParaRPr>
          </a:p>
        </p:txBody>
      </p:sp>
      <p:pic>
        <p:nvPicPr>
          <p:cNvPr id="10" name="Picture 11" descr="LARP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2011-10-04_logoHiLumi561px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465" y="-7885"/>
            <a:ext cx="1719264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65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1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QXF Plans and </a:t>
            </a:r>
            <a:br>
              <a:rPr lang="en-US" dirty="0" smtClean="0"/>
            </a:br>
            <a:r>
              <a:rPr lang="en-US" dirty="0" smtClean="0"/>
              <a:t>Preparation for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G. Ambrosio</a:t>
            </a:r>
          </a:p>
          <a:p>
            <a:r>
              <a:rPr lang="en-US" dirty="0" smtClean="0"/>
              <a:t>2/17/14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-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magnets have never been used in any particle accelerator yet!</a:t>
            </a:r>
          </a:p>
          <a:p>
            <a:r>
              <a:rPr lang="en-US" dirty="0" smtClean="0"/>
              <a:t>Short models (SQXF):</a:t>
            </a:r>
          </a:p>
          <a:p>
            <a:pPr lvl="1"/>
            <a:r>
              <a:rPr lang="en-US" dirty="0" smtClean="0"/>
              <a:t>2</a:t>
            </a:r>
            <a:r>
              <a:rPr lang="en-US" sz="2000" dirty="0" smtClean="0"/>
              <a:t>new</a:t>
            </a:r>
            <a:r>
              <a:rPr lang="en-US" dirty="0" smtClean="0"/>
              <a:t> + 2</a:t>
            </a:r>
            <a:r>
              <a:rPr lang="en-US" sz="2000" dirty="0" smtClean="0"/>
              <a:t>re</a:t>
            </a:r>
            <a:r>
              <a:rPr lang="en-US" dirty="0" smtClean="0"/>
              <a:t> (LARP)</a:t>
            </a:r>
          </a:p>
          <a:p>
            <a:pPr lvl="2"/>
            <a:r>
              <a:rPr lang="en-US" u="sng" dirty="0" smtClean="0"/>
              <a:t>Minimum</a:t>
            </a:r>
            <a:r>
              <a:rPr lang="en-US" dirty="0" smtClean="0"/>
              <a:t> for quench performance and prestress range</a:t>
            </a:r>
          </a:p>
          <a:p>
            <a:pPr lvl="1"/>
            <a:r>
              <a:rPr lang="en-US" dirty="0"/>
              <a:t>2</a:t>
            </a:r>
            <a:r>
              <a:rPr lang="en-US" sz="2000" dirty="0"/>
              <a:t>new</a:t>
            </a:r>
            <a:r>
              <a:rPr lang="en-US" dirty="0"/>
              <a:t> + 2</a:t>
            </a:r>
            <a:r>
              <a:rPr lang="en-US" sz="2000" dirty="0"/>
              <a:t>re</a:t>
            </a:r>
            <a:r>
              <a:rPr lang="en-US" dirty="0"/>
              <a:t> (</a:t>
            </a:r>
            <a:r>
              <a:rPr lang="en-US" dirty="0" smtClean="0"/>
              <a:t>LARP, RRP) + </a:t>
            </a:r>
            <a:r>
              <a:rPr lang="en-US" dirty="0"/>
              <a:t>2</a:t>
            </a:r>
            <a:r>
              <a:rPr lang="en-US" sz="1800" dirty="0"/>
              <a:t>new</a:t>
            </a:r>
            <a:r>
              <a:rPr lang="en-US" dirty="0"/>
              <a:t> + </a:t>
            </a:r>
            <a:r>
              <a:rPr lang="en-US" dirty="0" smtClean="0"/>
              <a:t>1</a:t>
            </a:r>
            <a:r>
              <a:rPr lang="en-US" sz="1800" dirty="0" smtClean="0"/>
              <a:t>re</a:t>
            </a:r>
            <a:r>
              <a:rPr lang="en-US" dirty="0" smtClean="0"/>
              <a:t> (CERN, RRP)</a:t>
            </a:r>
          </a:p>
          <a:p>
            <a:pPr lvl="2"/>
            <a:r>
              <a:rPr lang="en-US" dirty="0" smtClean="0"/>
              <a:t>OK for understanding He-shell impact and 2-in-1 He-vessel </a:t>
            </a:r>
          </a:p>
          <a:p>
            <a:pPr lvl="2"/>
            <a:r>
              <a:rPr lang="en-US" u="sng" dirty="0" smtClean="0"/>
              <a:t>Minimum</a:t>
            </a:r>
            <a:r>
              <a:rPr lang="en-US" dirty="0" smtClean="0"/>
              <a:t> for field quality</a:t>
            </a:r>
          </a:p>
          <a:p>
            <a:pPr lvl="1"/>
            <a:r>
              <a:rPr lang="en-US" dirty="0" smtClean="0"/>
              <a:t>1</a:t>
            </a:r>
            <a:r>
              <a:rPr lang="en-US" sz="2000" dirty="0" smtClean="0"/>
              <a:t>mirror </a:t>
            </a:r>
            <a:r>
              <a:rPr lang="en-US" dirty="0" smtClean="0"/>
              <a:t>(LARP)</a:t>
            </a:r>
          </a:p>
          <a:p>
            <a:pPr lvl="2"/>
            <a:r>
              <a:rPr lang="en-US" u="sng" dirty="0" smtClean="0"/>
              <a:t>Very minimum</a:t>
            </a:r>
            <a:r>
              <a:rPr lang="en-US" dirty="0" smtClean="0"/>
              <a:t> (HQ had 3)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rovides test bed in case of issues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10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5479211" y="609600"/>
            <a:ext cx="3657600" cy="2188552"/>
          </a:xfrm>
          <a:prstGeom prst="wedgeRoundRectCallout">
            <a:avLst>
              <a:gd name="adj1" fmla="val -76841"/>
              <a:gd name="adj2" fmla="val 404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Minimal program.</a:t>
            </a:r>
          </a:p>
          <a:p>
            <a:pPr algn="ctr"/>
            <a:r>
              <a:rPr lang="en-US" sz="2800" dirty="0" smtClean="0"/>
              <a:t>Having LARP &amp; CERN in parallel provides risk mitigation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351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L</a:t>
            </a:r>
            <a:r>
              <a:rPr lang="en-US" dirty="0" smtClean="0"/>
              <a:t>ong models (LQXF):</a:t>
            </a:r>
          </a:p>
          <a:p>
            <a:pPr lvl="1"/>
            <a:r>
              <a:rPr lang="en-US" dirty="0"/>
              <a:t>3</a:t>
            </a:r>
            <a:r>
              <a:rPr lang="en-US" sz="2000" dirty="0" smtClean="0"/>
              <a:t>new</a:t>
            </a:r>
            <a:r>
              <a:rPr lang="en-US" dirty="0" smtClean="0"/>
              <a:t> (LARP)</a:t>
            </a:r>
          </a:p>
          <a:p>
            <a:pPr lvl="2"/>
            <a:r>
              <a:rPr lang="en-US" u="sng" dirty="0" smtClean="0"/>
              <a:t>Almost m</a:t>
            </a:r>
            <a:r>
              <a:rPr lang="en-US" u="sng" dirty="0" smtClean="0"/>
              <a:t>inimum</a:t>
            </a:r>
            <a:r>
              <a:rPr lang="en-US" dirty="0" smtClean="0"/>
              <a:t> for demonstration of </a:t>
            </a:r>
            <a:r>
              <a:rPr lang="en-US" u="sng" dirty="0" smtClean="0"/>
              <a:t>reproducibility</a:t>
            </a:r>
          </a:p>
          <a:p>
            <a:pPr lvl="1"/>
            <a:r>
              <a:rPr lang="en-US" dirty="0" smtClean="0"/>
              <a:t>0</a:t>
            </a:r>
            <a:r>
              <a:rPr lang="en-US" sz="2000" dirty="0" smtClean="0"/>
              <a:t>re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LARP)</a:t>
            </a:r>
          </a:p>
          <a:p>
            <a:pPr lvl="2"/>
            <a:r>
              <a:rPr lang="en-US" dirty="0" smtClean="0"/>
              <a:t>This is a risk, LQS01b was very useful for LQ development</a:t>
            </a:r>
          </a:p>
          <a:p>
            <a:pPr lvl="1"/>
            <a:r>
              <a:rPr lang="en-US" dirty="0" smtClean="0"/>
              <a:t>1</a:t>
            </a:r>
            <a:r>
              <a:rPr lang="en-US" sz="2000" dirty="0" smtClean="0"/>
              <a:t>mirror </a:t>
            </a:r>
            <a:r>
              <a:rPr lang="en-US" dirty="0" smtClean="0"/>
              <a:t>(LARP)</a:t>
            </a:r>
          </a:p>
          <a:p>
            <a:pPr lvl="2"/>
            <a:r>
              <a:rPr lang="en-US" u="sng" dirty="0"/>
              <a:t>M</a:t>
            </a:r>
            <a:r>
              <a:rPr lang="en-US" u="sng" dirty="0" smtClean="0"/>
              <a:t>inimum:</a:t>
            </a:r>
            <a:r>
              <a:rPr lang="en-US" dirty="0" smtClean="0"/>
              <a:t> if we have limited performance in LQXF1 the mirror test will help understanding cause btw coil/structure 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rovides test bed in case of issues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11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5486400" y="76200"/>
            <a:ext cx="3657600" cy="2340952"/>
          </a:xfrm>
          <a:prstGeom prst="wedgeRoundRectCallout">
            <a:avLst>
              <a:gd name="adj1" fmla="val -76841"/>
              <a:gd name="adj2" fmla="val 404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CERN will start after LARP and will develop 6.8m long magnets.</a:t>
            </a:r>
          </a:p>
          <a:p>
            <a:pPr algn="ctr"/>
            <a:r>
              <a:rPr lang="en-US" sz="2800" dirty="0" smtClean="0">
                <a:sym typeface="Wingdings" pitchFamily="2" charset="2"/>
              </a:rPr>
              <a:t> </a:t>
            </a:r>
            <a:r>
              <a:rPr lang="en-US" sz="2800" u="sng" dirty="0" smtClean="0">
                <a:sym typeface="Wingdings" pitchFamily="2" charset="2"/>
              </a:rPr>
              <a:t>We count only on LARP for this</a:t>
            </a:r>
            <a:r>
              <a:rPr lang="en-US" sz="2800" dirty="0" smtClean="0">
                <a:sym typeface="Wingdings" pitchFamily="2" charset="2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591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QXF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2"/>
          <a:stretch/>
        </p:blipFill>
        <p:spPr>
          <a:xfrm>
            <a:off x="3810000" y="5100367"/>
            <a:ext cx="5334000" cy="175763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341437"/>
            <a:ext cx="8534400" cy="4525963"/>
          </a:xfrm>
        </p:spPr>
        <p:txBody>
          <a:bodyPr/>
          <a:lstStyle/>
          <a:p>
            <a:r>
              <a:rPr lang="en-US" dirty="0" smtClean="0"/>
              <a:t>From strand procurement to test analysis</a:t>
            </a:r>
          </a:p>
          <a:p>
            <a:r>
              <a:rPr lang="en-US" dirty="0" smtClean="0"/>
              <a:t>Durations based on input from task leaders and L3s</a:t>
            </a:r>
          </a:p>
          <a:p>
            <a:r>
              <a:rPr lang="en-US" dirty="0"/>
              <a:t>Schedule is budget limited </a:t>
            </a:r>
            <a:r>
              <a:rPr lang="en-US" dirty="0" smtClean="0"/>
              <a:t>(scenario #1)</a:t>
            </a:r>
            <a:endParaRPr lang="en-US" dirty="0"/>
          </a:p>
          <a:p>
            <a:r>
              <a:rPr lang="en-US" dirty="0" smtClean="0"/>
              <a:t>Resource loading is in progress</a:t>
            </a:r>
          </a:p>
          <a:p>
            <a:pPr lvl="1"/>
            <a:r>
              <a:rPr lang="en-US" dirty="0" smtClean="0"/>
              <a:t>Started with this FY in order to compare RLS estimate with LARP-style estimate</a:t>
            </a:r>
          </a:p>
          <a:p>
            <a:pPr lvl="1"/>
            <a:r>
              <a:rPr lang="en-US" dirty="0" smtClean="0"/>
              <a:t>Already providing useful feedback</a:t>
            </a:r>
          </a:p>
        </p:txBody>
      </p:sp>
    </p:spTree>
    <p:extLst>
      <p:ext uri="{BB962C8B-B14F-4D97-AF65-F5344CB8AC3E}">
        <p14:creationId xmlns:p14="http://schemas.microsoft.com/office/powerpoint/2010/main" val="21929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LARP MS </a:t>
            </a:r>
            <a:r>
              <a:rPr lang="en-US" dirty="0" smtClean="0"/>
              <a:t>Budget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98837"/>
            <a:ext cx="8229600" cy="2849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M&amp;S drivers:</a:t>
            </a:r>
          </a:p>
          <a:p>
            <a:pPr lvl="1"/>
            <a:r>
              <a:rPr lang="en-US" dirty="0" smtClean="0"/>
              <a:t>Conductor (S/LQXF coils):  $2.5 M</a:t>
            </a:r>
          </a:p>
          <a:p>
            <a:pPr lvl="2"/>
            <a:r>
              <a:rPr lang="en-US" dirty="0" smtClean="0"/>
              <a:t>Assuming $1.2 M CDP contribution</a:t>
            </a:r>
          </a:p>
          <a:p>
            <a:pPr lvl="1"/>
            <a:r>
              <a:rPr lang="en-US" dirty="0" smtClean="0"/>
              <a:t>QXF coil tooling:  ~$1.5 M</a:t>
            </a:r>
          </a:p>
          <a:p>
            <a:pPr lvl="1"/>
            <a:r>
              <a:rPr lang="en-US" dirty="0"/>
              <a:t>LQXF structures (2):  $0.8 M</a:t>
            </a:r>
          </a:p>
          <a:p>
            <a:pPr lvl="1"/>
            <a:r>
              <a:rPr lang="en-US" dirty="0" smtClean="0"/>
              <a:t>BNL vert. test facility </a:t>
            </a:r>
            <a:r>
              <a:rPr lang="en-US" dirty="0" err="1" smtClean="0"/>
              <a:t>upgr</a:t>
            </a:r>
            <a:r>
              <a:rPr lang="en-US" dirty="0" smtClean="0"/>
              <a:t>.:  $0.7 M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443576"/>
              </p:ext>
            </p:extLst>
          </p:nvPr>
        </p:nvGraphicFramePr>
        <p:xfrm>
          <a:off x="838200" y="1524000"/>
          <a:ext cx="4953000" cy="1295400"/>
        </p:xfrm>
        <a:graphic>
          <a:graphicData uri="http://schemas.openxmlformats.org/drawingml/2006/table">
            <a:tbl>
              <a:tblPr firstRow="1" firstCol="1" lastRow="1">
                <a:tableStyleId>{6E25E649-3F16-4E02-A733-19D2CDBF48F0}</a:tableStyleId>
              </a:tblPr>
              <a:tblGrid>
                <a:gridCol w="825500"/>
                <a:gridCol w="825500"/>
                <a:gridCol w="825500"/>
                <a:gridCol w="825500"/>
                <a:gridCol w="825500"/>
                <a:gridCol w="825500"/>
              </a:tblGrid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Unit: M$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FY14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FY15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FY16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FY17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FY18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Labor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6.1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5.8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5.7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6.9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0.2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M&amp;S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TOTAL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7.5*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8.6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8.5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8.2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0.3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2819400"/>
            <a:ext cx="4292650" cy="369332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*Assuming $0.3M from APUL contingency </a:t>
            </a:r>
            <a:endParaRPr lang="en-US" sz="18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096000" y="1143000"/>
            <a:ext cx="2895600" cy="1403866"/>
          </a:xfrm>
          <a:prstGeom prst="wedgeRoundRectCallout">
            <a:avLst>
              <a:gd name="adj1" fmla="val -63137"/>
              <a:gd name="adj2" fmla="val 274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Need some trimming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 smtClean="0"/>
              <a:t>fit into Scenarios #1,2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096000" y="2743200"/>
            <a:ext cx="3032185" cy="4038600"/>
          </a:xfrm>
          <a:prstGeom prst="wedgeRoundRectCallout">
            <a:avLst>
              <a:gd name="adj1" fmla="val -68202"/>
              <a:gd name="adj2" fmla="val -468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order to fit into Scenario #3 we have to remove the LQXF mirror ($1.5M):</a:t>
            </a:r>
          </a:p>
          <a:p>
            <a:pPr algn="ctr"/>
            <a:r>
              <a:rPr lang="en-US" sz="1600" dirty="0" smtClean="0"/>
              <a:t>Strand, </a:t>
            </a:r>
            <a:r>
              <a:rPr lang="en-US" sz="1600" dirty="0" smtClean="0"/>
              <a:t>Cable</a:t>
            </a:r>
            <a:r>
              <a:rPr lang="en-US" sz="1600" dirty="0" smtClean="0"/>
              <a:t>, </a:t>
            </a:r>
            <a:r>
              <a:rPr lang="en-US" sz="1600" dirty="0" smtClean="0"/>
              <a:t>Coil fabrication, Structure procurement, Assembly, Test.</a:t>
            </a:r>
          </a:p>
          <a:p>
            <a:pPr algn="ctr"/>
            <a:r>
              <a:rPr lang="en-US" dirty="0" smtClean="0">
                <a:sym typeface="Wingdings" pitchFamily="2" charset="2"/>
              </a:rPr>
              <a:t> </a:t>
            </a:r>
            <a:r>
              <a:rPr lang="en-US" u="sng" dirty="0" smtClean="0"/>
              <a:t>high risk</a:t>
            </a:r>
            <a:r>
              <a:rPr lang="en-US" dirty="0" smtClean="0"/>
              <a:t> in case of limited performance of LQXF1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43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for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Each lab is focusing and starting/strengthening its contributions to the Construction Project</a:t>
            </a:r>
          </a:p>
          <a:p>
            <a:pPr lvl="1"/>
            <a:r>
              <a:rPr lang="en-US" dirty="0" smtClean="0"/>
              <a:t>Starting wind&amp;cure line for LQXF coils at BNL</a:t>
            </a:r>
          </a:p>
          <a:p>
            <a:pPr lvl="1"/>
            <a:r>
              <a:rPr lang="en-US" dirty="0" smtClean="0"/>
              <a:t>Strengthening QC and QA in all areas</a:t>
            </a:r>
          </a:p>
          <a:p>
            <a:pPr lvl="1"/>
            <a:r>
              <a:rPr lang="en-US" dirty="0"/>
              <a:t>Setting up a test </a:t>
            </a:r>
            <a:r>
              <a:rPr lang="en-US" dirty="0" smtClean="0"/>
              <a:t>facility for L/MQXF magnets</a:t>
            </a:r>
            <a:endParaRPr lang="en-US" dirty="0"/>
          </a:p>
          <a:p>
            <a:pPr lvl="1"/>
            <a:r>
              <a:rPr lang="en-US" dirty="0" smtClean="0"/>
              <a:t>Building documentation and process</a:t>
            </a:r>
          </a:p>
          <a:p>
            <a:pPr lvl="2"/>
            <a:r>
              <a:rPr lang="en-US" dirty="0" smtClean="0"/>
              <a:t>Conductor specs</a:t>
            </a:r>
          </a:p>
          <a:p>
            <a:pPr lvl="2"/>
            <a:r>
              <a:rPr lang="en-US" dirty="0" smtClean="0"/>
              <a:t>Functional test requirements</a:t>
            </a:r>
          </a:p>
          <a:p>
            <a:pPr lvl="2"/>
            <a:r>
              <a:rPr lang="en-US" dirty="0" smtClean="0"/>
              <a:t>SQXF1 design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2849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 all major tasks we plan to monitor expenses </a:t>
            </a:r>
            <a:r>
              <a:rPr lang="en-US" dirty="0"/>
              <a:t>vs</a:t>
            </a:r>
            <a:r>
              <a:rPr lang="en-US" dirty="0" smtClean="0"/>
              <a:t>. estimates on a monthly base</a:t>
            </a:r>
          </a:p>
          <a:p>
            <a:pPr lvl="1"/>
            <a:r>
              <a:rPr lang="en-US" dirty="0" smtClean="0"/>
              <a:t>Both Labor and M&amp;S</a:t>
            </a:r>
          </a:p>
          <a:p>
            <a:pPr lvl="1"/>
            <a:r>
              <a:rPr lang="en-US" dirty="0" smtClean="0"/>
              <a:t>Work performed vs. work scheduled is already monitored separately </a:t>
            </a:r>
          </a:p>
          <a:p>
            <a:pPr lvl="1"/>
            <a:r>
              <a:rPr lang="en-US" dirty="0" smtClean="0"/>
              <a:t>Previously </a:t>
            </a:r>
            <a:r>
              <a:rPr lang="en-US" dirty="0"/>
              <a:t>done for some LQ </a:t>
            </a:r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First step toward EVMS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27252"/>
            <a:ext cx="4648200" cy="243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02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HiLumi, for the 1</a:t>
            </a:r>
            <a:r>
              <a:rPr lang="en-US" baseline="30000" dirty="0" smtClean="0"/>
              <a:t>st</a:t>
            </a:r>
            <a:r>
              <a:rPr lang="en-US" dirty="0" smtClean="0"/>
              <a:t> time ever, Nb</a:t>
            </a:r>
            <a:r>
              <a:rPr lang="en-US" baseline="-25000" dirty="0" smtClean="0"/>
              <a:t>3</a:t>
            </a:r>
            <a:r>
              <a:rPr lang="en-US" dirty="0" smtClean="0"/>
              <a:t>Sn magnets are a critical component of a particle accelerator</a:t>
            </a:r>
          </a:p>
          <a:p>
            <a:pPr lvl="1"/>
            <a:r>
              <a:rPr lang="en-US" dirty="0" smtClean="0"/>
              <a:t>There is an intrinsic risk … unknown unknowns</a:t>
            </a:r>
          </a:p>
          <a:p>
            <a:r>
              <a:rPr lang="en-US" dirty="0" smtClean="0"/>
              <a:t>LARP in collaboration with CERN has developed a plan adequate to this challenge</a:t>
            </a:r>
          </a:p>
          <a:p>
            <a:r>
              <a:rPr lang="en-US" dirty="0" smtClean="0"/>
              <a:t>We can make it successful with the </a:t>
            </a:r>
            <a:r>
              <a:rPr lang="en-US" u="sng" dirty="0" smtClean="0"/>
              <a:t>best resources</a:t>
            </a:r>
            <a:r>
              <a:rPr lang="en-US" dirty="0" smtClean="0"/>
              <a:t> at all labs and sufficient </a:t>
            </a:r>
            <a:r>
              <a:rPr lang="en-US" u="sng" dirty="0" smtClean="0"/>
              <a:t>support from the funding agency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5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Short models plan</a:t>
            </a:r>
          </a:p>
          <a:p>
            <a:r>
              <a:rPr lang="en-US" dirty="0" smtClean="0"/>
              <a:t>Long models plan</a:t>
            </a:r>
          </a:p>
          <a:p>
            <a:r>
              <a:rPr lang="en-US" dirty="0" smtClean="0"/>
              <a:t>Schedule and budget</a:t>
            </a:r>
          </a:p>
          <a:p>
            <a:r>
              <a:rPr lang="en-US" dirty="0" smtClean="0"/>
              <a:t>Preparation for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7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LARP-CERN Integrated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50292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3000" dirty="0" smtClean="0"/>
              <a:t>LARP and CERN are </a:t>
            </a:r>
            <a:r>
              <a:rPr lang="en-US" sz="3000" u="sng" dirty="0" smtClean="0"/>
              <a:t>working closely together </a:t>
            </a:r>
            <a:r>
              <a:rPr lang="en-US" sz="3000" dirty="0" smtClean="0"/>
              <a:t>for developing and demonstrating the MQXF design:</a:t>
            </a:r>
          </a:p>
          <a:p>
            <a:pPr>
              <a:buFont typeface="Arial" charset="0"/>
              <a:buChar char="•"/>
              <a:defRPr/>
            </a:pPr>
            <a:r>
              <a:rPr lang="en-US" sz="3000" dirty="0" smtClean="0"/>
              <a:t>Requirements from Hi-Lumi LHC WP3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3000" dirty="0" smtClean="0"/>
              <a:t>With strong LARP participation</a:t>
            </a:r>
          </a:p>
          <a:p>
            <a:pPr>
              <a:buFont typeface="Arial" charset="0"/>
              <a:buChar char="•"/>
              <a:defRPr/>
            </a:pPr>
            <a:r>
              <a:rPr lang="en-US" sz="3000" u="sng" dirty="0" smtClean="0"/>
              <a:t>Shared work for the design </a:t>
            </a:r>
            <a:r>
              <a:rPr lang="en-US" sz="3000" dirty="0" smtClean="0"/>
              <a:t>(single design)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3000" dirty="0" smtClean="0"/>
              <a:t>Working groups with representatives from 4 labs</a:t>
            </a:r>
          </a:p>
          <a:p>
            <a:pPr>
              <a:buFont typeface="Arial" charset="0"/>
              <a:buChar char="•"/>
              <a:defRPr/>
            </a:pPr>
            <a:r>
              <a:rPr lang="en-US" sz="3000" u="sng" dirty="0" smtClean="0"/>
              <a:t>Shared effort for the 1</a:t>
            </a:r>
            <a:r>
              <a:rPr lang="en-US" sz="3000" u="sng" baseline="30000" dirty="0" smtClean="0"/>
              <a:t>st</a:t>
            </a:r>
            <a:r>
              <a:rPr lang="en-US" sz="3000" u="sng" dirty="0" smtClean="0"/>
              <a:t> </a:t>
            </a:r>
            <a:r>
              <a:rPr lang="en-US" sz="3000" u="sng" dirty="0" smtClean="0">
                <a:solidFill>
                  <a:srgbClr val="00B050"/>
                </a:solidFill>
              </a:rPr>
              <a:t>short</a:t>
            </a:r>
            <a:r>
              <a:rPr lang="en-US" sz="3000" u="sng" dirty="0" smtClean="0"/>
              <a:t> model</a:t>
            </a:r>
            <a:r>
              <a:rPr lang="en-US" sz="3000" dirty="0" smtClean="0"/>
              <a:t> (</a:t>
            </a:r>
            <a:r>
              <a:rPr lang="en-US" sz="3000" b="1" dirty="0" smtClean="0">
                <a:solidFill>
                  <a:srgbClr val="00B050"/>
                </a:solidFill>
              </a:rPr>
              <a:t>S</a:t>
            </a:r>
            <a:r>
              <a:rPr lang="en-US" sz="3000" dirty="0" smtClean="0"/>
              <a:t>QXF1)</a:t>
            </a:r>
          </a:p>
          <a:p>
            <a:pPr>
              <a:buFont typeface="Arial" charset="0"/>
              <a:buChar char="•"/>
              <a:defRPr/>
            </a:pPr>
            <a:r>
              <a:rPr lang="en-US" sz="3000" u="sng" dirty="0" smtClean="0"/>
              <a:t>Work in parallel</a:t>
            </a:r>
            <a:r>
              <a:rPr lang="en-US" sz="3000" dirty="0" smtClean="0"/>
              <a:t> for subsequent </a:t>
            </a:r>
            <a:r>
              <a:rPr lang="en-US" sz="3000" dirty="0" smtClean="0">
                <a:solidFill>
                  <a:srgbClr val="00B050"/>
                </a:solidFill>
              </a:rPr>
              <a:t>short</a:t>
            </a:r>
            <a:r>
              <a:rPr lang="en-US" sz="3000" dirty="0" smtClean="0"/>
              <a:t> models (</a:t>
            </a:r>
            <a:r>
              <a:rPr lang="en-US" sz="3000" b="1" dirty="0" smtClean="0">
                <a:solidFill>
                  <a:srgbClr val="00B050"/>
                </a:solidFill>
              </a:rPr>
              <a:t>S</a:t>
            </a:r>
            <a:r>
              <a:rPr lang="en-US" sz="3000" dirty="0" smtClean="0"/>
              <a:t>QXF)</a:t>
            </a:r>
          </a:p>
          <a:p>
            <a:pPr>
              <a:buFont typeface="Arial" charset="0"/>
              <a:buChar char="•"/>
              <a:defRPr/>
            </a:pPr>
            <a:r>
              <a:rPr lang="en-US" sz="3000" dirty="0" smtClean="0"/>
              <a:t>LARP/CERN 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</a:rPr>
              <a:t>full-length</a:t>
            </a:r>
            <a:r>
              <a:rPr lang="en-US" sz="3000" dirty="0" smtClean="0"/>
              <a:t> (4m/6m) prototypes (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</a:rPr>
              <a:t>L</a:t>
            </a:r>
            <a:r>
              <a:rPr lang="en-US" sz="3000" dirty="0" smtClean="0"/>
              <a:t>QXF)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3C425-8A69-4EAC-9BC7-832D3B85688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6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Plan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CAD4A-D595-430E-82F4-88CCB11F218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5366" name="Content Placeholder 6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50292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GB" dirty="0"/>
              <a:t>Short model program: </a:t>
            </a:r>
            <a:r>
              <a:rPr lang="en-GB" b="1" dirty="0" smtClean="0"/>
              <a:t>2014-2016</a:t>
            </a:r>
            <a:endParaRPr lang="en-GB" b="1" dirty="0"/>
          </a:p>
          <a:p>
            <a:pPr lvl="1">
              <a:defRPr/>
            </a:pPr>
            <a:r>
              <a:rPr lang="en-GB" dirty="0" smtClean="0"/>
              <a:t>Fabrication </a:t>
            </a:r>
            <a:r>
              <a:rPr lang="en-GB" dirty="0"/>
              <a:t>of practice </a:t>
            </a:r>
            <a:r>
              <a:rPr lang="en-GB" dirty="0" smtClean="0"/>
              <a:t>coils is starting this month </a:t>
            </a:r>
          </a:p>
          <a:p>
            <a:pPr lvl="2">
              <a:defRPr/>
            </a:pPr>
            <a:r>
              <a:rPr lang="en-GB" dirty="0" smtClean="0"/>
              <a:t>According to schedule presented at CM20 (4/13)</a:t>
            </a:r>
            <a:endParaRPr lang="en-GB" dirty="0"/>
          </a:p>
          <a:p>
            <a:pPr lvl="1">
              <a:defRPr/>
            </a:pPr>
            <a:r>
              <a:rPr lang="en-GB" dirty="0" smtClean="0"/>
              <a:t>First SQXF coil test (Mirror structure) in Dec. 2014</a:t>
            </a:r>
          </a:p>
          <a:p>
            <a:pPr lvl="1">
              <a:defRPr/>
            </a:pPr>
            <a:r>
              <a:rPr lang="en-GB" dirty="0" smtClean="0"/>
              <a:t>First </a:t>
            </a:r>
            <a:r>
              <a:rPr lang="en-GB" dirty="0"/>
              <a:t>magnet test (SQXF1) in </a:t>
            </a:r>
            <a:r>
              <a:rPr lang="en-GB" dirty="0" smtClean="0"/>
              <a:t>May 2015</a:t>
            </a:r>
            <a:endParaRPr lang="en-GB" dirty="0"/>
          </a:p>
          <a:p>
            <a:pPr lvl="1">
              <a:defRPr/>
            </a:pPr>
            <a:r>
              <a:rPr lang="en-GB" dirty="0" smtClean="0"/>
              <a:t>2 (LARP) + 3 (CERN) </a:t>
            </a:r>
            <a:r>
              <a:rPr lang="en-GB" dirty="0"/>
              <a:t>short </a:t>
            </a:r>
            <a:r>
              <a:rPr lang="en-GB" dirty="0" smtClean="0"/>
              <a:t>models + reassembly (~4)</a:t>
            </a:r>
            <a:endParaRPr lang="en-GB" dirty="0"/>
          </a:p>
          <a:p>
            <a:pPr>
              <a:defRPr/>
            </a:pPr>
            <a:r>
              <a:rPr lang="en-GB" dirty="0"/>
              <a:t>Long model program: </a:t>
            </a:r>
            <a:r>
              <a:rPr lang="en-GB" b="1" dirty="0" smtClean="0"/>
              <a:t>2015-2017</a:t>
            </a:r>
            <a:endParaRPr lang="en-GB" b="1" dirty="0"/>
          </a:p>
          <a:p>
            <a:pPr lvl="1">
              <a:defRPr/>
            </a:pPr>
            <a:r>
              <a:rPr lang="en-GB" dirty="0"/>
              <a:t>Coil winding starts in 2015: </a:t>
            </a:r>
            <a:r>
              <a:rPr lang="en-GB" dirty="0" smtClean="0"/>
              <a:t>Jan. </a:t>
            </a:r>
            <a:r>
              <a:rPr lang="en-GB" dirty="0"/>
              <a:t>(LARP), 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Sept.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(CERN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>
              <a:defRPr/>
            </a:pPr>
            <a:r>
              <a:rPr lang="en-GB" dirty="0" smtClean="0"/>
              <a:t>First LQXF coil test (Mirror structure) in Dec. 2015</a:t>
            </a:r>
            <a:endParaRPr lang="en-GB" dirty="0"/>
          </a:p>
          <a:p>
            <a:pPr lvl="1">
              <a:defRPr/>
            </a:pPr>
            <a:r>
              <a:rPr lang="en-GB" dirty="0"/>
              <a:t>First model test in </a:t>
            </a:r>
            <a:r>
              <a:rPr lang="en-GB" dirty="0" smtClean="0"/>
              <a:t>Oct. 2016 </a:t>
            </a:r>
            <a:r>
              <a:rPr lang="en-GB" dirty="0"/>
              <a:t>(LARP) and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July 2017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(CERN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>
              <a:defRPr/>
            </a:pPr>
            <a:r>
              <a:rPr lang="en-GB" dirty="0" smtClean="0"/>
              <a:t>3 (LARP)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en-GB" dirty="0" smtClean="0"/>
              <a:t>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2 (CERN) </a:t>
            </a:r>
            <a:r>
              <a:rPr lang="en-GB" dirty="0" smtClean="0"/>
              <a:t>models in total</a:t>
            </a:r>
            <a:endParaRPr lang="en-GB" dirty="0"/>
          </a:p>
          <a:p>
            <a:pPr>
              <a:defRPr/>
            </a:pPr>
            <a:r>
              <a:rPr lang="en-GB" dirty="0"/>
              <a:t>Series production: </a:t>
            </a:r>
            <a:r>
              <a:rPr lang="en-GB" b="1" dirty="0" smtClean="0"/>
              <a:t>2018-2022</a:t>
            </a:r>
            <a:endParaRPr lang="en-GB" b="1" dirty="0"/>
          </a:p>
          <a:p>
            <a:pPr>
              <a:defRPr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5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SQXF plan and schedule:</a:t>
            </a:r>
            <a:br>
              <a:rPr lang="en-GB" dirty="0" smtClean="0"/>
            </a:br>
            <a:r>
              <a:rPr lang="en-GB" dirty="0" smtClean="0"/>
              <a:t>Coil fabrication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447800"/>
            <a:ext cx="4191000" cy="52578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dirty="0" smtClean="0"/>
              <a:t>CERN</a:t>
            </a:r>
          </a:p>
          <a:p>
            <a:pPr lvl="1">
              <a:defRPr/>
            </a:pPr>
            <a:r>
              <a:rPr lang="en-GB" sz="2600" dirty="0" smtClean="0">
                <a:solidFill>
                  <a:srgbClr val="FF0000"/>
                </a:solidFill>
              </a:rPr>
              <a:t>Number of coils</a:t>
            </a:r>
          </a:p>
          <a:p>
            <a:pPr lvl="2">
              <a:defRPr/>
            </a:pPr>
            <a:r>
              <a:rPr lang="en-US" sz="2300" dirty="0" smtClean="0"/>
              <a:t>First </a:t>
            </a:r>
            <a:r>
              <a:rPr lang="en-GB" sz="2300" dirty="0" smtClean="0"/>
              <a:t>set</a:t>
            </a:r>
          </a:p>
          <a:p>
            <a:pPr lvl="3">
              <a:defRPr/>
            </a:pPr>
            <a:r>
              <a:rPr lang="en-GB" sz="2000" dirty="0"/>
              <a:t>2</a:t>
            </a:r>
            <a:r>
              <a:rPr lang="en-GB" sz="2000" dirty="0" smtClean="0"/>
              <a:t> practice coils</a:t>
            </a:r>
          </a:p>
          <a:p>
            <a:pPr lvl="3">
              <a:defRPr/>
            </a:pPr>
            <a:r>
              <a:rPr lang="en-US" sz="2000" dirty="0" smtClean="0"/>
              <a:t>1 mirror coil</a:t>
            </a:r>
            <a:endParaRPr lang="en-GB" sz="2000" dirty="0" smtClean="0"/>
          </a:p>
          <a:p>
            <a:pPr lvl="3">
              <a:defRPr/>
            </a:pPr>
            <a:r>
              <a:rPr lang="en-GB" sz="2000" dirty="0" smtClean="0"/>
              <a:t>5 RRP coils</a:t>
            </a:r>
          </a:p>
          <a:p>
            <a:pPr lvl="2">
              <a:defRPr/>
            </a:pPr>
            <a:r>
              <a:rPr lang="en-US" sz="2300" dirty="0" smtClean="0"/>
              <a:t>Second set</a:t>
            </a:r>
            <a:endParaRPr lang="en-GB" sz="2300" dirty="0"/>
          </a:p>
          <a:p>
            <a:pPr lvl="3">
              <a:defRPr/>
            </a:pPr>
            <a:r>
              <a:rPr lang="en-GB" sz="2000" dirty="0" smtClean="0"/>
              <a:t>6 PIT coils</a:t>
            </a:r>
            <a:endParaRPr lang="en-GB" sz="2000" dirty="0"/>
          </a:p>
          <a:p>
            <a:pPr lvl="3">
              <a:defRPr/>
            </a:pPr>
            <a:r>
              <a:rPr lang="en-GB" sz="2000" dirty="0"/>
              <a:t>5 RRP </a:t>
            </a:r>
            <a:r>
              <a:rPr lang="en-GB" sz="2000" dirty="0" smtClean="0"/>
              <a:t>coils</a:t>
            </a:r>
          </a:p>
          <a:p>
            <a:pPr lvl="1">
              <a:defRPr/>
            </a:pPr>
            <a:endParaRPr lang="en-GB" sz="2600" dirty="0" smtClean="0"/>
          </a:p>
          <a:p>
            <a:pPr lvl="1">
              <a:defRPr/>
            </a:pPr>
            <a:r>
              <a:rPr lang="en-GB" sz="2600" dirty="0" smtClean="0">
                <a:solidFill>
                  <a:srgbClr val="FF0000"/>
                </a:solidFill>
              </a:rPr>
              <a:t>Fabrication steps</a:t>
            </a:r>
          </a:p>
          <a:p>
            <a:pPr lvl="2">
              <a:defRPr/>
            </a:pPr>
            <a:r>
              <a:rPr lang="en-GB" sz="2300" dirty="0" smtClean="0"/>
              <a:t>Winding + curing + reaction + impregnation</a:t>
            </a:r>
          </a:p>
          <a:p>
            <a:pPr lvl="1">
              <a:defRPr/>
            </a:pPr>
            <a:endParaRPr lang="en-GB" sz="2600" dirty="0"/>
          </a:p>
          <a:p>
            <a:pPr lvl="1">
              <a:defRPr/>
            </a:pPr>
            <a:endParaRPr lang="en-GB" sz="2600" dirty="0" smtClean="0"/>
          </a:p>
          <a:p>
            <a:pPr lvl="1">
              <a:defRPr/>
            </a:pPr>
            <a:r>
              <a:rPr lang="en-GB" sz="2600" dirty="0" smtClean="0">
                <a:solidFill>
                  <a:srgbClr val="FF0000"/>
                </a:solidFill>
              </a:rPr>
              <a:t>Fabrication </a:t>
            </a:r>
            <a:r>
              <a:rPr lang="en-GB" sz="2600" dirty="0">
                <a:solidFill>
                  <a:srgbClr val="FF0000"/>
                </a:solidFill>
              </a:rPr>
              <a:t>time</a:t>
            </a:r>
          </a:p>
          <a:p>
            <a:pPr lvl="2">
              <a:defRPr/>
            </a:pPr>
            <a:r>
              <a:rPr lang="en-GB" sz="2300" dirty="0"/>
              <a:t>~100 days (5 months) per coil</a:t>
            </a:r>
          </a:p>
          <a:p>
            <a:pPr lvl="2">
              <a:defRPr/>
            </a:pPr>
            <a:r>
              <a:rPr lang="en-GB" sz="2300" dirty="0"/>
              <a:t>1 coil produced 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GB" sz="2000" dirty="0"/>
              <a:t>every 2 months in the 1</a:t>
            </a:r>
            <a:r>
              <a:rPr lang="en-GB" sz="2000" baseline="30000" dirty="0"/>
              <a:t>st</a:t>
            </a:r>
            <a:r>
              <a:rPr lang="en-GB" sz="2000" dirty="0"/>
              <a:t> year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GB" sz="2000" dirty="0"/>
              <a:t>every 1.5 months in the 2</a:t>
            </a:r>
            <a:r>
              <a:rPr lang="en-GB" sz="2000" baseline="30000" dirty="0"/>
              <a:t>st</a:t>
            </a:r>
            <a:r>
              <a:rPr lang="en-GB" sz="2000" dirty="0"/>
              <a:t> year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GB" sz="2000" dirty="0"/>
              <a:t>every 1 months in the 3</a:t>
            </a:r>
            <a:r>
              <a:rPr lang="en-GB" sz="2000" baseline="30000" dirty="0"/>
              <a:t>st</a:t>
            </a:r>
            <a:r>
              <a:rPr lang="en-GB" sz="2000" dirty="0"/>
              <a:t> </a:t>
            </a:r>
            <a:r>
              <a:rPr lang="en-GB" sz="2000" dirty="0" smtClean="0"/>
              <a:t>year</a:t>
            </a:r>
            <a:endParaRPr lang="en-GB" sz="2000" dirty="0"/>
          </a:p>
          <a:p>
            <a:pPr marL="1371600" lvl="3" indent="0">
              <a:buFont typeface="Arial" charset="0"/>
              <a:buNone/>
              <a:defRPr/>
            </a:pPr>
            <a:endParaRPr lang="en-GB" dirty="0"/>
          </a:p>
          <a:p>
            <a:pPr lvl="1">
              <a:defRPr/>
            </a:pPr>
            <a:endParaRPr lang="en-GB" dirty="0" smtClean="0"/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endParaRPr lang="en-GB" dirty="0" smtClean="0"/>
          </a:p>
          <a:p>
            <a:pPr lvl="1">
              <a:defRPr/>
            </a:pPr>
            <a:endParaRPr lang="en-GB" dirty="0" smtClean="0"/>
          </a:p>
          <a:p>
            <a:pPr lvl="1">
              <a:defRPr/>
            </a:pPr>
            <a:endParaRPr lang="en-GB" dirty="0" smtClean="0"/>
          </a:p>
          <a:p>
            <a:pPr lvl="2">
              <a:defRPr/>
            </a:pP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28600" y="1447800"/>
            <a:ext cx="4114800" cy="52578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dirty="0" smtClean="0"/>
              <a:t>LARP</a:t>
            </a:r>
          </a:p>
          <a:p>
            <a:pPr lvl="1">
              <a:defRPr/>
            </a:pPr>
            <a:r>
              <a:rPr lang="en-GB" sz="2600" dirty="0">
                <a:solidFill>
                  <a:srgbClr val="FF0000"/>
                </a:solidFill>
              </a:rPr>
              <a:t>Number of coils</a:t>
            </a:r>
          </a:p>
          <a:p>
            <a:pPr lvl="2">
              <a:defRPr/>
            </a:pPr>
            <a:r>
              <a:rPr lang="en-US" sz="2300" dirty="0"/>
              <a:t>First </a:t>
            </a:r>
            <a:r>
              <a:rPr lang="en-US" sz="2300" dirty="0" smtClean="0"/>
              <a:t>set</a:t>
            </a:r>
            <a:endParaRPr lang="en-GB" sz="2300" dirty="0"/>
          </a:p>
          <a:p>
            <a:pPr lvl="3">
              <a:defRPr/>
            </a:pPr>
            <a:r>
              <a:rPr lang="en-GB" sz="2000" dirty="0"/>
              <a:t>2 practice </a:t>
            </a:r>
            <a:r>
              <a:rPr lang="en-GB" sz="2000" dirty="0" smtClean="0"/>
              <a:t>coils</a:t>
            </a:r>
          </a:p>
          <a:p>
            <a:pPr lvl="3">
              <a:defRPr/>
            </a:pPr>
            <a:r>
              <a:rPr lang="en-US" sz="2000" dirty="0" smtClean="0"/>
              <a:t>1 mirror coil</a:t>
            </a:r>
            <a:endParaRPr lang="en-GB" sz="2000" dirty="0"/>
          </a:p>
          <a:p>
            <a:pPr lvl="3">
              <a:defRPr/>
            </a:pPr>
            <a:r>
              <a:rPr lang="en-GB" sz="2000" dirty="0"/>
              <a:t>5 RRP coils</a:t>
            </a:r>
          </a:p>
          <a:p>
            <a:pPr lvl="2">
              <a:defRPr/>
            </a:pPr>
            <a:r>
              <a:rPr lang="en-US" sz="2300" dirty="0"/>
              <a:t>Second </a:t>
            </a:r>
            <a:r>
              <a:rPr lang="en-US" sz="2300" dirty="0" smtClean="0"/>
              <a:t>set</a:t>
            </a:r>
            <a:endParaRPr lang="en-GB" sz="2300" dirty="0"/>
          </a:p>
          <a:p>
            <a:pPr lvl="3">
              <a:defRPr/>
            </a:pPr>
            <a:r>
              <a:rPr lang="en-GB" sz="2000" dirty="0" smtClean="0"/>
              <a:t>5 </a:t>
            </a:r>
            <a:r>
              <a:rPr lang="en-GB" sz="2000" dirty="0"/>
              <a:t>RRP coils</a:t>
            </a:r>
          </a:p>
          <a:p>
            <a:pPr lvl="2">
              <a:defRPr/>
            </a:pPr>
            <a:endParaRPr lang="en-GB" dirty="0" smtClean="0"/>
          </a:p>
          <a:p>
            <a:pPr lvl="1">
              <a:defRPr/>
            </a:pPr>
            <a:r>
              <a:rPr lang="en-GB" sz="2600" dirty="0" smtClean="0">
                <a:solidFill>
                  <a:srgbClr val="FF0000"/>
                </a:solidFill>
              </a:rPr>
              <a:t>Fabrication steps</a:t>
            </a:r>
            <a:endParaRPr lang="en-GB" sz="2600" dirty="0">
              <a:solidFill>
                <a:srgbClr val="FF0000"/>
              </a:solidFill>
            </a:endParaRPr>
          </a:p>
          <a:p>
            <a:pPr lvl="2">
              <a:defRPr/>
            </a:pPr>
            <a:r>
              <a:rPr lang="en-US" sz="2300" dirty="0" smtClean="0"/>
              <a:t>First set</a:t>
            </a:r>
            <a:endParaRPr lang="en-GB" sz="2300" dirty="0"/>
          </a:p>
          <a:p>
            <a:pPr lvl="3">
              <a:buFont typeface="Arial" pitchFamily="34" charset="0"/>
              <a:buChar char="•"/>
              <a:defRPr/>
            </a:pPr>
            <a:r>
              <a:rPr lang="en-GB" sz="2000" dirty="0" smtClean="0"/>
              <a:t>FNAL: winding + curing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GB" sz="2000" dirty="0" smtClean="0"/>
              <a:t>BNL, FNAL, LBNL : reaction + impregnation</a:t>
            </a:r>
          </a:p>
          <a:p>
            <a:pPr lvl="2">
              <a:defRPr/>
            </a:pPr>
            <a:r>
              <a:rPr lang="en-US" sz="2300" dirty="0" smtClean="0"/>
              <a:t>Second set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GB" sz="2000" dirty="0" smtClean="0"/>
              <a:t>FNAL: winding + curing</a:t>
            </a:r>
            <a:endParaRPr lang="en-US" sz="2000" dirty="0" smtClean="0"/>
          </a:p>
          <a:p>
            <a:pPr lvl="3">
              <a:buFont typeface="Arial" pitchFamily="34" charset="0"/>
              <a:buChar char="•"/>
              <a:defRPr/>
            </a:pPr>
            <a:r>
              <a:rPr lang="en-US" sz="2000" dirty="0" smtClean="0"/>
              <a:t>LBNL:</a:t>
            </a:r>
            <a:r>
              <a:rPr lang="en-GB" sz="2000" dirty="0" smtClean="0"/>
              <a:t> reaction + impregnation</a:t>
            </a:r>
            <a:endParaRPr lang="en-US" sz="2000" dirty="0" smtClean="0"/>
          </a:p>
          <a:p>
            <a:pPr lvl="2">
              <a:defRPr/>
            </a:pPr>
            <a:endParaRPr lang="en-GB" sz="2300" dirty="0" smtClean="0"/>
          </a:p>
          <a:p>
            <a:pPr lvl="1">
              <a:defRPr/>
            </a:pPr>
            <a:r>
              <a:rPr lang="en-GB" sz="2600" dirty="0" smtClean="0">
                <a:solidFill>
                  <a:srgbClr val="FF0000"/>
                </a:solidFill>
              </a:rPr>
              <a:t>Fabrication </a:t>
            </a:r>
            <a:r>
              <a:rPr lang="en-GB" sz="2600" dirty="0">
                <a:solidFill>
                  <a:srgbClr val="FF0000"/>
                </a:solidFill>
              </a:rPr>
              <a:t>time</a:t>
            </a:r>
          </a:p>
          <a:p>
            <a:pPr lvl="2">
              <a:defRPr/>
            </a:pPr>
            <a:r>
              <a:rPr lang="en-GB" sz="2300" dirty="0"/>
              <a:t>~100 days (5 months) per coil</a:t>
            </a:r>
          </a:p>
          <a:p>
            <a:pPr lvl="2">
              <a:defRPr/>
            </a:pPr>
            <a:r>
              <a:rPr lang="en-GB" sz="2300" dirty="0"/>
              <a:t>1 coil produced every </a:t>
            </a:r>
            <a:r>
              <a:rPr lang="en-GB" sz="2300" dirty="0" smtClean="0"/>
              <a:t>month</a:t>
            </a:r>
          </a:p>
          <a:p>
            <a:pPr lvl="3">
              <a:defRPr/>
            </a:pPr>
            <a:r>
              <a:rPr lang="en-GB" sz="2100" dirty="0" smtClean="0"/>
              <a:t>Budget limited</a:t>
            </a:r>
          </a:p>
          <a:p>
            <a:pPr lvl="2"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pPr marL="0" indent="0">
              <a:buFont typeface="Arial" charset="0"/>
              <a:buNone/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F1B8D4-BCF4-40FC-89F7-C2EF21FD10E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3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dirty="0" smtClean="0"/>
              <a:t>SQXF plan and schedule:</a:t>
            </a:r>
            <a:br>
              <a:rPr lang="en-GB" altLang="en-US" dirty="0" smtClean="0"/>
            </a:br>
            <a:r>
              <a:rPr lang="en-GB" altLang="en-US" dirty="0" smtClean="0"/>
              <a:t>Tests</a:t>
            </a:r>
            <a:endParaRPr lang="en-GB" altLang="en-US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524000"/>
            <a:ext cx="8458200" cy="4724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sz="2900" i="1" dirty="0" smtClean="0">
                <a:solidFill>
                  <a:schemeClr val="tx1"/>
                </a:solidFill>
              </a:rPr>
              <a:t>From assembly to test and disassembly: ~5 months;  </a:t>
            </a:r>
            <a:r>
              <a:rPr lang="en-US" sz="2900" dirty="0" smtClean="0">
                <a:solidFill>
                  <a:schemeClr val="tx1"/>
                </a:solidFill>
              </a:rPr>
              <a:t>Test by </a:t>
            </a:r>
            <a:r>
              <a:rPr lang="en-US" sz="2900" b="1" dirty="0" smtClean="0">
                <a:solidFill>
                  <a:srgbClr val="FF0000"/>
                </a:solidFill>
              </a:rPr>
              <a:t>LARP</a:t>
            </a:r>
            <a:r>
              <a:rPr lang="en-US" sz="2900" dirty="0" smtClean="0">
                <a:solidFill>
                  <a:schemeClr val="tx1"/>
                </a:solidFill>
              </a:rPr>
              <a:t> or </a:t>
            </a:r>
            <a:r>
              <a:rPr lang="en-US" sz="2900" b="1" dirty="0" smtClean="0">
                <a:solidFill>
                  <a:schemeClr val="tx1"/>
                </a:solidFill>
              </a:rPr>
              <a:t>CERN</a:t>
            </a:r>
          </a:p>
          <a:p>
            <a:pPr>
              <a:defRPr/>
            </a:pPr>
            <a:r>
              <a:rPr lang="en-US" dirty="0" smtClean="0"/>
              <a:t>1st </a:t>
            </a:r>
            <a:r>
              <a:rPr lang="en-US" dirty="0"/>
              <a:t>g</a:t>
            </a:r>
            <a:r>
              <a:rPr lang="en-US" dirty="0" smtClean="0"/>
              <a:t>eneration coils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/>
              <a:t>First </a:t>
            </a:r>
            <a:r>
              <a:rPr lang="en-GB" b="1" dirty="0" smtClean="0">
                <a:solidFill>
                  <a:srgbClr val="FF0000"/>
                </a:solidFill>
              </a:rPr>
              <a:t>LARP coil test </a:t>
            </a:r>
            <a:r>
              <a:rPr lang="en-GB" dirty="0" smtClean="0"/>
              <a:t>in 12/2014 (</a:t>
            </a:r>
            <a:r>
              <a:rPr lang="en-US" dirty="0" smtClean="0"/>
              <a:t>mirror structure)</a:t>
            </a:r>
            <a:endParaRPr lang="en-GB" dirty="0"/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/>
              <a:t>First </a:t>
            </a:r>
            <a:r>
              <a:rPr lang="en-GB" b="1" dirty="0" smtClean="0"/>
              <a:t>CERN coil test </a:t>
            </a:r>
            <a:r>
              <a:rPr lang="en-GB" dirty="0" smtClean="0"/>
              <a:t>in 04/2015 (</a:t>
            </a:r>
            <a:r>
              <a:rPr lang="en-US" dirty="0" smtClean="0"/>
              <a:t>SQXF structure with practice coils or LARP mirror structure)</a:t>
            </a:r>
            <a:endParaRPr lang="en-GB" dirty="0"/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 smtClean="0"/>
              <a:t>First magnet test (</a:t>
            </a:r>
            <a:r>
              <a:rPr lang="en-GB" b="1" dirty="0" smtClean="0">
                <a:solidFill>
                  <a:srgbClr val="FF0000"/>
                </a:solidFill>
              </a:rPr>
              <a:t>SQXF1</a:t>
            </a:r>
            <a:r>
              <a:rPr lang="en-GB" dirty="0" smtClean="0"/>
              <a:t>) in 05/2015</a:t>
            </a:r>
          </a:p>
          <a:p>
            <a:pPr lvl="3">
              <a:defRPr/>
            </a:pPr>
            <a:r>
              <a:rPr lang="en-US" dirty="0" smtClean="0"/>
              <a:t>Assembled ad tested by LARP with 3 LARP coils and 1 CERN coil</a:t>
            </a:r>
            <a:endParaRPr lang="en-GB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 smtClean="0"/>
              <a:t>Then </a:t>
            </a:r>
            <a:r>
              <a:rPr lang="en-GB" b="1" dirty="0" smtClean="0">
                <a:solidFill>
                  <a:srgbClr val="FF0000"/>
                </a:solidFill>
              </a:rPr>
              <a:t>SQXF1b</a:t>
            </a:r>
            <a:r>
              <a:rPr lang="en-GB" dirty="0" smtClean="0"/>
              <a:t> (prestress optimization)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 smtClean="0"/>
              <a:t>First magnet test by CERN (</a:t>
            </a:r>
            <a:r>
              <a:rPr lang="en-GB" b="1" dirty="0" smtClean="0"/>
              <a:t>SQXF2</a:t>
            </a:r>
            <a:r>
              <a:rPr lang="en-GB" dirty="0" smtClean="0"/>
              <a:t>), then </a:t>
            </a:r>
            <a:r>
              <a:rPr lang="en-GB" b="1" dirty="0" smtClean="0"/>
              <a:t>SQXF2b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US" dirty="0"/>
              <a:t>t</a:t>
            </a:r>
            <a:r>
              <a:rPr lang="en-US" dirty="0" smtClean="0"/>
              <a:t>est of LHe containment)</a:t>
            </a:r>
            <a:endParaRPr lang="en-US" b="1" dirty="0" smtClean="0"/>
          </a:p>
          <a:p>
            <a:pPr>
              <a:defRPr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generation coils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LARP RRP: </a:t>
            </a:r>
            <a:r>
              <a:rPr lang="en-US" b="1" dirty="0" smtClean="0">
                <a:solidFill>
                  <a:srgbClr val="FF0000"/>
                </a:solidFill>
              </a:rPr>
              <a:t>SQXF3 </a:t>
            </a:r>
            <a:r>
              <a:rPr lang="en-US" dirty="0" smtClean="0"/>
              <a:t>(04/2016) </a:t>
            </a:r>
            <a:r>
              <a:rPr lang="en-US" dirty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SQXF3b</a:t>
            </a:r>
            <a:r>
              <a:rPr lang="en-US" dirty="0" smtClean="0"/>
              <a:t> (11/2016)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CERN PIT: </a:t>
            </a:r>
            <a:r>
              <a:rPr lang="en-US" b="1" dirty="0" smtClean="0"/>
              <a:t>SQXF4</a:t>
            </a:r>
            <a:r>
              <a:rPr lang="en-US" dirty="0" smtClean="0"/>
              <a:t> (2016-2017)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CERN RRP: </a:t>
            </a:r>
            <a:r>
              <a:rPr lang="en-US" b="1" dirty="0" smtClean="0"/>
              <a:t>SQXF5</a:t>
            </a:r>
            <a:r>
              <a:rPr lang="en-US" dirty="0" smtClean="0"/>
              <a:t> (2017)</a:t>
            </a:r>
          </a:p>
          <a:p>
            <a:pPr>
              <a:defRPr/>
            </a:pPr>
            <a:r>
              <a:rPr lang="en-US" dirty="0" smtClean="0"/>
              <a:t>Test of 2-magnets in 1-cold-mass: </a:t>
            </a:r>
            <a:r>
              <a:rPr lang="en-US" b="1" dirty="0" smtClean="0">
                <a:solidFill>
                  <a:schemeClr val="tx1"/>
                </a:solidFill>
              </a:rPr>
              <a:t>SQXF5+SQXF3b </a:t>
            </a:r>
            <a:r>
              <a:rPr lang="en-US" dirty="0" smtClean="0">
                <a:solidFill>
                  <a:schemeClr val="tx1"/>
                </a:solidFill>
              </a:rPr>
              <a:t>(2017)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32E35-0264-4439-92A7-5FAA684ADB3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SQXF Schedule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8950" y="1733490"/>
            <a:ext cx="63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|         2014          |          2015         |          2016         |    2017</a:t>
            </a:r>
            <a:endParaRPr lang="en-US" sz="2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7" r="17391" b="37180"/>
          <a:stretch/>
        </p:blipFill>
        <p:spPr>
          <a:xfrm>
            <a:off x="0" y="2091716"/>
            <a:ext cx="9144000" cy="4156684"/>
          </a:xfrm>
        </p:spPr>
      </p:pic>
      <p:grpSp>
        <p:nvGrpSpPr>
          <p:cNvPr id="28" name="Group 27"/>
          <p:cNvGrpSpPr/>
          <p:nvPr/>
        </p:nvGrpSpPr>
        <p:grpSpPr>
          <a:xfrm>
            <a:off x="2971800" y="2116723"/>
            <a:ext cx="2813135" cy="338554"/>
            <a:chOff x="2971800" y="2116723"/>
            <a:chExt cx="2813135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4495800" y="2116723"/>
              <a:ext cx="12891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2">
                      <a:lumMod val="75000"/>
                    </a:schemeClr>
                  </a:solidFill>
                </a:rPr>
                <a:t>Practice coils</a:t>
              </a:r>
              <a:endParaRPr lang="en-US" sz="16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971800" y="2133600"/>
              <a:ext cx="1295400" cy="30480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76160" y="2440039"/>
            <a:ext cx="3578733" cy="364918"/>
            <a:chOff x="3276160" y="2440039"/>
            <a:chExt cx="3578733" cy="364918"/>
          </a:xfrm>
        </p:grpSpPr>
        <p:sp>
          <p:nvSpPr>
            <p:cNvPr id="13" name="Oval 12"/>
            <p:cNvSpPr/>
            <p:nvPr/>
          </p:nvSpPr>
          <p:spPr>
            <a:xfrm>
              <a:off x="3276160" y="2440039"/>
              <a:ext cx="991040" cy="208736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7299" y="2466403"/>
              <a:ext cx="17475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7030A0"/>
                  </a:solidFill>
                </a:rPr>
                <a:t>Coil for mirror test</a:t>
              </a:r>
              <a:endParaRPr lang="en-US" sz="1600" dirty="0">
                <a:solidFill>
                  <a:srgbClr val="7030A0"/>
                </a:solidFill>
              </a:endParaRPr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4488611" y="2527695"/>
              <a:ext cx="152400" cy="121080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771900" y="3049128"/>
            <a:ext cx="2502578" cy="1145876"/>
            <a:chOff x="3771900" y="3048000"/>
            <a:chExt cx="2502578" cy="1145876"/>
          </a:xfrm>
        </p:grpSpPr>
        <p:grpSp>
          <p:nvGrpSpPr>
            <p:cNvPr id="30" name="Group 29"/>
            <p:cNvGrpSpPr/>
            <p:nvPr/>
          </p:nvGrpSpPr>
          <p:grpSpPr>
            <a:xfrm>
              <a:off x="3771900" y="3048000"/>
              <a:ext cx="2209196" cy="914400"/>
              <a:chOff x="3771900" y="3048000"/>
              <a:chExt cx="2209196" cy="91440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3771900" y="3048000"/>
                <a:ext cx="1295400" cy="914400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71259" y="3335923"/>
                <a:ext cx="8098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B050"/>
                    </a:solidFill>
                  </a:rPr>
                  <a:t>SQXF1</a:t>
                </a:r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>
                <a:off x="5334000" y="3733800"/>
                <a:ext cx="152400" cy="121080"/>
              </a:xfrm>
              <a:prstGeom prst="star5">
                <a:avLst/>
              </a:prstGeom>
              <a:solidFill>
                <a:srgbClr val="3BB408"/>
              </a:solidFill>
              <a:ln>
                <a:solidFill>
                  <a:srgbClr val="3BB4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5-Point Star 20"/>
            <p:cNvSpPr/>
            <p:nvPr/>
          </p:nvSpPr>
          <p:spPr>
            <a:xfrm>
              <a:off x="6122078" y="4072796"/>
              <a:ext cx="152400" cy="121080"/>
            </a:xfrm>
            <a:prstGeom prst="star5">
              <a:avLst/>
            </a:prstGeom>
            <a:solidFill>
              <a:srgbClr val="3BB408"/>
            </a:solidFill>
            <a:ln>
              <a:solidFill>
                <a:srgbClr val="3BB4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037107" y="4343400"/>
            <a:ext cx="3066087" cy="959280"/>
            <a:chOff x="5037107" y="4343400"/>
            <a:chExt cx="3066087" cy="959280"/>
          </a:xfrm>
        </p:grpSpPr>
        <p:sp>
          <p:nvSpPr>
            <p:cNvPr id="16" name="Oval 15"/>
            <p:cNvSpPr/>
            <p:nvPr/>
          </p:nvSpPr>
          <p:spPr>
            <a:xfrm>
              <a:off x="5037107" y="4343400"/>
              <a:ext cx="1817785" cy="838200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30528" y="4434010"/>
              <a:ext cx="8098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</a:rPr>
                <a:t>SQXF3</a:t>
              </a:r>
              <a:endParaRPr 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7010400" y="4831634"/>
              <a:ext cx="152400" cy="121080"/>
            </a:xfrm>
            <a:prstGeom prst="star5">
              <a:avLst/>
            </a:prstGeom>
            <a:solidFill>
              <a:srgbClr val="3BB408"/>
            </a:solidFill>
            <a:ln>
              <a:solidFill>
                <a:srgbClr val="3BB4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7950794" y="5181600"/>
              <a:ext cx="152400" cy="121080"/>
            </a:xfrm>
            <a:prstGeom prst="star5">
              <a:avLst/>
            </a:prstGeom>
            <a:solidFill>
              <a:srgbClr val="3BB408"/>
            </a:solidFill>
            <a:ln>
              <a:solidFill>
                <a:srgbClr val="3BB4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54029" y="5715000"/>
            <a:ext cx="2977097" cy="854863"/>
            <a:chOff x="6354029" y="5715000"/>
            <a:chExt cx="2977097" cy="854863"/>
          </a:xfrm>
        </p:grpSpPr>
        <p:grpSp>
          <p:nvGrpSpPr>
            <p:cNvPr id="33" name="Group 32"/>
            <p:cNvGrpSpPr/>
            <p:nvPr/>
          </p:nvGrpSpPr>
          <p:grpSpPr>
            <a:xfrm>
              <a:off x="6858000" y="5715000"/>
              <a:ext cx="2133600" cy="363240"/>
              <a:chOff x="6858000" y="5715000"/>
              <a:chExt cx="2133600" cy="363240"/>
            </a:xfrm>
          </p:grpSpPr>
          <p:sp>
            <p:nvSpPr>
              <p:cNvPr id="24" name="5-Point Star 23"/>
              <p:cNvSpPr/>
              <p:nvPr/>
            </p:nvSpPr>
            <p:spPr>
              <a:xfrm>
                <a:off x="6858000" y="5715000"/>
                <a:ext cx="152400" cy="121080"/>
              </a:xfrm>
              <a:prstGeom prst="star5">
                <a:avLst/>
              </a:prstGeom>
              <a:solidFill>
                <a:srgbClr val="3BB408"/>
              </a:solidFill>
              <a:ln>
                <a:solidFill>
                  <a:srgbClr val="3BB4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5-Point Star 24"/>
              <p:cNvSpPr/>
              <p:nvPr/>
            </p:nvSpPr>
            <p:spPr>
              <a:xfrm>
                <a:off x="7334089" y="5775540"/>
                <a:ext cx="152400" cy="121080"/>
              </a:xfrm>
              <a:prstGeom prst="star5">
                <a:avLst/>
              </a:prstGeom>
              <a:solidFill>
                <a:srgbClr val="3BB408"/>
              </a:solidFill>
              <a:ln>
                <a:solidFill>
                  <a:srgbClr val="3BB4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5-Point Star 25"/>
              <p:cNvSpPr/>
              <p:nvPr/>
            </p:nvSpPr>
            <p:spPr>
              <a:xfrm>
                <a:off x="8113457" y="5896620"/>
                <a:ext cx="152400" cy="121080"/>
              </a:xfrm>
              <a:prstGeom prst="star5">
                <a:avLst/>
              </a:prstGeom>
              <a:solidFill>
                <a:srgbClr val="3BB408"/>
              </a:solidFill>
              <a:ln>
                <a:solidFill>
                  <a:srgbClr val="3BB4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5-Point Star 26"/>
              <p:cNvSpPr/>
              <p:nvPr/>
            </p:nvSpPr>
            <p:spPr>
              <a:xfrm>
                <a:off x="8839200" y="5957160"/>
                <a:ext cx="152400" cy="121080"/>
              </a:xfrm>
              <a:prstGeom prst="star5">
                <a:avLst/>
              </a:prstGeom>
              <a:solidFill>
                <a:srgbClr val="3BB408"/>
              </a:solidFill>
              <a:ln>
                <a:solidFill>
                  <a:srgbClr val="3BB4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354029" y="6231309"/>
              <a:ext cx="29770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</a:rPr>
                <a:t>SQXF2      2b            4        3b+5</a:t>
              </a:r>
              <a:endParaRPr lang="en-US" sz="16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55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mtClean="0"/>
              <a:t>Long model program</a:t>
            </a:r>
            <a:br>
              <a:rPr lang="en-GB" altLang="en-US" smtClean="0"/>
            </a:br>
            <a:r>
              <a:rPr lang="en-GB" altLang="en-US" smtClean="0"/>
              <a:t>Plan and schedule</a:t>
            </a:r>
          </a:p>
        </p:txBody>
      </p:sp>
      <p:sp>
        <p:nvSpPr>
          <p:cNvPr id="24579" name="Text Placeholder 8"/>
          <p:cNvSpPr>
            <a:spLocks noGrp="1"/>
          </p:cNvSpPr>
          <p:nvPr>
            <p:ph type="body" idx="1"/>
          </p:nvPr>
        </p:nvSpPr>
        <p:spPr>
          <a:xfrm>
            <a:off x="5119052" y="1295400"/>
            <a:ext cx="4040188" cy="639763"/>
          </a:xfrm>
        </p:spPr>
        <p:txBody>
          <a:bodyPr/>
          <a:lstStyle/>
          <a:p>
            <a:r>
              <a:rPr lang="en-GB" altLang="en-US" dirty="0" smtClean="0">
                <a:solidFill>
                  <a:srgbClr val="0070C0"/>
                </a:solidFill>
              </a:rPr>
              <a:t>CERN</a:t>
            </a:r>
          </a:p>
        </p:txBody>
      </p:sp>
      <p:sp>
        <p:nvSpPr>
          <p:cNvPr id="24580" name="Content Placeholder 9"/>
          <p:cNvSpPr>
            <a:spLocks noGrp="1"/>
          </p:cNvSpPr>
          <p:nvPr>
            <p:ph sz="half" idx="2"/>
          </p:nvPr>
        </p:nvSpPr>
        <p:spPr>
          <a:xfrm>
            <a:off x="4724400" y="1858963"/>
            <a:ext cx="4040188" cy="4313237"/>
          </a:xfrm>
        </p:spPr>
        <p:txBody>
          <a:bodyPr/>
          <a:lstStyle/>
          <a:p>
            <a:r>
              <a:rPr lang="en-GB" altLang="en-US" dirty="0" smtClean="0">
                <a:solidFill>
                  <a:srgbClr val="FF0000"/>
                </a:solidFill>
              </a:rPr>
              <a:t>Number of coils</a:t>
            </a:r>
          </a:p>
          <a:p>
            <a:pPr lvl="1"/>
            <a:r>
              <a:rPr lang="en-GB" altLang="en-US" dirty="0" smtClean="0"/>
              <a:t>3 practice</a:t>
            </a:r>
          </a:p>
          <a:p>
            <a:pPr lvl="1"/>
            <a:r>
              <a:rPr lang="en-GB" altLang="en-US" dirty="0" smtClean="0"/>
              <a:t>1 </a:t>
            </a:r>
            <a:r>
              <a:rPr lang="en-GB" altLang="en-US" dirty="0"/>
              <a:t>coil for mirror test</a:t>
            </a:r>
          </a:p>
          <a:p>
            <a:pPr lvl="1"/>
            <a:r>
              <a:rPr lang="en-GB" altLang="en-US" dirty="0" smtClean="0"/>
              <a:t>11 coils (5 RRP + 6 PIT)</a:t>
            </a:r>
          </a:p>
          <a:p>
            <a:pPr lvl="1"/>
            <a:r>
              <a:rPr lang="en-US" altLang="en-US" dirty="0" smtClean="0"/>
              <a:t>Coil winding starts </a:t>
            </a:r>
            <a:r>
              <a:rPr lang="en-US" altLang="en-US" b="1" dirty="0" smtClean="0"/>
              <a:t>09/2015</a:t>
            </a:r>
          </a:p>
          <a:p>
            <a:r>
              <a:rPr lang="en-GB" altLang="en-US" dirty="0" smtClean="0">
                <a:solidFill>
                  <a:srgbClr val="FF0000"/>
                </a:solidFill>
              </a:rPr>
              <a:t>Models/tests</a:t>
            </a:r>
          </a:p>
          <a:p>
            <a:pPr lvl="1"/>
            <a:r>
              <a:rPr lang="en-GB" altLang="en-US" dirty="0" smtClean="0"/>
              <a:t>2 models, 3 tests</a:t>
            </a:r>
          </a:p>
          <a:p>
            <a:pPr lvl="1"/>
            <a:r>
              <a:rPr lang="en-GB" altLang="en-US" dirty="0" err="1" smtClean="0"/>
              <a:t>Horiz</a:t>
            </a:r>
            <a:r>
              <a:rPr lang="en-GB" altLang="en-US" dirty="0" smtClean="0"/>
              <a:t>. “simplified” tests</a:t>
            </a:r>
          </a:p>
          <a:p>
            <a:pPr lvl="1"/>
            <a:r>
              <a:rPr lang="en-US" altLang="en-US" dirty="0" smtClean="0"/>
              <a:t>Mirror test in </a:t>
            </a:r>
            <a:r>
              <a:rPr lang="en-US" altLang="en-US" b="1" dirty="0" smtClean="0"/>
              <a:t>11/2016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First model test in </a:t>
            </a:r>
            <a:r>
              <a:rPr lang="en-US" altLang="en-US" b="1" dirty="0" smtClean="0"/>
              <a:t>07/2017</a:t>
            </a:r>
          </a:p>
          <a:p>
            <a:pPr lvl="1"/>
            <a:r>
              <a:rPr lang="en-GB" altLang="en-US" dirty="0" smtClean="0"/>
              <a:t>Last test </a:t>
            </a:r>
            <a:r>
              <a:rPr lang="en-GB" altLang="en-US" b="1" dirty="0" smtClean="0"/>
              <a:t>10/2018</a:t>
            </a:r>
          </a:p>
          <a:p>
            <a:endParaRPr lang="en-GB" altLang="en-US" dirty="0" smtClean="0"/>
          </a:p>
          <a:p>
            <a:pPr lvl="1"/>
            <a:endParaRPr lang="en-GB" altLang="en-US" dirty="0" smtClean="0"/>
          </a:p>
          <a:p>
            <a:pPr lvl="1"/>
            <a:endParaRPr lang="en-GB" altLang="en-US" dirty="0" smtClean="0"/>
          </a:p>
          <a:p>
            <a:pPr lvl="1"/>
            <a:endParaRPr lang="en-GB" altLang="en-US" dirty="0" smtClean="0"/>
          </a:p>
          <a:p>
            <a:endParaRPr lang="en-GB" altLang="en-US" dirty="0" smtClean="0"/>
          </a:p>
        </p:txBody>
      </p:sp>
      <p:sp>
        <p:nvSpPr>
          <p:cNvPr id="2458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685800" y="1265237"/>
            <a:ext cx="4041775" cy="639763"/>
          </a:xfrm>
        </p:spPr>
        <p:txBody>
          <a:bodyPr/>
          <a:lstStyle/>
          <a:p>
            <a:r>
              <a:rPr lang="en-GB" altLang="en-US" dirty="0" smtClean="0">
                <a:solidFill>
                  <a:srgbClr val="0070C0"/>
                </a:solidFill>
              </a:rPr>
              <a:t>LARP</a:t>
            </a:r>
          </a:p>
        </p:txBody>
      </p:sp>
      <p:sp>
        <p:nvSpPr>
          <p:cNvPr id="24582" name="Content Placeholder 11"/>
          <p:cNvSpPr>
            <a:spLocks noGrp="1"/>
          </p:cNvSpPr>
          <p:nvPr>
            <p:ph sz="quarter" idx="4"/>
          </p:nvPr>
        </p:nvSpPr>
        <p:spPr>
          <a:xfrm>
            <a:off x="304800" y="1858963"/>
            <a:ext cx="4270375" cy="4694237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solidFill>
                  <a:srgbClr val="FF0000"/>
                </a:solidFill>
              </a:rPr>
              <a:t>Number of coils</a:t>
            </a:r>
          </a:p>
          <a:p>
            <a:pPr lvl="1"/>
            <a:r>
              <a:rPr lang="en-GB" altLang="en-US" dirty="0"/>
              <a:t>2</a:t>
            </a:r>
            <a:r>
              <a:rPr lang="en-GB" altLang="en-US" dirty="0" smtClean="0"/>
              <a:t> practice (1 FNAL &amp; 1 BNL)</a:t>
            </a:r>
          </a:p>
          <a:p>
            <a:pPr lvl="1"/>
            <a:r>
              <a:rPr lang="en-GB" altLang="en-US" dirty="0" smtClean="0"/>
              <a:t>1 coil for mirror test</a:t>
            </a:r>
          </a:p>
          <a:p>
            <a:pPr lvl="1"/>
            <a:r>
              <a:rPr lang="en-GB" altLang="en-US" dirty="0" smtClean="0"/>
              <a:t>15 RRP coils</a:t>
            </a:r>
          </a:p>
          <a:p>
            <a:pPr lvl="1"/>
            <a:r>
              <a:rPr lang="en-GB" altLang="en-US" dirty="0" smtClean="0"/>
              <a:t>Coil winding starts </a:t>
            </a:r>
            <a:r>
              <a:rPr lang="en-GB" altLang="en-US" b="1" dirty="0" smtClean="0"/>
              <a:t>01/2015</a:t>
            </a:r>
          </a:p>
          <a:p>
            <a:r>
              <a:rPr lang="en-GB" altLang="en-US" dirty="0" smtClean="0">
                <a:solidFill>
                  <a:srgbClr val="FF0000"/>
                </a:solidFill>
              </a:rPr>
              <a:t>Models/tests</a:t>
            </a:r>
          </a:p>
          <a:p>
            <a:pPr lvl="1"/>
            <a:r>
              <a:rPr lang="en-GB" altLang="en-US" dirty="0" smtClean="0"/>
              <a:t>3 models, </a:t>
            </a:r>
            <a:r>
              <a:rPr lang="en-GB" altLang="en-US" dirty="0"/>
              <a:t>3</a:t>
            </a:r>
            <a:r>
              <a:rPr lang="en-GB" altLang="en-US" dirty="0" smtClean="0"/>
              <a:t> tests + mirror</a:t>
            </a:r>
          </a:p>
          <a:p>
            <a:pPr lvl="1"/>
            <a:r>
              <a:rPr lang="en-GB" altLang="en-US" dirty="0" smtClean="0"/>
              <a:t>2 structures</a:t>
            </a:r>
          </a:p>
          <a:p>
            <a:pPr lvl="1"/>
            <a:r>
              <a:rPr lang="en-US" altLang="en-US" dirty="0" smtClean="0"/>
              <a:t>Vertical tests (BNL)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Mirror test in </a:t>
            </a:r>
            <a:r>
              <a:rPr lang="en-GB" altLang="en-US" b="1" dirty="0" smtClean="0"/>
              <a:t>12/2015</a:t>
            </a:r>
          </a:p>
          <a:p>
            <a:pPr lvl="1"/>
            <a:r>
              <a:rPr lang="en-GB" altLang="en-US" dirty="0" smtClean="0"/>
              <a:t>First model test in </a:t>
            </a:r>
            <a:r>
              <a:rPr lang="en-GB" altLang="en-US" b="1" dirty="0" smtClean="0"/>
              <a:t>10/2016</a:t>
            </a:r>
          </a:p>
          <a:p>
            <a:pPr lvl="1"/>
            <a:r>
              <a:rPr lang="en-GB" altLang="en-US" dirty="0" smtClean="0"/>
              <a:t>Last test </a:t>
            </a:r>
            <a:r>
              <a:rPr lang="en-GB" altLang="en-US" b="1" dirty="0" smtClean="0"/>
              <a:t>04/2018</a:t>
            </a:r>
          </a:p>
          <a:p>
            <a:pPr lvl="1"/>
            <a:endParaRPr lang="en-GB" altLang="en-US" dirty="0" smtClean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3903B-59E3-464B-828B-458229BE807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LQXF </a:t>
            </a:r>
            <a:r>
              <a:rPr lang="en-US" dirty="0" smtClean="0"/>
              <a:t>Schedule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4084"/>
            <a:ext cx="9144000" cy="38743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7950" y="1981200"/>
            <a:ext cx="6776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|         2015          |          2016          |          2017          |       2018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699244" y="2583866"/>
            <a:ext cx="3578733" cy="338554"/>
            <a:chOff x="3276160" y="2375130"/>
            <a:chExt cx="3578733" cy="338554"/>
          </a:xfrm>
        </p:grpSpPr>
        <p:sp>
          <p:nvSpPr>
            <p:cNvPr id="11" name="Oval 10"/>
            <p:cNvSpPr/>
            <p:nvPr/>
          </p:nvSpPr>
          <p:spPr>
            <a:xfrm>
              <a:off x="3276160" y="2440039"/>
              <a:ext cx="991040" cy="208736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7299" y="2375130"/>
              <a:ext cx="17475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7030A0"/>
                  </a:solidFill>
                </a:rPr>
                <a:t>Coil for mirror test</a:t>
              </a:r>
              <a:endParaRPr lang="en-US" sz="1600" dirty="0">
                <a:solidFill>
                  <a:srgbClr val="7030A0"/>
                </a:solidFill>
              </a:endParaRPr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4694207" y="2469168"/>
              <a:ext cx="152400" cy="121080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48328" y="2922420"/>
            <a:ext cx="3712991" cy="955133"/>
            <a:chOff x="3771900" y="3105509"/>
            <a:chExt cx="3712991" cy="955133"/>
          </a:xfrm>
        </p:grpSpPr>
        <p:grpSp>
          <p:nvGrpSpPr>
            <p:cNvPr id="15" name="Group 14"/>
            <p:cNvGrpSpPr/>
            <p:nvPr/>
          </p:nvGrpSpPr>
          <p:grpSpPr>
            <a:xfrm>
              <a:off x="3771900" y="3105509"/>
              <a:ext cx="2845095" cy="688831"/>
              <a:chOff x="3771900" y="3105509"/>
              <a:chExt cx="2845095" cy="688831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771900" y="3105509"/>
                <a:ext cx="1714500" cy="688831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795936" y="3159567"/>
                <a:ext cx="8210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B050"/>
                    </a:solidFill>
                  </a:rPr>
                  <a:t>LQXF1</a:t>
                </a:r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9" name="5-Point Star 18"/>
              <p:cNvSpPr/>
              <p:nvPr/>
            </p:nvSpPr>
            <p:spPr>
              <a:xfrm>
                <a:off x="6274478" y="3498121"/>
                <a:ext cx="152400" cy="121080"/>
              </a:xfrm>
              <a:prstGeom prst="star5">
                <a:avLst/>
              </a:prstGeom>
              <a:solidFill>
                <a:srgbClr val="3BB408"/>
              </a:solidFill>
              <a:ln>
                <a:solidFill>
                  <a:srgbClr val="3BB4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5-Point Star 15"/>
            <p:cNvSpPr/>
            <p:nvPr/>
          </p:nvSpPr>
          <p:spPr>
            <a:xfrm>
              <a:off x="7332491" y="3939562"/>
              <a:ext cx="152400" cy="121080"/>
            </a:xfrm>
            <a:prstGeom prst="star5">
              <a:avLst/>
            </a:prstGeom>
            <a:solidFill>
              <a:schemeClr val="bg1"/>
            </a:solidFill>
            <a:ln>
              <a:solidFill>
                <a:srgbClr val="3BB40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58326" y="4023471"/>
            <a:ext cx="2648403" cy="695313"/>
            <a:chOff x="3771900" y="3159567"/>
            <a:chExt cx="2648403" cy="695313"/>
          </a:xfrm>
        </p:grpSpPr>
        <p:sp>
          <p:nvSpPr>
            <p:cNvPr id="23" name="Oval 22"/>
            <p:cNvSpPr/>
            <p:nvPr/>
          </p:nvSpPr>
          <p:spPr>
            <a:xfrm>
              <a:off x="3771900" y="3159567"/>
              <a:ext cx="1602993" cy="634773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99244" y="3307676"/>
              <a:ext cx="821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</a:rPr>
                <a:t>LQXF2</a:t>
              </a:r>
              <a:endParaRPr 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5933574" y="3733800"/>
              <a:ext cx="152400" cy="121080"/>
            </a:xfrm>
            <a:prstGeom prst="star5">
              <a:avLst/>
            </a:prstGeom>
            <a:solidFill>
              <a:srgbClr val="3BB408"/>
            </a:solidFill>
            <a:ln>
              <a:solidFill>
                <a:srgbClr val="3BB4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48198" y="5334000"/>
            <a:ext cx="2648403" cy="695313"/>
            <a:chOff x="3771900" y="3159567"/>
            <a:chExt cx="2648403" cy="695313"/>
          </a:xfrm>
        </p:grpSpPr>
        <p:sp>
          <p:nvSpPr>
            <p:cNvPr id="27" name="Oval 26"/>
            <p:cNvSpPr/>
            <p:nvPr/>
          </p:nvSpPr>
          <p:spPr>
            <a:xfrm>
              <a:off x="3771900" y="3159567"/>
              <a:ext cx="1602993" cy="695313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99244" y="3307676"/>
              <a:ext cx="821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</a:rPr>
                <a:t>LQXF3</a:t>
              </a:r>
              <a:endParaRPr 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5873898" y="3662621"/>
              <a:ext cx="152400" cy="121080"/>
            </a:xfrm>
            <a:prstGeom prst="star5">
              <a:avLst/>
            </a:prstGeom>
            <a:solidFill>
              <a:srgbClr val="3BB408"/>
            </a:solidFill>
            <a:ln>
              <a:solidFill>
                <a:srgbClr val="3BB4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327232" y="2286000"/>
            <a:ext cx="3210279" cy="2425412"/>
            <a:chOff x="2327232" y="2286000"/>
            <a:chExt cx="3210279" cy="2425412"/>
          </a:xfrm>
        </p:grpSpPr>
        <p:grpSp>
          <p:nvGrpSpPr>
            <p:cNvPr id="7" name="Group 6"/>
            <p:cNvGrpSpPr/>
            <p:nvPr/>
          </p:nvGrpSpPr>
          <p:grpSpPr>
            <a:xfrm>
              <a:off x="2327232" y="2286000"/>
              <a:ext cx="2627101" cy="456016"/>
              <a:chOff x="2971800" y="1982383"/>
              <a:chExt cx="2627101" cy="45601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309766" y="1982383"/>
                <a:ext cx="1289135" cy="3385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Practice coils</a:t>
                </a:r>
                <a:endParaRPr lang="en-US" sz="1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971800" y="2210982"/>
                <a:ext cx="949368" cy="227417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Oval 29"/>
            <p:cNvSpPr/>
            <p:nvPr/>
          </p:nvSpPr>
          <p:spPr>
            <a:xfrm>
              <a:off x="4874182" y="4483995"/>
              <a:ext cx="663329" cy="227417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ight Arrow 2"/>
          <p:cNvSpPr/>
          <p:nvPr/>
        </p:nvSpPr>
        <p:spPr>
          <a:xfrm>
            <a:off x="7924800" y="6235460"/>
            <a:ext cx="1219199" cy="609600"/>
          </a:xfrm>
          <a:prstGeom prst="rightArrow">
            <a:avLst/>
          </a:prstGeom>
          <a:solidFill>
            <a:srgbClr val="92D050"/>
          </a:solidFill>
          <a:ln>
            <a:solidFill>
              <a:srgbClr val="3BB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Project</a:t>
            </a:r>
            <a:endParaRPr lang="en-US" sz="2000" dirty="0"/>
          </a:p>
        </p:txBody>
      </p:sp>
      <p:sp>
        <p:nvSpPr>
          <p:cNvPr id="20" name="Left Arrow 19"/>
          <p:cNvSpPr/>
          <p:nvPr/>
        </p:nvSpPr>
        <p:spPr>
          <a:xfrm rot="20534432">
            <a:off x="7092675" y="3116004"/>
            <a:ext cx="1565077" cy="685800"/>
          </a:xfrm>
          <a:prstGeom prst="leftArrow">
            <a:avLst/>
          </a:prstGeom>
          <a:solidFill>
            <a:srgbClr val="CC434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NOT in plan</a:t>
            </a:r>
            <a:endParaRPr lang="en-US" sz="20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2271850" y="1572882"/>
            <a:ext cx="1148071" cy="1475118"/>
            <a:chOff x="1290329" y="1931941"/>
            <a:chExt cx="1148071" cy="1475118"/>
          </a:xfrm>
        </p:grpSpPr>
        <p:cxnSp>
          <p:nvCxnSpPr>
            <p:cNvPr id="32" name="Straight Arrow Connector 31"/>
            <p:cNvCxnSpPr/>
            <p:nvPr/>
          </p:nvCxnSpPr>
          <p:spPr>
            <a:xfrm flipH="1">
              <a:off x="2432649" y="1981200"/>
              <a:ext cx="5751" cy="14258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290329" y="1931941"/>
              <a:ext cx="1148071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SQXF1 test</a:t>
              </a:r>
              <a:endParaRPr lang="en-US" sz="16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38200" y="1979762"/>
            <a:ext cx="1629914" cy="680304"/>
            <a:chOff x="808486" y="1903562"/>
            <a:chExt cx="1629914" cy="680304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2432649" y="1903562"/>
              <a:ext cx="5751" cy="6803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808486" y="1903562"/>
              <a:ext cx="1624163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SQXF mirror test</a:t>
              </a:r>
              <a:endParaRPr lang="en-US" sz="16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645865" y="1572880"/>
            <a:ext cx="1261236" cy="1742150"/>
            <a:chOff x="1171414" y="2180874"/>
            <a:chExt cx="1261236" cy="1226185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2419066" y="2180875"/>
              <a:ext cx="13584" cy="12261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171414" y="2180874"/>
              <a:ext cx="1247652" cy="2382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SQXF1b test</a:t>
              </a:r>
              <a:endParaRPr lang="en-US" sz="16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495800" y="1143000"/>
            <a:ext cx="1148071" cy="2970131"/>
            <a:chOff x="1297337" y="436928"/>
            <a:chExt cx="1148071" cy="2970131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2432649" y="528254"/>
              <a:ext cx="1" cy="28788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297337" y="436928"/>
              <a:ext cx="1148071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SQXF3 test</a:t>
              </a:r>
              <a:endParaRPr lang="en-US" sz="1600" dirty="0"/>
            </a:p>
          </p:txBody>
        </p:sp>
      </p:grpSp>
      <p:sp>
        <p:nvSpPr>
          <p:cNvPr id="46" name="Rounded Rectangular Callout 45"/>
          <p:cNvSpPr/>
          <p:nvPr/>
        </p:nvSpPr>
        <p:spPr>
          <a:xfrm>
            <a:off x="623888" y="0"/>
            <a:ext cx="8139112" cy="2057400"/>
          </a:xfrm>
          <a:prstGeom prst="wedgeRoundRectCallout">
            <a:avLst>
              <a:gd name="adj1" fmla="val 6301"/>
              <a:gd name="adj2" fmla="val 86399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“In preparing for battle, I have always found that plans are useless but planning is indispensable.”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DWIGHT D. EISENHOWER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80744" y="5879068"/>
            <a:ext cx="123405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LARP only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8394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39538</TotalTime>
  <Pages>1</Pages>
  <Words>1199</Words>
  <Application>Microsoft Office PowerPoint</Application>
  <PresentationFormat>On-screen Show (4:3)</PresentationFormat>
  <Paragraphs>248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1</vt:i4>
      </vt:variant>
    </vt:vector>
  </HeadingPairs>
  <TitlesOfParts>
    <vt:vector size="18" baseType="lpstr">
      <vt:lpstr>Office Theme</vt:lpstr>
      <vt:lpstr>QXF Plans and  Preparation for Project</vt:lpstr>
      <vt:lpstr>Outline</vt:lpstr>
      <vt:lpstr>LARP-CERN Integrated Plan</vt:lpstr>
      <vt:lpstr>Plan Overview</vt:lpstr>
      <vt:lpstr>SQXF plan and schedule: Coil fabrication</vt:lpstr>
      <vt:lpstr>SQXF plan and schedule: Tests</vt:lpstr>
      <vt:lpstr>SQXF Schedule</vt:lpstr>
      <vt:lpstr>Long model program Plan and schedule</vt:lpstr>
      <vt:lpstr>LQXF Schedule</vt:lpstr>
      <vt:lpstr>Planning - I</vt:lpstr>
      <vt:lpstr>Planning - II</vt:lpstr>
      <vt:lpstr>QXF Schedule</vt:lpstr>
      <vt:lpstr>LARP MS Budget Request</vt:lpstr>
      <vt:lpstr>Preparation for Project</vt:lpstr>
      <vt:lpstr>Monitoring Expenses</vt:lpstr>
      <vt:lpstr>Conclusions</vt:lpstr>
      <vt:lpstr>Custom Show 1</vt:lpstr>
    </vt:vector>
  </TitlesOfParts>
  <Company>LBNL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Division Future Plans</dc:title>
  <dc:subject>Berkeley Lab Generic Presentation</dc:subject>
  <dc:creator>PCuser</dc:creator>
  <cp:keywords>Presentation Generic</cp:keywords>
  <cp:lastModifiedBy>Giorgio Ambrosio x2297 12326N</cp:lastModifiedBy>
  <cp:revision>1905</cp:revision>
  <cp:lastPrinted>2013-05-21T20:49:58Z</cp:lastPrinted>
  <dcterms:created xsi:type="dcterms:W3CDTF">2004-10-30T19:36:16Z</dcterms:created>
  <dcterms:modified xsi:type="dcterms:W3CDTF">2014-02-14T00:12:48Z</dcterms:modified>
</cp:coreProperties>
</file>