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26" r:id="rId2"/>
    <p:sldMasterId id="2147483734" r:id="rId3"/>
  </p:sldMasterIdLst>
  <p:notesMasterIdLst>
    <p:notesMasterId r:id="rId19"/>
  </p:notesMasterIdLst>
  <p:handoutMasterIdLst>
    <p:handoutMasterId r:id="rId20"/>
  </p:handoutMasterIdLst>
  <p:sldIdLst>
    <p:sldId id="1159" r:id="rId4"/>
    <p:sldId id="1211" r:id="rId5"/>
    <p:sldId id="1212" r:id="rId6"/>
    <p:sldId id="1225" r:id="rId7"/>
    <p:sldId id="1213" r:id="rId8"/>
    <p:sldId id="1214" r:id="rId9"/>
    <p:sldId id="1215" r:id="rId10"/>
    <p:sldId id="1216" r:id="rId11"/>
    <p:sldId id="1217" r:id="rId12"/>
    <p:sldId id="1218" r:id="rId13"/>
    <p:sldId id="1219" r:id="rId14"/>
    <p:sldId id="1223" r:id="rId15"/>
    <p:sldId id="1222" r:id="rId16"/>
    <p:sldId id="1226" r:id="rId17"/>
    <p:sldId id="1227" r:id="rId18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CE00"/>
    <a:srgbClr val="3BB408"/>
    <a:srgbClr val="0033CC"/>
    <a:srgbClr val="FF3300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2" autoAdjust="0"/>
    <p:restoredTop sz="98888" autoAdjust="0"/>
  </p:normalViewPr>
  <p:slideViewPr>
    <p:cSldViewPr>
      <p:cViewPr>
        <p:scale>
          <a:sx n="100" d="100"/>
          <a:sy n="100" d="100"/>
        </p:scale>
        <p:origin x="-107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1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2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9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7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9,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A52C-0211-2849-AE9B-03382C0B6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April 9, 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D.W. Cheng - LARP CM20/HiLumi, Napa,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E367E2-7312-354D-9D4D-C16211D355DA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5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2342-098C-F147-8681-40ADBF9E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April 9, 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D.W. Cheng - LARP CM20/HiLumi, Napa, CA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872DFE-615D-3743-A893-3799272AD113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6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B0BE-A73A-5F47-B9DF-8E7B345A4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0531-F5A5-9342-9F31-B0EA6FD41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8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FEB5-CFF2-734C-9004-7054C618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3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F748-A6B3-5D43-BE20-1B7FA3E62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2F17-151F-E446-8114-57C8B967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2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8F4F-E367-9A4F-BB13-CEB5377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24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9,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6CD0-10DC-FC41-83EC-7F2BCF0CA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3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uslarp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hyperlink" Target="http://www.uslarp.org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DOE</a:t>
            </a:r>
            <a:r>
              <a:rPr lang="en-US" sz="1000" baseline="0" dirty="0" smtClean="0">
                <a:latin typeface="Colibri"/>
                <a:cs typeface="Colibri"/>
              </a:rPr>
              <a:t> Review of LARP – February 17-18, 2014</a:t>
            </a:r>
            <a:endParaRPr lang="en-US" sz="1000" dirty="0" smtClean="0">
              <a:latin typeface="Colibri"/>
              <a:cs typeface="Colibri"/>
            </a:endParaRP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  <a:latin typeface="Colibri"/>
                <a:cs typeface="Colibri"/>
              </a:rPr>
              <a:t>DOE Review of LARP – February 17-18, 2014</a:t>
            </a: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9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524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9,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D.W. Cheng - LARP CM20/HiLumi,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eaLnBrk="1" hangingPunct="1">
              <a:defRPr/>
            </a:pPr>
            <a:fld id="{D3459149-D6BB-8F4B-973B-01E56E14AB52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6" name="Picture 30" descr="USLARP"/>
            <p:cNvPicPr>
              <a:picLocks noChangeAspect="1" noChangeArrowheads="1"/>
            </p:cNvPicPr>
            <p:nvPr userDrawn="1"/>
          </p:nvPicPr>
          <p:blipFill>
            <a:blip r:embed="rId13"/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31" descr="USLARP"/>
            <p:cNvPicPr>
              <a:picLocks noChangeAspect="1" noChangeArrowheads="1"/>
            </p:cNvPicPr>
            <p:nvPr userDrawn="1"/>
          </p:nvPicPr>
          <p:blipFill>
            <a:blip r:embed="rId14"/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/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 descr="LBNL_small_logo.psd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152400"/>
            <a:ext cx="1208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/>
          <a:p>
            <a:r>
              <a:rPr lang="en-US" dirty="0" smtClean="0"/>
              <a:t>MQXF Quench Protection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Ambrosio</a:t>
            </a:r>
          </a:p>
          <a:p>
            <a:r>
              <a:rPr lang="en-US" dirty="0" smtClean="0"/>
              <a:t>02/17/14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40" y="152400"/>
            <a:ext cx="8229600" cy="1143000"/>
          </a:xfrm>
        </p:spPr>
        <p:txBody>
          <a:bodyPr/>
          <a:lstStyle/>
          <a:p>
            <a:r>
              <a:rPr lang="en-US" dirty="0" smtClean="0"/>
              <a:t>Heater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27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Pattern optimization</a:t>
            </a:r>
          </a:p>
          <a:p>
            <a:pPr lvl="1"/>
            <a:r>
              <a:rPr lang="en-US" dirty="0" smtClean="0"/>
              <a:t>LHQ coil test</a:t>
            </a:r>
          </a:p>
          <a:p>
            <a:pPr lvl="1"/>
            <a:r>
              <a:rPr lang="en-US" dirty="0" smtClean="0"/>
              <a:t>HQ03 (MQXF style heaters)</a:t>
            </a:r>
          </a:p>
          <a:p>
            <a:r>
              <a:rPr lang="en-US" dirty="0" smtClean="0"/>
              <a:t>Material optimization</a:t>
            </a:r>
          </a:p>
          <a:p>
            <a:pPr lvl="1"/>
            <a:r>
              <a:rPr lang="en-US" dirty="0" smtClean="0"/>
              <a:t>Reduce heater delay time</a:t>
            </a:r>
          </a:p>
          <a:p>
            <a:r>
              <a:rPr lang="en-US" dirty="0" smtClean="0"/>
              <a:t>Minimization of polyimide coverage of coil inner surface using copper plated heaters</a:t>
            </a:r>
          </a:p>
          <a:p>
            <a:pPr lvl="1"/>
            <a:r>
              <a:rPr lang="en-US" dirty="0" smtClean="0"/>
              <a:t>Better heat extraction</a:t>
            </a:r>
          </a:p>
          <a:p>
            <a:pPr lvl="1"/>
            <a:r>
              <a:rPr lang="en-US" dirty="0" smtClean="0"/>
              <a:t>Avoid bubbles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96"/>
          <a:stretch/>
        </p:blipFill>
        <p:spPr>
          <a:xfrm>
            <a:off x="2743200" y="1143001"/>
            <a:ext cx="6096000" cy="88281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696">
            <a:off x="4817252" y="2949629"/>
            <a:ext cx="4460123" cy="100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95600" y="2115277"/>
            <a:ext cx="1447800" cy="62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345376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Quench Protection is the only part of the design that still needs some R&amp;D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are aware of this risk and are addressing it intensively developing alternative solutions in collaboration with CERN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workshop is planned after HQ02b test to assess QP and finalize MQXF lengths</a:t>
            </a:r>
          </a:p>
          <a:p>
            <a:pPr lvl="1"/>
            <a:r>
              <a:rPr lang="en-US" dirty="0" smtClean="0"/>
              <a:t>Temptative time: end of April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4141788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Coils after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38" y="1303338"/>
            <a:ext cx="4119562" cy="52609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Some “bubbles” on coils inner </a:t>
            </a:r>
            <a:r>
              <a:rPr lang="en-US" dirty="0" smtClean="0"/>
              <a:t>layer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Coil-insulation separation</a:t>
            </a:r>
          </a:p>
          <a:p>
            <a:pPr>
              <a:defRPr/>
            </a:pPr>
            <a:r>
              <a:rPr lang="en-US" dirty="0" smtClean="0"/>
              <a:t>Possible causes:</a:t>
            </a:r>
          </a:p>
          <a:p>
            <a:pPr lvl="1">
              <a:defRPr/>
            </a:pPr>
            <a:r>
              <a:rPr lang="en-US" dirty="0" err="1" smtClean="0"/>
              <a:t>Superfluid</a:t>
            </a:r>
            <a:r>
              <a:rPr lang="en-US" dirty="0" smtClean="0"/>
              <a:t> helium and heat during quench </a:t>
            </a:r>
          </a:p>
          <a:p>
            <a:pPr lvl="2">
              <a:defRPr/>
            </a:pPr>
            <a:r>
              <a:rPr lang="en-US" dirty="0" smtClean="0"/>
              <a:t>Seen in TQ coils</a:t>
            </a:r>
          </a:p>
          <a:p>
            <a:pPr lvl="1">
              <a:defRPr/>
            </a:pPr>
            <a:r>
              <a:rPr lang="en-US" dirty="0" smtClean="0"/>
              <a:t>Heat from heaters on inner layer</a:t>
            </a:r>
          </a:p>
          <a:p>
            <a:pPr lvl="2">
              <a:defRPr/>
            </a:pPr>
            <a:r>
              <a:rPr lang="en-US" dirty="0" smtClean="0"/>
              <a:t>Only in LQ coils</a:t>
            </a:r>
          </a:p>
          <a:p>
            <a:pPr>
              <a:defRPr/>
            </a:pPr>
            <a:r>
              <a:rPr lang="en-US" dirty="0" smtClean="0"/>
              <a:t>Plans:</a:t>
            </a:r>
          </a:p>
          <a:p>
            <a:pPr lvl="1">
              <a:defRPr/>
            </a:pPr>
            <a:r>
              <a:rPr lang="en-US" dirty="0" smtClean="0"/>
              <a:t>Strengthen insulation or</a:t>
            </a:r>
          </a:p>
          <a:p>
            <a:pPr lvl="1">
              <a:defRPr/>
            </a:pPr>
            <a:r>
              <a:rPr lang="en-US" dirty="0" smtClean="0"/>
              <a:t>Change heater location or</a:t>
            </a:r>
          </a:p>
          <a:p>
            <a:pPr lvl="1">
              <a:defRPr/>
            </a:pPr>
            <a:r>
              <a:rPr lang="en-US" dirty="0" smtClean="0"/>
              <a:t>Add support on coil ID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650" y="3519488"/>
            <a:ext cx="44513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/>
          <a:srcRect l="46156" t="16734" b="27666"/>
          <a:stretch>
            <a:fillRect/>
          </a:stretch>
        </p:blipFill>
        <p:spPr bwMode="auto">
          <a:xfrm>
            <a:off x="4676775" y="0"/>
            <a:ext cx="446722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276600" y="1295400"/>
            <a:ext cx="3276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01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Coil Processing: Impregnation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4906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Instrumentation traces</a:t>
            </a:r>
          </a:p>
          <a:p>
            <a:pPr lvl="1"/>
            <a:r>
              <a:rPr lang="en-US" dirty="0" smtClean="0"/>
              <a:t>Do laminated polyimide trace materials pose problems for impregnation?</a:t>
            </a:r>
          </a:p>
          <a:p>
            <a:pPr lvl="1"/>
            <a:r>
              <a:rPr lang="en-US" dirty="0" smtClean="0"/>
              <a:t>Trace behavior (bubbles) on inside bore after testing cycle have continued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April 9, 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D.W. Cheng - LARP CM20/HiLumi, Napa,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02680" y="4020125"/>
            <a:ext cx="2865120" cy="2228275"/>
            <a:chOff x="6202680" y="3867725"/>
            <a:chExt cx="2865120" cy="2228275"/>
          </a:xfrm>
        </p:grpSpPr>
        <p:pic>
          <p:nvPicPr>
            <p:cNvPr id="7" name="Picture 6" descr="DSC03743.jpeg"/>
            <p:cNvPicPr>
              <a:picLocks noChangeAspect="1"/>
            </p:cNvPicPr>
            <p:nvPr/>
          </p:nvPicPr>
          <p:blipFill>
            <a:blip r:embed="rId2"/>
            <a:srcRect l="13610" t="36156" r="22207" b="9896"/>
            <a:stretch>
              <a:fillRect/>
            </a:stretch>
          </p:blipFill>
          <p:spPr>
            <a:xfrm>
              <a:off x="6202680" y="3867725"/>
              <a:ext cx="2865120" cy="180617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326442">
              <a:off x="7278027" y="4324387"/>
              <a:ext cx="1621135" cy="5240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3787065">
              <a:off x="6811056" y="4771179"/>
              <a:ext cx="1295121" cy="5240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634335"/>
              <a:ext cx="1959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</a:rPr>
                <a:t>Bubbles on inside bore of </a:t>
              </a:r>
            </a:p>
            <a:p>
              <a:pPr eaLnBrk="1" hangingPunct="1"/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</a:rPr>
                <a:t>LQS03 after magnet test</a:t>
              </a:r>
              <a:endParaRPr lang="en-US" sz="1200" i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77000" y="1184565"/>
            <a:ext cx="2497711" cy="2703731"/>
            <a:chOff x="6477000" y="1219200"/>
            <a:chExt cx="2497711" cy="2703731"/>
          </a:xfrm>
        </p:grpSpPr>
        <p:pic>
          <p:nvPicPr>
            <p:cNvPr id="14" name="Picture 13" descr="DSC03558.jpeg"/>
            <p:cNvPicPr>
              <a:picLocks noChangeAspect="1"/>
            </p:cNvPicPr>
            <p:nvPr/>
          </p:nvPicPr>
          <p:blipFill>
            <a:blip r:embed="rId3"/>
            <a:srcRect l="33066" t="27682" r="32246" b="29818"/>
            <a:stretch>
              <a:fillRect/>
            </a:stretch>
          </p:blipFill>
          <p:spPr>
            <a:xfrm>
              <a:off x="6553200" y="1219200"/>
              <a:ext cx="2286000" cy="210064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77000" y="3276600"/>
              <a:ext cx="2497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</a:rPr>
                <a:t>Inside bore of HQ02a during </a:t>
              </a:r>
            </a:p>
            <a:p>
              <a:pPr eaLnBrk="1" hangingPunct="1"/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</a:rPr>
                <a:t>assembly (Coil 15 was previously</a:t>
              </a:r>
            </a:p>
            <a:p>
              <a:pPr eaLnBrk="1" hangingPunct="1"/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</a:rPr>
                <a:t>tested in HQ mirror)</a:t>
              </a:r>
              <a:endParaRPr lang="en-US" sz="1200" i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18" name="Straight Arrow Connector 17"/>
          <p:cNvCxnSpPr>
            <a:endCxn id="22" idx="6"/>
          </p:cNvCxnSpPr>
          <p:nvPr/>
        </p:nvCxnSpPr>
        <p:spPr>
          <a:xfrm rot="10800000">
            <a:off x="7803488" y="2841258"/>
            <a:ext cx="349912" cy="54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15200" y="2590799"/>
            <a:ext cx="488288" cy="500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April 9, 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D.W. Cheng - LARP CM20/HiLumi, Napa,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 descr="DSC03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8191500" y="3848100"/>
            <a:ext cx="457201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71600" y="2057400"/>
            <a:ext cx="6781800" cy="881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7467600" y="1828800"/>
            <a:ext cx="762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2400" y="718284"/>
            <a:ext cx="5410200" cy="881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38800" y="685800"/>
            <a:ext cx="3733800" cy="881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at MT23 (First complete analysis)</a:t>
            </a:r>
          </a:p>
          <a:p>
            <a:endParaRPr lang="en-US" dirty="0"/>
          </a:p>
          <a:p>
            <a:r>
              <a:rPr lang="en-US" dirty="0" smtClean="0"/>
              <a:t>Recent progress</a:t>
            </a:r>
          </a:p>
          <a:p>
            <a:endParaRPr lang="en-US" dirty="0"/>
          </a:p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at MT23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Simulations performed with QLASA and ROXIE using MATPRO material property database</a:t>
            </a:r>
          </a:p>
          <a:p>
            <a:pPr lvl="1"/>
            <a:r>
              <a:rPr lang="en-US" dirty="0"/>
              <a:t>Using preliminary MQXF requirements</a:t>
            </a:r>
          </a:p>
          <a:p>
            <a:pPr lvl="1"/>
            <a:r>
              <a:rPr lang="en-US" dirty="0" smtClean="0"/>
              <a:t>Assuming </a:t>
            </a:r>
            <a:r>
              <a:rPr lang="en-US" u="sng" dirty="0" smtClean="0"/>
              <a:t>heaters only on the outer layer</a:t>
            </a:r>
          </a:p>
          <a:p>
            <a:pPr lvl="1"/>
            <a:r>
              <a:rPr lang="en-US" dirty="0" smtClean="0"/>
              <a:t>With conservative assumptions:</a:t>
            </a:r>
          </a:p>
          <a:p>
            <a:pPr lvl="2"/>
            <a:r>
              <a:rPr lang="en-US" dirty="0" smtClean="0"/>
              <a:t>Layer-layer propagation</a:t>
            </a:r>
          </a:p>
          <a:p>
            <a:pPr lvl="2"/>
            <a:r>
              <a:rPr lang="en-US" dirty="0" smtClean="0"/>
              <a:t>Impact of bronze in strands</a:t>
            </a:r>
          </a:p>
          <a:p>
            <a:pPr lvl="2"/>
            <a:r>
              <a:rPr lang="en-US" dirty="0" smtClean="0"/>
              <a:t>No dynamic effects</a:t>
            </a:r>
          </a:p>
          <a:p>
            <a:pPr lvl="2"/>
            <a:endParaRPr lang="en-US" dirty="0"/>
          </a:p>
          <a:p>
            <a:pPr>
              <a:buFont typeface="Wingdings"/>
              <a:buChar char="è"/>
            </a:pPr>
            <a:r>
              <a:rPr lang="en-US" dirty="0" smtClean="0"/>
              <a:t>Hot spot temp. ~ 350 K </a:t>
            </a:r>
          </a:p>
          <a:p>
            <a:pPr lvl="1"/>
            <a:r>
              <a:rPr lang="en-US" dirty="0"/>
              <a:t>Without margin and redundancy </a:t>
            </a:r>
          </a:p>
          <a:p>
            <a:pPr lvl="1"/>
            <a:r>
              <a:rPr lang="en-US" dirty="0" smtClean="0"/>
              <a:t>Close to epoxy glass transition temperature </a:t>
            </a:r>
          </a:p>
          <a:p>
            <a:pPr lvl="2"/>
            <a:r>
              <a:rPr lang="en-US" dirty="0" smtClean="0"/>
              <a:t>~max acceptable temp. if there is no earlier detraining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396875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“Bubbles”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03338"/>
            <a:ext cx="4419600" cy="5260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“Bubbles” on coils inner </a:t>
            </a:r>
            <a:r>
              <a:rPr lang="en-US" dirty="0" smtClean="0"/>
              <a:t>surface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Coil-insulation separation</a:t>
            </a:r>
          </a:p>
          <a:p>
            <a:pPr lvl="1">
              <a:defRPr/>
            </a:pPr>
            <a:r>
              <a:rPr lang="en-US" dirty="0" smtClean="0"/>
              <a:t>Heater-coil separation</a:t>
            </a:r>
          </a:p>
          <a:p>
            <a:pPr>
              <a:defRPr/>
            </a:pPr>
            <a:r>
              <a:rPr lang="en-US" dirty="0" smtClean="0"/>
              <a:t>Seen in TQ, LQ, HQ coils </a:t>
            </a:r>
            <a:r>
              <a:rPr lang="en-US" u="sng" dirty="0" smtClean="0"/>
              <a:t>only non inner layer</a:t>
            </a:r>
          </a:p>
          <a:p>
            <a:pPr lvl="1">
              <a:defRPr/>
            </a:pPr>
            <a:r>
              <a:rPr lang="en-US" dirty="0" smtClean="0"/>
              <a:t>TQ coils </a:t>
            </a:r>
            <a:r>
              <a:rPr lang="en-US" dirty="0" smtClean="0"/>
              <a:t>showed small “bubbles” (no heaters on IL)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Q coils showed small </a:t>
            </a:r>
            <a:r>
              <a:rPr lang="en-US" dirty="0" smtClean="0"/>
              <a:t>“bubbles” </a:t>
            </a:r>
            <a:r>
              <a:rPr lang="en-US" dirty="0" smtClean="0"/>
              <a:t>and cracks along heaters</a:t>
            </a:r>
          </a:p>
          <a:p>
            <a:pPr lvl="1">
              <a:defRPr/>
            </a:pPr>
            <a:r>
              <a:rPr lang="en-US" dirty="0" smtClean="0"/>
              <a:t>LQ coils had long </a:t>
            </a:r>
            <a:r>
              <a:rPr lang="en-US" dirty="0" smtClean="0"/>
              <a:t>“bubbles”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0"/>
            <a:ext cx="44513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/>
          <a:srcRect l="46156" t="16734" b="27666"/>
          <a:stretch>
            <a:fillRect/>
          </a:stretch>
        </p:blipFill>
        <p:spPr bwMode="auto">
          <a:xfrm>
            <a:off x="4676775" y="0"/>
            <a:ext cx="446722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540465"/>
            <a:ext cx="4463596" cy="334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8600" y="2978744"/>
            <a:ext cx="11320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LQ coil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6320135"/>
            <a:ext cx="11673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Q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Demonstrated beneficial effect of bronze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Hot spot temperature lower by ~ 30K</a:t>
            </a:r>
          </a:p>
          <a:p>
            <a:r>
              <a:rPr lang="en-US" dirty="0" smtClean="0"/>
              <a:t>Compared property databases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MATPRO is most conservative</a:t>
            </a:r>
          </a:p>
          <a:p>
            <a:r>
              <a:rPr lang="en-US" dirty="0" smtClean="0"/>
              <a:t>Performed QP tests on HQ</a:t>
            </a:r>
          </a:p>
          <a:p>
            <a:pPr lvl="1"/>
            <a:r>
              <a:rPr lang="en-US" dirty="0" smtClean="0"/>
              <a:t>Next slides</a:t>
            </a:r>
          </a:p>
          <a:p>
            <a:r>
              <a:rPr lang="en-US" dirty="0" smtClean="0"/>
              <a:t>Compared HQ test data with simulations (using MT23 assumptions)</a:t>
            </a:r>
          </a:p>
          <a:p>
            <a:pPr lvl="1"/>
            <a:r>
              <a:rPr lang="en-US" dirty="0" smtClean="0"/>
              <a:t>Next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HQ02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Measurement of quench propagation from Outer Layer to Inner Layer</a:t>
            </a:r>
          </a:p>
          <a:p>
            <a:r>
              <a:rPr lang="en-US" dirty="0" smtClean="0"/>
              <a:t>Measurement of Quench Integral with different dump resistors </a:t>
            </a:r>
          </a:p>
          <a:p>
            <a:pPr lvl="1"/>
            <a:r>
              <a:rPr lang="en-US" dirty="0" smtClean="0"/>
              <a:t>simulating MQXF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" y="4191000"/>
            <a:ext cx="4733765" cy="26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5815"/>
            <a:ext cx="4419600" cy="27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vs.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32766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4000" dirty="0"/>
              <a:t>Under the assumptions used for MQXF, the heaters-induced quench </a:t>
            </a:r>
            <a:r>
              <a:rPr lang="en-US" sz="4000" dirty="0" smtClean="0"/>
              <a:t>simulations are </a:t>
            </a:r>
            <a:r>
              <a:rPr lang="en-US" sz="4000" b="1" dirty="0"/>
              <a:t>conservative</a:t>
            </a:r>
            <a:r>
              <a:rPr lang="en-US" sz="4000" dirty="0"/>
              <a:t>.</a:t>
            </a:r>
            <a:endParaRPr lang="en-US" sz="4000" b="1" dirty="0"/>
          </a:p>
          <a:p>
            <a:pPr marL="285750" indent="-285750">
              <a:spcBef>
                <a:spcPts val="0"/>
              </a:spcBef>
            </a:pPr>
            <a:endParaRPr lang="en-US" sz="4000" dirty="0"/>
          </a:p>
          <a:p>
            <a:pPr marL="285750" indent="-285750">
              <a:spcBef>
                <a:spcPts val="0"/>
              </a:spcBef>
            </a:pPr>
            <a:r>
              <a:rPr lang="en-US" sz="4000" dirty="0"/>
              <a:t>At the current of interest (0.8 of SSL), the MIITs are </a:t>
            </a:r>
            <a:r>
              <a:rPr lang="en-US" sz="4000" b="1" dirty="0"/>
              <a:t>overestimated </a:t>
            </a:r>
            <a:r>
              <a:rPr lang="en-US" sz="4000" b="1" dirty="0" smtClean="0"/>
              <a:t>by </a:t>
            </a:r>
            <a:r>
              <a:rPr lang="en-US" sz="4000" b="1" dirty="0"/>
              <a:t>about 13 </a:t>
            </a:r>
            <a:r>
              <a:rPr lang="en-US" sz="4000" b="1" dirty="0" smtClean="0"/>
              <a:t>%</a:t>
            </a:r>
            <a:r>
              <a:rPr lang="en-US" sz="4000" dirty="0"/>
              <a:t> </a:t>
            </a:r>
            <a:r>
              <a:rPr lang="en-US" sz="4000" dirty="0" smtClean="0"/>
              <a:t>(~ 65 K)</a:t>
            </a:r>
          </a:p>
          <a:p>
            <a:pPr marL="285750" indent="-285750">
              <a:spcBef>
                <a:spcPts val="0"/>
              </a:spcBef>
            </a:pPr>
            <a:endParaRPr lang="en-US" sz="4000" dirty="0"/>
          </a:p>
          <a:p>
            <a:pPr marL="285750" indent="-285750">
              <a:spcBef>
                <a:spcPts val="0"/>
              </a:spcBef>
            </a:pPr>
            <a:r>
              <a:rPr lang="en-US" sz="4000" dirty="0" smtClean="0"/>
              <a:t>Margin </a:t>
            </a:r>
            <a:r>
              <a:rPr lang="en-US" sz="4000" dirty="0"/>
              <a:t>is due </a:t>
            </a:r>
            <a:r>
              <a:rPr lang="en-US" sz="4000" dirty="0" smtClean="0"/>
              <a:t>to: </a:t>
            </a:r>
          </a:p>
          <a:p>
            <a:pPr marL="685800" lvl="1">
              <a:spcBef>
                <a:spcPts val="0"/>
              </a:spcBef>
            </a:pPr>
            <a:r>
              <a:rPr lang="en-US" dirty="0" err="1" smtClean="0">
                <a:solidFill>
                  <a:prstClr val="black"/>
                </a:solidFill>
              </a:rPr>
              <a:t>dI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  <a:r>
              <a:rPr lang="en-US" dirty="0" err="1" smtClean="0">
                <a:solidFill>
                  <a:prstClr val="black"/>
                </a:solidFill>
              </a:rPr>
              <a:t>dt</a:t>
            </a:r>
            <a:r>
              <a:rPr lang="en-US" dirty="0" smtClean="0">
                <a:solidFill>
                  <a:prstClr val="black"/>
                </a:solidFill>
              </a:rPr>
              <a:t> effects</a:t>
            </a:r>
          </a:p>
          <a:p>
            <a:pPr marL="685800" lvl="1"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conservative </a:t>
            </a:r>
            <a:r>
              <a:rPr lang="en-US" dirty="0">
                <a:solidFill>
                  <a:prstClr val="black"/>
                </a:solidFill>
              </a:rPr>
              <a:t>assumptions in modeling of heaters and propagation </a:t>
            </a:r>
            <a:r>
              <a:rPr lang="en-US" dirty="0" smtClean="0">
                <a:solidFill>
                  <a:prstClr val="black"/>
                </a:solidFill>
              </a:rPr>
              <a:t>OL </a:t>
            </a:r>
            <a:r>
              <a:rPr lang="en-US" dirty="0">
                <a:solidFill>
                  <a:prstClr val="black"/>
                </a:solidFill>
              </a:rPr>
              <a:t>to IL</a:t>
            </a:r>
          </a:p>
          <a:p>
            <a:pPr marL="285750" indent="-285750">
              <a:spcBef>
                <a:spcPts val="0"/>
              </a:spcBef>
            </a:pPr>
            <a:endParaRPr lang="en-US" dirty="0" smtClean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19645"/>
              </p:ext>
            </p:extLst>
          </p:nvPr>
        </p:nvGraphicFramePr>
        <p:xfrm>
          <a:off x="20782" y="4836160"/>
          <a:ext cx="899160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  <a:gridCol w="1066800"/>
                <a:gridCol w="1066800"/>
                <a:gridCol w="1219200"/>
                <a:gridCol w="1295400"/>
                <a:gridCol w="1142999"/>
              </a:tblGrid>
              <a:tr h="34131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Current/SSL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MIITs difference % (no</a:t>
                      </a:r>
                      <a:r>
                        <a:rPr lang="en-US" sz="1400" b="1" baseline="0" dirty="0" smtClean="0"/>
                        <a:t> dump case)</a:t>
                      </a:r>
                      <a:endParaRPr lang="en-US" sz="1400" b="1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13.2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9.6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10.7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8.1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MIITs difference % (3 m</a:t>
                      </a:r>
                      <a:r>
                        <a:rPr lang="el-GR" sz="1400" b="1" dirty="0" smtClean="0">
                          <a:latin typeface="Calibri"/>
                        </a:rPr>
                        <a:t>Ω</a:t>
                      </a:r>
                      <a:r>
                        <a:rPr lang="en-US" sz="1400" b="1" dirty="0" smtClean="0">
                          <a:latin typeface="Calibri"/>
                        </a:rPr>
                        <a:t> </a:t>
                      </a:r>
                      <a:r>
                        <a:rPr lang="en-US" sz="1400" b="1" dirty="0" smtClean="0">
                          <a:latin typeface="+mn-lt"/>
                        </a:rPr>
                        <a:t>dump</a:t>
                      </a:r>
                      <a:r>
                        <a:rPr lang="en-US" sz="1400" b="1" baseline="0" dirty="0" smtClean="0">
                          <a:latin typeface="+mn-lt"/>
                        </a:rPr>
                        <a:t> case)</a:t>
                      </a:r>
                      <a:endParaRPr lang="en-US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13.4</a:t>
                      </a:r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11.1</a:t>
                      </a:r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6.4</a:t>
                      </a:r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5.3</a:t>
                      </a:r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</a:t>
                      </a:r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364675" y="4648200"/>
            <a:ext cx="838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5626" y="6147698"/>
            <a:ext cx="26170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Most significant case for MQXF</a:t>
            </a:r>
            <a:endParaRPr lang="en-US" sz="2000" dirty="0">
              <a:solidFill>
                <a:prstClr val="black"/>
              </a:solidFill>
              <a:latin typeface="Georgia"/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4121728" y="5937464"/>
            <a:ext cx="723898" cy="564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6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recent improvements may not be sufficient to provide redundancy and margin</a:t>
            </a:r>
          </a:p>
          <a:p>
            <a:pPr lvl="1"/>
            <a:r>
              <a:rPr lang="en-US" dirty="0" smtClean="0"/>
              <a:t>This is a risk, therefore:</a:t>
            </a:r>
          </a:p>
          <a:p>
            <a:r>
              <a:rPr lang="en-US" dirty="0" smtClean="0"/>
              <a:t>We are addressing it by:</a:t>
            </a:r>
          </a:p>
          <a:p>
            <a:pPr lvl="1"/>
            <a:r>
              <a:rPr lang="en-US" dirty="0" smtClean="0"/>
              <a:t>Optimization of heater design and materials</a:t>
            </a:r>
          </a:p>
          <a:p>
            <a:pPr lvl="1"/>
            <a:r>
              <a:rPr lang="en-US" dirty="0" smtClean="0"/>
              <a:t>Development of heaters for Inner Layer w/o bubbles</a:t>
            </a:r>
          </a:p>
          <a:p>
            <a:pPr lvl="1"/>
            <a:r>
              <a:rPr lang="en-US" dirty="0" smtClean="0"/>
              <a:t>Exploring the use of CLIQ</a:t>
            </a:r>
          </a:p>
          <a:p>
            <a:pPr lvl="2"/>
            <a:r>
              <a:rPr lang="en-US" dirty="0" smtClean="0"/>
              <a:t>Coupling Loss Induced Quench</a:t>
            </a:r>
          </a:p>
          <a:p>
            <a:pPr lvl="1"/>
            <a:r>
              <a:rPr lang="en-US" dirty="0" smtClean="0"/>
              <a:t>Test max acceptable temperature (</a:t>
            </a:r>
            <a:r>
              <a:rPr lang="en-US" dirty="0"/>
              <a:t>HQ02b) </a:t>
            </a:r>
            <a:endParaRPr lang="en-US" dirty="0" smtClean="0"/>
          </a:p>
          <a:p>
            <a:r>
              <a:rPr lang="en-US" dirty="0" smtClean="0"/>
              <a:t>Longer magnets with lower gradient are the back up solution (with several drawbacks)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Developed at CERN for 120mm </a:t>
            </a:r>
            <a:r>
              <a:rPr lang="en-US" dirty="0" err="1" smtClean="0"/>
              <a:t>NbTi</a:t>
            </a:r>
            <a:r>
              <a:rPr lang="en-US" dirty="0" smtClean="0"/>
              <a:t> quads</a:t>
            </a:r>
          </a:p>
          <a:p>
            <a:r>
              <a:rPr lang="en-US" dirty="0" smtClean="0"/>
              <a:t>May be an option for MQXF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9080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3120873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most effective on inner layer</a:t>
            </a:r>
          </a:p>
          <a:p>
            <a:pPr marL="342900" indent="-34290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Complementary to heaters on outer layer</a:t>
            </a:r>
          </a:p>
          <a:p>
            <a:pPr marL="342900" indent="-342900">
              <a:buFont typeface="Wingdings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 be tested on HQ02b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39198</TotalTime>
  <Pages>1</Pages>
  <Words>654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Office Theme</vt:lpstr>
      <vt:lpstr>1_Office Theme</vt:lpstr>
      <vt:lpstr>2_Office Theme</vt:lpstr>
      <vt:lpstr>MQXF Quench Protection </vt:lpstr>
      <vt:lpstr>Outline</vt:lpstr>
      <vt:lpstr>Status at MT23 </vt:lpstr>
      <vt:lpstr>“Bubbles” Issue</vt:lpstr>
      <vt:lpstr>Progress so far</vt:lpstr>
      <vt:lpstr>Feedback from HQ02 test</vt:lpstr>
      <vt:lpstr>Simulations vs. Measurements</vt:lpstr>
      <vt:lpstr>Plans</vt:lpstr>
      <vt:lpstr>CLIQ</vt:lpstr>
      <vt:lpstr>Heater development</vt:lpstr>
      <vt:lpstr>Conclusion</vt:lpstr>
      <vt:lpstr>Back up Slides</vt:lpstr>
      <vt:lpstr>Coils after Test</vt:lpstr>
      <vt:lpstr>Coil Processing: Impregnation</vt:lpstr>
      <vt:lpstr>PowerPoint Presentation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Giorgio Ambrosio x2297 12326N</cp:lastModifiedBy>
  <cp:revision>1880</cp:revision>
  <cp:lastPrinted>2013-05-21T20:49:58Z</cp:lastPrinted>
  <dcterms:created xsi:type="dcterms:W3CDTF">2004-10-30T19:36:16Z</dcterms:created>
  <dcterms:modified xsi:type="dcterms:W3CDTF">2014-02-13T21:02:54Z</dcterms:modified>
</cp:coreProperties>
</file>