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</p:sldMasterIdLst>
  <p:notesMasterIdLst>
    <p:notesMasterId r:id="rId23"/>
  </p:notesMasterIdLst>
  <p:handoutMasterIdLst>
    <p:handoutMasterId r:id="rId24"/>
  </p:handoutMasterIdLst>
  <p:sldIdLst>
    <p:sldId id="1194" r:id="rId2"/>
    <p:sldId id="1195" r:id="rId3"/>
    <p:sldId id="1196" r:id="rId4"/>
    <p:sldId id="1197" r:id="rId5"/>
    <p:sldId id="1198" r:id="rId6"/>
    <p:sldId id="1199" r:id="rId7"/>
    <p:sldId id="1200" r:id="rId8"/>
    <p:sldId id="1201" r:id="rId9"/>
    <p:sldId id="1202" r:id="rId10"/>
    <p:sldId id="1203" r:id="rId11"/>
    <p:sldId id="1205" r:id="rId12"/>
    <p:sldId id="1206" r:id="rId13"/>
    <p:sldId id="1207" r:id="rId14"/>
    <p:sldId id="1211" r:id="rId15"/>
    <p:sldId id="1209" r:id="rId16"/>
    <p:sldId id="1210" r:id="rId17"/>
    <p:sldId id="1212" r:id="rId18"/>
    <p:sldId id="1213" r:id="rId19"/>
    <p:sldId id="1219" r:id="rId20"/>
    <p:sldId id="1215" r:id="rId21"/>
    <p:sldId id="1216" r:id="rId22"/>
  </p:sldIdLst>
  <p:sldSz cx="9144000" cy="6858000" type="screen4x3"/>
  <p:notesSz cx="6934200" cy="9220200"/>
  <p:custShowLst>
    <p:custShow name="Custom Show 1" id="0">
      <p:sldLst/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an A. Hoffer" initials="DAH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ECE00"/>
    <a:srgbClr val="3BB408"/>
    <a:srgbClr val="0033CC"/>
    <a:srgbClr val="FF3300"/>
    <a:srgbClr val="003399"/>
    <a:srgbClr val="003366"/>
    <a:srgbClr val="800000"/>
    <a:srgbClr val="FF9966"/>
    <a:srgbClr val="FFFF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19" autoAdjust="0"/>
    <p:restoredTop sz="98933" autoAdjust="0"/>
  </p:normalViewPr>
  <p:slideViewPr>
    <p:cSldViewPr>
      <p:cViewPr varScale="1">
        <p:scale>
          <a:sx n="111" d="100"/>
          <a:sy n="111" d="100"/>
        </p:scale>
        <p:origin x="-88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32"/>
    </p:cViewPr>
  </p:sorterViewPr>
  <p:notesViewPr>
    <p:cSldViewPr>
      <p:cViewPr varScale="1">
        <p:scale>
          <a:sx n="59" d="100"/>
          <a:sy n="59" d="100"/>
        </p:scale>
        <p:origin x="-2496" y="-78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commentAuthors" Target="commentAuthors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6348827" y="8768947"/>
            <a:ext cx="543239" cy="410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3048" tIns="59906" rIns="123048" bIns="59906" anchor="ctr">
            <a:spAutoFit/>
          </a:bodyPr>
          <a:lstStyle/>
          <a:p>
            <a:pPr algn="r" defTabSz="1238494"/>
            <a:fld id="{0C248C74-A1BF-4A9C-97C3-5A5D6B022034}" type="slidenum">
              <a:rPr lang="en-US" sz="1900">
                <a:latin typeface="Arial" charset="0"/>
              </a:rPr>
              <a:pPr algn="r" defTabSz="1238494"/>
              <a:t>‹#›</a:t>
            </a:fld>
            <a:endParaRPr lang="en-US" sz="19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928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58" y="4378376"/>
            <a:ext cx="5086284" cy="4151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23048" tIns="59906" rIns="123048" bIns="599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632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9988" y="695325"/>
            <a:ext cx="4594225" cy="3446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6348827" y="8768947"/>
            <a:ext cx="543239" cy="410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3048" tIns="59906" rIns="123048" bIns="59906" anchor="ctr">
            <a:spAutoFit/>
          </a:bodyPr>
          <a:lstStyle/>
          <a:p>
            <a:pPr algn="r" defTabSz="1238494"/>
            <a:fld id="{E7B1BAEA-71C4-45DD-B483-2339FDD29BB8}" type="slidenum">
              <a:rPr lang="en-US" sz="1900">
                <a:latin typeface="Arial" charset="0"/>
              </a:rPr>
              <a:pPr algn="r" defTabSz="1238494"/>
              <a:t>‹#›</a:t>
            </a:fld>
            <a:endParaRPr lang="en-US" sz="19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6980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608013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1216025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824038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2432050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86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  <a:lvl3pP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146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 baseline="0">
                <a:solidFill>
                  <a:srgbClr val="0070C0"/>
                </a:solidFill>
              </a:defRPr>
            </a:lvl1pPr>
            <a:lvl2pPr>
              <a:defRPr sz="2400"/>
            </a:lvl2pPr>
            <a:lvl3pPr>
              <a:defRPr sz="2000" baseline="0">
                <a:solidFill>
                  <a:schemeClr val="accent3">
                    <a:lumMod val="75000"/>
                  </a:schemeClr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 baseline="0">
                <a:solidFill>
                  <a:srgbClr val="0070C0"/>
                </a:solidFill>
              </a:defRPr>
            </a:lvl1pPr>
            <a:lvl2pPr>
              <a:defRPr sz="2400"/>
            </a:lvl2pPr>
            <a:lvl3pPr>
              <a:defRPr sz="2000" baseline="0">
                <a:solidFill>
                  <a:schemeClr val="accent3">
                    <a:lumMod val="75000"/>
                  </a:schemeClr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536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rgbClr val="0070C0"/>
                </a:solidFill>
              </a:defRPr>
            </a:lvl1pPr>
            <a:lvl2pPr>
              <a:defRPr sz="2000"/>
            </a:lvl2pPr>
            <a:lvl3pPr>
              <a:defRPr sz="1800">
                <a:solidFill>
                  <a:schemeClr val="accent3">
                    <a:lumMod val="75000"/>
                  </a:schemeClr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0070C0"/>
                </a:solidFill>
              </a:defRPr>
            </a:lvl1pPr>
            <a:lvl2pPr>
              <a:defRPr sz="2000"/>
            </a:lvl2pPr>
            <a:lvl3pPr>
              <a:defRPr sz="1800">
                <a:solidFill>
                  <a:schemeClr val="accent3">
                    <a:lumMod val="75000"/>
                  </a:schemeClr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102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393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005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207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hyperlink" Target="http://www.uslarp.org/" TargetMode="External"/><Relationship Id="rId10" Type="http://schemas.openxmlformats.org/officeDocument/2006/relationships/image" Target="../media/image1.png"/><Relationship Id="rId11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olibri"/>
                <a:cs typeface="Colibri"/>
              </a:defRPr>
            </a:lvl1pPr>
          </a:lstStyle>
          <a:p>
            <a:fld id="{E5266E6E-3187-4C1D-BA6D-2ACAC749C4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Box 12"/>
          <p:cNvSpPr txBox="1">
            <a:spLocks noChangeArrowheads="1"/>
          </p:cNvSpPr>
          <p:nvPr userDrawn="1"/>
        </p:nvSpPr>
        <p:spPr bwMode="auto">
          <a:xfrm>
            <a:off x="2209800" y="6553200"/>
            <a:ext cx="4191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sz="1000" dirty="0" smtClean="0">
                <a:latin typeface="Colibri"/>
                <a:cs typeface="Colibri"/>
              </a:rPr>
              <a:t>DOE</a:t>
            </a:r>
            <a:r>
              <a:rPr lang="en-US" sz="1000" baseline="0" dirty="0" smtClean="0">
                <a:latin typeface="Colibri"/>
                <a:cs typeface="Colibri"/>
              </a:rPr>
              <a:t> Review of LARP – February 17-18, 2014</a:t>
            </a:r>
            <a:endParaRPr lang="en-US" sz="1000" dirty="0" smtClean="0">
              <a:latin typeface="Colibri"/>
              <a:cs typeface="Colibri"/>
            </a:endParaRPr>
          </a:p>
        </p:txBody>
      </p:sp>
      <p:pic>
        <p:nvPicPr>
          <p:cNvPr id="10" name="Picture 11" descr="LARP">
            <a:hlinkClick r:id="rId9"/>
          </p:cNvPr>
          <p:cNvPicPr>
            <a:picLocks noChangeAspect="1" noChangeArrowheads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2011-10-04_logoHiLumi561px.jpg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0465" y="-7885"/>
            <a:ext cx="1719264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8651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6" r:id="rId3"/>
    <p:sldLayoutId id="2147483667" r:id="rId4"/>
    <p:sldLayoutId id="2147483668" r:id="rId5"/>
    <p:sldLayoutId id="2147483669" r:id="rId6"/>
    <p:sldLayoutId id="2147483671" r:id="rId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rgbClr val="0070C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3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jpg"/><Relationship Id="rId6" Type="http://schemas.openxmlformats.org/officeDocument/2006/relationships/image" Target="../media/image7.jpg"/><Relationship Id="rId7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Relationship Id="rId3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5" Type="http://schemas.openxmlformats.org/officeDocument/2006/relationships/image" Target="../media/image21.emf"/><Relationship Id="rId6" Type="http://schemas.openxmlformats.org/officeDocument/2006/relationships/image" Target="../media/image22.emf"/><Relationship Id="rId7" Type="http://schemas.openxmlformats.org/officeDocument/2006/relationships/image" Target="../media/image23.emf"/><Relationship Id="rId8" Type="http://schemas.openxmlformats.org/officeDocument/2006/relationships/image" Target="../media/image24.emf"/><Relationship Id="rId9" Type="http://schemas.openxmlformats.org/officeDocument/2006/relationships/image" Target="../media/image25.jpeg"/><Relationship Id="rId10" Type="http://schemas.openxmlformats.org/officeDocument/2006/relationships/image" Target="../media/image3.gif"/><Relationship Id="rId11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4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/>
          <a:lstStyle/>
          <a:p>
            <a:r>
              <a:rPr lang="en-US" dirty="0" smtClean="0"/>
              <a:t>LARP Crab Cavities Program Overview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6734" y="3733800"/>
            <a:ext cx="6400800" cy="175260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AutoNum type="alphaUcPeriod"/>
            </a:pPr>
            <a:r>
              <a:rPr lang="en-US" dirty="0" smtClean="0"/>
              <a:t>Ratti</a:t>
            </a:r>
          </a:p>
          <a:p>
            <a:r>
              <a:rPr lang="en-US" sz="2800" dirty="0" smtClean="0"/>
              <a:t>LBNL</a:t>
            </a:r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Feb. 17, 2014</a:t>
            </a:r>
            <a:endParaRPr lang="en-US" sz="2800" dirty="0"/>
          </a:p>
        </p:txBody>
      </p:sp>
      <p:pic>
        <p:nvPicPr>
          <p:cNvPr id="5" name="Picture 4" descr="identifier.gif"/>
          <p:cNvPicPr>
            <a:picLocks noChangeAspect="1"/>
          </p:cNvPicPr>
          <p:nvPr/>
        </p:nvPicPr>
        <p:blipFill>
          <a:blip r:embed="rId2" cstate="print">
            <a:lum bright="9000"/>
          </a:blip>
          <a:stretch>
            <a:fillRect/>
          </a:stretch>
        </p:blipFill>
        <p:spPr>
          <a:xfrm>
            <a:off x="2209800" y="5867400"/>
            <a:ext cx="937845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81" y="5867400"/>
            <a:ext cx="1854200" cy="495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7686" y="1376789"/>
            <a:ext cx="625392" cy="625392"/>
          </a:xfrm>
          <a:prstGeom prst="rect">
            <a:avLst/>
          </a:prstGeom>
        </p:spPr>
      </p:pic>
      <p:pic>
        <p:nvPicPr>
          <p:cNvPr id="10" name="Picture 9" descr="FNAL_log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893" y="5734050"/>
            <a:ext cx="666750" cy="666750"/>
          </a:xfrm>
          <a:prstGeom prst="rect">
            <a:avLst/>
          </a:prstGeom>
        </p:spPr>
      </p:pic>
      <p:pic>
        <p:nvPicPr>
          <p:cNvPr id="12" name="Picture 11" descr="slac-logo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46" y="6019800"/>
            <a:ext cx="1179609" cy="349301"/>
          </a:xfrm>
          <a:prstGeom prst="rect">
            <a:avLst/>
          </a:prstGeom>
        </p:spPr>
      </p:pic>
      <p:pic>
        <p:nvPicPr>
          <p:cNvPr id="13" name="Picture 12" descr="LBNL_Logo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438" y="5715000"/>
            <a:ext cx="1019515" cy="77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200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of US Contribution 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415" y="1600200"/>
            <a:ext cx="8229600" cy="517605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LARP proposes to contribute R&amp;D until the SPS test</a:t>
            </a:r>
          </a:p>
          <a:p>
            <a:pPr lvl="1"/>
            <a:r>
              <a:rPr lang="en-US" dirty="0" smtClean="0"/>
              <a:t>4 cavities (two of each kind) for testing in the SPS during the </a:t>
            </a:r>
            <a:r>
              <a:rPr lang="en-US" dirty="0" smtClean="0"/>
              <a:t>2017-18 </a:t>
            </a:r>
            <a:r>
              <a:rPr lang="en-US" dirty="0" smtClean="0"/>
              <a:t>runs</a:t>
            </a:r>
          </a:p>
          <a:p>
            <a:pPr lvl="2"/>
            <a:r>
              <a:rPr lang="en-US" dirty="0" smtClean="0"/>
              <a:t>2 cavities, He vessels, tuners, HOM mode dampers</a:t>
            </a:r>
          </a:p>
          <a:p>
            <a:pPr lvl="2"/>
            <a:r>
              <a:rPr lang="en-US" dirty="0" smtClean="0"/>
              <a:t>RF couplers provided by CERN</a:t>
            </a:r>
          </a:p>
          <a:p>
            <a:pPr lvl="2"/>
            <a:r>
              <a:rPr lang="en-US" dirty="0" smtClean="0"/>
              <a:t>Cryogenics, RF power, local installation provided by CERN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Proposal to DOE for a US Contribution to HL-LHC</a:t>
            </a:r>
          </a:p>
          <a:p>
            <a:pPr lvl="1"/>
            <a:r>
              <a:rPr lang="en-US" dirty="0" smtClean="0"/>
              <a:t>All cold masses (fully dressed cavities)</a:t>
            </a:r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2600" dirty="0" smtClean="0">
                <a:solidFill>
                  <a:srgbClr val="FF0000"/>
                </a:solidFill>
              </a:rPr>
              <a:t>Feedback </a:t>
            </a:r>
            <a:r>
              <a:rPr lang="en-US" sz="2600" dirty="0">
                <a:solidFill>
                  <a:srgbClr val="FF0000"/>
                </a:solidFill>
              </a:rPr>
              <a:t>from DOE reminds that the effort on crab cavities should be carried through </a:t>
            </a:r>
            <a:r>
              <a:rPr lang="en-US" sz="2600" dirty="0" smtClean="0">
                <a:solidFill>
                  <a:srgbClr val="FF0000"/>
                </a:solidFill>
              </a:rPr>
              <a:t>construction and not be limited to the SPS test</a:t>
            </a:r>
            <a:endParaRPr lang="en-US" sz="23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319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8229600" cy="1143000"/>
          </a:xfrm>
        </p:spPr>
        <p:txBody>
          <a:bodyPr/>
          <a:lstStyle/>
          <a:p>
            <a:r>
              <a:rPr lang="en-US" dirty="0" smtClean="0"/>
              <a:t>Focus on SPS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SPS </a:t>
            </a:r>
            <a:r>
              <a:rPr lang="en-US" dirty="0"/>
              <a:t>Validation </a:t>
            </a:r>
            <a:r>
              <a:rPr lang="en-US" dirty="0" smtClean="0"/>
              <a:t>Tests</a:t>
            </a:r>
          </a:p>
          <a:p>
            <a:pPr lvl="1"/>
            <a:r>
              <a:rPr lang="en-US" dirty="0" smtClean="0"/>
              <a:t>Validate crab concept with proton beams</a:t>
            </a:r>
          </a:p>
          <a:p>
            <a:pPr lvl="1"/>
            <a:r>
              <a:rPr lang="en-US" dirty="0" smtClean="0"/>
              <a:t>Machine protection</a:t>
            </a:r>
          </a:p>
          <a:p>
            <a:pPr lvl="1"/>
            <a:r>
              <a:rPr lang="en-US" dirty="0" smtClean="0"/>
              <a:t>Beam studies (kick, LLRF, noise....)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Essential to finalize LHC design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 final decision on a crab cavity system for the LHC will only come after a successful SPS test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07910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SPS vs. LHC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32" b="-1734"/>
          <a:stretch/>
        </p:blipFill>
        <p:spPr>
          <a:xfrm>
            <a:off x="561975" y="1567792"/>
            <a:ext cx="8229600" cy="190062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448" y="3935440"/>
            <a:ext cx="6481379" cy="15559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82927" y="4020637"/>
            <a:ext cx="25965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9448" y="3468413"/>
            <a:ext cx="457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NOTE: LHC now requires 4 cavities per location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765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LARP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8394"/>
            <a:ext cx="8556917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Proof of Principle Cavities – DQW, RFD</a:t>
            </a:r>
          </a:p>
          <a:p>
            <a:pPr lvl="1"/>
            <a:r>
              <a:rPr lang="en-US" dirty="0" smtClean="0"/>
              <a:t>Validated geometries and expected performance</a:t>
            </a:r>
          </a:p>
          <a:p>
            <a:pPr lvl="2"/>
            <a:r>
              <a:rPr lang="en-US" b="1" u="sng" dirty="0" smtClean="0"/>
              <a:t>Both design met CERN’s </a:t>
            </a:r>
            <a:r>
              <a:rPr lang="en-US" b="1" u="sng" dirty="0" smtClean="0"/>
              <a:t>kick requirements</a:t>
            </a:r>
            <a:endParaRPr lang="en-US" b="1" u="sng" dirty="0" smtClean="0"/>
          </a:p>
          <a:p>
            <a:r>
              <a:rPr lang="en-US" dirty="0" smtClean="0"/>
              <a:t>Prototypes </a:t>
            </a:r>
          </a:p>
          <a:p>
            <a:pPr lvl="1"/>
            <a:r>
              <a:rPr lang="en-US" dirty="0" smtClean="0"/>
              <a:t>Plan to build</a:t>
            </a:r>
            <a:r>
              <a:rPr lang="en-US" dirty="0" smtClean="0"/>
              <a:t> 2 </a:t>
            </a:r>
            <a:r>
              <a:rPr lang="en-US" dirty="0" smtClean="0"/>
              <a:t>cavities of each designs</a:t>
            </a:r>
          </a:p>
          <a:p>
            <a:r>
              <a:rPr lang="en-US" dirty="0" smtClean="0"/>
              <a:t>Cryostat</a:t>
            </a:r>
          </a:p>
          <a:p>
            <a:pPr lvl="1"/>
            <a:r>
              <a:rPr lang="en-US" dirty="0" smtClean="0"/>
              <a:t>Support CERN in design and integration of two designs</a:t>
            </a:r>
          </a:p>
          <a:p>
            <a:r>
              <a:rPr lang="en-US" dirty="0" smtClean="0"/>
              <a:t>Modeling Support</a:t>
            </a:r>
          </a:p>
          <a:p>
            <a:pPr lvl="1"/>
            <a:r>
              <a:rPr lang="en-US" dirty="0" smtClean="0"/>
              <a:t>EM cavity design with peripherals</a:t>
            </a:r>
          </a:p>
          <a:p>
            <a:pPr lvl="1"/>
            <a:r>
              <a:rPr lang="en-US" dirty="0" smtClean="0"/>
              <a:t>Beam beam studies </a:t>
            </a:r>
          </a:p>
          <a:p>
            <a:r>
              <a:rPr lang="en-US" dirty="0" smtClean="0"/>
              <a:t>Beam-Beam </a:t>
            </a:r>
            <a:r>
              <a:rPr lang="en-US" dirty="0" smtClean="0"/>
              <a:t>and energy deposition studies</a:t>
            </a:r>
            <a:endParaRPr lang="en-US" dirty="0" smtClean="0"/>
          </a:p>
          <a:p>
            <a:pPr lvl="1"/>
            <a:r>
              <a:rPr lang="en-US" dirty="0" smtClean="0"/>
              <a:t>Also </a:t>
            </a:r>
            <a:r>
              <a:rPr lang="en-US" dirty="0" smtClean="0"/>
              <a:t>important, although </a:t>
            </a:r>
            <a:r>
              <a:rPr lang="en-US" dirty="0"/>
              <a:t>n</a:t>
            </a:r>
            <a:r>
              <a:rPr lang="en-US" dirty="0" smtClean="0"/>
              <a:t>ot </a:t>
            </a:r>
            <a:r>
              <a:rPr lang="en-US" dirty="0" smtClean="0"/>
              <a:t>described here</a:t>
            </a:r>
          </a:p>
          <a:p>
            <a:pPr lvl="2"/>
            <a:r>
              <a:rPr lang="en-US" dirty="0" smtClean="0"/>
              <a:t>Reported in AP session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381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Status – Proof of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126" y="990600"/>
            <a:ext cx="7645831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Proof of Principle (</a:t>
            </a:r>
            <a:r>
              <a:rPr lang="en-US" dirty="0" err="1" smtClean="0"/>
              <a:t>PoP</a:t>
            </a:r>
            <a:r>
              <a:rPr lang="en-US" dirty="0" smtClean="0"/>
              <a:t>) Cavities</a:t>
            </a:r>
          </a:p>
          <a:p>
            <a:pPr lvl="1"/>
            <a:r>
              <a:rPr lang="en-US" dirty="0" smtClean="0"/>
              <a:t>Successful test of both LARP cavity designs proves that we </a:t>
            </a:r>
            <a:r>
              <a:rPr lang="en-US" b="1" u="sng" dirty="0" smtClean="0"/>
              <a:t>can</a:t>
            </a:r>
            <a:r>
              <a:rPr lang="en-US" dirty="0" smtClean="0"/>
              <a:t> achieve the required fields</a:t>
            </a:r>
          </a:p>
          <a:p>
            <a:pPr lvl="1"/>
            <a:r>
              <a:rPr lang="en-US" dirty="0" smtClean="0"/>
              <a:t>Yet reaching 7 MV in a vertical test does not mean we can assume cavities will operate at that gradient.</a:t>
            </a:r>
          </a:p>
          <a:p>
            <a:pPr lvl="1"/>
            <a:r>
              <a:rPr lang="en-US" dirty="0" smtClean="0"/>
              <a:t>4-Rod test also successful</a:t>
            </a:r>
          </a:p>
          <a:p>
            <a:r>
              <a:rPr lang="en-US" dirty="0"/>
              <a:t>F</a:t>
            </a:r>
            <a:r>
              <a:rPr lang="en-US" dirty="0" smtClean="0"/>
              <a:t>ocus now on peripherals and integration</a:t>
            </a:r>
          </a:p>
          <a:p>
            <a:pPr lvl="1"/>
            <a:r>
              <a:rPr lang="en-US" dirty="0" smtClean="0"/>
              <a:t>Tuners, dampers, power couplers…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50" y="5629233"/>
            <a:ext cx="1747104" cy="109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binping\Desktop\Crab Files\600CBaking\IMG_026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49" r="1168" b="17949"/>
          <a:stretch/>
        </p:blipFill>
        <p:spPr bwMode="auto">
          <a:xfrm rot="5400000">
            <a:off x="6737429" y="4450850"/>
            <a:ext cx="3014150" cy="153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888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 preferRelativeResize="0"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1" b="7963"/>
          <a:stretch/>
        </p:blipFill>
        <p:spPr bwMode="auto">
          <a:xfrm>
            <a:off x="110616" y="977492"/>
            <a:ext cx="5880786" cy="4240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8" t="92798" r="39393" b="2622"/>
          <a:stretch/>
        </p:blipFill>
        <p:spPr bwMode="auto">
          <a:xfrm>
            <a:off x="6014846" y="5014690"/>
            <a:ext cx="812801" cy="21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1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7" t="85927" r="3698" b="7730"/>
          <a:stretch/>
        </p:blipFill>
        <p:spPr bwMode="auto">
          <a:xfrm>
            <a:off x="869823" y="5226018"/>
            <a:ext cx="5145023" cy="29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08" t="92447" r="40454" b="2114"/>
          <a:stretch/>
        </p:blipFill>
        <p:spPr bwMode="auto">
          <a:xfrm>
            <a:off x="5991732" y="5292057"/>
            <a:ext cx="682244" cy="250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2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69" t="92248" r="38912" b="2268"/>
          <a:stretch/>
        </p:blipFill>
        <p:spPr bwMode="auto">
          <a:xfrm>
            <a:off x="6050407" y="5608541"/>
            <a:ext cx="809752" cy="252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3" name="Picture 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72" t="92270" r="40944" b="2444"/>
          <a:stretch/>
        </p:blipFill>
        <p:spPr bwMode="auto">
          <a:xfrm>
            <a:off x="6022974" y="5916389"/>
            <a:ext cx="617729" cy="243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0" t="85929" r="4229" b="8082"/>
          <a:stretch/>
        </p:blipFill>
        <p:spPr bwMode="auto">
          <a:xfrm>
            <a:off x="923670" y="5543010"/>
            <a:ext cx="5053584" cy="276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5" t="85928" r="3714" b="8258"/>
          <a:stretch/>
        </p:blipFill>
        <p:spPr bwMode="auto">
          <a:xfrm>
            <a:off x="942975" y="5839682"/>
            <a:ext cx="5071872" cy="268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 bwMode="auto">
          <a:xfrm>
            <a:off x="3263900" y="1910687"/>
            <a:ext cx="0" cy="3328031"/>
          </a:xfrm>
          <a:prstGeom prst="line">
            <a:avLst/>
          </a:prstGeom>
          <a:noFill/>
          <a:ln w="28575" cap="flat" cmpd="sng" algn="ctr">
            <a:solidFill>
              <a:srgbClr val="7030A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4267200" y="2033516"/>
            <a:ext cx="0" cy="3214711"/>
          </a:xfrm>
          <a:prstGeom prst="line">
            <a:avLst/>
          </a:prstGeom>
          <a:noFill/>
          <a:ln w="28575" cap="flat" cmpd="sng" algn="ctr">
            <a:solidFill>
              <a:srgbClr val="7030A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2997200" y="5247933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000500" y="5248227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52400"/>
            <a:ext cx="7543800" cy="11430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PoP</a:t>
            </a:r>
            <a:r>
              <a:rPr lang="en-US" sz="2800" dirty="0" smtClean="0"/>
              <a:t> RF Dipole 4.2 K and 2 K Test Results</a:t>
            </a:r>
            <a:endParaRPr lang="en-US" sz="2800" dirty="0"/>
          </a:p>
        </p:txBody>
      </p:sp>
      <p:sp>
        <p:nvSpPr>
          <p:cNvPr id="22" name="Content Placeholder 6"/>
          <p:cNvSpPr>
            <a:spLocks noGrp="1"/>
          </p:cNvSpPr>
          <p:nvPr>
            <p:ph sz="half" idx="4294967295"/>
          </p:nvPr>
        </p:nvSpPr>
        <p:spPr>
          <a:xfrm>
            <a:off x="5974207" y="857067"/>
            <a:ext cx="3169793" cy="286166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Expected Q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 = 6.7</a:t>
            </a:r>
            <a:r>
              <a:rPr lang="en-US" sz="2000" dirty="0" smtClean="0">
                <a:cs typeface="Times New Roman"/>
              </a:rPr>
              <a:t>×10</a:t>
            </a:r>
            <a:r>
              <a:rPr lang="en-US" sz="2000" baseline="30000" dirty="0" smtClean="0">
                <a:cs typeface="Times New Roman"/>
              </a:rPr>
              <a:t>9</a:t>
            </a:r>
          </a:p>
          <a:p>
            <a:pPr lvl="1"/>
            <a:r>
              <a:rPr lang="en-US" sz="1600" dirty="0" smtClean="0"/>
              <a:t>At R</a:t>
            </a:r>
            <a:r>
              <a:rPr lang="en-US" sz="1600" baseline="-25000" dirty="0" smtClean="0"/>
              <a:t>S</a:t>
            </a:r>
            <a:r>
              <a:rPr lang="en-US" sz="1600" dirty="0" smtClean="0"/>
              <a:t> = 22 n</a:t>
            </a:r>
            <a:r>
              <a:rPr lang="el-GR" sz="1600" dirty="0" smtClean="0"/>
              <a:t>Ω</a:t>
            </a:r>
            <a:endParaRPr lang="en-US" sz="1600" dirty="0" smtClean="0"/>
          </a:p>
          <a:p>
            <a:pPr lvl="1"/>
            <a:r>
              <a:rPr lang="en-US" sz="1600" dirty="0" smtClean="0"/>
              <a:t>And </a:t>
            </a:r>
            <a:r>
              <a:rPr lang="en-US" sz="1600" dirty="0" err="1" smtClean="0"/>
              <a:t>R</a:t>
            </a:r>
            <a:r>
              <a:rPr lang="en-US" sz="1600" baseline="-25000" dirty="0" err="1" smtClean="0"/>
              <a:t>res</a:t>
            </a:r>
            <a:r>
              <a:rPr lang="en-US" sz="1600" dirty="0" smtClean="0"/>
              <a:t> = 20 n</a:t>
            </a:r>
            <a:r>
              <a:rPr lang="el-GR" sz="1600" dirty="0" smtClean="0"/>
              <a:t>Ω</a:t>
            </a:r>
            <a:endParaRPr lang="en-US" sz="1600" dirty="0" smtClean="0"/>
          </a:p>
          <a:p>
            <a:r>
              <a:rPr lang="en-US" sz="2000" dirty="0" smtClean="0"/>
              <a:t>Achieved Q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 </a:t>
            </a:r>
            <a:r>
              <a:rPr lang="en-US" sz="2000" dirty="0"/>
              <a:t>= </a:t>
            </a:r>
            <a:r>
              <a:rPr lang="en-US" sz="2000" dirty="0" smtClean="0"/>
              <a:t>4.0</a:t>
            </a:r>
            <a:r>
              <a:rPr lang="en-US" sz="2000" dirty="0" smtClean="0">
                <a:cs typeface="Times New Roman"/>
              </a:rPr>
              <a:t>×10</a:t>
            </a:r>
            <a:r>
              <a:rPr lang="en-US" sz="2000" baseline="30000" dirty="0" smtClean="0">
                <a:cs typeface="Times New Roman"/>
              </a:rPr>
              <a:t>9</a:t>
            </a:r>
            <a:endParaRPr lang="en-US" sz="2000" baseline="30000" dirty="0">
              <a:cs typeface="Times New Roman"/>
            </a:endParaRPr>
          </a:p>
          <a:p>
            <a:r>
              <a:rPr lang="en-US" sz="2000" dirty="0" smtClean="0"/>
              <a:t>Achieved fields</a:t>
            </a:r>
          </a:p>
          <a:p>
            <a:pPr lvl="1"/>
            <a:r>
              <a:rPr lang="en-US" sz="1600" dirty="0" smtClean="0"/>
              <a:t>E</a:t>
            </a:r>
            <a:r>
              <a:rPr lang="en-US" sz="1600" baseline="-25000" dirty="0" smtClean="0"/>
              <a:t>T</a:t>
            </a:r>
            <a:r>
              <a:rPr lang="en-US" sz="1600" dirty="0" smtClean="0"/>
              <a:t> = 18.6 MV/m</a:t>
            </a:r>
          </a:p>
          <a:p>
            <a:pPr lvl="1"/>
            <a:r>
              <a:rPr lang="en-US" sz="1600" dirty="0" smtClean="0"/>
              <a:t>V</a:t>
            </a:r>
            <a:r>
              <a:rPr lang="en-US" sz="1600" baseline="-25000" dirty="0" smtClean="0"/>
              <a:t>T</a:t>
            </a:r>
            <a:r>
              <a:rPr lang="en-US" sz="1600" dirty="0" smtClean="0"/>
              <a:t> = 7.0 MV</a:t>
            </a:r>
          </a:p>
          <a:p>
            <a:pPr lvl="1"/>
            <a:r>
              <a:rPr lang="en-US" sz="1600" dirty="0" smtClean="0"/>
              <a:t>E</a:t>
            </a:r>
            <a:r>
              <a:rPr lang="en-US" sz="1600" baseline="-25000" dirty="0" smtClean="0"/>
              <a:t>P</a:t>
            </a:r>
            <a:r>
              <a:rPr lang="en-US" sz="1600" dirty="0" smtClean="0"/>
              <a:t> = 75 MV/m</a:t>
            </a:r>
          </a:p>
          <a:p>
            <a:pPr lvl="1"/>
            <a:r>
              <a:rPr lang="en-US" sz="1600" dirty="0" smtClean="0"/>
              <a:t>B</a:t>
            </a:r>
            <a:r>
              <a:rPr lang="en-US" sz="1600" baseline="-25000" dirty="0" smtClean="0"/>
              <a:t>P</a:t>
            </a:r>
            <a:r>
              <a:rPr lang="en-US" sz="1600" dirty="0" smtClean="0"/>
              <a:t> = 131 </a:t>
            </a:r>
            <a:r>
              <a:rPr lang="en-US" sz="1600" dirty="0" err="1" smtClean="0"/>
              <a:t>mT</a:t>
            </a:r>
            <a:endParaRPr lang="en-US" sz="1600" dirty="0"/>
          </a:p>
        </p:txBody>
      </p:sp>
      <p:sp>
        <p:nvSpPr>
          <p:cNvPr id="21" name="Content Placeholder 6"/>
          <p:cNvSpPr>
            <a:spLocks noGrp="1"/>
          </p:cNvSpPr>
          <p:nvPr>
            <p:ph sz="half" idx="4294967295"/>
          </p:nvPr>
        </p:nvSpPr>
        <p:spPr>
          <a:xfrm>
            <a:off x="4995848" y="3493551"/>
            <a:ext cx="1022350" cy="36301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1600" b="1" dirty="0" smtClean="0"/>
              <a:t>Quench</a:t>
            </a:r>
            <a:endParaRPr lang="en-US" sz="1600" b="1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5496306" y="2800167"/>
            <a:ext cx="0" cy="584200"/>
          </a:xfrm>
          <a:prstGeom prst="straightConnector1">
            <a:avLst/>
          </a:prstGeom>
          <a:noFill/>
          <a:ln w="63500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3718729"/>
            <a:ext cx="1676400" cy="2514601"/>
          </a:xfrm>
          <a:prstGeom prst="rect">
            <a:avLst/>
          </a:prstGeom>
        </p:spPr>
      </p:pic>
      <p:pic>
        <p:nvPicPr>
          <p:cNvPr id="19" name="Picture 18" descr="identifier.gif"/>
          <p:cNvPicPr>
            <a:picLocks noChangeAspect="1"/>
          </p:cNvPicPr>
          <p:nvPr/>
        </p:nvPicPr>
        <p:blipFill>
          <a:blip r:embed="rId10" cstate="print">
            <a:lum bright="9000"/>
          </a:blip>
          <a:stretch>
            <a:fillRect/>
          </a:stretch>
        </p:blipFill>
        <p:spPr>
          <a:xfrm>
            <a:off x="8293779" y="6313336"/>
            <a:ext cx="796967" cy="518029"/>
          </a:xfrm>
          <a:prstGeom prst="rect">
            <a:avLst/>
          </a:prstGeom>
        </p:spPr>
      </p:pic>
      <p:pic>
        <p:nvPicPr>
          <p:cNvPr id="20" name="Picture 7" descr="New JLab Logo wo words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756" y="6512868"/>
            <a:ext cx="1074198" cy="269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5323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PoP</a:t>
            </a:r>
            <a:r>
              <a:rPr lang="en-US" sz="3200" dirty="0" smtClean="0"/>
              <a:t> DQW 4.3k and 1.9k Test Results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9800" y="1600200"/>
            <a:ext cx="3250411" cy="4740508"/>
          </a:xfrm>
        </p:spPr>
        <p:txBody>
          <a:bodyPr>
            <a:normAutofit/>
          </a:bodyPr>
          <a:lstStyle/>
          <a:p>
            <a:pPr marL="169863" indent="-169863">
              <a:buFont typeface="Wingdings" charset="2"/>
              <a:buChar char="§"/>
            </a:pPr>
            <a:r>
              <a:rPr lang="en-GB" sz="2000" dirty="0"/>
              <a:t>Q</a:t>
            </a:r>
            <a:r>
              <a:rPr lang="en-GB" sz="2000" baseline="-25000" dirty="0"/>
              <a:t>0</a:t>
            </a:r>
            <a:r>
              <a:rPr lang="en-GB" sz="2000" dirty="0"/>
              <a:t> at around 3~</a:t>
            </a:r>
            <a:r>
              <a:rPr lang="en-GB" sz="2000" dirty="0" smtClean="0"/>
              <a:t>4.5e9</a:t>
            </a:r>
            <a:endParaRPr lang="en-GB" sz="2000" dirty="0"/>
          </a:p>
          <a:p>
            <a:pPr marL="169863" indent="-169863">
              <a:buFont typeface="Wingdings" charset="2"/>
              <a:buChar char="§"/>
            </a:pPr>
            <a:r>
              <a:rPr lang="en-GB" sz="2000" dirty="0"/>
              <a:t>In CW mode, temperature of beam pipe flanges increase.</a:t>
            </a:r>
          </a:p>
          <a:p>
            <a:pPr marL="169863" indent="-169863">
              <a:buFont typeface="Wingdings" charset="2"/>
              <a:buChar char="§"/>
            </a:pPr>
            <a:r>
              <a:rPr lang="en-GB" sz="2000" dirty="0"/>
              <a:t>Reached 4.5MV kick in pulsed mode</a:t>
            </a:r>
            <a:r>
              <a:rPr lang="en-US" sz="2000" dirty="0"/>
              <a:t>, limited by quench, consistent with conditioning test.</a:t>
            </a:r>
          </a:p>
          <a:p>
            <a:pPr marL="169863" indent="-169863">
              <a:buFont typeface="Wingdings" charset="2"/>
              <a:buChar char="§"/>
            </a:pPr>
            <a:r>
              <a:rPr lang="en-US" sz="2000" dirty="0"/>
              <a:t>Temperature increase on pickup port blending area.</a:t>
            </a:r>
          </a:p>
          <a:p>
            <a:pPr marL="169863" indent="-169863">
              <a:buFont typeface="Wingdings" charset="2"/>
              <a:buChar char="§"/>
            </a:pPr>
            <a:r>
              <a:rPr lang="en-US" sz="2000" dirty="0"/>
              <a:t>Quench field at ~110mT, with peak E field at 52.8MV/m</a:t>
            </a:r>
          </a:p>
        </p:txBody>
      </p:sp>
      <p:pic>
        <p:nvPicPr>
          <p:cNvPr id="6" name="Picture 5" descr="Screen Shot 2013-11-30 at 8.58.01 AM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90" t="21277" r="15473" b="16991"/>
          <a:stretch/>
        </p:blipFill>
        <p:spPr>
          <a:xfrm>
            <a:off x="337565" y="1610209"/>
            <a:ext cx="5381735" cy="4006501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6248400"/>
            <a:ext cx="18542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56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- Prototypes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Finalizing the design of a prototype system to use in the SPS test for both cavity designs</a:t>
            </a:r>
          </a:p>
          <a:p>
            <a:pPr lvl="1"/>
            <a:r>
              <a:rPr lang="en-US" dirty="0" smtClean="0"/>
              <a:t>Fundamental differences in the approaches in tuning and coupling (FPC and HOM)</a:t>
            </a:r>
          </a:p>
          <a:p>
            <a:endParaRPr lang="en-US" dirty="0"/>
          </a:p>
          <a:p>
            <a:r>
              <a:rPr lang="en-US" dirty="0" smtClean="0"/>
              <a:t>Cryostat concepts are starting from studies made in the UK</a:t>
            </a:r>
          </a:p>
          <a:p>
            <a:endParaRPr lang="en-US" dirty="0"/>
          </a:p>
          <a:p>
            <a:r>
              <a:rPr lang="en-US" dirty="0"/>
              <a:t>Plan to carry both US designs until final integration in SPS cryostat</a:t>
            </a:r>
          </a:p>
          <a:p>
            <a:pPr lvl="1"/>
            <a:r>
              <a:rPr lang="en-US" dirty="0" smtClean="0"/>
              <a:t>Greatly </a:t>
            </a:r>
            <a:r>
              <a:rPr lang="en-US" dirty="0"/>
              <a:t>reduces </a:t>
            </a:r>
            <a:r>
              <a:rPr lang="en-US" dirty="0" smtClean="0"/>
              <a:t>technical and schedule </a:t>
            </a:r>
            <a:r>
              <a:rPr lang="en-US" dirty="0"/>
              <a:t>risk</a:t>
            </a:r>
          </a:p>
        </p:txBody>
      </p:sp>
    </p:spTree>
    <p:extLst>
      <p:ext uri="{BB962C8B-B14F-4D97-AF65-F5344CB8AC3E}">
        <p14:creationId xmlns:p14="http://schemas.microsoft.com/office/powerpoint/2010/main" val="6219575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" y="-12634"/>
            <a:ext cx="8229600" cy="1143000"/>
          </a:xfrm>
        </p:spPr>
        <p:txBody>
          <a:bodyPr/>
          <a:lstStyle/>
          <a:p>
            <a:r>
              <a:rPr lang="en-US" dirty="0" smtClean="0"/>
              <a:t>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2" y="1295400"/>
            <a:ext cx="8823728" cy="5331418"/>
          </a:xfrm>
        </p:spPr>
        <p:txBody>
          <a:bodyPr>
            <a:normAutofit/>
          </a:bodyPr>
          <a:lstStyle/>
          <a:p>
            <a:r>
              <a:rPr lang="en-US" dirty="0" smtClean="0"/>
              <a:t>Supporting EM design of cavities and auxiliary systems</a:t>
            </a:r>
          </a:p>
          <a:p>
            <a:pPr lvl="1"/>
            <a:r>
              <a:rPr lang="en-US" dirty="0" err="1" smtClean="0"/>
              <a:t>Multipacting</a:t>
            </a:r>
            <a:r>
              <a:rPr lang="en-US" dirty="0" smtClean="0"/>
              <a:t> analysis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Mode dampers coupling</a:t>
            </a:r>
          </a:p>
          <a:p>
            <a:pPr lvl="1"/>
            <a:r>
              <a:rPr lang="en-US" dirty="0" smtClean="0"/>
              <a:t>…</a:t>
            </a:r>
            <a:r>
              <a:rPr lang="en-US" dirty="0"/>
              <a:t>a</a:t>
            </a:r>
            <a:r>
              <a:rPr lang="en-US" dirty="0" smtClean="0"/>
              <a:t>nd fundamental </a:t>
            </a:r>
            <a:r>
              <a:rPr lang="en-US" dirty="0" smtClean="0"/>
              <a:t>power rejection</a:t>
            </a:r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marL="914400" lvl="2" indent="0">
              <a:buNone/>
            </a:pPr>
            <a:endParaRPr lang="en-US" dirty="0" smtClean="0"/>
          </a:p>
          <a:p>
            <a:r>
              <a:rPr lang="en-US" dirty="0" smtClean="0"/>
              <a:t>Comparative studies </a:t>
            </a:r>
            <a:r>
              <a:rPr lang="en-US" dirty="0" smtClean="0"/>
              <a:t>of three candidate designs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783" y="2137633"/>
            <a:ext cx="2318017" cy="17971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5173" y="4343400"/>
            <a:ext cx="4634451" cy="1450185"/>
          </a:xfrm>
          <a:prstGeom prst="rect">
            <a:avLst/>
          </a:prstGeom>
        </p:spPr>
      </p:pic>
      <p:pic>
        <p:nvPicPr>
          <p:cNvPr id="7" name="Picture 6" descr="slac-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391" y="6415379"/>
            <a:ext cx="1179609" cy="34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6258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Energy deposition (FNAL)</a:t>
            </a:r>
          </a:p>
          <a:p>
            <a:pPr lvl="1"/>
            <a:r>
              <a:rPr lang="en-US" dirty="0" smtClean="0"/>
              <a:t>Neutron shower could compromise cavity integrity</a:t>
            </a:r>
            <a:endParaRPr lang="en-US" dirty="0"/>
          </a:p>
          <a:p>
            <a:r>
              <a:rPr lang="en-US" dirty="0" smtClean="0"/>
              <a:t>Dynamic Quench (FNAL)</a:t>
            </a:r>
          </a:p>
          <a:p>
            <a:pPr lvl="1"/>
            <a:r>
              <a:rPr lang="en-US" dirty="0" smtClean="0"/>
              <a:t>Extreme stored energy planned for HL-LHC dictates extreme care managing rapid changes</a:t>
            </a:r>
            <a:endParaRPr lang="en-US" dirty="0"/>
          </a:p>
          <a:p>
            <a:r>
              <a:rPr lang="en-US" dirty="0" smtClean="0"/>
              <a:t>Beam beam with crab scheme (LBNL and FNAL)</a:t>
            </a:r>
          </a:p>
          <a:p>
            <a:pPr lvl="1"/>
            <a:r>
              <a:rPr lang="en-US" dirty="0" smtClean="0"/>
              <a:t>Studies with increasing crossing angles planned for HL-LHC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474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723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Motivation and Overview of the CRAB program</a:t>
            </a:r>
          </a:p>
          <a:p>
            <a:r>
              <a:rPr lang="en-US" sz="2400" dirty="0" smtClean="0"/>
              <a:t>System requirements and description</a:t>
            </a:r>
          </a:p>
          <a:p>
            <a:pPr lvl="1"/>
            <a:r>
              <a:rPr lang="en-US" sz="2000" dirty="0" smtClean="0"/>
              <a:t>CERN’s functional specification (SPS)</a:t>
            </a:r>
          </a:p>
          <a:p>
            <a:pPr lvl="1"/>
            <a:r>
              <a:rPr lang="en-US" sz="2000" dirty="0" smtClean="0"/>
              <a:t>LHC requirements</a:t>
            </a:r>
          </a:p>
          <a:p>
            <a:r>
              <a:rPr lang="en-US" sz="2400" dirty="0" smtClean="0"/>
              <a:t>Current status and LARP activity</a:t>
            </a:r>
          </a:p>
          <a:p>
            <a:pPr lvl="1"/>
            <a:r>
              <a:rPr lang="en-US" sz="2000" dirty="0" err="1" smtClean="0"/>
              <a:t>PoP</a:t>
            </a:r>
            <a:r>
              <a:rPr lang="en-US" sz="2000" dirty="0" smtClean="0"/>
              <a:t> and Prototypes, integration</a:t>
            </a:r>
          </a:p>
          <a:p>
            <a:pPr lvl="1"/>
            <a:r>
              <a:rPr lang="en-US" sz="2000" dirty="0" smtClean="0"/>
              <a:t>SPS test</a:t>
            </a:r>
          </a:p>
          <a:p>
            <a:r>
              <a:rPr lang="en-US" sz="2400" dirty="0" smtClean="0"/>
              <a:t>Next Steps and </a:t>
            </a:r>
            <a:r>
              <a:rPr lang="en-US" sz="2400" dirty="0"/>
              <a:t>Planning -  in the final talk</a:t>
            </a:r>
            <a:endParaRPr lang="en-US" sz="2400" dirty="0" smtClean="0"/>
          </a:p>
          <a:p>
            <a:pPr lvl="1"/>
            <a:r>
              <a:rPr lang="en-US" sz="2000" dirty="0" smtClean="0"/>
              <a:t>Including Cost </a:t>
            </a:r>
            <a:r>
              <a:rPr lang="en-US" sz="2000" dirty="0"/>
              <a:t>and </a:t>
            </a:r>
            <a:r>
              <a:rPr lang="en-US" sz="2000" dirty="0" smtClean="0"/>
              <a:t>Schedule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2151980"/>
            <a:ext cx="3598917" cy="219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469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1624"/>
            <a:ext cx="8229600" cy="11430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Crab cavities have been selected as one of the activities in the  construction project for the HL-LHC</a:t>
            </a:r>
          </a:p>
          <a:p>
            <a:r>
              <a:rPr lang="en-US" dirty="0" smtClean="0"/>
              <a:t>R&amp;D program is making great progress</a:t>
            </a:r>
          </a:p>
          <a:p>
            <a:pPr lvl="1"/>
            <a:r>
              <a:rPr lang="en-US" dirty="0" smtClean="0"/>
              <a:t>Very encouraging initial results</a:t>
            </a:r>
          </a:p>
          <a:p>
            <a:pPr lvl="1"/>
            <a:r>
              <a:rPr lang="en-US" dirty="0" smtClean="0"/>
              <a:t>Detailed design of prototype cavities and integration of a system for SPS test underway</a:t>
            </a:r>
          </a:p>
          <a:p>
            <a:r>
              <a:rPr lang="en-US" dirty="0" smtClean="0"/>
              <a:t>CERN very actively involved</a:t>
            </a:r>
          </a:p>
          <a:p>
            <a:r>
              <a:rPr lang="en-US" dirty="0" smtClean="0"/>
              <a:t>Systems requirements document released</a:t>
            </a:r>
          </a:p>
          <a:p>
            <a:r>
              <a:rPr lang="en-US" dirty="0" smtClean="0"/>
              <a:t>US industry remains involved in a key role 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Financial and planning details at the end of the session</a:t>
            </a:r>
          </a:p>
        </p:txBody>
      </p:sp>
    </p:spTree>
    <p:extLst>
      <p:ext uri="{BB962C8B-B14F-4D97-AF65-F5344CB8AC3E}">
        <p14:creationId xmlns:p14="http://schemas.microsoft.com/office/powerpoint/2010/main" val="16356002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229600" cy="11430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88" b="16731"/>
          <a:stretch/>
        </p:blipFill>
        <p:spPr>
          <a:xfrm>
            <a:off x="0" y="2209800"/>
            <a:ext cx="9144000" cy="385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076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dirty="0" smtClean="0"/>
              <a:t>Why crabs?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771974" cy="4977356"/>
          </a:xfrm>
        </p:spPr>
        <p:txBody>
          <a:bodyPr>
            <a:normAutofit fontScale="92500"/>
          </a:bodyPr>
          <a:lstStyle/>
          <a:p>
            <a:r>
              <a:rPr lang="en-US" dirty="0"/>
              <a:t>S</a:t>
            </a:r>
            <a:r>
              <a:rPr lang="en-US" dirty="0" smtClean="0"/>
              <a:t>ubstantial upgrade of integrated luminosity</a:t>
            </a:r>
          </a:p>
          <a:p>
            <a:pPr lvl="1"/>
            <a:r>
              <a:rPr lang="en-US" dirty="0" smtClean="0"/>
              <a:t>Luminosity leveling, vertex density </a:t>
            </a:r>
            <a:r>
              <a:rPr lang="en-US" dirty="0" smtClean="0"/>
              <a:t>control</a:t>
            </a:r>
            <a:endParaRPr lang="en-US" dirty="0" smtClean="0"/>
          </a:p>
          <a:p>
            <a:pPr lvl="1"/>
            <a:r>
              <a:rPr lang="en-US" dirty="0" smtClean="0"/>
              <a:t>Effectiveness increases with larger crossing angles</a:t>
            </a:r>
          </a:p>
          <a:p>
            <a:pPr lvl="1"/>
            <a:r>
              <a:rPr lang="en-US" dirty="0" smtClean="0"/>
              <a:t>Only known way to improve luminosity during the store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Significant R&amp;D on cavity technology for several years</a:t>
            </a:r>
          </a:p>
          <a:p>
            <a:pPr lvl="1"/>
            <a:r>
              <a:rPr lang="en-US" dirty="0" smtClean="0"/>
              <a:t>Encouraging results are making this possible</a:t>
            </a:r>
          </a:p>
          <a:p>
            <a:pPr lvl="1"/>
            <a:r>
              <a:rPr lang="en-US" dirty="0" smtClean="0"/>
              <a:t>Three designs under study in Europe and the US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71661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174" y="0"/>
            <a:ext cx="8229600" cy="1143000"/>
          </a:xfrm>
        </p:spPr>
        <p:txBody>
          <a:bodyPr/>
          <a:lstStyle/>
          <a:p>
            <a:r>
              <a:rPr lang="fr-CH" dirty="0" smtClean="0"/>
              <a:t>Luminosity Levelling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384" y="1189038"/>
            <a:ext cx="4419600" cy="5348922"/>
          </a:xfrm>
        </p:spPr>
        <p:txBody>
          <a:bodyPr>
            <a:normAutofit lnSpcReduction="10000"/>
          </a:bodyPr>
          <a:lstStyle/>
          <a:p>
            <a:r>
              <a:rPr lang="fr-CH" sz="2400" dirty="0" smtClean="0">
                <a:effectLst/>
              </a:rPr>
              <a:t>Luminosity decreases for proton burning (neglecting effects like emittance growth due to b-b, IBS, etc…)</a:t>
            </a:r>
          </a:p>
          <a:p>
            <a:r>
              <a:rPr lang="fr-CH" sz="2400" dirty="0">
                <a:effectLst/>
              </a:rPr>
              <a:t>T</a:t>
            </a:r>
            <a:r>
              <a:rPr lang="fr-CH" sz="2400" dirty="0" smtClean="0">
                <a:effectLst/>
              </a:rPr>
              <a:t>otal </a:t>
            </a:r>
            <a:r>
              <a:rPr lang="fr-CH" sz="2400" dirty="0" err="1" smtClean="0">
                <a:effectLst/>
              </a:rPr>
              <a:t>number</a:t>
            </a:r>
            <a:r>
              <a:rPr lang="fr-CH" sz="2400" dirty="0" smtClean="0">
                <a:effectLst/>
              </a:rPr>
              <a:t> of collisions </a:t>
            </a:r>
            <a:r>
              <a:rPr lang="fr-CH" sz="2400" b="1" dirty="0" smtClean="0">
                <a:effectLst/>
                <a:sym typeface="Symbol"/>
              </a:rPr>
              <a:t></a:t>
            </a:r>
            <a:r>
              <a:rPr lang="fr-CH" sz="2400" b="1" i="1" dirty="0" err="1" smtClean="0">
                <a:effectLst/>
                <a:sym typeface="Symbol"/>
              </a:rPr>
              <a:t>Ldt</a:t>
            </a:r>
            <a:r>
              <a:rPr lang="fr-CH" sz="2400" dirty="0" smtClean="0">
                <a:effectLst/>
              </a:rPr>
              <a:t> in a </a:t>
            </a:r>
            <a:r>
              <a:rPr lang="fr-CH" sz="2400" dirty="0" err="1" smtClean="0">
                <a:effectLst/>
              </a:rPr>
              <a:t>run</a:t>
            </a:r>
            <a:r>
              <a:rPr lang="fr-CH" sz="2400" dirty="0">
                <a:effectLst/>
              </a:rPr>
              <a:t> </a:t>
            </a:r>
            <a:r>
              <a:rPr lang="fr-CH" sz="2400" dirty="0" err="1" smtClean="0">
                <a:effectLst/>
              </a:rPr>
              <a:t>is</a:t>
            </a:r>
            <a:r>
              <a:rPr lang="fr-CH" sz="2400" dirty="0" smtClean="0">
                <a:effectLst/>
              </a:rPr>
              <a:t> </a:t>
            </a:r>
            <a:r>
              <a:rPr lang="fr-CH" sz="2400" dirty="0" err="1" smtClean="0">
                <a:effectLst/>
              </a:rPr>
              <a:t>limited</a:t>
            </a:r>
            <a:r>
              <a:rPr lang="fr-CH" sz="2400" dirty="0" smtClean="0">
                <a:effectLst/>
              </a:rPr>
              <a:t> by </a:t>
            </a:r>
            <a:r>
              <a:rPr lang="fr-CH" sz="2400" dirty="0" err="1" smtClean="0">
                <a:effectLst/>
              </a:rPr>
              <a:t>number</a:t>
            </a:r>
            <a:r>
              <a:rPr lang="fr-CH" sz="2400" dirty="0" smtClean="0">
                <a:effectLst/>
              </a:rPr>
              <a:t> of </a:t>
            </a:r>
            <a:r>
              <a:rPr lang="fr-CH" sz="2400" dirty="0" err="1" smtClean="0">
                <a:effectLst/>
              </a:rPr>
              <a:t>stored</a:t>
            </a:r>
            <a:r>
              <a:rPr lang="fr-CH" sz="2400" dirty="0" smtClean="0">
                <a:effectLst/>
              </a:rPr>
              <a:t> protons </a:t>
            </a:r>
          </a:p>
          <a:p>
            <a:r>
              <a:rPr lang="fr-CH" sz="2400" dirty="0" smtClean="0">
                <a:effectLst/>
                <a:sym typeface="Symbol"/>
              </a:rPr>
              <a:t> store a lot of protons but </a:t>
            </a:r>
            <a:r>
              <a:rPr lang="fr-CH" sz="2400" dirty="0" err="1" smtClean="0">
                <a:effectLst/>
                <a:sym typeface="Symbol"/>
              </a:rPr>
              <a:t>keep</a:t>
            </a:r>
            <a:r>
              <a:rPr lang="fr-CH" sz="2400" dirty="0" smtClean="0">
                <a:effectLst/>
                <a:sym typeface="Symbol"/>
              </a:rPr>
              <a:t> </a:t>
            </a:r>
            <a:r>
              <a:rPr lang="fr-CH" sz="2400" dirty="0" err="1" smtClean="0">
                <a:effectLst/>
                <a:sym typeface="Symbol"/>
              </a:rPr>
              <a:t>instantaneous</a:t>
            </a:r>
            <a:r>
              <a:rPr lang="fr-CH" sz="2400" dirty="0" smtClean="0">
                <a:effectLst/>
                <a:sym typeface="Symbol"/>
              </a:rPr>
              <a:t> </a:t>
            </a:r>
            <a:r>
              <a:rPr lang="fr-CH" sz="2400" dirty="0" err="1" smtClean="0">
                <a:effectLst/>
                <a:sym typeface="Symbol"/>
              </a:rPr>
              <a:t>lumi</a:t>
            </a:r>
            <a:r>
              <a:rPr lang="fr-CH" sz="2400" dirty="0" smtClean="0">
                <a:effectLst/>
                <a:sym typeface="Symbol"/>
              </a:rPr>
              <a:t> «</a:t>
            </a:r>
            <a:r>
              <a:rPr lang="fr-CH" sz="2400" dirty="0" err="1" smtClean="0">
                <a:effectLst/>
                <a:sym typeface="Symbol"/>
              </a:rPr>
              <a:t>low</a:t>
            </a:r>
            <a:r>
              <a:rPr lang="fr-CH" sz="2400" dirty="0" smtClean="0">
                <a:effectLst/>
                <a:sym typeface="Symbol"/>
              </a:rPr>
              <a:t>» by </a:t>
            </a:r>
            <a:r>
              <a:rPr lang="fr-CH" sz="2400" dirty="0" err="1" smtClean="0">
                <a:effectLst/>
                <a:sym typeface="Symbol"/>
              </a:rPr>
              <a:t>detuning</a:t>
            </a:r>
            <a:r>
              <a:rPr lang="fr-CH" sz="2400" dirty="0" smtClean="0">
                <a:effectLst/>
                <a:sym typeface="Symbol"/>
              </a:rPr>
              <a:t> one (or more)  </a:t>
            </a:r>
            <a:r>
              <a:rPr lang="fr-CH" sz="2400" dirty="0" err="1" smtClean="0">
                <a:effectLst/>
                <a:sym typeface="Symbol"/>
              </a:rPr>
              <a:t>parameter</a:t>
            </a:r>
            <a:r>
              <a:rPr lang="fr-CH" sz="2400" dirty="0" smtClean="0">
                <a:effectLst/>
                <a:sym typeface="Symbol"/>
              </a:rPr>
              <a:t>.</a:t>
            </a:r>
          </a:p>
          <a:p>
            <a:r>
              <a:rPr lang="fr-CH" sz="2400" dirty="0" smtClean="0">
                <a:effectLst/>
                <a:sym typeface="Symbol"/>
              </a:rPr>
              <a:t></a:t>
            </a:r>
            <a:r>
              <a:rPr lang="fr-CH" sz="2400" dirty="0" err="1" smtClean="0">
                <a:effectLst/>
                <a:sym typeface="Symbol"/>
              </a:rPr>
              <a:t>keep</a:t>
            </a:r>
            <a:r>
              <a:rPr lang="fr-CH" sz="2400" dirty="0" smtClean="0">
                <a:effectLst/>
                <a:sym typeface="Symbol"/>
              </a:rPr>
              <a:t> the </a:t>
            </a:r>
            <a:r>
              <a:rPr lang="fr-CH" sz="2400" dirty="0" err="1" smtClean="0">
                <a:effectLst/>
                <a:sym typeface="Symbol"/>
              </a:rPr>
              <a:t>lumi</a:t>
            </a:r>
            <a:r>
              <a:rPr lang="fr-CH" sz="2400" dirty="0" smtClean="0">
                <a:effectLst/>
                <a:sym typeface="Symbol"/>
              </a:rPr>
              <a:t> constant by </a:t>
            </a:r>
            <a:r>
              <a:rPr lang="fr-CH" sz="2400" dirty="0" err="1" smtClean="0">
                <a:effectLst/>
                <a:sym typeface="Symbol"/>
              </a:rPr>
              <a:t>re-tuning</a:t>
            </a:r>
            <a:r>
              <a:rPr lang="fr-CH" sz="2400" dirty="0" smtClean="0">
                <a:effectLst/>
                <a:sym typeface="Symbol"/>
              </a:rPr>
              <a:t> the </a:t>
            </a:r>
            <a:r>
              <a:rPr lang="fr-CH" sz="2400" dirty="0" err="1" smtClean="0">
                <a:effectLst/>
                <a:sym typeface="Symbol"/>
              </a:rPr>
              <a:t>paramter</a:t>
            </a:r>
            <a:r>
              <a:rPr lang="fr-CH" sz="2400" dirty="0" smtClean="0">
                <a:effectLst/>
                <a:sym typeface="Symbol"/>
              </a:rPr>
              <a:t>(s) to </a:t>
            </a:r>
            <a:r>
              <a:rPr lang="fr-CH" sz="2400" dirty="0" err="1" smtClean="0">
                <a:effectLst/>
                <a:sym typeface="Symbol"/>
              </a:rPr>
              <a:t>compensate</a:t>
            </a:r>
            <a:r>
              <a:rPr lang="fr-CH" sz="2400" dirty="0" smtClean="0">
                <a:effectLst/>
                <a:sym typeface="Symbol"/>
              </a:rPr>
              <a:t> proton </a:t>
            </a:r>
            <a:r>
              <a:rPr lang="fr-CH" sz="2400" dirty="0" err="1" smtClean="0">
                <a:effectLst/>
                <a:sym typeface="Symbol"/>
              </a:rPr>
              <a:t>loss</a:t>
            </a:r>
            <a:r>
              <a:rPr lang="fr-CH" sz="2400" dirty="0" smtClean="0">
                <a:effectLst/>
                <a:sym typeface="Symbol"/>
              </a:rPr>
              <a:t> (and </a:t>
            </a:r>
            <a:r>
              <a:rPr lang="fr-CH" sz="2400" dirty="0" err="1" smtClean="0">
                <a:effectLst/>
                <a:sym typeface="Symbol"/>
              </a:rPr>
              <a:t>possibly</a:t>
            </a:r>
            <a:r>
              <a:rPr lang="fr-CH" sz="2400" dirty="0" smtClean="0">
                <a:effectLst/>
                <a:sym typeface="Symbol"/>
              </a:rPr>
              <a:t> </a:t>
            </a:r>
            <a:r>
              <a:rPr lang="fr-CH" sz="2400" dirty="0" err="1" smtClean="0">
                <a:effectLst/>
                <a:sym typeface="Symbol"/>
              </a:rPr>
              <a:t>any</a:t>
            </a:r>
            <a:r>
              <a:rPr lang="fr-CH" sz="2400" dirty="0" smtClean="0">
                <a:effectLst/>
                <a:sym typeface="Symbol"/>
              </a:rPr>
              <a:t> </a:t>
            </a:r>
            <a:r>
              <a:rPr lang="fr-CH" sz="2400" dirty="0" err="1" smtClean="0">
                <a:effectLst/>
                <a:sym typeface="Symbol"/>
              </a:rPr>
              <a:t>other</a:t>
            </a:r>
            <a:r>
              <a:rPr lang="fr-CH" sz="2400" dirty="0" smtClean="0">
                <a:effectLst/>
                <a:sym typeface="Symbol"/>
              </a:rPr>
              <a:t> </a:t>
            </a:r>
            <a:r>
              <a:rPr lang="fr-CH" sz="2400" dirty="0" err="1" smtClean="0">
                <a:effectLst/>
                <a:sym typeface="Symbol"/>
              </a:rPr>
              <a:t>effect</a:t>
            </a:r>
            <a:r>
              <a:rPr lang="fr-CH" sz="2400" dirty="0" smtClean="0">
                <a:effectLst/>
                <a:sym typeface="Symbol"/>
              </a:rPr>
              <a:t>)</a:t>
            </a:r>
            <a:r>
              <a:rPr lang="fr-CH" sz="2000" dirty="0" smtClean="0">
                <a:effectLst/>
                <a:sym typeface="Symbol"/>
              </a:rPr>
              <a:t>.</a:t>
            </a:r>
            <a:endParaRPr lang="en-GB" sz="2000" dirty="0">
              <a:effectLst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974" y="1403041"/>
            <a:ext cx="4584026" cy="3154786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304" y="4893082"/>
            <a:ext cx="4671792" cy="1583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6641" y="6041157"/>
            <a:ext cx="680318" cy="68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605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4965"/>
            <a:ext cx="8229600" cy="1143000"/>
          </a:xfrm>
        </p:spPr>
        <p:txBody>
          <a:bodyPr/>
          <a:lstStyle/>
          <a:p>
            <a:r>
              <a:rPr lang="en-US" dirty="0" smtClean="0"/>
              <a:t>System Requirements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3216" y="1263897"/>
            <a:ext cx="9144000" cy="4525963"/>
          </a:xfrm>
        </p:spPr>
        <p:txBody>
          <a:bodyPr>
            <a:normAutofit fontScale="92500"/>
          </a:bodyPr>
          <a:lstStyle/>
          <a:p>
            <a:r>
              <a:rPr lang="en-US" dirty="0"/>
              <a:t>Voltage </a:t>
            </a:r>
            <a:r>
              <a:rPr lang="en-US" dirty="0" smtClean="0"/>
              <a:t>&gt;</a:t>
            </a:r>
            <a:r>
              <a:rPr lang="en-US" smtClean="0"/>
              <a:t>= </a:t>
            </a:r>
            <a:r>
              <a:rPr lang="en-US" smtClean="0"/>
              <a:t>13 </a:t>
            </a:r>
            <a:r>
              <a:rPr lang="en-US" dirty="0" smtClean="0"/>
              <a:t>MV </a:t>
            </a:r>
            <a:r>
              <a:rPr lang="en-US" smtClean="0"/>
              <a:t>(</a:t>
            </a:r>
            <a:r>
              <a:rPr lang="en-US" smtClean="0"/>
              <a:t>3.3 MV</a:t>
            </a:r>
            <a:r>
              <a:rPr lang="en-US" dirty="0" smtClean="0"/>
              <a:t>/cavity)</a:t>
            </a:r>
            <a:endParaRPr lang="en-US" dirty="0"/>
          </a:p>
          <a:p>
            <a:pPr lvl="1"/>
            <a:r>
              <a:rPr lang="en-US" dirty="0" smtClean="0"/>
              <a:t>SPS test 2 cavities/module</a:t>
            </a:r>
          </a:p>
          <a:p>
            <a:pPr lvl="1"/>
            <a:r>
              <a:rPr lang="en-US" dirty="0" smtClean="0"/>
              <a:t>LHC 4 cavities/beam/location </a:t>
            </a:r>
            <a:endParaRPr lang="en-US" dirty="0"/>
          </a:p>
          <a:p>
            <a:r>
              <a:rPr lang="en-US" dirty="0"/>
              <a:t>Frequency = 400 MHz</a:t>
            </a:r>
          </a:p>
          <a:p>
            <a:r>
              <a:rPr lang="en-US" dirty="0" err="1"/>
              <a:t>Q</a:t>
            </a:r>
            <a:r>
              <a:rPr lang="en-US" baseline="-25000" dirty="0" err="1"/>
              <a:t>ext</a:t>
            </a:r>
            <a:r>
              <a:rPr lang="en-US" dirty="0"/>
              <a:t> = </a:t>
            </a:r>
            <a:r>
              <a:rPr lang="en-US" dirty="0" smtClean="0"/>
              <a:t>10</a:t>
            </a:r>
            <a:r>
              <a:rPr lang="en-US" baseline="30000" dirty="0" smtClean="0"/>
              <a:t>5</a:t>
            </a:r>
            <a:r>
              <a:rPr lang="en-US" dirty="0" smtClean="0"/>
              <a:t> - 10</a:t>
            </a:r>
            <a:r>
              <a:rPr lang="en-US" baseline="30000" dirty="0" smtClean="0"/>
              <a:t>6</a:t>
            </a:r>
            <a:r>
              <a:rPr lang="en-US" dirty="0" smtClean="0"/>
              <a:t>, </a:t>
            </a:r>
            <a:r>
              <a:rPr lang="en-US" dirty="0"/>
              <a:t>R/Q ~300 W</a:t>
            </a:r>
          </a:p>
          <a:p>
            <a:r>
              <a:rPr lang="en-US" dirty="0"/>
              <a:t>Cavity tuning/detuning </a:t>
            </a:r>
            <a:r>
              <a:rPr lang="en-US" dirty="0" smtClean="0"/>
              <a:t>± 1.5-5.5kHz </a:t>
            </a:r>
            <a:r>
              <a:rPr lang="en-US" dirty="0"/>
              <a:t>(or multiples of it) </a:t>
            </a:r>
          </a:p>
          <a:p>
            <a:r>
              <a:rPr lang="en-US" dirty="0" smtClean="0"/>
              <a:t>Available RF </a:t>
            </a:r>
            <a:r>
              <a:rPr lang="en-US" dirty="0"/>
              <a:t>power source = 60 kW (&lt; 18 kW nominal)</a:t>
            </a:r>
          </a:p>
          <a:p>
            <a:r>
              <a:rPr lang="en-US" dirty="0"/>
              <a:t>Beam current ~ 0.5-1 A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6641" y="6041157"/>
            <a:ext cx="680318" cy="68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671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770" y="-75564"/>
            <a:ext cx="8229600" cy="1143000"/>
          </a:xfrm>
        </p:spPr>
        <p:txBody>
          <a:bodyPr/>
          <a:lstStyle/>
          <a:p>
            <a:r>
              <a:rPr lang="en-US" dirty="0" smtClean="0"/>
              <a:t>Technical Specification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559" r="60"/>
          <a:stretch/>
        </p:blipFill>
        <p:spPr>
          <a:xfrm>
            <a:off x="5174074" y="914400"/>
            <a:ext cx="3405481" cy="5574370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17921" y="1242274"/>
            <a:ext cx="4935563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Functional parameters</a:t>
            </a:r>
          </a:p>
          <a:p>
            <a:pPr lvl="1"/>
            <a:r>
              <a:rPr lang="en-US" dirty="0" smtClean="0"/>
              <a:t>Including HOMs, Z…</a:t>
            </a:r>
          </a:p>
          <a:p>
            <a:r>
              <a:rPr lang="en-US" dirty="0" smtClean="0"/>
              <a:t>Enclosures</a:t>
            </a:r>
            <a:r>
              <a:rPr lang="en-US" dirty="0"/>
              <a:t> </a:t>
            </a:r>
            <a:r>
              <a:rPr lang="en-US" dirty="0" smtClean="0"/>
              <a:t>(incl. materials…)</a:t>
            </a:r>
          </a:p>
          <a:p>
            <a:r>
              <a:rPr lang="en-US" dirty="0" smtClean="0"/>
              <a:t>Cryogenics</a:t>
            </a:r>
          </a:p>
          <a:p>
            <a:r>
              <a:rPr lang="en-US" dirty="0" smtClean="0"/>
              <a:t>RF Power incl. couplers</a:t>
            </a:r>
          </a:p>
          <a:p>
            <a:r>
              <a:rPr lang="en-US" dirty="0" smtClean="0"/>
              <a:t>LLRF</a:t>
            </a:r>
          </a:p>
          <a:p>
            <a:r>
              <a:rPr lang="en-US" dirty="0" smtClean="0"/>
              <a:t>SPS Integration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Released by CERN in Feb.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28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4986" y="-111065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Overall CERN </a:t>
            </a:r>
            <a:r>
              <a:rPr lang="en-GB" sz="3600" dirty="0" smtClean="0"/>
              <a:t>planning</a:t>
            </a:r>
            <a:endParaRPr lang="en-GB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6324600"/>
            <a:ext cx="25612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L. Rossi: </a:t>
            </a:r>
            <a:r>
              <a:rPr lang="en-GB" dirty="0" smtClean="0">
                <a:solidFill>
                  <a:srgbClr val="FF0000"/>
                </a:solidFill>
              </a:rPr>
              <a:t>Dec 2013</a:t>
            </a:r>
          </a:p>
          <a:p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8044460" cy="560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4179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76200"/>
            <a:ext cx="8229600" cy="1143000"/>
          </a:xfrm>
        </p:spPr>
        <p:txBody>
          <a:bodyPr/>
          <a:lstStyle/>
          <a:p>
            <a:r>
              <a:rPr lang="en-US" dirty="0" smtClean="0"/>
              <a:t>Global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93913"/>
            <a:ext cx="8686800" cy="5459287"/>
          </a:xfrm>
        </p:spPr>
        <p:txBody>
          <a:bodyPr>
            <a:noAutofit/>
          </a:bodyPr>
          <a:lstStyle/>
          <a:p>
            <a:r>
              <a:rPr lang="en-US" sz="2800" dirty="0" smtClean="0"/>
              <a:t>CERN leads the global collaboration</a:t>
            </a:r>
          </a:p>
          <a:p>
            <a:pPr lvl="1"/>
            <a:r>
              <a:rPr lang="en-US" sz="2000" dirty="0" smtClean="0"/>
              <a:t>Directly responsible for several tasks</a:t>
            </a:r>
          </a:p>
          <a:p>
            <a:pPr lvl="2"/>
            <a:r>
              <a:rPr lang="en-US" sz="1800" dirty="0" smtClean="0"/>
              <a:t>RF power and controls, local installation, cryogenics, machine protection…</a:t>
            </a:r>
          </a:p>
          <a:p>
            <a:pPr lvl="1"/>
            <a:r>
              <a:rPr lang="en-US" sz="2400" dirty="0" smtClean="0"/>
              <a:t>Cross disciplinary working group to prepare SPS validation test</a:t>
            </a:r>
          </a:p>
          <a:p>
            <a:pPr lvl="2"/>
            <a:r>
              <a:rPr lang="en-US" sz="2000" dirty="0"/>
              <a:t>Operations, RF, Vacuum, Cryogenics, Beam Dynamics, Machine Protection, Collimation, Instrumentation</a:t>
            </a:r>
            <a:r>
              <a:rPr lang="en-US" sz="2000" dirty="0" smtClean="0"/>
              <a:t>…</a:t>
            </a:r>
            <a:endParaRPr lang="en-US" sz="2400" dirty="0"/>
          </a:p>
          <a:p>
            <a:r>
              <a:rPr lang="en-US" sz="2800" dirty="0" smtClean="0"/>
              <a:t>Lancaster Univ. and STFC actively involved</a:t>
            </a:r>
          </a:p>
          <a:p>
            <a:pPr lvl="1"/>
            <a:r>
              <a:rPr lang="en-US" sz="2000" dirty="0" smtClean="0"/>
              <a:t>4-rod cavity design and testing</a:t>
            </a:r>
          </a:p>
          <a:p>
            <a:pPr lvl="1"/>
            <a:r>
              <a:rPr lang="en-US" sz="2000" dirty="0" err="1" smtClean="0"/>
              <a:t>Cryomodule</a:t>
            </a:r>
            <a:r>
              <a:rPr lang="en-US" sz="2000" dirty="0" smtClean="0"/>
              <a:t> design</a:t>
            </a:r>
            <a:endParaRPr lang="en-US" sz="1800" dirty="0" smtClean="0"/>
          </a:p>
          <a:p>
            <a:r>
              <a:rPr lang="en-US" sz="2800" dirty="0" smtClean="0"/>
              <a:t>US proposes to contribute a well defined part of the activities</a:t>
            </a:r>
          </a:p>
          <a:p>
            <a:pPr lvl="1"/>
            <a:r>
              <a:rPr lang="en-US" sz="2000" dirty="0" smtClean="0"/>
              <a:t>“Cold Masses” = Dressed Cavities</a:t>
            </a:r>
            <a:r>
              <a:rPr lang="en-US" sz="2000" dirty="0"/>
              <a:t> </a:t>
            </a:r>
            <a:r>
              <a:rPr lang="en-US" sz="2000" dirty="0" smtClean="0"/>
              <a:t>with HOM couplers and filters, tuners, FPC ports.</a:t>
            </a:r>
            <a:endParaRPr lang="en-US" sz="2400" dirty="0"/>
          </a:p>
          <a:p>
            <a:pPr lvl="2"/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2647180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LARP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376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Defined roles within LARP collaboration:</a:t>
            </a:r>
          </a:p>
          <a:p>
            <a:pPr lvl="1"/>
            <a:r>
              <a:rPr lang="en-US" sz="1800" dirty="0"/>
              <a:t>BNL, ODU – cavity development with aux systems </a:t>
            </a:r>
          </a:p>
          <a:p>
            <a:pPr lvl="1"/>
            <a:r>
              <a:rPr lang="en-US" sz="1800" dirty="0" smtClean="0"/>
              <a:t>FNAL – Leads and coordinates </a:t>
            </a:r>
            <a:r>
              <a:rPr lang="en-US" sz="1800" dirty="0" err="1" smtClean="0"/>
              <a:t>cryomodule</a:t>
            </a:r>
            <a:r>
              <a:rPr lang="en-US" sz="1800" dirty="0" smtClean="0"/>
              <a:t> integration in the US</a:t>
            </a:r>
            <a:endParaRPr lang="en-US" sz="1800" dirty="0"/>
          </a:p>
          <a:p>
            <a:pPr lvl="1"/>
            <a:r>
              <a:rPr lang="en-US" sz="1800" dirty="0"/>
              <a:t>SLAC – Leads and coordinates EM modeling support</a:t>
            </a:r>
          </a:p>
          <a:p>
            <a:pPr lvl="1"/>
            <a:r>
              <a:rPr lang="en-US" sz="1800" dirty="0" smtClean="0"/>
              <a:t>FNAL</a:t>
            </a:r>
            <a:r>
              <a:rPr lang="en-US" sz="1800" dirty="0"/>
              <a:t>, LBNL - beam </a:t>
            </a:r>
            <a:r>
              <a:rPr lang="en-US" sz="1800" dirty="0" smtClean="0"/>
              <a:t>dynamics, dynamic quench </a:t>
            </a:r>
            <a:r>
              <a:rPr lang="en-US" sz="1800" dirty="0" smtClean="0"/>
              <a:t>and energy deposition studies</a:t>
            </a:r>
          </a:p>
          <a:p>
            <a:pPr lvl="2"/>
            <a:r>
              <a:rPr lang="en-US" sz="1400" dirty="0" smtClean="0"/>
              <a:t>Not shown here</a:t>
            </a:r>
          </a:p>
          <a:p>
            <a:pPr lvl="1"/>
            <a:endParaRPr lang="en-US" sz="1800" dirty="0"/>
          </a:p>
          <a:p>
            <a:pPr marL="0" indent="0" algn="ctr">
              <a:buNone/>
            </a:pPr>
            <a:r>
              <a:rPr lang="en-US" sz="2200" dirty="0" smtClean="0">
                <a:solidFill>
                  <a:srgbClr val="FF0000"/>
                </a:solidFill>
              </a:rPr>
              <a:t>Today’s presentations will cover each of these </a:t>
            </a:r>
            <a:r>
              <a:rPr lang="en-US" sz="2200" dirty="0" smtClean="0">
                <a:solidFill>
                  <a:srgbClr val="FF0000"/>
                </a:solidFill>
              </a:rPr>
              <a:t>areas</a:t>
            </a:r>
          </a:p>
          <a:p>
            <a:pPr marL="0" indent="0" algn="ctr">
              <a:buNone/>
            </a:pPr>
            <a:r>
              <a:rPr lang="en-US" sz="1600" dirty="0" smtClean="0">
                <a:solidFill>
                  <a:srgbClr val="CECE00"/>
                </a:solidFill>
              </a:rPr>
              <a:t>(Unless otherwise noted)</a:t>
            </a:r>
            <a:endParaRPr lang="en-US" sz="1600" dirty="0" smtClean="0">
              <a:solidFill>
                <a:srgbClr val="CECE00"/>
              </a:solidFill>
            </a:endParaRPr>
          </a:p>
          <a:p>
            <a:pPr marL="0" indent="0">
              <a:buNone/>
            </a:pPr>
            <a:endParaRPr lang="en-US" sz="2200" dirty="0" smtClean="0"/>
          </a:p>
          <a:p>
            <a:r>
              <a:rPr lang="en-US" sz="2200" dirty="0" smtClean="0"/>
              <a:t>US Industry - </a:t>
            </a:r>
            <a:r>
              <a:rPr lang="en-US" sz="2200" dirty="0" err="1" smtClean="0"/>
              <a:t>Niowave</a:t>
            </a:r>
            <a:endParaRPr lang="en-US" sz="2200" dirty="0"/>
          </a:p>
          <a:p>
            <a:pPr lvl="1"/>
            <a:r>
              <a:rPr lang="en-US" sz="1800" dirty="0"/>
              <a:t>Built all three </a:t>
            </a:r>
            <a:r>
              <a:rPr lang="en-US" sz="1800" dirty="0" err="1" smtClean="0"/>
              <a:t>PoP</a:t>
            </a:r>
            <a:r>
              <a:rPr lang="en-US" sz="1800" dirty="0" smtClean="0"/>
              <a:t> cavities </a:t>
            </a:r>
            <a:r>
              <a:rPr lang="en-US" sz="1800" dirty="0"/>
              <a:t>to date</a:t>
            </a:r>
          </a:p>
          <a:p>
            <a:pPr lvl="1"/>
            <a:r>
              <a:rPr lang="en-US" sz="1800" dirty="0"/>
              <a:t>Funded by DOE SBIR </a:t>
            </a:r>
            <a:r>
              <a:rPr lang="en-US" sz="1800" dirty="0" smtClean="0"/>
              <a:t>phase II </a:t>
            </a:r>
            <a:r>
              <a:rPr lang="en-US" sz="1800" dirty="0" smtClean="0"/>
              <a:t>program to build prototypes</a:t>
            </a:r>
            <a:endParaRPr lang="en-US" sz="1800" dirty="0"/>
          </a:p>
          <a:p>
            <a:pPr marL="0" indent="0">
              <a:buNone/>
            </a:pPr>
            <a:endParaRPr lang="en-US" sz="2200" dirty="0" smtClean="0"/>
          </a:p>
          <a:p>
            <a:r>
              <a:rPr lang="en-US" sz="2200" dirty="0" smtClean="0"/>
              <a:t>Points </a:t>
            </a:r>
            <a:r>
              <a:rPr lang="en-US" sz="2200" dirty="0"/>
              <a:t>of contacts defined at each institution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12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41895</TotalTime>
  <Pages>1</Pages>
  <Words>1144</Words>
  <Application>Microsoft Macintosh PowerPoint</Application>
  <PresentationFormat>On-screen Show (4:3)</PresentationFormat>
  <Paragraphs>180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  <vt:variant>
        <vt:lpstr>Custom Shows</vt:lpstr>
      </vt:variant>
      <vt:variant>
        <vt:i4>1</vt:i4>
      </vt:variant>
    </vt:vector>
  </HeadingPairs>
  <TitlesOfParts>
    <vt:vector size="23" baseType="lpstr">
      <vt:lpstr>Office Theme</vt:lpstr>
      <vt:lpstr>LARP Crab Cavities Program Overview</vt:lpstr>
      <vt:lpstr>Outline</vt:lpstr>
      <vt:lpstr>Why crabs?</vt:lpstr>
      <vt:lpstr>Luminosity Levelling</vt:lpstr>
      <vt:lpstr>System Requirements</vt:lpstr>
      <vt:lpstr>Technical Specification</vt:lpstr>
      <vt:lpstr>Overall CERN planning</vt:lpstr>
      <vt:lpstr>Global Organization</vt:lpstr>
      <vt:lpstr>LARP Organization</vt:lpstr>
      <vt:lpstr>Scope of US Contribution  </vt:lpstr>
      <vt:lpstr>Focus on SPS Tests</vt:lpstr>
      <vt:lpstr>SPS vs. LHC</vt:lpstr>
      <vt:lpstr>Current LARP Activities</vt:lpstr>
      <vt:lpstr>Status – Proof of Principle</vt:lpstr>
      <vt:lpstr>PoP RF Dipole 4.2 K and 2 K Test Results</vt:lpstr>
      <vt:lpstr>PoP DQW 4.3k and 1.9k Test Results</vt:lpstr>
      <vt:lpstr>Status - Prototypes</vt:lpstr>
      <vt:lpstr>Modeling</vt:lpstr>
      <vt:lpstr>Other Studies</vt:lpstr>
      <vt:lpstr>Conclusions</vt:lpstr>
      <vt:lpstr>Questions?</vt:lpstr>
      <vt:lpstr>Custom Show 1</vt:lpstr>
    </vt:vector>
  </TitlesOfParts>
  <Company>LBNL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Division Future Plans</dc:title>
  <dc:subject>Berkeley Lab Generic Presentation</dc:subject>
  <dc:creator>PCuser</dc:creator>
  <cp:keywords>Presentation Generic</cp:keywords>
  <cp:lastModifiedBy>Alessandro Ratti</cp:lastModifiedBy>
  <cp:revision>1863</cp:revision>
  <cp:lastPrinted>2014-02-17T17:12:27Z</cp:lastPrinted>
  <dcterms:created xsi:type="dcterms:W3CDTF">2004-10-30T19:36:16Z</dcterms:created>
  <dcterms:modified xsi:type="dcterms:W3CDTF">2014-02-17T17:13:33Z</dcterms:modified>
</cp:coreProperties>
</file>