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672" r:id="rId2"/>
    <p:sldMasterId id="2147483681" r:id="rId3"/>
  </p:sldMasterIdLst>
  <p:notesMasterIdLst>
    <p:notesMasterId r:id="rId21"/>
  </p:notesMasterIdLst>
  <p:handoutMasterIdLst>
    <p:handoutMasterId r:id="rId22"/>
  </p:handoutMasterIdLst>
  <p:sldIdLst>
    <p:sldId id="1159" r:id="rId4"/>
    <p:sldId id="1188" r:id="rId5"/>
    <p:sldId id="1221" r:id="rId6"/>
    <p:sldId id="1211" r:id="rId7"/>
    <p:sldId id="1215" r:id="rId8"/>
    <p:sldId id="1214" r:id="rId9"/>
    <p:sldId id="1191" r:id="rId10"/>
    <p:sldId id="1219" r:id="rId11"/>
    <p:sldId id="1220" r:id="rId12"/>
    <p:sldId id="1223" r:id="rId13"/>
    <p:sldId id="1216" r:id="rId14"/>
    <p:sldId id="1217" r:id="rId15"/>
    <p:sldId id="1222" r:id="rId16"/>
    <p:sldId id="1194" r:id="rId17"/>
    <p:sldId id="1198" r:id="rId18"/>
    <p:sldId id="1225" r:id="rId19"/>
    <p:sldId id="1226" r:id="rId20"/>
  </p:sldIdLst>
  <p:sldSz cx="9144000" cy="6858000" type="screen4x3"/>
  <p:notesSz cx="6934200" cy="92202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 A. Hoffer" initials="DA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ECE00"/>
    <a:srgbClr val="3BB408"/>
    <a:srgbClr val="0033CC"/>
    <a:srgbClr val="FF3300"/>
    <a:srgbClr val="003399"/>
    <a:srgbClr val="003366"/>
    <a:srgbClr val="800000"/>
    <a:srgbClr val="FF9966"/>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9" autoAdjust="0"/>
    <p:restoredTop sz="98933" autoAdjust="0"/>
  </p:normalViewPr>
  <p:slideViewPr>
    <p:cSldViewPr>
      <p:cViewPr>
        <p:scale>
          <a:sx n="69" d="100"/>
          <a:sy n="69" d="100"/>
        </p:scale>
        <p:origin x="-130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0"/>
    </p:cViewPr>
  </p:sorterViewPr>
  <p:notesViewPr>
    <p:cSldViewPr>
      <p:cViewPr varScale="1">
        <p:scale>
          <a:sx n="59" d="100"/>
          <a:sy n="59" d="100"/>
        </p:scale>
        <p:origin x="-2496" y="-7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348827" y="8768947"/>
            <a:ext cx="543239" cy="41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3048" tIns="59906" rIns="123048" bIns="59906" anchor="ctr">
            <a:spAutoFit/>
          </a:bodyPr>
          <a:lstStyle/>
          <a:p>
            <a:pPr algn="r" defTabSz="1238494"/>
            <a:fld id="{0C248C74-A1BF-4A9C-97C3-5A5D6B022034}" type="slidenum">
              <a:rPr lang="en-US" sz="1900">
                <a:latin typeface="Arial" charset="0"/>
              </a:rPr>
              <a:pPr algn="r" defTabSz="1238494"/>
              <a:t>‹#›</a:t>
            </a:fld>
            <a:endParaRPr lang="en-US" sz="1900" dirty="0">
              <a:latin typeface="Arial" charset="0"/>
            </a:endParaRPr>
          </a:p>
        </p:txBody>
      </p:sp>
    </p:spTree>
    <p:extLst>
      <p:ext uri="{BB962C8B-B14F-4D97-AF65-F5344CB8AC3E}">
        <p14:creationId xmlns:p14="http://schemas.microsoft.com/office/powerpoint/2010/main" val="2125928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3958" y="4378376"/>
            <a:ext cx="5086284" cy="4151225"/>
          </a:xfrm>
          <a:prstGeom prst="rect">
            <a:avLst/>
          </a:prstGeom>
          <a:noFill/>
          <a:ln w="12700">
            <a:noFill/>
            <a:miter lim="800000"/>
            <a:headEnd/>
            <a:tailEnd/>
          </a:ln>
          <a:effectLst/>
        </p:spPr>
        <p:txBody>
          <a:bodyPr vert="horz" wrap="square" lIns="123048" tIns="59906" rIns="123048" bIns="5990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3" name="Rectangle 3"/>
          <p:cNvSpPr>
            <a:spLocks noGrp="1" noRot="1" noChangeAspect="1" noChangeArrowheads="1" noTextEdit="1"/>
          </p:cNvSpPr>
          <p:nvPr>
            <p:ph type="sldImg" idx="2"/>
          </p:nvPr>
        </p:nvSpPr>
        <p:spPr bwMode="auto">
          <a:xfrm>
            <a:off x="1169988" y="695325"/>
            <a:ext cx="4594225" cy="3446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4"/>
          <p:cNvSpPr>
            <a:spLocks noChangeArrowheads="1"/>
          </p:cNvSpPr>
          <p:nvPr/>
        </p:nvSpPr>
        <p:spPr bwMode="auto">
          <a:xfrm>
            <a:off x="6348827" y="8768947"/>
            <a:ext cx="543239" cy="41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3048" tIns="59906" rIns="123048" bIns="59906" anchor="ctr">
            <a:spAutoFit/>
          </a:bodyPr>
          <a:lstStyle/>
          <a:p>
            <a:pPr algn="r" defTabSz="1238494"/>
            <a:fld id="{E7B1BAEA-71C4-45DD-B483-2339FDD29BB8}" type="slidenum">
              <a:rPr lang="en-US" sz="1900">
                <a:latin typeface="Arial" charset="0"/>
              </a:rPr>
              <a:pPr algn="r" defTabSz="1238494"/>
              <a:t>‹#›</a:t>
            </a:fld>
            <a:endParaRPr lang="en-US" sz="1900" dirty="0">
              <a:latin typeface="Arial" charset="0"/>
            </a:endParaRPr>
          </a:p>
        </p:txBody>
      </p:sp>
    </p:spTree>
    <p:extLst>
      <p:ext uri="{BB962C8B-B14F-4D97-AF65-F5344CB8AC3E}">
        <p14:creationId xmlns:p14="http://schemas.microsoft.com/office/powerpoint/2010/main" val="3788698085"/>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1) compactness and 2) assembly (esp. port tubes and vessel connections ). </a:t>
            </a:r>
            <a:endParaRPr lang="en-US" dirty="0" smtClean="0"/>
          </a:p>
          <a:p>
            <a:r>
              <a:rPr lang="en-US" dirty="0" smtClean="0"/>
              <a:t>We can reduce Helium volume with dummy pieces. </a:t>
            </a:r>
            <a:r>
              <a:rPr lang="en-US" dirty="0" err="1" smtClean="0"/>
              <a:t>Piezo</a:t>
            </a:r>
            <a:r>
              <a:rPr lang="en-US" baseline="0" dirty="0" smtClean="0"/>
              <a:t> at 2K can break and range is only 20% at warm temperature.</a:t>
            </a:r>
          </a:p>
          <a:p>
            <a:pPr defTabSz="923087" eaLnBrk="1" fontAlgn="auto" hangingPunct="1">
              <a:spcBef>
                <a:spcPts val="0"/>
              </a:spcBef>
              <a:spcAft>
                <a:spcPts val="0"/>
              </a:spcAft>
              <a:defRPr/>
            </a:pPr>
            <a:r>
              <a:rPr lang="en-US" sz="1200" i="1" dirty="0">
                <a:cs typeface="Arial" panose="020B0604020202020204" pitchFamily="34" charset="0"/>
              </a:rPr>
              <a:t>Membrane, </a:t>
            </a:r>
            <a:r>
              <a:rPr lang="en-US" sz="1200" i="1" dirty="0" err="1">
                <a:cs typeface="Arial" panose="020B0604020202020204" pitchFamily="34" charset="0"/>
              </a:rPr>
              <a:t>piezo</a:t>
            </a:r>
            <a:r>
              <a:rPr lang="en-US" sz="1200" i="1" dirty="0">
                <a:cs typeface="Arial" panose="020B0604020202020204" pitchFamily="34" charset="0"/>
              </a:rPr>
              <a:t> in vacuum. And membrane has vacuum on one side and he in another side.</a:t>
            </a:r>
          </a:p>
          <a:p>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50835D18-6120-4C75-ACAA-1B68306BAD14}" type="slidenum">
              <a:rPr lang="en-US" smtClean="0"/>
              <a:t>11</a:t>
            </a:fld>
            <a:endParaRPr lang="en-US"/>
          </a:p>
        </p:txBody>
      </p:sp>
    </p:spTree>
    <p:extLst>
      <p:ext uri="{BB962C8B-B14F-4D97-AF65-F5344CB8AC3E}">
        <p14:creationId xmlns:p14="http://schemas.microsoft.com/office/powerpoint/2010/main" val="226208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4051869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jhnjkjhjkb</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189037"/>
            <a:ext cx="8229600" cy="5349240"/>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81418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jhnjkjhjkb</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5359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white">
                  <a:lumMod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jhnjkjhjkb</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520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jhnjkjhjkb</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7" name="Content Placeholder 6"/>
          <p:cNvSpPr>
            <a:spLocks noGrp="1"/>
          </p:cNvSpPr>
          <p:nvPr>
            <p:ph sz="quarter" idx="13"/>
          </p:nvPr>
        </p:nvSpPr>
        <p:spPr>
          <a:xfrm>
            <a:off x="457200" y="274638"/>
            <a:ext cx="8229600" cy="6263639"/>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585135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lumMod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jhnjkjhjkb</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7145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855" y="-1"/>
            <a:ext cx="9157855" cy="6977413"/>
          </a:xfrm>
          <a:prstGeom prst="rect">
            <a:avLst/>
          </a:prstGeom>
        </p:spPr>
      </p:pic>
    </p:spTree>
    <p:extLst>
      <p:ext uri="{BB962C8B-B14F-4D97-AF65-F5344CB8AC3E}">
        <p14:creationId xmlns:p14="http://schemas.microsoft.com/office/powerpoint/2010/main" val="444701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1314" y="1861231"/>
            <a:ext cx="4149834" cy="1998745"/>
          </a:xfrm>
          <a:prstGeom prst="rect">
            <a:avLst/>
          </a:prstGeom>
        </p:spPr>
      </p:pic>
      <p:sp>
        <p:nvSpPr>
          <p:cNvPr id="2" name="Title 1"/>
          <p:cNvSpPr>
            <a:spLocks noGrp="1"/>
          </p:cNvSpPr>
          <p:nvPr>
            <p:ph type="ctrTitle"/>
          </p:nvPr>
        </p:nvSpPr>
        <p:spPr>
          <a:xfrm>
            <a:off x="4708310" y="1608069"/>
            <a:ext cx="3978489" cy="2506731"/>
          </a:xfrm>
        </p:spPr>
        <p:txBody>
          <a:bodyPr/>
          <a:lstStyle>
            <a:lvl1pPr algn="l">
              <a:lnSpc>
                <a:spcPct val="100000"/>
              </a:lnSpc>
              <a:defRPr b="1" i="0">
                <a:solidFill>
                  <a:srgbClr val="005872"/>
                </a:solidFill>
                <a:effectLst>
                  <a:outerShdw blurRad="63500" dist="31750" dir="2700000" algn="tl" rotWithShape="0">
                    <a:srgbClr val="9CB0D5">
                      <a:alpha val="5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114800"/>
            <a:ext cx="8229600" cy="1828800"/>
          </a:xfrm>
        </p:spPr>
        <p:txBody>
          <a:bodyPr lIns="0" rIns="0">
            <a:normAutofit/>
          </a:bodyPr>
          <a:lstStyle>
            <a:lvl1pPr marL="0" indent="0" algn="ctr">
              <a:lnSpc>
                <a:spcPct val="100000"/>
              </a:lnSpc>
              <a:spcBef>
                <a:spcPts val="0"/>
              </a:spcBef>
              <a:buNone/>
              <a:defRPr sz="25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4561279" y="1967225"/>
            <a:ext cx="0" cy="1786759"/>
          </a:xfrm>
          <a:prstGeom prst="line">
            <a:avLst/>
          </a:prstGeom>
          <a:ln>
            <a:solidFill>
              <a:srgbClr val="5BC1E6"/>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692447" y="6117173"/>
            <a:ext cx="7683622" cy="461665"/>
          </a:xfrm>
          <a:prstGeom prst="rect">
            <a:avLst/>
          </a:prstGeom>
          <a:noFill/>
        </p:spPr>
        <p:txBody>
          <a:bodyPr wrap="square" rtlCol="0">
            <a:spAutoFit/>
          </a:bodyPr>
          <a:lstStyle/>
          <a:p>
            <a:pPr algn="ctr" defTabSz="457200" eaLnBrk="1" fontAlgn="auto" hangingPunct="1">
              <a:spcBef>
                <a:spcPts val="0"/>
              </a:spcBef>
              <a:spcAft>
                <a:spcPts val="0"/>
              </a:spcAft>
            </a:pPr>
            <a:r>
              <a:rPr lang="en-US" sz="1200" dirty="0" smtClean="0">
                <a:solidFill>
                  <a:srgbClr val="4BACC6">
                    <a:lumMod val="75000"/>
                  </a:srgbClr>
                </a:solidFill>
                <a:latin typeface="Calibri"/>
              </a:rPr>
              <a:t>The </a:t>
            </a:r>
            <a:r>
              <a:rPr lang="en-US" sz="1200" dirty="0" err="1" smtClean="0">
                <a:solidFill>
                  <a:srgbClr val="4BACC6">
                    <a:lumMod val="75000"/>
                  </a:srgbClr>
                </a:solidFill>
                <a:latin typeface="Calibri"/>
              </a:rPr>
              <a:t>HiLumi</a:t>
            </a:r>
            <a:r>
              <a:rPr lang="en-US" sz="1200" dirty="0" smtClean="0">
                <a:solidFill>
                  <a:srgbClr val="4BACC6">
                    <a:lumMod val="75000"/>
                  </a:srgbClr>
                </a:solidFill>
                <a:latin typeface="Calibri"/>
              </a:rPr>
              <a:t> LHC Design Study (a sub-system of HL-LHC) is co-funded by the European Commission within the Framework </a:t>
            </a:r>
            <a:r>
              <a:rPr lang="en-US" sz="1200" dirty="0" err="1" smtClean="0">
                <a:solidFill>
                  <a:srgbClr val="4BACC6">
                    <a:lumMod val="75000"/>
                  </a:srgbClr>
                </a:solidFill>
                <a:latin typeface="Calibri"/>
              </a:rPr>
              <a:t>Programme</a:t>
            </a:r>
            <a:r>
              <a:rPr lang="en-US" sz="1200" dirty="0" smtClean="0">
                <a:solidFill>
                  <a:srgbClr val="4BACC6">
                    <a:lumMod val="75000"/>
                  </a:srgbClr>
                </a:solidFill>
                <a:latin typeface="Calibri"/>
              </a:rPr>
              <a:t> 7 Capacities Specific </a:t>
            </a:r>
            <a:r>
              <a:rPr lang="en-US" sz="1200" dirty="0" err="1" smtClean="0">
                <a:solidFill>
                  <a:srgbClr val="4BACC6">
                    <a:lumMod val="75000"/>
                  </a:srgbClr>
                </a:solidFill>
                <a:latin typeface="Calibri"/>
              </a:rPr>
              <a:t>Programme</a:t>
            </a:r>
            <a:r>
              <a:rPr lang="en-US" sz="1200" dirty="0" smtClean="0">
                <a:solidFill>
                  <a:srgbClr val="4BACC6">
                    <a:lumMod val="75000"/>
                  </a:srgbClr>
                </a:solidFill>
                <a:latin typeface="Calibri"/>
              </a:rPr>
              <a:t>, Grant Agreement 284404. </a:t>
            </a:r>
            <a:endParaRPr lang="en-GB" sz="1200" dirty="0">
              <a:solidFill>
                <a:srgbClr val="4BACC6">
                  <a:lumMod val="75000"/>
                </a:srgbClr>
              </a:solidFill>
              <a:latin typeface="Calibri"/>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86430" y="6147097"/>
            <a:ext cx="493025" cy="401816"/>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460290" y="6207140"/>
            <a:ext cx="417381" cy="281731"/>
          </a:xfrm>
          <a:prstGeom prst="rect">
            <a:avLst/>
          </a:prstGeom>
        </p:spPr>
      </p:pic>
    </p:spTree>
    <p:extLst>
      <p:ext uri="{BB962C8B-B14F-4D97-AF65-F5344CB8AC3E}">
        <p14:creationId xmlns:p14="http://schemas.microsoft.com/office/powerpoint/2010/main" val="259531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white">
                  <a:lumMod val="75000"/>
                </a:prstClr>
              </a:solidFill>
            </a:endParaRPr>
          </a:p>
        </p:txBody>
      </p:sp>
      <p:sp>
        <p:nvSpPr>
          <p:cNvPr id="5" name="Footer Placeholder 4"/>
          <p:cNvSpPr>
            <a:spLocks noGrp="1"/>
          </p:cNvSpPr>
          <p:nvPr>
            <p:ph type="ftr" sz="quarter" idx="11"/>
          </p:nvPr>
        </p:nvSpPr>
        <p:spPr>
          <a:xfrm>
            <a:off x="818866" y="6537960"/>
            <a:ext cx="7867934" cy="320040"/>
          </a:xfrm>
        </p:spPr>
        <p:txBody>
          <a:bodyPr/>
          <a:lstStyle>
            <a:lvl1pPr algn="ctr">
              <a:defRPr>
                <a:solidFill>
                  <a:srgbClr val="C00000"/>
                </a:solidFill>
              </a:defRPr>
            </a:lvl1pPr>
          </a:lstStyle>
          <a:p>
            <a:r>
              <a:rPr lang="en-US" smtClean="0"/>
              <a:t>Shrikant Pattalwar    CC 13   CERN    DEC 9-10, 2013</a:t>
            </a:r>
            <a:endParaRPr lang="en-US"/>
          </a:p>
        </p:txBody>
      </p:sp>
      <p:sp>
        <p:nvSpPr>
          <p:cNvPr id="6" name="Slide Number Placeholder 5"/>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659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Shrikant Pattalwar    CC 13   CERN    DEC 9-10, 2013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189037"/>
            <a:ext cx="8229600" cy="5349240"/>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311203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Shrikant Pattalwar    CC 13   CERN    DEC 9-10,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070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3pPr>
              <a:defRPr>
                <a:solidFill>
                  <a:schemeClr val="accent3">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9981461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white">
                  <a:lumMod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Shrikant Pattalwar    CC 13   CERN    DEC 9-10,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4698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Shrikant Pattalwar    CC 13   CERN    DEC 9-10, 2013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7" name="Content Placeholder 6"/>
          <p:cNvSpPr>
            <a:spLocks noGrp="1"/>
          </p:cNvSpPr>
          <p:nvPr>
            <p:ph sz="quarter" idx="13"/>
          </p:nvPr>
        </p:nvSpPr>
        <p:spPr>
          <a:xfrm>
            <a:off x="457200" y="274638"/>
            <a:ext cx="8229600" cy="6263639"/>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792336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lumMod val="75000"/>
                </a:prstClr>
              </a:solidFill>
            </a:endParaRPr>
          </a:p>
        </p:txBody>
      </p:sp>
      <p:sp>
        <p:nvSpPr>
          <p:cNvPr id="3" name="Footer Placeholder 2"/>
          <p:cNvSpPr>
            <a:spLocks noGrp="1"/>
          </p:cNvSpPr>
          <p:nvPr>
            <p:ph type="ftr" sz="quarter" idx="11"/>
          </p:nvPr>
        </p:nvSpPr>
        <p:spPr>
          <a:xfrm>
            <a:off x="1729818" y="6537960"/>
            <a:ext cx="6094429" cy="320040"/>
          </a:xfrm>
        </p:spPr>
        <p:txBody>
          <a:bodyPr/>
          <a:lstStyle>
            <a:lvl1pPr algn="ctr">
              <a:defRPr sz="1000">
                <a:solidFill>
                  <a:schemeClr val="tx2"/>
                </a:solidFill>
              </a:defRPr>
            </a:lvl1pPr>
          </a:lstStyle>
          <a:p>
            <a:r>
              <a:rPr lang="en-US" smtClean="0">
                <a:solidFill>
                  <a:srgbClr val="1F497D"/>
                </a:solidFill>
              </a:rPr>
              <a:t>Shrikant Pattalwar    CC 13   CERN    DEC 9-10, 2013</a:t>
            </a:r>
            <a:endParaRPr lang="en-US" dirty="0">
              <a:solidFill>
                <a:srgbClr val="1F497D"/>
              </a:solidFill>
            </a:endParaRPr>
          </a:p>
        </p:txBody>
      </p:sp>
      <p:sp>
        <p:nvSpPr>
          <p:cNvPr id="4" name="Slide Number Placeholder 3"/>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03314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5" y="-1"/>
            <a:ext cx="9157855" cy="6977413"/>
          </a:xfrm>
          <a:prstGeom prst="rect">
            <a:avLst/>
          </a:prstGeom>
        </p:spPr>
      </p:pic>
    </p:spTree>
    <p:extLst>
      <p:ext uri="{BB962C8B-B14F-4D97-AF65-F5344CB8AC3E}">
        <p14:creationId xmlns:p14="http://schemas.microsoft.com/office/powerpoint/2010/main" val="1057135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50825" y="6453188"/>
            <a:ext cx="2133600" cy="241300"/>
          </a:xfrm>
          <a:prstGeom prst="rect">
            <a:avLst/>
          </a:prstGeom>
        </p:spPr>
        <p:txBody>
          <a:bodyPr/>
          <a:lstStyle>
            <a:lvl1pPr>
              <a:defRPr/>
            </a:lvl1pPr>
          </a:lstStyle>
          <a:p>
            <a:pPr defTabSz="914400" eaLnBrk="0" fontAlgn="base" hangingPunct="0">
              <a:spcBef>
                <a:spcPct val="0"/>
              </a:spcBef>
              <a:spcAft>
                <a:spcPct val="0"/>
              </a:spcAft>
            </a:pPr>
            <a:endParaRPr lang="en-GB" alt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lvl1pPr>
              <a:defRPr/>
            </a:lvl1pPr>
          </a:lstStyle>
          <a:p>
            <a:fld id="{CDEED9BF-7768-40EA-B789-E85010D7D8D2}" type="slidenum">
              <a:rPr lang="en-GB" altLang="en-US">
                <a:solidFill>
                  <a:prstClr val="black">
                    <a:lumMod val="50000"/>
                    <a:lumOff val="50000"/>
                  </a:prstClr>
                </a:solidFill>
              </a:rPr>
              <a:pPr/>
              <a:t>‹#›</a:t>
            </a:fld>
            <a:r>
              <a:rPr lang="en-GB" altLang="en-US">
                <a:solidFill>
                  <a:prstClr val="black">
                    <a:lumMod val="50000"/>
                    <a:lumOff val="50000"/>
                  </a:prstClr>
                </a:solidFill>
              </a:rPr>
              <a:t>/</a:t>
            </a:r>
          </a:p>
        </p:txBody>
      </p:sp>
    </p:spTree>
    <p:extLst>
      <p:ext uri="{BB962C8B-B14F-4D97-AF65-F5344CB8AC3E}">
        <p14:creationId xmlns:p14="http://schemas.microsoft.com/office/powerpoint/2010/main" val="18906180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81321" name="Picture 9" descr="astec-presentation-banner"/>
          <p:cNvPicPr>
            <a:picLocks noChangeAspect="1" noChangeArrowheads="1"/>
          </p:cNvPicPr>
          <p:nvPr/>
        </p:nvPicPr>
        <p:blipFill>
          <a:blip r:embed="rId2" cstate="print"/>
          <a:srcRect/>
          <a:stretch>
            <a:fillRect/>
          </a:stretch>
        </p:blipFill>
        <p:spPr bwMode="auto">
          <a:xfrm>
            <a:off x="0" y="0"/>
            <a:ext cx="9144000" cy="631825"/>
          </a:xfrm>
          <a:prstGeom prst="rect">
            <a:avLst/>
          </a:prstGeom>
          <a:noFill/>
        </p:spPr>
      </p:pic>
      <p:pic>
        <p:nvPicPr>
          <p:cNvPr id="781334" name="Picture 22" descr="ASTeC_PPT_Footer"/>
          <p:cNvPicPr>
            <a:picLocks noChangeAspect="1" noChangeArrowheads="1"/>
          </p:cNvPicPr>
          <p:nvPr userDrawn="1"/>
        </p:nvPicPr>
        <p:blipFill>
          <a:blip r:embed="rId3" cstate="print"/>
          <a:srcRect/>
          <a:stretch>
            <a:fillRect/>
          </a:stretch>
        </p:blipFill>
        <p:spPr bwMode="auto">
          <a:xfrm>
            <a:off x="0" y="6453188"/>
            <a:ext cx="9144000" cy="404812"/>
          </a:xfrm>
          <a:prstGeom prst="rect">
            <a:avLst/>
          </a:prstGeom>
          <a:noFill/>
        </p:spPr>
      </p:pic>
      <p:pic>
        <p:nvPicPr>
          <p:cNvPr id="781335" name="Picture 23" descr="STFClogo_white"/>
          <p:cNvPicPr>
            <a:picLocks noChangeAspect="1" noChangeArrowheads="1"/>
          </p:cNvPicPr>
          <p:nvPr userDrawn="1"/>
        </p:nvPicPr>
        <p:blipFill>
          <a:blip r:embed="rId4" cstate="print"/>
          <a:srcRect/>
          <a:stretch>
            <a:fillRect/>
          </a:stretch>
        </p:blipFill>
        <p:spPr bwMode="auto">
          <a:xfrm>
            <a:off x="250825" y="6496050"/>
            <a:ext cx="1403350" cy="304800"/>
          </a:xfrm>
          <a:prstGeom prst="rect">
            <a:avLst/>
          </a:prstGeom>
          <a:noFill/>
        </p:spPr>
      </p:pic>
    </p:spTree>
    <p:extLst>
      <p:ext uri="{BB962C8B-B14F-4D97-AF65-F5344CB8AC3E}">
        <p14:creationId xmlns:p14="http://schemas.microsoft.com/office/powerpoint/2010/main" val="363565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50825" y="6453188"/>
            <a:ext cx="2133600" cy="241300"/>
          </a:xfrm>
          <a:prstGeom prst="rect">
            <a:avLst/>
          </a:prstGeom>
        </p:spPr>
        <p:txBody>
          <a:bodyPr/>
          <a:lstStyle>
            <a:lvl1pPr>
              <a:defRPr/>
            </a:lvl1pPr>
          </a:lstStyle>
          <a:p>
            <a:pPr defTabSz="914400" eaLnBrk="0" fontAlgn="base" hangingPunct="0">
              <a:spcBef>
                <a:spcPct val="0"/>
              </a:spcBef>
              <a:spcAft>
                <a:spcPct val="0"/>
              </a:spcAft>
            </a:pPr>
            <a:endParaRPr lang="en-GB" alt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lvl1pPr>
              <a:defRPr/>
            </a:lvl1pPr>
          </a:lstStyle>
          <a:p>
            <a:fld id="{CDEED9BF-7768-40EA-B789-E85010D7D8D2}" type="slidenum">
              <a:rPr lang="en-GB" altLang="en-US">
                <a:solidFill>
                  <a:prstClr val="black">
                    <a:lumMod val="50000"/>
                    <a:lumOff val="50000"/>
                  </a:prstClr>
                </a:solidFill>
              </a:rPr>
              <a:pPr/>
              <a:t>‹#›</a:t>
            </a:fld>
            <a:r>
              <a:rPr lang="en-GB" altLang="en-US">
                <a:solidFill>
                  <a:prstClr val="black">
                    <a:lumMod val="50000"/>
                    <a:lumOff val="50000"/>
                  </a:prstClr>
                </a:solidFill>
              </a:rPr>
              <a:t>/</a:t>
            </a:r>
          </a:p>
        </p:txBody>
      </p:sp>
    </p:spTree>
    <p:extLst>
      <p:ext uri="{BB962C8B-B14F-4D97-AF65-F5344CB8AC3E}">
        <p14:creationId xmlns:p14="http://schemas.microsoft.com/office/powerpoint/2010/main" val="365065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6456" y="6492875"/>
            <a:ext cx="467544" cy="365125"/>
          </a:xfrm>
        </p:spPr>
        <p:txBody>
          <a:bodyPr/>
          <a:lstStyle/>
          <a:p>
            <a:fld id="{9E73AD45-2321-4B40-A9ED-53EB4D72C812}"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002103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lvl1pPr>
              <a:defRPr>
                <a:solidFill>
                  <a:prstClr val="black">
                    <a:tint val="75000"/>
                  </a:prstClr>
                </a:solidFill>
              </a:defRPr>
            </a:lvl1pPr>
          </a:lstStyle>
          <a:p>
            <a:pPr>
              <a:defRPr/>
            </a:pPr>
            <a:endParaRPr lang="it-IT" dirty="0"/>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r>
              <a:rPr lang="en-US" smtClean="0"/>
              <a:t>Shrikant Pattalwar    CC 13   CERN    DEC 9-10, 2013</a:t>
            </a:r>
            <a:endParaRPr lang="it-IT"/>
          </a:p>
        </p:txBody>
      </p:sp>
      <p:sp>
        <p:nvSpPr>
          <p:cNvPr id="5" name="Slide Number Placeholder 4"/>
          <p:cNvSpPr>
            <a:spLocks noGrp="1"/>
          </p:cNvSpPr>
          <p:nvPr>
            <p:ph type="sldNum" sz="quarter" idx="12"/>
          </p:nvPr>
        </p:nvSpPr>
        <p:spPr/>
        <p:txBody>
          <a:bodyPr/>
          <a:lstStyle>
            <a:lvl1pPr>
              <a:defRPr>
                <a:solidFill>
                  <a:prstClr val="black">
                    <a:tint val="75000"/>
                  </a:prstClr>
                </a:solidFill>
              </a:defRPr>
            </a:lvl1pPr>
          </a:lstStyle>
          <a:p>
            <a:pPr>
              <a:defRPr/>
            </a:pPr>
            <a:fld id="{7A9DAEA2-A2AD-474D-B25D-E70D9DFF9DFB}" type="slidenum">
              <a:rPr lang="it-IT"/>
              <a:pPr>
                <a:defRPr/>
              </a:pPr>
              <a:t>‹#›</a:t>
            </a:fld>
            <a:endParaRPr lang="it-IT"/>
          </a:p>
        </p:txBody>
      </p:sp>
    </p:spTree>
    <p:extLst>
      <p:ext uri="{BB962C8B-B14F-4D97-AF65-F5344CB8AC3E}">
        <p14:creationId xmlns:p14="http://schemas.microsoft.com/office/powerpoint/2010/main" val="2920941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endParaRPr lang="it-IT"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Shrikant Pattalwar    CC 13   CERN    DEC 9-10, 2013</a:t>
            </a:r>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58A40B5D-7733-4E2E-933B-281BB92778B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06291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rgbClr val="0070C0"/>
                </a:solidFill>
              </a:defRPr>
            </a:lvl1pPr>
            <a:lvl2pPr>
              <a:defRPr sz="2400"/>
            </a:lvl2pPr>
            <a:lvl3pPr>
              <a:defRPr sz="2000" baseline="0">
                <a:solidFill>
                  <a:schemeClr val="accent3">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rgbClr val="0070C0"/>
                </a:solidFill>
              </a:defRPr>
            </a:lvl1pPr>
            <a:lvl2pPr>
              <a:defRPr sz="2400"/>
            </a:lvl2pPr>
            <a:lvl3pPr>
              <a:defRPr sz="2000" baseline="0">
                <a:solidFill>
                  <a:schemeClr val="accent3">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76153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70C0"/>
                </a:solidFill>
              </a:defRPr>
            </a:lvl1pPr>
            <a:lvl2pPr>
              <a:defRPr sz="2000"/>
            </a:lvl2pPr>
            <a:lvl3pPr>
              <a:defRPr sz="1800">
                <a:solidFill>
                  <a:schemeClr val="accent3">
                    <a:lumMod val="7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70C0"/>
                </a:solidFill>
              </a:defRPr>
            </a:lvl1pPr>
            <a:lvl2pPr>
              <a:defRPr sz="2000"/>
            </a:lvl2pPr>
            <a:lvl3pPr>
              <a:defRPr sz="1800">
                <a:solidFill>
                  <a:schemeClr val="accent3">
                    <a:lumMod val="7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37810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45739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34300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99220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314" y="1861231"/>
            <a:ext cx="4149834" cy="1998745"/>
          </a:xfrm>
          <a:prstGeom prst="rect">
            <a:avLst/>
          </a:prstGeom>
        </p:spPr>
      </p:pic>
      <p:sp>
        <p:nvSpPr>
          <p:cNvPr id="2" name="Title 1"/>
          <p:cNvSpPr>
            <a:spLocks noGrp="1"/>
          </p:cNvSpPr>
          <p:nvPr>
            <p:ph type="ctrTitle"/>
          </p:nvPr>
        </p:nvSpPr>
        <p:spPr>
          <a:xfrm>
            <a:off x="4708310" y="1608069"/>
            <a:ext cx="3978489" cy="2506731"/>
          </a:xfrm>
        </p:spPr>
        <p:txBody>
          <a:bodyPr/>
          <a:lstStyle>
            <a:lvl1pPr algn="l">
              <a:lnSpc>
                <a:spcPct val="100000"/>
              </a:lnSpc>
              <a:defRPr b="1" i="0">
                <a:solidFill>
                  <a:srgbClr val="005872"/>
                </a:solidFill>
                <a:effectLst>
                  <a:outerShdw blurRad="63500" dist="31750" dir="2700000" algn="tl" rotWithShape="0">
                    <a:srgbClr val="9CB0D5">
                      <a:alpha val="5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114800"/>
            <a:ext cx="8229600" cy="1828800"/>
          </a:xfrm>
        </p:spPr>
        <p:txBody>
          <a:bodyPr lIns="0" rIns="0">
            <a:normAutofit/>
          </a:bodyPr>
          <a:lstStyle>
            <a:lvl1pPr marL="0" indent="0" algn="ctr">
              <a:lnSpc>
                <a:spcPct val="100000"/>
              </a:lnSpc>
              <a:spcBef>
                <a:spcPts val="0"/>
              </a:spcBef>
              <a:buNone/>
              <a:defRPr sz="25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4561279" y="1967225"/>
            <a:ext cx="0" cy="1786759"/>
          </a:xfrm>
          <a:prstGeom prst="line">
            <a:avLst/>
          </a:prstGeom>
          <a:ln>
            <a:solidFill>
              <a:srgbClr val="5BC1E6"/>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692447" y="6117173"/>
            <a:ext cx="7683622" cy="461665"/>
          </a:xfrm>
          <a:prstGeom prst="rect">
            <a:avLst/>
          </a:prstGeom>
          <a:noFill/>
        </p:spPr>
        <p:txBody>
          <a:bodyPr wrap="square" rtlCol="0">
            <a:spAutoFit/>
          </a:bodyPr>
          <a:lstStyle/>
          <a:p>
            <a:pPr algn="ctr" defTabSz="457200" eaLnBrk="1" fontAlgn="auto" hangingPunct="1">
              <a:spcBef>
                <a:spcPts val="0"/>
              </a:spcBef>
              <a:spcAft>
                <a:spcPts val="0"/>
              </a:spcAft>
            </a:pPr>
            <a:r>
              <a:rPr lang="en-US" sz="1200" dirty="0" smtClean="0">
                <a:solidFill>
                  <a:srgbClr val="4BACC6">
                    <a:lumMod val="75000"/>
                  </a:srgbClr>
                </a:solidFill>
                <a:latin typeface="Calibri"/>
              </a:rPr>
              <a:t>The </a:t>
            </a:r>
            <a:r>
              <a:rPr lang="en-US" sz="1200" dirty="0" err="1" smtClean="0">
                <a:solidFill>
                  <a:srgbClr val="4BACC6">
                    <a:lumMod val="75000"/>
                  </a:srgbClr>
                </a:solidFill>
                <a:latin typeface="Calibri"/>
              </a:rPr>
              <a:t>HiLumi</a:t>
            </a:r>
            <a:r>
              <a:rPr lang="en-US" sz="1200" dirty="0" smtClean="0">
                <a:solidFill>
                  <a:srgbClr val="4BACC6">
                    <a:lumMod val="75000"/>
                  </a:srgbClr>
                </a:solidFill>
                <a:latin typeface="Calibri"/>
              </a:rPr>
              <a:t> LHC Design Study (a sub-system of HL-LHC) is co-funded by the European Commission within the Framework </a:t>
            </a:r>
            <a:r>
              <a:rPr lang="en-US" sz="1200" dirty="0" err="1" smtClean="0">
                <a:solidFill>
                  <a:srgbClr val="4BACC6">
                    <a:lumMod val="75000"/>
                  </a:srgbClr>
                </a:solidFill>
                <a:latin typeface="Calibri"/>
              </a:rPr>
              <a:t>Programme</a:t>
            </a:r>
            <a:r>
              <a:rPr lang="en-US" sz="1200" dirty="0" smtClean="0">
                <a:solidFill>
                  <a:srgbClr val="4BACC6">
                    <a:lumMod val="75000"/>
                  </a:srgbClr>
                </a:solidFill>
                <a:latin typeface="Calibri"/>
              </a:rPr>
              <a:t> 7 Capacities Specific </a:t>
            </a:r>
            <a:r>
              <a:rPr lang="en-US" sz="1200" dirty="0" err="1" smtClean="0">
                <a:solidFill>
                  <a:srgbClr val="4BACC6">
                    <a:lumMod val="75000"/>
                  </a:srgbClr>
                </a:solidFill>
                <a:latin typeface="Calibri"/>
              </a:rPr>
              <a:t>Programme</a:t>
            </a:r>
            <a:r>
              <a:rPr lang="en-US" sz="1200" dirty="0" smtClean="0">
                <a:solidFill>
                  <a:srgbClr val="4BACC6">
                    <a:lumMod val="75000"/>
                  </a:srgbClr>
                </a:solidFill>
                <a:latin typeface="Calibri"/>
              </a:rPr>
              <a:t>, Grant Agreement 284404. </a:t>
            </a:r>
            <a:endParaRPr lang="en-GB" sz="1200" dirty="0">
              <a:solidFill>
                <a:srgbClr val="4BACC6">
                  <a:lumMod val="75000"/>
                </a:srgbClr>
              </a:solidFill>
              <a:latin typeface="Calibri"/>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6430" y="6147097"/>
            <a:ext cx="493025" cy="401816"/>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60290" y="6207140"/>
            <a:ext cx="417381" cy="281731"/>
          </a:xfrm>
          <a:prstGeom prst="rect">
            <a:avLst/>
          </a:prstGeom>
        </p:spPr>
      </p:pic>
    </p:spTree>
    <p:extLst>
      <p:ext uri="{BB962C8B-B14F-4D97-AF65-F5344CB8AC3E}">
        <p14:creationId xmlns:p14="http://schemas.microsoft.com/office/powerpoint/2010/main" val="171946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white">
                  <a:lumMod val="75000"/>
                </a:prstClr>
              </a:solidFill>
            </a:endParaRPr>
          </a:p>
        </p:txBody>
      </p:sp>
      <p:sp>
        <p:nvSpPr>
          <p:cNvPr id="5" name="Footer Placeholder 4"/>
          <p:cNvSpPr>
            <a:spLocks noGrp="1"/>
          </p:cNvSpPr>
          <p:nvPr>
            <p:ph type="ftr" sz="quarter" idx="11"/>
          </p:nvPr>
        </p:nvSpPr>
        <p:spPr/>
        <p:txBody>
          <a:bodyPr/>
          <a:lstStyle>
            <a:lvl1pPr algn="ctr">
              <a:defRPr/>
            </a:lvl1pPr>
          </a:lstStyle>
          <a:p>
            <a:r>
              <a:rPr lang="en-US" dirty="0" err="1" smtClean="0">
                <a:solidFill>
                  <a:prstClr val="black">
                    <a:tint val="75000"/>
                  </a:prstClr>
                </a:solidFill>
              </a:rPr>
              <a:t>jhnjkjhjkb</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149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hyperlink" Target="http://www.uslarp.or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jpeg"/><Relationship Id="rId5" Type="http://schemas.openxmlformats.org/officeDocument/2006/relationships/slideLayout" Target="../slideLayouts/slideLayout12.xml"/><Relationship Id="rId10" Type="http://schemas.openxmlformats.org/officeDocument/2006/relationships/image" Target="../media/image3.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image" Target="../media/image3.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libri"/>
                <a:cs typeface="Colibri"/>
              </a:defRPr>
            </a:lvl1pPr>
          </a:lstStyle>
          <a:p>
            <a:fld id="{E5266E6E-3187-4C1D-BA6D-2ACAC749C432}" type="slidenum">
              <a:rPr lang="en-US" smtClean="0"/>
              <a:pPr/>
              <a:t>‹#›</a:t>
            </a:fld>
            <a:endParaRPr lang="en-US" dirty="0"/>
          </a:p>
        </p:txBody>
      </p:sp>
      <p:sp>
        <p:nvSpPr>
          <p:cNvPr id="8" name="Text Box 12"/>
          <p:cNvSpPr txBox="1">
            <a:spLocks noChangeArrowheads="1"/>
          </p:cNvSpPr>
          <p:nvPr userDrawn="1"/>
        </p:nvSpPr>
        <p:spPr bwMode="auto">
          <a:xfrm>
            <a:off x="2209800" y="6553200"/>
            <a:ext cx="419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000" dirty="0" smtClean="0">
                <a:latin typeface="Colibri"/>
                <a:cs typeface="Colibri"/>
              </a:rPr>
              <a:t>DOE</a:t>
            </a:r>
            <a:r>
              <a:rPr lang="en-US" sz="1000" baseline="0" dirty="0" smtClean="0">
                <a:latin typeface="Colibri"/>
                <a:cs typeface="Colibri"/>
              </a:rPr>
              <a:t> Review of LARP – February 17-18, 2014</a:t>
            </a:r>
            <a:endParaRPr lang="en-US" sz="1000" dirty="0" smtClean="0">
              <a:latin typeface="Colibri"/>
              <a:cs typeface="Colibri"/>
            </a:endParaRPr>
          </a:p>
        </p:txBody>
      </p:sp>
      <p:pic>
        <p:nvPicPr>
          <p:cNvPr id="10" name="Picture 11" descr="LARP">
            <a:hlinkClick r:id="rId9"/>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0" y="0"/>
            <a:ext cx="5715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2011-10-04_logoHiLumi561px.jp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410465" y="-7885"/>
            <a:ext cx="171926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6513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71" r:id="rId7"/>
  </p:sldLayoutIdLst>
  <p:hf hdr="0" ftr="0" dt="0"/>
  <p:txStyles>
    <p:titleStyle>
      <a:lvl1pPr algn="ctr" defTabSz="914400" rtl="0" eaLnBrk="1" latinLnBrk="0" hangingPunct="1">
        <a:spcBef>
          <a:spcPct val="0"/>
        </a:spcBef>
        <a:buNone/>
        <a:defRPr sz="4400" kern="1200" baseline="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rot="16200000">
            <a:off x="5769864" y="3154680"/>
            <a:ext cx="6537962" cy="228600"/>
          </a:xfrm>
          <a:prstGeom prst="rect">
            <a:avLst/>
          </a:prstGeom>
        </p:spPr>
        <p:txBody>
          <a:bodyPr vert="horz" lIns="91440" tIns="0" rIns="91440" bIns="0" rtlCol="0" anchor="ctr"/>
          <a:lstStyle>
            <a:lvl1pPr algn="l">
              <a:defRPr sz="1000" baseline="0">
                <a:solidFill>
                  <a:schemeClr val="bg1">
                    <a:lumMod val="75000"/>
                  </a:schemeClr>
                </a:solidFill>
              </a:defRPr>
            </a:lvl1pPr>
          </a:lstStyle>
          <a:p>
            <a:pPr defTabSz="457200" eaLnBrk="1" fontAlgn="auto" hangingPunct="1">
              <a:spcBef>
                <a:spcPts val="0"/>
              </a:spcBef>
              <a:spcAft>
                <a:spcPts val="0"/>
              </a:spcAft>
            </a:pPr>
            <a:endParaRPr lang="en-US" dirty="0">
              <a:solidFill>
                <a:prstClr val="white">
                  <a:lumMod val="75000"/>
                </a:prstClr>
              </a:solidFill>
              <a:latin typeface="Calibri"/>
            </a:endParaRPr>
          </a:p>
        </p:txBody>
      </p:sp>
      <p:sp>
        <p:nvSpPr>
          <p:cNvPr id="5" name="Footer Placeholder 4"/>
          <p:cNvSpPr>
            <a:spLocks noGrp="1"/>
          </p:cNvSpPr>
          <p:nvPr>
            <p:ph type="ftr" sz="quarter" idx="3"/>
          </p:nvPr>
        </p:nvSpPr>
        <p:spPr>
          <a:xfrm>
            <a:off x="4572000" y="6537960"/>
            <a:ext cx="4114800" cy="320040"/>
          </a:xfrm>
          <a:prstGeom prst="rect">
            <a:avLst/>
          </a:prstGeom>
        </p:spPr>
        <p:txBody>
          <a:bodyPr vert="horz" lIns="91440" tIns="0" rIns="91440" bIns="0" rtlCol="0" anchor="ctr" anchorCtr="0"/>
          <a:lstStyle>
            <a:lvl1pPr algn="r">
              <a:defRPr sz="1200">
                <a:solidFill>
                  <a:schemeClr val="tx1">
                    <a:tint val="75000"/>
                  </a:schemeClr>
                </a:solidFill>
              </a:defRPr>
            </a:lvl1pPr>
          </a:lstStyle>
          <a:p>
            <a:pPr defTabSz="457200" eaLnBrk="1" fontAlgn="auto" hangingPunct="1">
              <a:spcBef>
                <a:spcPts val="0"/>
              </a:spcBef>
              <a:spcAft>
                <a:spcPts val="0"/>
              </a:spcAft>
            </a:pPr>
            <a:r>
              <a:rPr lang="en-US" smtClean="0">
                <a:solidFill>
                  <a:prstClr val="black">
                    <a:tint val="75000"/>
                  </a:prstClr>
                </a:solidFill>
                <a:latin typeface="Calibri"/>
              </a:rPr>
              <a:t>jhnjkjhjkb</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686800" y="6537960"/>
            <a:ext cx="457200" cy="320040"/>
          </a:xfrm>
          <a:prstGeom prst="rect">
            <a:avLst/>
          </a:prstGeom>
        </p:spPr>
        <p:txBody>
          <a:bodyPr vert="horz" lIns="91440" tIns="0" rIns="91440" bIns="0" rtlCol="0" anchor="ctr" anchorCtr="0"/>
          <a:lstStyle>
            <a:lvl1pPr algn="r">
              <a:defRPr sz="1200" b="1" baseline="0">
                <a:solidFill>
                  <a:schemeClr val="tx1">
                    <a:lumMod val="50000"/>
                    <a:lumOff val="50000"/>
                  </a:schemeClr>
                </a:solidFill>
              </a:defRPr>
            </a:lvl1pPr>
          </a:lstStyle>
          <a:p>
            <a:pPr defTabSz="457200" eaLnBrk="1" fontAlgn="auto" hangingPunct="1">
              <a:spcBef>
                <a:spcPts val="0"/>
              </a:spcBef>
              <a:spcAft>
                <a:spcPts val="0"/>
              </a:spcAft>
            </a:pPr>
            <a:fld id="{0FA004B2-1541-5046-B6F2-22AF56585712}" type="slidenum">
              <a:rPr lang="en-US" smtClean="0">
                <a:solidFill>
                  <a:prstClr val="black">
                    <a:lumMod val="50000"/>
                    <a:lumOff val="50000"/>
                  </a:prstClr>
                </a:solidFill>
                <a:latin typeface="Calibri"/>
              </a:rPr>
              <a:pPr defTabSz="457200" eaLnBrk="1" fontAlgn="auto" hangingPunct="1">
                <a:spcBef>
                  <a:spcPts val="0"/>
                </a:spcBef>
                <a:spcAft>
                  <a:spcPts val="0"/>
                </a:spcAft>
              </a:pPr>
              <a:t>‹#›</a:t>
            </a:fld>
            <a:endParaRPr lang="en-US">
              <a:solidFill>
                <a:prstClr val="black">
                  <a:lumMod val="50000"/>
                  <a:lumOff val="50000"/>
                </a:prstClr>
              </a:solidFill>
              <a:latin typeface="Calibri"/>
            </a:endParaRPr>
          </a:p>
        </p:txBody>
      </p:sp>
      <p:sp>
        <p:nvSpPr>
          <p:cNvPr id="2" name="Title Placeholder 1"/>
          <p:cNvSpPr>
            <a:spLocks noGrp="1"/>
          </p:cNvSpPr>
          <p:nvPr>
            <p:ph type="title"/>
          </p:nvPr>
        </p:nvSpPr>
        <p:spPr>
          <a:xfrm>
            <a:off x="457200" y="274638"/>
            <a:ext cx="8229600" cy="914400"/>
          </a:xfrm>
          <a:prstGeom prst="rect">
            <a:avLst/>
          </a:prstGeom>
        </p:spPr>
        <p:txBody>
          <a:bodyPr vert="horz" lIns="36000" tIns="0" rIns="3600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88719"/>
            <a:ext cx="8229600" cy="534924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2011-10-04_logoHiLumi561px.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275" y="6163009"/>
            <a:ext cx="777850" cy="374952"/>
          </a:xfrm>
          <a:prstGeom prst="rect">
            <a:avLst/>
          </a:prstGeom>
        </p:spPr>
      </p:pic>
    </p:spTree>
    <p:extLst>
      <p:ext uri="{BB962C8B-B14F-4D97-AF65-F5344CB8AC3E}">
        <p14:creationId xmlns:p14="http://schemas.microsoft.com/office/powerpoint/2010/main" val="2605253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457200" rtl="0" eaLnBrk="1" latinLnBrk="0" hangingPunct="1">
        <a:spcBef>
          <a:spcPct val="0"/>
        </a:spcBef>
        <a:buNone/>
        <a:defRPr sz="4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j-lt"/>
          <a:ea typeface="+mj-ea"/>
          <a:cs typeface="+mj-cs"/>
        </a:defRPr>
      </a:lvl1pPr>
    </p:titleStyle>
    <p:bodyStyle>
      <a:lvl1pPr marL="228600" indent="-228600" algn="l" defTabSz="457200" rtl="0" eaLnBrk="1" latinLnBrk="0" hangingPunct="1">
        <a:lnSpc>
          <a:spcPct val="120000"/>
        </a:lnSpc>
        <a:spcBef>
          <a:spcPts val="600"/>
        </a:spcBef>
        <a:buClr>
          <a:srgbClr val="0089B5"/>
        </a:buClr>
        <a:buFont typeface="Arial"/>
        <a:buChar char="•"/>
        <a:defRPr sz="3200" kern="120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1pPr>
      <a:lvl2pPr marL="457200" indent="-228600" algn="l" defTabSz="457200" rtl="0" eaLnBrk="1" latinLnBrk="0" hangingPunct="1">
        <a:lnSpc>
          <a:spcPct val="120000"/>
        </a:lnSpc>
        <a:spcBef>
          <a:spcPts val="400"/>
        </a:spcBef>
        <a:buClr>
          <a:srgbClr val="0089B5"/>
        </a:buClr>
        <a:buSzPct val="95000"/>
        <a:buFont typeface="Arial"/>
        <a:buChar char="•"/>
        <a:defRPr sz="32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2pPr>
      <a:lvl3pPr marL="6858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3pPr>
      <a:lvl4pPr marL="9144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4pPr>
      <a:lvl5pPr marL="1143000" indent="-228600" algn="l" defTabSz="457200" rtl="0" eaLnBrk="1" latinLnBrk="0" hangingPunct="1">
        <a:lnSpc>
          <a:spcPct val="120000"/>
        </a:lnSpc>
        <a:spcBef>
          <a:spcPts val="0"/>
        </a:spcBef>
        <a:buClr>
          <a:schemeClr val="bg1">
            <a:lumMod val="50000"/>
          </a:schemeClr>
        </a:buClr>
        <a:buSzPct val="90000"/>
        <a:buFont typeface="Arial"/>
        <a:buChar char="•"/>
        <a:defRPr sz="2800" kern="1200" baseline="0">
          <a:solidFill>
            <a:schemeClr val="tx1">
              <a:lumMod val="50000"/>
              <a:lumOff val="50000"/>
            </a:schemeClr>
          </a:solidFill>
          <a:effectLst>
            <a:outerShdw blurRad="63500" dist="63500" dir="2700000" algn="tl" rotWithShape="0">
              <a:schemeClr val="bg1">
                <a:lumMod val="75000"/>
                <a:alpha val="50000"/>
              </a:scheme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rot="16200000">
            <a:off x="5769864" y="3154680"/>
            <a:ext cx="6537962" cy="228600"/>
          </a:xfrm>
          <a:prstGeom prst="rect">
            <a:avLst/>
          </a:prstGeom>
        </p:spPr>
        <p:txBody>
          <a:bodyPr vert="horz" lIns="91440" tIns="0" rIns="91440" bIns="0" rtlCol="0" anchor="ctr"/>
          <a:lstStyle>
            <a:lvl1pPr algn="l">
              <a:defRPr sz="1000" baseline="0">
                <a:solidFill>
                  <a:schemeClr val="bg1">
                    <a:lumMod val="75000"/>
                  </a:schemeClr>
                </a:solidFill>
              </a:defRPr>
            </a:lvl1pPr>
          </a:lstStyle>
          <a:p>
            <a:pPr defTabSz="457200" eaLnBrk="1" fontAlgn="auto" hangingPunct="1">
              <a:spcBef>
                <a:spcPts val="0"/>
              </a:spcBef>
              <a:spcAft>
                <a:spcPts val="0"/>
              </a:spcAft>
            </a:pPr>
            <a:endParaRPr lang="en-US" dirty="0">
              <a:solidFill>
                <a:prstClr val="white">
                  <a:lumMod val="75000"/>
                </a:prstClr>
              </a:solidFill>
              <a:latin typeface="Calibri"/>
            </a:endParaRPr>
          </a:p>
        </p:txBody>
      </p:sp>
      <p:sp>
        <p:nvSpPr>
          <p:cNvPr id="5" name="Footer Placeholder 4"/>
          <p:cNvSpPr>
            <a:spLocks noGrp="1"/>
          </p:cNvSpPr>
          <p:nvPr>
            <p:ph type="ftr" sz="quarter" idx="3"/>
          </p:nvPr>
        </p:nvSpPr>
        <p:spPr>
          <a:xfrm>
            <a:off x="4572000" y="6537960"/>
            <a:ext cx="4114800" cy="320040"/>
          </a:xfrm>
          <a:prstGeom prst="rect">
            <a:avLst/>
          </a:prstGeom>
        </p:spPr>
        <p:txBody>
          <a:bodyPr vert="horz" lIns="91440" tIns="0" rIns="91440" bIns="0" rtlCol="0" anchor="ctr" anchorCtr="0"/>
          <a:lstStyle>
            <a:lvl1pPr algn="r">
              <a:defRPr sz="1200">
                <a:solidFill>
                  <a:schemeClr val="tx1">
                    <a:tint val="75000"/>
                  </a:schemeClr>
                </a:solidFill>
              </a:defRPr>
            </a:lvl1pPr>
          </a:lstStyle>
          <a:p>
            <a:pPr defTabSz="457200" eaLnBrk="1" fontAlgn="auto" hangingPunct="1">
              <a:spcBef>
                <a:spcPts val="0"/>
              </a:spcBef>
              <a:spcAft>
                <a:spcPts val="0"/>
              </a:spcAft>
            </a:pPr>
            <a:r>
              <a:rPr lang="en-US" smtClean="0">
                <a:solidFill>
                  <a:prstClr val="black">
                    <a:tint val="75000"/>
                  </a:prstClr>
                </a:solidFill>
                <a:latin typeface="Calibri"/>
              </a:rPr>
              <a:t>Shrikant Pattalwar    CC 13   CERN    DEC 9-10, 2013</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686800" y="6537960"/>
            <a:ext cx="457200" cy="320040"/>
          </a:xfrm>
          <a:prstGeom prst="rect">
            <a:avLst/>
          </a:prstGeom>
        </p:spPr>
        <p:txBody>
          <a:bodyPr vert="horz" lIns="91440" tIns="0" rIns="91440" bIns="0" rtlCol="0" anchor="ctr" anchorCtr="0"/>
          <a:lstStyle>
            <a:lvl1pPr algn="r">
              <a:defRPr sz="1200" b="1" baseline="0">
                <a:solidFill>
                  <a:schemeClr val="tx1">
                    <a:lumMod val="50000"/>
                    <a:lumOff val="50000"/>
                  </a:schemeClr>
                </a:solidFill>
              </a:defRPr>
            </a:lvl1pPr>
          </a:lstStyle>
          <a:p>
            <a:pPr defTabSz="457200" eaLnBrk="1" fontAlgn="auto" hangingPunct="1">
              <a:spcBef>
                <a:spcPts val="0"/>
              </a:spcBef>
              <a:spcAft>
                <a:spcPts val="0"/>
              </a:spcAft>
            </a:pPr>
            <a:fld id="{0FA004B2-1541-5046-B6F2-22AF56585712}" type="slidenum">
              <a:rPr lang="en-US" smtClean="0">
                <a:solidFill>
                  <a:prstClr val="black">
                    <a:lumMod val="50000"/>
                    <a:lumOff val="50000"/>
                  </a:prstClr>
                </a:solidFill>
                <a:latin typeface="Calibri"/>
              </a:rPr>
              <a:pPr defTabSz="457200" eaLnBrk="1" fontAlgn="auto" hangingPunct="1">
                <a:spcBef>
                  <a:spcPts val="0"/>
                </a:spcBef>
                <a:spcAft>
                  <a:spcPts val="0"/>
                </a:spcAft>
              </a:pPr>
              <a:t>‹#›</a:t>
            </a:fld>
            <a:endParaRPr lang="en-US">
              <a:solidFill>
                <a:prstClr val="black">
                  <a:lumMod val="50000"/>
                  <a:lumOff val="50000"/>
                </a:prstClr>
              </a:solidFill>
              <a:latin typeface="Calibri"/>
            </a:endParaRPr>
          </a:p>
        </p:txBody>
      </p:sp>
      <p:sp>
        <p:nvSpPr>
          <p:cNvPr id="2" name="Title Placeholder 1"/>
          <p:cNvSpPr>
            <a:spLocks noGrp="1"/>
          </p:cNvSpPr>
          <p:nvPr>
            <p:ph type="title"/>
          </p:nvPr>
        </p:nvSpPr>
        <p:spPr>
          <a:xfrm>
            <a:off x="457200" y="274638"/>
            <a:ext cx="8229600" cy="914400"/>
          </a:xfrm>
          <a:prstGeom prst="rect">
            <a:avLst/>
          </a:prstGeom>
        </p:spPr>
        <p:txBody>
          <a:bodyPr vert="horz" lIns="36000" tIns="0" rIns="3600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88719"/>
            <a:ext cx="8229600" cy="534924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2011-10-04_logoHiLumi561px.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275" y="6163009"/>
            <a:ext cx="777850" cy="374952"/>
          </a:xfrm>
          <a:prstGeom prst="rect">
            <a:avLst/>
          </a:prstGeom>
        </p:spPr>
      </p:pic>
    </p:spTree>
    <p:extLst>
      <p:ext uri="{BB962C8B-B14F-4D97-AF65-F5344CB8AC3E}">
        <p14:creationId xmlns:p14="http://schemas.microsoft.com/office/powerpoint/2010/main" val="401413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hdr="0" dt="0"/>
  <p:txStyles>
    <p:titleStyle>
      <a:lvl1pPr algn="l" defTabSz="457200" rtl="0" eaLnBrk="1" latinLnBrk="0" hangingPunct="1">
        <a:spcBef>
          <a:spcPct val="0"/>
        </a:spcBef>
        <a:buNone/>
        <a:defRPr sz="4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j-lt"/>
          <a:ea typeface="+mj-ea"/>
          <a:cs typeface="+mj-cs"/>
        </a:defRPr>
      </a:lvl1pPr>
    </p:titleStyle>
    <p:bodyStyle>
      <a:lvl1pPr marL="228600" indent="-228600" algn="l" defTabSz="457200" rtl="0" eaLnBrk="1" latinLnBrk="0" hangingPunct="1">
        <a:lnSpc>
          <a:spcPct val="120000"/>
        </a:lnSpc>
        <a:spcBef>
          <a:spcPts val="600"/>
        </a:spcBef>
        <a:buClr>
          <a:srgbClr val="0089B5"/>
        </a:buClr>
        <a:buFont typeface="Arial"/>
        <a:buChar char="•"/>
        <a:defRPr sz="3200" kern="120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1pPr>
      <a:lvl2pPr marL="457200" indent="-228600" algn="l" defTabSz="457200" rtl="0" eaLnBrk="1" latinLnBrk="0" hangingPunct="1">
        <a:lnSpc>
          <a:spcPct val="120000"/>
        </a:lnSpc>
        <a:spcBef>
          <a:spcPts val="400"/>
        </a:spcBef>
        <a:buClr>
          <a:srgbClr val="0089B5"/>
        </a:buClr>
        <a:buSzPct val="95000"/>
        <a:buFont typeface="Arial"/>
        <a:buChar char="•"/>
        <a:defRPr sz="32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2pPr>
      <a:lvl3pPr marL="6858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3pPr>
      <a:lvl4pPr marL="9144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4pPr>
      <a:lvl5pPr marL="1143000" indent="-228600" algn="l" defTabSz="457200" rtl="0" eaLnBrk="1" latinLnBrk="0" hangingPunct="1">
        <a:lnSpc>
          <a:spcPct val="120000"/>
        </a:lnSpc>
        <a:spcBef>
          <a:spcPts val="0"/>
        </a:spcBef>
        <a:buClr>
          <a:schemeClr val="bg1">
            <a:lumMod val="50000"/>
          </a:schemeClr>
        </a:buClr>
        <a:buSzPct val="90000"/>
        <a:buFont typeface="Arial"/>
        <a:buChar char="•"/>
        <a:defRPr sz="2800" kern="1200" baseline="0">
          <a:solidFill>
            <a:schemeClr val="tx1">
              <a:lumMod val="50000"/>
              <a:lumOff val="50000"/>
            </a:schemeClr>
          </a:solidFill>
          <a:effectLst>
            <a:outerShdw blurRad="63500" dist="63500" dir="2700000" algn="tl" rotWithShape="0">
              <a:schemeClr val="bg1">
                <a:lumMod val="75000"/>
                <a:alpha val="50000"/>
              </a:scheme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Dressed Cavity </a:t>
            </a:r>
            <a:r>
              <a:rPr lang="en-US" dirty="0" smtClean="0"/>
              <a:t>Fabrication and </a:t>
            </a:r>
            <a:r>
              <a:rPr lang="en-US" dirty="0"/>
              <a:t>Integration</a:t>
            </a:r>
          </a:p>
        </p:txBody>
      </p:sp>
      <p:sp>
        <p:nvSpPr>
          <p:cNvPr id="3" name="Subtitle 2"/>
          <p:cNvSpPr>
            <a:spLocks noGrp="1"/>
          </p:cNvSpPr>
          <p:nvPr>
            <p:ph type="subTitle" idx="1"/>
          </p:nvPr>
        </p:nvSpPr>
        <p:spPr/>
        <p:txBody>
          <a:bodyPr/>
          <a:lstStyle/>
          <a:p>
            <a:r>
              <a:rPr lang="en-US" dirty="0" smtClean="0"/>
              <a:t>Tom Nicol</a:t>
            </a:r>
          </a:p>
          <a:p>
            <a:r>
              <a:rPr lang="en-US" dirty="0" smtClean="0"/>
              <a:t>February 17, 2014</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1</a:t>
            </a:fld>
            <a:endParaRPr lang="en-US" dirty="0"/>
          </a:p>
        </p:txBody>
      </p:sp>
    </p:spTree>
    <p:extLst>
      <p:ext uri="{BB962C8B-B14F-4D97-AF65-F5344CB8AC3E}">
        <p14:creationId xmlns:p14="http://schemas.microsoft.com/office/powerpoint/2010/main" val="3265864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Double Quarter Wave</a:t>
            </a:r>
            <a:br>
              <a:rPr lang="en-US" dirty="0" smtClean="0"/>
            </a:br>
            <a:r>
              <a:rPr lang="en-US" dirty="0" smtClean="0"/>
              <a:t>(BNL)</a:t>
            </a:r>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t>10</a:t>
            </a:fld>
            <a:endParaRPr lang="en-US"/>
          </a:p>
        </p:txBody>
      </p:sp>
    </p:spTree>
    <p:extLst>
      <p:ext uri="{BB962C8B-B14F-4D97-AF65-F5344CB8AC3E}">
        <p14:creationId xmlns:p14="http://schemas.microsoft.com/office/powerpoint/2010/main" val="54729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748144"/>
          </a:xfrm>
          <a:prstGeom prst="rect">
            <a:avLst/>
          </a:prstGeom>
          <a:solidFill>
            <a:srgbClr val="002060"/>
          </a:solidFill>
          <a:ln>
            <a:solidFill>
              <a:srgbClr val="00206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bg1"/>
                </a:solidFill>
                <a:latin typeface="Century Gothic" panose="020B0502020202020204" pitchFamily="34" charset="0"/>
              </a:rPr>
              <a:t>   Helium vessel in titanium </a:t>
            </a:r>
            <a:r>
              <a:rPr lang="en-US" sz="1600" dirty="0" smtClean="0">
                <a:solidFill>
                  <a:schemeClr val="bg1"/>
                </a:solidFill>
                <a:latin typeface="Century Gothic" panose="020B0502020202020204" pitchFamily="34" charset="0"/>
              </a:rPr>
              <a:t>(BNL-CERN)</a:t>
            </a:r>
            <a:endParaRPr lang="en-US" sz="2400" dirty="0">
              <a:solidFill>
                <a:schemeClr val="bg1"/>
              </a:solidFill>
              <a:latin typeface="Century Gothic" panose="020B0502020202020204" pitchFamily="34" charset="0"/>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24" t="6921" r="25014" b="1777"/>
          <a:stretch/>
        </p:blipFill>
        <p:spPr bwMode="auto">
          <a:xfrm>
            <a:off x="0" y="748145"/>
            <a:ext cx="2838035" cy="299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Group 47"/>
          <p:cNvGrpSpPr/>
          <p:nvPr/>
        </p:nvGrpSpPr>
        <p:grpSpPr>
          <a:xfrm>
            <a:off x="1716914" y="997527"/>
            <a:ext cx="7468980" cy="5764561"/>
            <a:chOff x="1625474" y="997527"/>
            <a:chExt cx="7468980" cy="5764561"/>
          </a:xfrm>
        </p:grpSpPr>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333" r="23575" b="4776"/>
            <a:stretch/>
          </p:blipFill>
          <p:spPr bwMode="auto">
            <a:xfrm>
              <a:off x="3035405" y="997527"/>
              <a:ext cx="5695903" cy="576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7"/>
            <p:cNvSpPr txBox="1"/>
            <p:nvPr/>
          </p:nvSpPr>
          <p:spPr>
            <a:xfrm>
              <a:off x="6401801" y="1721900"/>
              <a:ext cx="193463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latin typeface="Arial" panose="020B0604020202020204" pitchFamily="34" charset="0"/>
                  <a:cs typeface="Arial" panose="020B0604020202020204" pitchFamily="34" charset="0"/>
                </a:rPr>
                <a:t>Tuner + reinforcement</a:t>
              </a:r>
              <a:endParaRPr lang="en-US" sz="1400" i="1"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2680855" y="3879807"/>
              <a:ext cx="6346455" cy="1634302"/>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16"/>
            <p:cNvSpPr txBox="1"/>
            <p:nvPr/>
          </p:nvSpPr>
          <p:spPr>
            <a:xfrm rot="20791309">
              <a:off x="8462550" y="3602116"/>
              <a:ext cx="63190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solidFill>
                    <a:srgbClr val="FF0000"/>
                  </a:solidFill>
                  <a:latin typeface="Arial" panose="020B0604020202020204" pitchFamily="34" charset="0"/>
                  <a:cs typeface="Arial" panose="020B0604020202020204" pitchFamily="34" charset="0"/>
                </a:rPr>
                <a:t>beam</a:t>
              </a:r>
              <a:endParaRPr lang="en-US" sz="1400" i="1" dirty="0">
                <a:solidFill>
                  <a:srgbClr val="FF0000"/>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6269182" y="2000340"/>
              <a:ext cx="334581" cy="8684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25474" y="4602742"/>
              <a:ext cx="1794299" cy="523220"/>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Space for </a:t>
              </a:r>
            </a:p>
            <a:p>
              <a:r>
                <a:rPr lang="en-US" sz="1400" i="1" dirty="0" smtClean="0">
                  <a:latin typeface="Arial" panose="020B0604020202020204" pitchFamily="34" charset="0"/>
                  <a:cs typeface="Arial" panose="020B0604020202020204" pitchFamily="34" charset="0"/>
                </a:rPr>
                <a:t>adjacent beam pipe</a:t>
              </a:r>
              <a:endParaRPr lang="en-US" sz="1400" i="1"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2603288" y="4529668"/>
              <a:ext cx="804545" cy="2252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7"/>
            <p:cNvSpPr txBox="1"/>
            <p:nvPr/>
          </p:nvSpPr>
          <p:spPr>
            <a:xfrm>
              <a:off x="3844867" y="3121223"/>
              <a:ext cx="64704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latin typeface="Arial" panose="020B0604020202020204" pitchFamily="34" charset="0"/>
                  <a:cs typeface="Arial" panose="020B0604020202020204" pitchFamily="34" charset="0"/>
                </a:rPr>
                <a:t>HOM</a:t>
              </a:r>
              <a:endParaRPr lang="en-US" sz="1400" i="1" dirty="0">
                <a:latin typeface="Arial" panose="020B0604020202020204" pitchFamily="34" charset="0"/>
                <a:cs typeface="Arial" panose="020B0604020202020204" pitchFamily="34" charset="0"/>
              </a:endParaRPr>
            </a:p>
          </p:txBody>
        </p:sp>
        <p:sp>
          <p:nvSpPr>
            <p:cNvPr id="17" name="TextBox 7"/>
            <p:cNvSpPr txBox="1"/>
            <p:nvPr/>
          </p:nvSpPr>
          <p:spPr>
            <a:xfrm>
              <a:off x="6928850" y="2194123"/>
              <a:ext cx="58726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latin typeface="Arial" panose="020B0604020202020204" pitchFamily="34" charset="0"/>
                  <a:cs typeface="Arial" panose="020B0604020202020204" pitchFamily="34" charset="0"/>
                </a:rPr>
                <a:t>FPC</a:t>
              </a:r>
              <a:endParaRPr lang="en-US" sz="1400" i="1" dirty="0">
                <a:latin typeface="Arial" panose="020B0604020202020204" pitchFamily="34" charset="0"/>
                <a:cs typeface="Arial" panose="020B0604020202020204" pitchFamily="34" charset="0"/>
              </a:endParaRPr>
            </a:p>
          </p:txBody>
        </p:sp>
        <p:sp>
          <p:nvSpPr>
            <p:cNvPr id="18" name="TextBox 7"/>
            <p:cNvSpPr txBox="1"/>
            <p:nvPr/>
          </p:nvSpPr>
          <p:spPr>
            <a:xfrm>
              <a:off x="4092517" y="5972373"/>
              <a:ext cx="64704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latin typeface="Arial" panose="020B0604020202020204" pitchFamily="34" charset="0"/>
                  <a:cs typeface="Arial" panose="020B0604020202020204" pitchFamily="34" charset="0"/>
                </a:rPr>
                <a:t>HOM</a:t>
              </a:r>
              <a:endParaRPr lang="en-US" sz="1400" i="1" dirty="0">
                <a:latin typeface="Arial" panose="020B0604020202020204" pitchFamily="34" charset="0"/>
                <a:cs typeface="Arial" panose="020B0604020202020204" pitchFamily="34" charset="0"/>
              </a:endParaRPr>
            </a:p>
          </p:txBody>
        </p:sp>
        <p:sp>
          <p:nvSpPr>
            <p:cNvPr id="19" name="TextBox 7"/>
            <p:cNvSpPr txBox="1"/>
            <p:nvPr/>
          </p:nvSpPr>
          <p:spPr>
            <a:xfrm>
              <a:off x="6236703" y="1112299"/>
              <a:ext cx="120590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err="1" smtClean="0">
                  <a:latin typeface="Arial" panose="020B0604020202020204" pitchFamily="34" charset="0"/>
                  <a:cs typeface="Arial" panose="020B0604020202020204" pitchFamily="34" charset="0"/>
                </a:rPr>
                <a:t>Cryo</a:t>
              </a:r>
              <a:r>
                <a:rPr lang="en-US" sz="1400" i="1" dirty="0" smtClean="0">
                  <a:latin typeface="Arial" panose="020B0604020202020204" pitchFamily="34" charset="0"/>
                  <a:cs typeface="Arial" panose="020B0604020202020204" pitchFamily="34" charset="0"/>
                </a:rPr>
                <a:t> jumper</a:t>
              </a:r>
              <a:endParaRPr lang="en-US" sz="1400" i="1" dirty="0">
                <a:latin typeface="Arial" panose="020B0604020202020204" pitchFamily="34" charset="0"/>
                <a:cs typeface="Arial" panose="020B0604020202020204" pitchFamily="34" charset="0"/>
              </a:endParaRPr>
            </a:p>
          </p:txBody>
        </p:sp>
        <p:cxnSp>
          <p:nvCxnSpPr>
            <p:cNvPr id="20" name="Straight Arrow Connector 19"/>
            <p:cNvCxnSpPr/>
            <p:nvPr/>
          </p:nvCxnSpPr>
          <p:spPr>
            <a:xfrm flipH="1">
              <a:off x="5937250" y="1369574"/>
              <a:ext cx="300331" cy="2496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197333" y="5191122"/>
              <a:ext cx="1025148" cy="8515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50943" y="6010473"/>
              <a:ext cx="1930337" cy="307777"/>
            </a:xfrm>
            <a:prstGeom prst="rect">
              <a:avLst/>
            </a:prstGeom>
            <a:noFill/>
          </p:spPr>
          <p:txBody>
            <a:bodyPr wrap="none" rtlCol="0">
              <a:spAutoFit/>
            </a:bodyPr>
            <a:lstStyle/>
            <a:p>
              <a:r>
                <a:rPr lang="en-US" sz="1400" i="1" dirty="0" err="1" smtClean="0">
                  <a:latin typeface="Arial" panose="020B0604020202020204" pitchFamily="34" charset="0"/>
                  <a:cs typeface="Arial" panose="020B0604020202020204" pitchFamily="34" charset="0"/>
                </a:rPr>
                <a:t>Piezo</a:t>
              </a:r>
              <a:r>
                <a:rPr lang="en-US" sz="1400" i="1" dirty="0" smtClean="0">
                  <a:latin typeface="Arial" panose="020B0604020202020204" pitchFamily="34" charset="0"/>
                  <a:cs typeface="Arial" panose="020B0604020202020204" pitchFamily="34" charset="0"/>
                </a:rPr>
                <a:t> + reinforcement</a:t>
              </a:r>
              <a:endParaRPr lang="en-US" sz="1400" i="1" dirty="0">
                <a:latin typeface="Arial" panose="020B0604020202020204" pitchFamily="34" charset="0"/>
                <a:cs typeface="Arial" panose="020B0604020202020204" pitchFamily="34" charset="0"/>
              </a:endParaRPr>
            </a:p>
          </p:txBody>
        </p:sp>
      </p:grpSp>
      <p:cxnSp>
        <p:nvCxnSpPr>
          <p:cNvPr id="15" name="Straight Connector 14"/>
          <p:cNvCxnSpPr/>
          <p:nvPr/>
        </p:nvCxnSpPr>
        <p:spPr>
          <a:xfrm flipV="1">
            <a:off x="2552700" y="1875788"/>
            <a:ext cx="373380" cy="124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60084" y="2981431"/>
            <a:ext cx="373380" cy="124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38035" y="1891516"/>
            <a:ext cx="0" cy="1136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03288" y="3074187"/>
            <a:ext cx="0" cy="231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5448" y="3555573"/>
            <a:ext cx="0" cy="231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042160" y="1203911"/>
            <a:ext cx="373380" cy="124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35448" y="3233437"/>
            <a:ext cx="1767840" cy="50729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321925" y="1247815"/>
            <a:ext cx="508490" cy="62035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60084" y="1266187"/>
            <a:ext cx="819455" cy="276999"/>
          </a:xfrm>
          <a:prstGeom prst="rect">
            <a:avLst/>
          </a:prstGeom>
          <a:noFill/>
        </p:spPr>
        <p:txBody>
          <a:bodyPr wrap="none" rtlCol="0">
            <a:spAutoFit/>
          </a:bodyPr>
          <a:lstStyle/>
          <a:p>
            <a:r>
              <a:rPr lang="en-US" sz="1200" dirty="0" smtClean="0"/>
              <a:t>362.4 mm</a:t>
            </a:r>
            <a:endParaRPr lang="en-US" sz="1200" dirty="0"/>
          </a:p>
        </p:txBody>
      </p:sp>
      <p:sp>
        <p:nvSpPr>
          <p:cNvPr id="45" name="TextBox 44"/>
          <p:cNvSpPr txBox="1"/>
          <p:nvPr/>
        </p:nvSpPr>
        <p:spPr>
          <a:xfrm>
            <a:off x="2830415" y="2244436"/>
            <a:ext cx="702436" cy="276999"/>
          </a:xfrm>
          <a:prstGeom prst="rect">
            <a:avLst/>
          </a:prstGeom>
          <a:noFill/>
        </p:spPr>
        <p:txBody>
          <a:bodyPr wrap="none" rtlCol="0">
            <a:spAutoFit/>
          </a:bodyPr>
          <a:lstStyle/>
          <a:p>
            <a:r>
              <a:rPr lang="en-US" sz="1200" dirty="0" smtClean="0"/>
              <a:t>400 mm</a:t>
            </a:r>
            <a:endParaRPr lang="en-US" sz="1200" dirty="0"/>
          </a:p>
        </p:txBody>
      </p:sp>
      <p:sp>
        <p:nvSpPr>
          <p:cNvPr id="46" name="TextBox 45"/>
          <p:cNvSpPr txBox="1"/>
          <p:nvPr/>
        </p:nvSpPr>
        <p:spPr>
          <a:xfrm>
            <a:off x="1526414" y="3475541"/>
            <a:ext cx="702436" cy="276999"/>
          </a:xfrm>
          <a:prstGeom prst="rect">
            <a:avLst/>
          </a:prstGeom>
          <a:noFill/>
        </p:spPr>
        <p:txBody>
          <a:bodyPr wrap="none" rtlCol="0">
            <a:spAutoFit/>
          </a:bodyPr>
          <a:lstStyle/>
          <a:p>
            <a:r>
              <a:rPr lang="en-US" sz="1200" dirty="0" smtClean="0"/>
              <a:t>565 mm</a:t>
            </a:r>
            <a:endParaRPr lang="en-US" sz="1200" dirty="0"/>
          </a:p>
        </p:txBody>
      </p:sp>
      <p:sp>
        <p:nvSpPr>
          <p:cNvPr id="49" name="TextBox 48"/>
          <p:cNvSpPr txBox="1"/>
          <p:nvPr/>
        </p:nvSpPr>
        <p:spPr>
          <a:xfrm>
            <a:off x="151047" y="6014097"/>
            <a:ext cx="394147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Titanium shows same thermal expansion coefficient than Niobium </a:t>
            </a:r>
            <a:r>
              <a:rPr lang="en-US" sz="1400" dirty="0" smtClean="0">
                <a:sym typeface="Wingdings" panose="05000000000000000000" pitchFamily="2" charset="2"/>
              </a:rPr>
              <a:t> r</a:t>
            </a:r>
            <a:r>
              <a:rPr lang="en-US" sz="1400" dirty="0" smtClean="0"/>
              <a:t>igid connections</a:t>
            </a:r>
          </a:p>
          <a:p>
            <a:pPr marL="285750" indent="-285750">
              <a:buFont typeface="Arial" panose="020B0604020202020204" pitchFamily="34" charset="0"/>
              <a:buChar char="•"/>
            </a:pPr>
            <a:r>
              <a:rPr lang="en-US" sz="1400" dirty="0" smtClean="0"/>
              <a:t>Compact design, 55 liters of helium </a:t>
            </a:r>
            <a:endParaRPr lang="en-US" sz="1400" dirty="0"/>
          </a:p>
        </p:txBody>
      </p:sp>
      <p:sp>
        <p:nvSpPr>
          <p:cNvPr id="2" name="TextBox 1"/>
          <p:cNvSpPr txBox="1"/>
          <p:nvPr/>
        </p:nvSpPr>
        <p:spPr>
          <a:xfrm>
            <a:off x="7162800" y="112463"/>
            <a:ext cx="1802458" cy="523220"/>
          </a:xfrm>
          <a:prstGeom prst="rect">
            <a:avLst/>
          </a:prstGeom>
          <a:noFill/>
        </p:spPr>
        <p:txBody>
          <a:bodyPr wrap="square" rtlCol="0">
            <a:spAutoFit/>
          </a:bodyPr>
          <a:lstStyle/>
          <a:p>
            <a:r>
              <a:rPr lang="en-US" sz="1400" dirty="0">
                <a:solidFill>
                  <a:schemeClr val="bg1"/>
                </a:solidFill>
                <a:latin typeface="+mn-lt"/>
              </a:rPr>
              <a:t>Slides from Silvia </a:t>
            </a:r>
            <a:r>
              <a:rPr lang="en-US" sz="1400" dirty="0" err="1" smtClean="0">
                <a:solidFill>
                  <a:schemeClr val="bg1"/>
                </a:solidFill>
                <a:latin typeface="+mn-lt"/>
              </a:rPr>
              <a:t>Verdú</a:t>
            </a:r>
            <a:r>
              <a:rPr lang="en-US" sz="1400" dirty="0" smtClean="0">
                <a:solidFill>
                  <a:schemeClr val="bg1"/>
                </a:solidFill>
                <a:latin typeface="+mn-lt"/>
              </a:rPr>
              <a:t>-Andrés (BNL)</a:t>
            </a:r>
            <a:endParaRPr lang="en-US" sz="1400" dirty="0">
              <a:solidFill>
                <a:schemeClr val="bg1"/>
              </a:solidFill>
              <a:latin typeface="+mn-lt"/>
            </a:endParaRPr>
          </a:p>
        </p:txBody>
      </p:sp>
    </p:spTree>
    <p:extLst>
      <p:ext uri="{BB962C8B-B14F-4D97-AF65-F5344CB8AC3E}">
        <p14:creationId xmlns:p14="http://schemas.microsoft.com/office/powerpoint/2010/main" val="286107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32" r="12661"/>
          <a:stretch/>
        </p:blipFill>
        <p:spPr bwMode="auto">
          <a:xfrm>
            <a:off x="137160" y="321390"/>
            <a:ext cx="6461760" cy="508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1"/>
            <a:ext cx="9144000" cy="748144"/>
          </a:xfrm>
          <a:prstGeom prst="rect">
            <a:avLst/>
          </a:prstGeom>
          <a:solidFill>
            <a:srgbClr val="002060"/>
          </a:solidFill>
          <a:ln>
            <a:solidFill>
              <a:srgbClr val="00206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bg1"/>
                </a:solidFill>
                <a:latin typeface="Century Gothic" panose="020B0502020202020204" pitchFamily="34" charset="0"/>
              </a:rPr>
              <a:t>   Integration of dressed cavity into </a:t>
            </a:r>
            <a:r>
              <a:rPr lang="en-US" sz="2400" dirty="0" err="1" smtClean="0">
                <a:solidFill>
                  <a:schemeClr val="bg1"/>
                </a:solidFill>
                <a:latin typeface="Century Gothic" panose="020B0502020202020204" pitchFamily="34" charset="0"/>
              </a:rPr>
              <a:t>cryomodule</a:t>
            </a:r>
            <a:r>
              <a:rPr lang="en-US" sz="2400" dirty="0" smtClean="0">
                <a:solidFill>
                  <a:schemeClr val="bg1"/>
                </a:solidFill>
                <a:latin typeface="Century Gothic" panose="020B0502020202020204" pitchFamily="34" charset="0"/>
              </a:rPr>
              <a:t> </a:t>
            </a:r>
            <a:r>
              <a:rPr lang="en-US" sz="1600" dirty="0" smtClean="0">
                <a:solidFill>
                  <a:schemeClr val="bg1"/>
                </a:solidFill>
                <a:latin typeface="Century Gothic" panose="020B0502020202020204" pitchFamily="34" charset="0"/>
              </a:rPr>
              <a:t>(CERN)</a:t>
            </a:r>
            <a:endParaRPr lang="en-US" sz="2400" dirty="0">
              <a:solidFill>
                <a:schemeClr val="bg1"/>
              </a:solidFill>
              <a:latin typeface="Century Gothic" panose="020B0502020202020204" pitchFamily="34" charset="0"/>
            </a:endParaRPr>
          </a:p>
        </p:txBody>
      </p:sp>
      <p:sp>
        <p:nvSpPr>
          <p:cNvPr id="2" name="TextBox 1"/>
          <p:cNvSpPr txBox="1"/>
          <p:nvPr/>
        </p:nvSpPr>
        <p:spPr>
          <a:xfrm>
            <a:off x="3817492" y="4842939"/>
            <a:ext cx="1173719" cy="307777"/>
          </a:xfrm>
          <a:prstGeom prst="rect">
            <a:avLst/>
          </a:prstGeom>
          <a:noFill/>
        </p:spPr>
        <p:txBody>
          <a:bodyPr wrap="none" rtlCol="0">
            <a:spAutoFit/>
          </a:bodyPr>
          <a:lstStyle/>
          <a:p>
            <a:r>
              <a:rPr lang="en-US" sz="1400" i="1" dirty="0" smtClean="0"/>
              <a:t>Helium vessel</a:t>
            </a:r>
            <a:endParaRPr lang="en-US" sz="1400" i="1" dirty="0"/>
          </a:p>
        </p:txBody>
      </p:sp>
      <p:cxnSp>
        <p:nvCxnSpPr>
          <p:cNvPr id="5" name="Straight Arrow Connector 4"/>
          <p:cNvCxnSpPr/>
          <p:nvPr/>
        </p:nvCxnSpPr>
        <p:spPr>
          <a:xfrm flipH="1" flipV="1">
            <a:off x="4288328" y="4137238"/>
            <a:ext cx="104563" cy="73532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214933" y="4885371"/>
            <a:ext cx="635110" cy="307777"/>
          </a:xfrm>
          <a:prstGeom prst="rect">
            <a:avLst/>
          </a:prstGeom>
          <a:noFill/>
        </p:spPr>
        <p:txBody>
          <a:bodyPr wrap="none" rtlCol="0">
            <a:spAutoFit/>
          </a:bodyPr>
          <a:lstStyle/>
          <a:p>
            <a:r>
              <a:rPr lang="en-US" sz="1400" i="1" dirty="0" smtClean="0"/>
              <a:t>Cavity</a:t>
            </a:r>
            <a:endParaRPr lang="en-US" sz="1400" i="1" dirty="0"/>
          </a:p>
        </p:txBody>
      </p:sp>
      <p:cxnSp>
        <p:nvCxnSpPr>
          <p:cNvPr id="12" name="Straight Arrow Connector 11"/>
          <p:cNvCxnSpPr/>
          <p:nvPr/>
        </p:nvCxnSpPr>
        <p:spPr>
          <a:xfrm flipH="1" flipV="1">
            <a:off x="5272617" y="3960169"/>
            <a:ext cx="213892" cy="9123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23481" y="1830456"/>
            <a:ext cx="453970" cy="307777"/>
          </a:xfrm>
          <a:prstGeom prst="rect">
            <a:avLst/>
          </a:prstGeom>
          <a:noFill/>
        </p:spPr>
        <p:txBody>
          <a:bodyPr wrap="none" rtlCol="0">
            <a:spAutoFit/>
          </a:bodyPr>
          <a:lstStyle/>
          <a:p>
            <a:r>
              <a:rPr lang="en-US" sz="1400" i="1" dirty="0" smtClean="0"/>
              <a:t>FPC</a:t>
            </a:r>
            <a:endParaRPr lang="en-US" sz="1400" i="1" dirty="0"/>
          </a:p>
        </p:txBody>
      </p:sp>
      <p:sp>
        <p:nvSpPr>
          <p:cNvPr id="15" name="TextBox 14"/>
          <p:cNvSpPr txBox="1"/>
          <p:nvPr/>
        </p:nvSpPr>
        <p:spPr>
          <a:xfrm>
            <a:off x="6171353" y="974506"/>
            <a:ext cx="1521884" cy="523220"/>
          </a:xfrm>
          <a:prstGeom prst="rect">
            <a:avLst/>
          </a:prstGeom>
          <a:noFill/>
        </p:spPr>
        <p:txBody>
          <a:bodyPr wrap="square" rtlCol="0">
            <a:spAutoFit/>
          </a:bodyPr>
          <a:lstStyle/>
          <a:p>
            <a:r>
              <a:rPr lang="en-US" sz="1400" i="1" dirty="0" smtClean="0"/>
              <a:t>Input power waveguides</a:t>
            </a:r>
            <a:endParaRPr lang="en-US" sz="1400" i="1" dirty="0"/>
          </a:p>
        </p:txBody>
      </p:sp>
      <p:sp>
        <p:nvSpPr>
          <p:cNvPr id="16" name="TextBox 15"/>
          <p:cNvSpPr txBox="1"/>
          <p:nvPr/>
        </p:nvSpPr>
        <p:spPr>
          <a:xfrm>
            <a:off x="4028009" y="1615013"/>
            <a:ext cx="935567" cy="523220"/>
          </a:xfrm>
          <a:prstGeom prst="rect">
            <a:avLst/>
          </a:prstGeom>
          <a:noFill/>
        </p:spPr>
        <p:txBody>
          <a:bodyPr wrap="square" rtlCol="0">
            <a:spAutoFit/>
          </a:bodyPr>
          <a:lstStyle/>
          <a:p>
            <a:r>
              <a:rPr lang="en-US" sz="1400" i="1" dirty="0" smtClean="0"/>
              <a:t>Tuning system</a:t>
            </a:r>
            <a:endParaRPr lang="en-US" sz="1400" i="1" dirty="0"/>
          </a:p>
        </p:txBody>
      </p:sp>
      <p:sp>
        <p:nvSpPr>
          <p:cNvPr id="17" name="TextBox 16"/>
          <p:cNvSpPr txBox="1"/>
          <p:nvPr/>
        </p:nvSpPr>
        <p:spPr>
          <a:xfrm>
            <a:off x="236305" y="1557792"/>
            <a:ext cx="935567" cy="523220"/>
          </a:xfrm>
          <a:prstGeom prst="rect">
            <a:avLst/>
          </a:prstGeom>
          <a:noFill/>
        </p:spPr>
        <p:txBody>
          <a:bodyPr wrap="square" rtlCol="0">
            <a:spAutoFit/>
          </a:bodyPr>
          <a:lstStyle/>
          <a:p>
            <a:r>
              <a:rPr lang="en-US" sz="1400" i="1" dirty="0" err="1" smtClean="0"/>
              <a:t>Cryo</a:t>
            </a:r>
            <a:r>
              <a:rPr lang="en-US" sz="1400" i="1" dirty="0" smtClean="0"/>
              <a:t> jumper</a:t>
            </a:r>
            <a:endParaRPr lang="en-US" sz="1400" i="1" dirty="0"/>
          </a:p>
        </p:txBody>
      </p:sp>
      <p:cxnSp>
        <p:nvCxnSpPr>
          <p:cNvPr id="18" name="Straight Arrow Connector 17"/>
          <p:cNvCxnSpPr/>
          <p:nvPr/>
        </p:nvCxnSpPr>
        <p:spPr>
          <a:xfrm flipV="1">
            <a:off x="1309158" y="4690440"/>
            <a:ext cx="285750" cy="5550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51603" y="5217365"/>
            <a:ext cx="1521570" cy="523220"/>
          </a:xfrm>
          <a:prstGeom prst="rect">
            <a:avLst/>
          </a:prstGeom>
          <a:noFill/>
        </p:spPr>
        <p:txBody>
          <a:bodyPr wrap="none" rtlCol="0">
            <a:spAutoFit/>
          </a:bodyPr>
          <a:lstStyle/>
          <a:p>
            <a:pPr algn="ctr"/>
            <a:r>
              <a:rPr lang="en-US" sz="1400" i="1" dirty="0" smtClean="0"/>
              <a:t>Thermal shielding </a:t>
            </a:r>
          </a:p>
          <a:p>
            <a:pPr algn="ctr"/>
            <a:r>
              <a:rPr lang="en-US" sz="1400" i="1" dirty="0" smtClean="0"/>
              <a:t>(80K – nitrogen)</a:t>
            </a:r>
            <a:endParaRPr lang="en-US" sz="1400" i="1" dirty="0"/>
          </a:p>
        </p:txBody>
      </p:sp>
      <p:sp>
        <p:nvSpPr>
          <p:cNvPr id="20" name="TextBox 19"/>
          <p:cNvSpPr txBox="1"/>
          <p:nvPr/>
        </p:nvSpPr>
        <p:spPr>
          <a:xfrm>
            <a:off x="2448558" y="5100982"/>
            <a:ext cx="919482" cy="523220"/>
          </a:xfrm>
          <a:prstGeom prst="rect">
            <a:avLst/>
          </a:prstGeom>
          <a:noFill/>
        </p:spPr>
        <p:txBody>
          <a:bodyPr wrap="none" rtlCol="0">
            <a:spAutoFit/>
          </a:bodyPr>
          <a:lstStyle/>
          <a:p>
            <a:r>
              <a:rPr lang="en-US" sz="1400" i="1" dirty="0"/>
              <a:t>M</a:t>
            </a:r>
            <a:r>
              <a:rPr lang="en-US" sz="1400" i="1" dirty="0" smtClean="0"/>
              <a:t>agnetic </a:t>
            </a:r>
          </a:p>
          <a:p>
            <a:r>
              <a:rPr lang="en-US" sz="1400" i="1" dirty="0" smtClean="0"/>
              <a:t>shielding</a:t>
            </a:r>
            <a:endParaRPr lang="en-US" sz="1400" i="1" dirty="0"/>
          </a:p>
        </p:txBody>
      </p:sp>
      <p:sp>
        <p:nvSpPr>
          <p:cNvPr id="3" name="TextBox 2"/>
          <p:cNvSpPr txBox="1"/>
          <p:nvPr/>
        </p:nvSpPr>
        <p:spPr>
          <a:xfrm>
            <a:off x="412989" y="6265241"/>
            <a:ext cx="3600858" cy="307777"/>
          </a:xfrm>
          <a:prstGeom prst="rect">
            <a:avLst/>
          </a:prstGeom>
          <a:noFill/>
        </p:spPr>
        <p:txBody>
          <a:bodyPr wrap="none" rtlCol="0">
            <a:spAutoFit/>
          </a:bodyPr>
          <a:lstStyle/>
          <a:p>
            <a:r>
              <a:rPr lang="en-US" sz="1400" b="1" cap="small" dirty="0" smtClean="0">
                <a:solidFill>
                  <a:srgbClr val="002060"/>
                </a:solidFill>
                <a:effectLst>
                  <a:outerShdw blurRad="38100" dist="38100" dir="2700000" algn="tl">
                    <a:srgbClr val="000000">
                      <a:alpha val="43137"/>
                    </a:srgbClr>
                  </a:outerShdw>
                </a:effectLst>
              </a:rPr>
              <a:t>For more details follow the talk by Luis Alberty</a:t>
            </a:r>
            <a:endParaRPr lang="en-US" sz="1400" b="1" cap="small" dirty="0">
              <a:solidFill>
                <a:srgbClr val="002060"/>
              </a:solidFill>
              <a:effectLst>
                <a:outerShdw blurRad="38100" dist="38100" dir="2700000" algn="tl">
                  <a:srgbClr val="000000">
                    <a:alpha val="43137"/>
                  </a:srgbClr>
                </a:outerShdw>
              </a:effectLst>
            </a:endParaRPr>
          </a:p>
        </p:txBody>
      </p:sp>
      <p:cxnSp>
        <p:nvCxnSpPr>
          <p:cNvPr id="21" name="Straight Arrow Connector 20"/>
          <p:cNvCxnSpPr/>
          <p:nvPr/>
        </p:nvCxnSpPr>
        <p:spPr>
          <a:xfrm flipV="1">
            <a:off x="2863203" y="4137238"/>
            <a:ext cx="285750" cy="10054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50" r="19269"/>
          <a:stretch/>
        </p:blipFill>
        <p:spPr bwMode="auto">
          <a:xfrm>
            <a:off x="6429902" y="4233479"/>
            <a:ext cx="2706477" cy="262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962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RF Dipole</a:t>
            </a:r>
            <a:br>
              <a:rPr lang="en-US" dirty="0" smtClean="0"/>
            </a:br>
            <a:r>
              <a:rPr lang="en-US" dirty="0" smtClean="0"/>
              <a:t>(ODU and Fermilab)</a:t>
            </a:r>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t>13</a:t>
            </a:fld>
            <a:endParaRPr lang="en-US"/>
          </a:p>
        </p:txBody>
      </p:sp>
    </p:spTree>
    <p:extLst>
      <p:ext uri="{BB962C8B-B14F-4D97-AF65-F5344CB8AC3E}">
        <p14:creationId xmlns:p14="http://schemas.microsoft.com/office/powerpoint/2010/main" val="112442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76" t="2439" r="22081" b="7209"/>
          <a:stretch/>
        </p:blipFill>
        <p:spPr>
          <a:xfrm>
            <a:off x="5747284" y="3582675"/>
            <a:ext cx="3168116" cy="271262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7873" t="1873" r="12351" b="2944"/>
          <a:stretch/>
        </p:blipFill>
        <p:spPr>
          <a:xfrm>
            <a:off x="1075731" y="266396"/>
            <a:ext cx="5495048" cy="4286490"/>
          </a:xfrm>
          <a:prstGeom prst="rect">
            <a:avLst/>
          </a:prstGeom>
        </p:spPr>
      </p:pic>
      <p:sp>
        <p:nvSpPr>
          <p:cNvPr id="3" name="Title 2"/>
          <p:cNvSpPr>
            <a:spLocks noGrp="1"/>
          </p:cNvSpPr>
          <p:nvPr>
            <p:ph type="title"/>
          </p:nvPr>
        </p:nvSpPr>
        <p:spPr/>
        <p:txBody>
          <a:bodyPr/>
          <a:lstStyle/>
          <a:p>
            <a:r>
              <a:rPr lang="en-US" dirty="0"/>
              <a:t>RF dipole dressed cavity </a:t>
            </a:r>
            <a:r>
              <a:rPr lang="en-US" dirty="0" smtClean="0"/>
              <a:t>assembly</a:t>
            </a:r>
            <a:endParaRPr lang="en-US" dirty="0"/>
          </a:p>
        </p:txBody>
      </p:sp>
      <p:sp>
        <p:nvSpPr>
          <p:cNvPr id="5" name="Text Placeholder 4"/>
          <p:cNvSpPr>
            <a:spLocks noGrp="1"/>
          </p:cNvSpPr>
          <p:nvPr>
            <p:ph type="body" sz="half" idx="2"/>
          </p:nvPr>
        </p:nvSpPr>
        <p:spPr/>
        <p:txBody>
          <a:bodyPr/>
          <a:lstStyle/>
          <a:p>
            <a:r>
              <a:rPr lang="en-US" dirty="0" smtClean="0"/>
              <a:t>February 2014</a:t>
            </a:r>
            <a:endParaRPr lang="en-US" dirty="0"/>
          </a:p>
        </p:txBody>
      </p:sp>
      <p:sp>
        <p:nvSpPr>
          <p:cNvPr id="2" name="Slide Number Placeholder 1"/>
          <p:cNvSpPr>
            <a:spLocks noGrp="1"/>
          </p:cNvSpPr>
          <p:nvPr>
            <p:ph type="sldNum" sz="quarter" idx="12"/>
          </p:nvPr>
        </p:nvSpPr>
        <p:spPr>
          <a:xfrm>
            <a:off x="6122551" y="6265307"/>
            <a:ext cx="2133600" cy="365125"/>
          </a:xfrm>
        </p:spPr>
        <p:txBody>
          <a:bodyPr/>
          <a:lstStyle/>
          <a:p>
            <a:fld id="{E5266E6E-3187-4C1D-BA6D-2ACAC749C432}" type="slidenum">
              <a:rPr lang="en-US" smtClean="0"/>
              <a:t>14</a:t>
            </a:fld>
            <a:endParaRPr lang="en-US"/>
          </a:p>
        </p:txBody>
      </p:sp>
      <p:cxnSp>
        <p:nvCxnSpPr>
          <p:cNvPr id="7" name="Straight Arrow Connector 6"/>
          <p:cNvCxnSpPr>
            <a:stCxn id="12" idx="2"/>
          </p:cNvCxnSpPr>
          <p:nvPr/>
        </p:nvCxnSpPr>
        <p:spPr>
          <a:xfrm>
            <a:off x="1714761" y="676776"/>
            <a:ext cx="2476239"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714761" y="676776"/>
            <a:ext cx="304800" cy="1409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52761" y="307444"/>
            <a:ext cx="1524000" cy="369332"/>
          </a:xfrm>
          <a:prstGeom prst="rect">
            <a:avLst/>
          </a:prstGeom>
          <a:noFill/>
        </p:spPr>
        <p:txBody>
          <a:bodyPr wrap="square" rtlCol="0">
            <a:spAutoFit/>
          </a:bodyPr>
          <a:lstStyle/>
          <a:p>
            <a:pPr algn="ctr"/>
            <a:r>
              <a:rPr lang="en-US" sz="1800" dirty="0" smtClean="0">
                <a:latin typeface="+mn-lt"/>
              </a:rPr>
              <a:t>HOM ports</a:t>
            </a:r>
            <a:endParaRPr lang="en-US" sz="1800" dirty="0">
              <a:latin typeface="+mn-lt"/>
            </a:endParaRPr>
          </a:p>
        </p:txBody>
      </p:sp>
      <p:cxnSp>
        <p:nvCxnSpPr>
          <p:cNvPr id="16" name="Straight Arrow Connector 15"/>
          <p:cNvCxnSpPr>
            <a:stCxn id="17" idx="2"/>
          </p:cNvCxnSpPr>
          <p:nvPr/>
        </p:nvCxnSpPr>
        <p:spPr>
          <a:xfrm flipH="1">
            <a:off x="5219961" y="819964"/>
            <a:ext cx="952500" cy="5426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219961" y="450632"/>
            <a:ext cx="1905000" cy="369332"/>
          </a:xfrm>
          <a:prstGeom prst="rect">
            <a:avLst/>
          </a:prstGeom>
          <a:noFill/>
        </p:spPr>
        <p:txBody>
          <a:bodyPr wrap="square" rtlCol="0">
            <a:spAutoFit/>
          </a:bodyPr>
          <a:lstStyle/>
          <a:p>
            <a:pPr algn="ctr"/>
            <a:r>
              <a:rPr lang="en-US" sz="1800" dirty="0" smtClean="0">
                <a:latin typeface="+mn-lt"/>
              </a:rPr>
              <a:t>Input coupler port</a:t>
            </a:r>
            <a:endParaRPr lang="en-US" sz="1800" dirty="0">
              <a:latin typeface="+mn-lt"/>
            </a:endParaRPr>
          </a:p>
        </p:txBody>
      </p:sp>
      <p:cxnSp>
        <p:nvCxnSpPr>
          <p:cNvPr id="27" name="Straight Arrow Connector 26"/>
          <p:cNvCxnSpPr>
            <a:stCxn id="28" idx="1"/>
          </p:cNvCxnSpPr>
          <p:nvPr/>
        </p:nvCxnSpPr>
        <p:spPr>
          <a:xfrm flipH="1" flipV="1">
            <a:off x="2480485" y="3679029"/>
            <a:ext cx="2057400" cy="565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537885" y="4060029"/>
            <a:ext cx="2057400" cy="369332"/>
          </a:xfrm>
          <a:prstGeom prst="rect">
            <a:avLst/>
          </a:prstGeom>
          <a:noFill/>
        </p:spPr>
        <p:txBody>
          <a:bodyPr wrap="square" rtlCol="0">
            <a:spAutoFit/>
          </a:bodyPr>
          <a:lstStyle/>
          <a:p>
            <a:pPr algn="ctr"/>
            <a:r>
              <a:rPr lang="en-US" sz="1800" dirty="0" smtClean="0">
                <a:latin typeface="+mn-lt"/>
              </a:rPr>
              <a:t>Dummy beam tube</a:t>
            </a:r>
            <a:endParaRPr lang="en-US" sz="1800" dirty="0">
              <a:latin typeface="+mn-lt"/>
            </a:endParaRPr>
          </a:p>
        </p:txBody>
      </p:sp>
      <p:cxnSp>
        <p:nvCxnSpPr>
          <p:cNvPr id="32" name="Straight Arrow Connector 31"/>
          <p:cNvCxnSpPr>
            <a:stCxn id="33" idx="1"/>
          </p:cNvCxnSpPr>
          <p:nvPr/>
        </p:nvCxnSpPr>
        <p:spPr>
          <a:xfrm flipH="1" flipV="1">
            <a:off x="3719945" y="1754172"/>
            <a:ext cx="3124200" cy="657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6844145" y="2088048"/>
            <a:ext cx="1523739" cy="646331"/>
          </a:xfrm>
          <a:prstGeom prst="rect">
            <a:avLst/>
          </a:prstGeom>
          <a:noFill/>
        </p:spPr>
        <p:txBody>
          <a:bodyPr wrap="square" rtlCol="0">
            <a:spAutoFit/>
          </a:bodyPr>
          <a:lstStyle/>
          <a:p>
            <a:pPr algn="ctr"/>
            <a:r>
              <a:rPr lang="en-US" sz="1800" dirty="0" smtClean="0">
                <a:latin typeface="+mn-lt"/>
              </a:rPr>
              <a:t>Tuner</a:t>
            </a:r>
          </a:p>
          <a:p>
            <a:pPr algn="ctr"/>
            <a:r>
              <a:rPr lang="en-US" sz="1800" dirty="0" smtClean="0">
                <a:latin typeface="+mn-lt"/>
              </a:rPr>
              <a:t>port</a:t>
            </a:r>
            <a:endParaRPr lang="en-US" sz="1800" dirty="0">
              <a:latin typeface="+mn-lt"/>
            </a:endParaRPr>
          </a:p>
        </p:txBody>
      </p:sp>
      <p:cxnSp>
        <p:nvCxnSpPr>
          <p:cNvPr id="37" name="Straight Arrow Connector 36"/>
          <p:cNvCxnSpPr>
            <a:stCxn id="38" idx="1"/>
          </p:cNvCxnSpPr>
          <p:nvPr/>
        </p:nvCxnSpPr>
        <p:spPr>
          <a:xfrm flipH="1" flipV="1">
            <a:off x="3962400" y="2832343"/>
            <a:ext cx="2210061" cy="565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6172461" y="3213343"/>
            <a:ext cx="1213077" cy="369332"/>
          </a:xfrm>
          <a:prstGeom prst="rect">
            <a:avLst/>
          </a:prstGeom>
          <a:noFill/>
        </p:spPr>
        <p:txBody>
          <a:bodyPr wrap="square" rtlCol="0">
            <a:spAutoFit/>
          </a:bodyPr>
          <a:lstStyle/>
          <a:p>
            <a:pPr algn="ctr"/>
            <a:r>
              <a:rPr lang="en-US" sz="1800" dirty="0" smtClean="0">
                <a:latin typeface="+mn-lt"/>
              </a:rPr>
              <a:t>Stiffeners</a:t>
            </a:r>
            <a:endParaRPr lang="en-US" sz="1800" dirty="0">
              <a:latin typeface="+mn-lt"/>
            </a:endParaRPr>
          </a:p>
        </p:txBody>
      </p:sp>
      <p:cxnSp>
        <p:nvCxnSpPr>
          <p:cNvPr id="39" name="Straight Arrow Connector 38"/>
          <p:cNvCxnSpPr>
            <a:stCxn id="38" idx="1"/>
          </p:cNvCxnSpPr>
          <p:nvPr/>
        </p:nvCxnSpPr>
        <p:spPr>
          <a:xfrm flipH="1" flipV="1">
            <a:off x="5067430" y="2734379"/>
            <a:ext cx="1105031" cy="6636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397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21914" t="4373" r="14506"/>
          <a:stretch/>
        </p:blipFill>
        <p:spPr>
          <a:xfrm>
            <a:off x="4648200" y="2667000"/>
            <a:ext cx="4284051" cy="3317842"/>
          </a:xfrm>
          <a:prstGeom prst="rect">
            <a:avLst/>
          </a:prstGeom>
        </p:spPr>
      </p:pic>
      <p:sp>
        <p:nvSpPr>
          <p:cNvPr id="3" name="Title 2"/>
          <p:cNvSpPr>
            <a:spLocks noGrp="1"/>
          </p:cNvSpPr>
          <p:nvPr>
            <p:ph type="title"/>
          </p:nvPr>
        </p:nvSpPr>
        <p:spPr/>
        <p:txBody>
          <a:bodyPr>
            <a:normAutofit fontScale="90000"/>
          </a:bodyPr>
          <a:lstStyle/>
          <a:p>
            <a:r>
              <a:rPr lang="en-US" dirty="0"/>
              <a:t>RF dipole </a:t>
            </a:r>
            <a:r>
              <a:rPr lang="en-US" dirty="0" smtClean="0"/>
              <a:t>cryomodule</a:t>
            </a:r>
            <a:br>
              <a:rPr lang="en-US" dirty="0" smtClean="0"/>
            </a:br>
            <a:r>
              <a:rPr lang="en-US" dirty="0" smtClean="0"/>
              <a:t>assembly </a:t>
            </a:r>
            <a:r>
              <a:rPr lang="en-US" dirty="0"/>
              <a:t>concept</a:t>
            </a: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5202" r="15202"/>
          <a:stretch>
            <a:fillRect/>
          </a:stretch>
        </p:blipFill>
        <p:spPr>
          <a:xfrm>
            <a:off x="152400" y="1060483"/>
            <a:ext cx="4587281" cy="3440430"/>
          </a:xfrm>
        </p:spPr>
      </p:pic>
      <p:sp>
        <p:nvSpPr>
          <p:cNvPr id="5" name="Text Placeholder 4"/>
          <p:cNvSpPr>
            <a:spLocks noGrp="1"/>
          </p:cNvSpPr>
          <p:nvPr>
            <p:ph type="body" sz="half" idx="2"/>
          </p:nvPr>
        </p:nvSpPr>
        <p:spPr/>
        <p:txBody>
          <a:bodyPr/>
          <a:lstStyle/>
          <a:p>
            <a:r>
              <a:rPr lang="en-US" dirty="0"/>
              <a:t>From 2013 CERN integration </a:t>
            </a:r>
            <a:r>
              <a:rPr lang="en-US" dirty="0" smtClean="0"/>
              <a:t>model</a:t>
            </a:r>
            <a:endParaRPr lang="en-US" dirty="0"/>
          </a:p>
        </p:txBody>
      </p:sp>
      <p:sp>
        <p:nvSpPr>
          <p:cNvPr id="2" name="Slide Number Placeholder 1"/>
          <p:cNvSpPr>
            <a:spLocks noGrp="1"/>
          </p:cNvSpPr>
          <p:nvPr>
            <p:ph type="sldNum" sz="quarter" idx="12"/>
          </p:nvPr>
        </p:nvSpPr>
        <p:spPr/>
        <p:txBody>
          <a:bodyPr/>
          <a:lstStyle/>
          <a:p>
            <a:fld id="{E5266E6E-3187-4C1D-BA6D-2ACAC749C432}" type="slidenum">
              <a:rPr lang="en-US" smtClean="0"/>
              <a:t>15</a:t>
            </a:fld>
            <a:endParaRPr lang="en-US"/>
          </a:p>
        </p:txBody>
      </p:sp>
    </p:spTree>
    <p:extLst>
      <p:ext uri="{BB962C8B-B14F-4D97-AF65-F5344CB8AC3E}">
        <p14:creationId xmlns:p14="http://schemas.microsoft.com/office/powerpoint/2010/main" val="71310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1482" t="3426" r="34413"/>
          <a:stretch/>
        </p:blipFill>
        <p:spPr>
          <a:xfrm>
            <a:off x="5867400" y="685800"/>
            <a:ext cx="1627499" cy="2491921"/>
          </a:xfrm>
          <a:prstGeom prst="rect">
            <a:avLst/>
          </a:prstGeom>
        </p:spPr>
      </p:pic>
      <p:sp>
        <p:nvSpPr>
          <p:cNvPr id="3" name="Title 2"/>
          <p:cNvSpPr>
            <a:spLocks noGrp="1"/>
          </p:cNvSpPr>
          <p:nvPr>
            <p:ph type="title"/>
          </p:nvPr>
        </p:nvSpPr>
        <p:spPr>
          <a:xfrm>
            <a:off x="1792288" y="4800600"/>
            <a:ext cx="3389312" cy="566738"/>
          </a:xfrm>
        </p:spPr>
        <p:txBody>
          <a:bodyPr>
            <a:normAutofit fontScale="90000"/>
          </a:bodyPr>
          <a:lstStyle/>
          <a:p>
            <a:r>
              <a:rPr lang="en-US" dirty="0" smtClean="0"/>
              <a:t>RF dipole cryomodule assembly</a:t>
            </a:r>
            <a:br>
              <a:rPr lang="en-US" dirty="0" smtClean="0"/>
            </a:br>
            <a:r>
              <a:rPr lang="en-US" dirty="0" smtClean="0"/>
              <a:t>concept cross section</a:t>
            </a:r>
            <a:endParaRPr lang="en-US" dirty="0"/>
          </a:p>
        </p:txBody>
      </p:sp>
      <p:sp>
        <p:nvSpPr>
          <p:cNvPr id="5" name="Text Placeholder 4"/>
          <p:cNvSpPr>
            <a:spLocks noGrp="1"/>
          </p:cNvSpPr>
          <p:nvPr>
            <p:ph type="body" sz="half" idx="2"/>
          </p:nvPr>
        </p:nvSpPr>
        <p:spPr/>
        <p:txBody>
          <a:bodyPr/>
          <a:lstStyle/>
          <a:p>
            <a:r>
              <a:rPr lang="en-US" dirty="0"/>
              <a:t>From </a:t>
            </a:r>
            <a:r>
              <a:rPr lang="en-US" dirty="0" smtClean="0"/>
              <a:t>December 2013 workshop</a:t>
            </a:r>
            <a:endParaRPr lang="en-US" dirty="0"/>
          </a:p>
        </p:txBody>
      </p:sp>
      <p:sp>
        <p:nvSpPr>
          <p:cNvPr id="2" name="Slide Number Placeholder 1"/>
          <p:cNvSpPr>
            <a:spLocks noGrp="1"/>
          </p:cNvSpPr>
          <p:nvPr>
            <p:ph type="sldNum" sz="quarter" idx="12"/>
          </p:nvPr>
        </p:nvSpPr>
        <p:spPr/>
        <p:txBody>
          <a:bodyPr/>
          <a:lstStyle/>
          <a:p>
            <a:fld id="{E5266E6E-3187-4C1D-BA6D-2ACAC749C432}" type="slidenum">
              <a:rPr lang="en-US" smtClean="0"/>
              <a:t>16</a:t>
            </a:fld>
            <a:endParaRPr lang="en-US"/>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2223" t="1999" r="22223" b="2107"/>
          <a:stretch/>
        </p:blipFill>
        <p:spPr>
          <a:xfrm>
            <a:off x="5569571" y="3352800"/>
            <a:ext cx="3269629" cy="3051729"/>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72" y="1066800"/>
            <a:ext cx="5249228" cy="2838355"/>
          </a:xfrm>
          <a:prstGeom prst="rect">
            <a:avLst/>
          </a:prstGeom>
        </p:spPr>
      </p:pic>
    </p:spTree>
    <p:extLst>
      <p:ext uri="{BB962C8B-B14F-4D97-AF65-F5344CB8AC3E}">
        <p14:creationId xmlns:p14="http://schemas.microsoft.com/office/powerpoint/2010/main" val="2362435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Dress Cavity and</a:t>
            </a:r>
            <a:br>
              <a:rPr lang="en-US" dirty="0" smtClean="0"/>
            </a:br>
            <a:r>
              <a:rPr lang="en-US" dirty="0" smtClean="0"/>
              <a:t>Cryomodule Status</a:t>
            </a:r>
            <a:endParaRPr lang="en-US" dirty="0"/>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r>
              <a:rPr lang="en-US" dirty="0" smtClean="0"/>
              <a:t>Preliminary designs for the DQW and RF dipole cavities are complete at BNL and ODU respectively.</a:t>
            </a:r>
          </a:p>
          <a:p>
            <a:r>
              <a:rPr lang="en-US" dirty="0" smtClean="0"/>
              <a:t>Dressed cavity helium vessels, tuners, HOM interfaces, etc. are in process at BNL, ODU, CERN, and Fermilab.</a:t>
            </a:r>
          </a:p>
          <a:p>
            <a:r>
              <a:rPr lang="en-US" dirty="0" smtClean="0"/>
              <a:t>Solid model and drawing data is being managed through CERN’s EDMS.</a:t>
            </a:r>
          </a:p>
          <a:p>
            <a:r>
              <a:rPr lang="en-US" dirty="0" smtClean="0"/>
              <a:t>The initial release of this data to Niowave took place in February. </a:t>
            </a:r>
            <a:endParaRPr lang="en-US" dirty="0"/>
          </a:p>
          <a:p>
            <a:r>
              <a:rPr lang="en-US" dirty="0" smtClean="0"/>
              <a:t>The release of the final design is scheduled for April.</a:t>
            </a:r>
          </a:p>
          <a:p>
            <a:r>
              <a:rPr lang="en-US" dirty="0" smtClean="0"/>
              <a:t>In addition to oversight we need to develop a workflow consisting of inspection criteria, milestones, hold points, etc. to aid the fabrication process.</a:t>
            </a:r>
          </a:p>
          <a:p>
            <a:r>
              <a:rPr lang="en-US" dirty="0"/>
              <a:t>CERN </a:t>
            </a:r>
            <a:r>
              <a:rPr lang="en-US" dirty="0" smtClean="0"/>
              <a:t>will approve all </a:t>
            </a:r>
            <a:r>
              <a:rPr lang="en-US" dirty="0"/>
              <a:t>drawings, material and fabrication </a:t>
            </a:r>
            <a:r>
              <a:rPr lang="en-US" dirty="0" smtClean="0"/>
              <a:t>specs, etc. prior to manufacture.</a:t>
            </a:r>
          </a:p>
        </p:txBody>
      </p:sp>
      <p:sp>
        <p:nvSpPr>
          <p:cNvPr id="5" name="Slide Number Placeholder 4"/>
          <p:cNvSpPr>
            <a:spLocks noGrp="1"/>
          </p:cNvSpPr>
          <p:nvPr>
            <p:ph type="sldNum" sz="quarter" idx="12"/>
          </p:nvPr>
        </p:nvSpPr>
        <p:spPr/>
        <p:txBody>
          <a:bodyPr/>
          <a:lstStyle/>
          <a:p>
            <a:fld id="{E5266E6E-3187-4C1D-BA6D-2ACAC749C432}" type="slidenum">
              <a:rPr lang="en-US" smtClean="0"/>
              <a:t>17</a:t>
            </a:fld>
            <a:endParaRPr lang="en-US"/>
          </a:p>
        </p:txBody>
      </p:sp>
    </p:spTree>
    <p:extLst>
      <p:ext uri="{BB962C8B-B14F-4D97-AF65-F5344CB8AC3E}">
        <p14:creationId xmlns:p14="http://schemas.microsoft.com/office/powerpoint/2010/main" val="96359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Dress Cavity and</a:t>
            </a:r>
            <a:br>
              <a:rPr lang="en-US" dirty="0" smtClean="0"/>
            </a:br>
            <a:r>
              <a:rPr lang="en-US" dirty="0" smtClean="0"/>
              <a:t>Cryomodule Highlights</a:t>
            </a:r>
            <a:endParaRPr lang="en-US" dirty="0"/>
          </a:p>
        </p:txBody>
      </p:sp>
      <p:sp>
        <p:nvSpPr>
          <p:cNvPr id="3" name="Content Placeholder 2"/>
          <p:cNvSpPr>
            <a:spLocks noGrp="1"/>
          </p:cNvSpPr>
          <p:nvPr>
            <p:ph idx="1"/>
          </p:nvPr>
        </p:nvSpPr>
        <p:spPr>
          <a:xfrm>
            <a:off x="457200" y="1600200"/>
            <a:ext cx="8229600" cy="4648200"/>
          </a:xfrm>
        </p:spPr>
        <p:txBody>
          <a:bodyPr>
            <a:normAutofit fontScale="62500" lnSpcReduction="20000"/>
          </a:bodyPr>
          <a:lstStyle/>
          <a:p>
            <a:r>
              <a:rPr lang="en-US" dirty="0" smtClean="0"/>
              <a:t>Three cavity designs.</a:t>
            </a:r>
          </a:p>
          <a:p>
            <a:pPr lvl="1"/>
            <a:r>
              <a:rPr lang="en-US" dirty="0" smtClean="0"/>
              <a:t>4-Rod (Daresbury)</a:t>
            </a:r>
          </a:p>
          <a:p>
            <a:pPr lvl="1"/>
            <a:r>
              <a:rPr lang="en-US" dirty="0" smtClean="0"/>
              <a:t>Double Quarter Wave (Brookhaven)</a:t>
            </a:r>
          </a:p>
          <a:p>
            <a:pPr lvl="1"/>
            <a:r>
              <a:rPr lang="en-US" dirty="0" smtClean="0"/>
              <a:t>RF Dipole (Old Dominion University and SLAC)</a:t>
            </a:r>
          </a:p>
          <a:p>
            <a:r>
              <a:rPr lang="en-US" dirty="0" smtClean="0"/>
              <a:t>(Probably) a single vendor for all three dressed cavity assemblies.</a:t>
            </a:r>
          </a:p>
          <a:p>
            <a:r>
              <a:rPr lang="en-US" dirty="0" smtClean="0"/>
              <a:t>Funding source for US dressed cavities is a $1M 2013 Phase 2 SBIR award to Niowave for the crab cavity cryomodule design and fabrication. Due to changes in the down-select process and SPS testing requirements, the original scope is not relevant.</a:t>
            </a:r>
          </a:p>
          <a:p>
            <a:r>
              <a:rPr lang="en-US" dirty="0" smtClean="0"/>
              <a:t>Niowave built the prototype for all three designs.</a:t>
            </a:r>
          </a:p>
          <a:p>
            <a:r>
              <a:rPr lang="en-US" dirty="0" smtClean="0"/>
              <a:t>No dressed cavities have been built.</a:t>
            </a:r>
            <a:endParaRPr lang="en-US" dirty="0"/>
          </a:p>
          <a:p>
            <a:r>
              <a:rPr lang="en-US" dirty="0" smtClean="0"/>
              <a:t>The cryomodule for both US cavities will be designed and built at CERN. As of the end of the December workshop at CERN, Daresbury will design and build their own cryomodule.</a:t>
            </a:r>
          </a:p>
          <a:p>
            <a:r>
              <a:rPr lang="en-US" dirty="0" smtClean="0"/>
              <a:t>Desire as much commonality in the three cryomodule designs as possible.</a:t>
            </a:r>
          </a:p>
        </p:txBody>
      </p:sp>
      <p:sp>
        <p:nvSpPr>
          <p:cNvPr id="5" name="Slide Number Placeholder 4"/>
          <p:cNvSpPr>
            <a:spLocks noGrp="1"/>
          </p:cNvSpPr>
          <p:nvPr>
            <p:ph type="sldNum" sz="quarter" idx="12"/>
          </p:nvPr>
        </p:nvSpPr>
        <p:spPr/>
        <p:txBody>
          <a:bodyPr/>
          <a:lstStyle/>
          <a:p>
            <a:fld id="{E5266E6E-3187-4C1D-BA6D-2ACAC749C432}" type="slidenum">
              <a:rPr lang="en-US" smtClean="0"/>
              <a:t>2</a:t>
            </a:fld>
            <a:endParaRPr lang="en-US" dirty="0"/>
          </a:p>
        </p:txBody>
      </p:sp>
    </p:spTree>
    <p:extLst>
      <p:ext uri="{BB962C8B-B14F-4D97-AF65-F5344CB8AC3E}">
        <p14:creationId xmlns:p14="http://schemas.microsoft.com/office/powerpoint/2010/main" val="49576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Dress Cavity and</a:t>
            </a:r>
            <a:br>
              <a:rPr lang="en-US" dirty="0" smtClean="0"/>
            </a:br>
            <a:r>
              <a:rPr lang="en-US" dirty="0" smtClean="0"/>
              <a:t>Cryomodule Highlights (cont’d)</a:t>
            </a:r>
            <a:endParaRPr lang="en-US" dirty="0"/>
          </a:p>
        </p:txBody>
      </p:sp>
      <p:sp>
        <p:nvSpPr>
          <p:cNvPr id="3" name="Content Placeholder 2"/>
          <p:cNvSpPr>
            <a:spLocks noGrp="1"/>
          </p:cNvSpPr>
          <p:nvPr>
            <p:ph idx="1"/>
          </p:nvPr>
        </p:nvSpPr>
        <p:spPr>
          <a:xfrm>
            <a:off x="457200" y="1600200"/>
            <a:ext cx="8229600" cy="4648200"/>
          </a:xfrm>
        </p:spPr>
        <p:txBody>
          <a:bodyPr>
            <a:normAutofit fontScale="62500" lnSpcReduction="20000"/>
          </a:bodyPr>
          <a:lstStyle/>
          <a:p>
            <a:r>
              <a:rPr lang="en-US" dirty="0" smtClean="0"/>
              <a:t>Goal </a:t>
            </a:r>
            <a:r>
              <a:rPr lang="en-US" dirty="0"/>
              <a:t>is at least two cryomodules tested in SPS to ensure at least one US design</a:t>
            </a:r>
            <a:r>
              <a:rPr lang="en-US" dirty="0" smtClean="0"/>
              <a:t>.</a:t>
            </a:r>
          </a:p>
          <a:p>
            <a:r>
              <a:rPr lang="en-US" dirty="0" smtClean="0"/>
              <a:t>BNL is coordinating the double quarter wave cavity design.</a:t>
            </a:r>
          </a:p>
          <a:p>
            <a:pPr lvl="1"/>
            <a:r>
              <a:rPr lang="en-US" dirty="0" smtClean="0"/>
              <a:t>Bare cavity design at BNL</a:t>
            </a:r>
          </a:p>
          <a:p>
            <a:pPr lvl="1"/>
            <a:r>
              <a:rPr lang="en-US" dirty="0" smtClean="0"/>
              <a:t>Dressed cavity design in collaboration with CERN</a:t>
            </a:r>
          </a:p>
          <a:p>
            <a:r>
              <a:rPr lang="en-US" dirty="0" smtClean="0"/>
              <a:t>ODU is coordinating the RF dipole cavity design.</a:t>
            </a:r>
          </a:p>
          <a:p>
            <a:pPr lvl="1"/>
            <a:r>
              <a:rPr lang="en-US" dirty="0" smtClean="0"/>
              <a:t>Bare cavity design at ODU</a:t>
            </a:r>
          </a:p>
          <a:p>
            <a:pPr lvl="1"/>
            <a:r>
              <a:rPr lang="en-US" dirty="0" smtClean="0"/>
              <a:t>Dressed cavity design in collaboration with Fermilab</a:t>
            </a:r>
          </a:p>
          <a:p>
            <a:r>
              <a:rPr lang="en-US" dirty="0" smtClean="0"/>
              <a:t>If an end-lever tuner is used, the design will likely be based on one from Saclay. Otherwise the tuner will be the responsibility of BNL and ODU.</a:t>
            </a:r>
          </a:p>
          <a:p>
            <a:r>
              <a:rPr lang="en-US" dirty="0" smtClean="0"/>
              <a:t>The input coupler will be provided by CERN.</a:t>
            </a:r>
          </a:p>
          <a:p>
            <a:r>
              <a:rPr lang="en-US" dirty="0" smtClean="0"/>
              <a:t>CERN will assist with pressure vessel code compliance issues.</a:t>
            </a:r>
          </a:p>
          <a:p>
            <a:r>
              <a:rPr lang="en-US" dirty="0" smtClean="0"/>
              <a:t>In addition to being involved in the RF dipole dressed cavity design, Fermilab will play provide oversight in the fabrication of all three dressed cavity designs.</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3</a:t>
            </a:fld>
            <a:endParaRPr lang="en-US" dirty="0"/>
          </a:p>
        </p:txBody>
      </p:sp>
    </p:spTree>
    <p:extLst>
      <p:ext uri="{BB962C8B-B14F-4D97-AF65-F5344CB8AC3E}">
        <p14:creationId xmlns:p14="http://schemas.microsoft.com/office/powerpoint/2010/main" val="180321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729" y="838200"/>
            <a:ext cx="4204541" cy="5638800"/>
          </a:xfrm>
        </p:spPr>
      </p:pic>
      <p:sp>
        <p:nvSpPr>
          <p:cNvPr id="4" name="Slide Number Placeholder 3"/>
          <p:cNvSpPr>
            <a:spLocks noGrp="1"/>
          </p:cNvSpPr>
          <p:nvPr>
            <p:ph type="sldNum" sz="quarter" idx="12"/>
          </p:nvPr>
        </p:nvSpPr>
        <p:spPr/>
        <p:txBody>
          <a:bodyPr/>
          <a:lstStyle/>
          <a:p>
            <a:fld id="{E5266E6E-3187-4C1D-BA6D-2ACAC749C432}" type="slidenum">
              <a:rPr lang="en-US" smtClean="0"/>
              <a:t>4</a:t>
            </a:fld>
            <a:endParaRPr lang="en-US" dirty="0"/>
          </a:p>
        </p:txBody>
      </p:sp>
    </p:spTree>
    <p:extLst>
      <p:ext uri="{BB962C8B-B14F-4D97-AF65-F5344CB8AC3E}">
        <p14:creationId xmlns:p14="http://schemas.microsoft.com/office/powerpoint/2010/main" val="370576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266E6E-3187-4C1D-BA6D-2ACAC749C432}" type="slidenum">
              <a:rPr lang="en-US" smtClean="0"/>
              <a:t>5</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729" y="838200"/>
            <a:ext cx="4204541" cy="5638800"/>
          </a:xfrm>
        </p:spPr>
      </p:pic>
      <p:sp>
        <p:nvSpPr>
          <p:cNvPr id="6" name="Oval 5"/>
          <p:cNvSpPr/>
          <p:nvPr/>
        </p:nvSpPr>
        <p:spPr>
          <a:xfrm>
            <a:off x="2438400" y="4922374"/>
            <a:ext cx="4419600" cy="566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3886200"/>
            <a:ext cx="4419600" cy="566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92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266E6E-3187-4C1D-BA6D-2ACAC749C432}" type="slidenum">
              <a:rPr lang="en-US" smtClean="0"/>
              <a:t>6</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2911" y="762000"/>
            <a:ext cx="4318177" cy="5791200"/>
          </a:xfrm>
        </p:spPr>
      </p:pic>
      <p:sp>
        <p:nvSpPr>
          <p:cNvPr id="2" name="Oval 1"/>
          <p:cNvSpPr/>
          <p:nvPr/>
        </p:nvSpPr>
        <p:spPr>
          <a:xfrm>
            <a:off x="2438400" y="3544112"/>
            <a:ext cx="4419600" cy="685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438400" y="1542801"/>
            <a:ext cx="4419600" cy="515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357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4-Rod</a:t>
            </a:r>
            <a:br>
              <a:rPr lang="en-US" dirty="0" smtClean="0"/>
            </a:br>
            <a:r>
              <a:rPr lang="en-US" dirty="0" smtClean="0"/>
              <a:t>(Daresbury)</a:t>
            </a:r>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t>7</a:t>
            </a:fld>
            <a:endParaRPr lang="en-US" dirty="0"/>
          </a:p>
        </p:txBody>
      </p:sp>
    </p:spTree>
    <p:extLst>
      <p:ext uri="{BB962C8B-B14F-4D97-AF65-F5344CB8AC3E}">
        <p14:creationId xmlns:p14="http://schemas.microsoft.com/office/powerpoint/2010/main" val="168800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72744" y="819142"/>
            <a:ext cx="5208097" cy="5514983"/>
          </a:xfrm>
          <a:prstGeom prst="rect">
            <a:avLst/>
          </a:prstGeom>
        </p:spPr>
      </p:pic>
      <p:sp>
        <p:nvSpPr>
          <p:cNvPr id="2" name="Title 1"/>
          <p:cNvSpPr>
            <a:spLocks noGrp="1"/>
          </p:cNvSpPr>
          <p:nvPr>
            <p:ph type="title"/>
          </p:nvPr>
        </p:nvSpPr>
        <p:spPr>
          <a:xfrm>
            <a:off x="457200" y="150813"/>
            <a:ext cx="8229600" cy="914400"/>
          </a:xfrm>
        </p:spPr>
        <p:txBody>
          <a:bodyPr/>
          <a:lstStyle/>
          <a:p>
            <a:r>
              <a:rPr lang="en-GB" dirty="0" smtClean="0"/>
              <a:t>Helium vessel conceptual design</a:t>
            </a:r>
            <a:endParaRPr lang="en-GB" dirty="0"/>
          </a:p>
        </p:txBody>
      </p:sp>
      <p:sp>
        <p:nvSpPr>
          <p:cNvPr id="4" name="TextBox 3"/>
          <p:cNvSpPr txBox="1"/>
          <p:nvPr/>
        </p:nvSpPr>
        <p:spPr>
          <a:xfrm>
            <a:off x="450601" y="1897670"/>
            <a:ext cx="2097899" cy="923330"/>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rPr>
              <a:t>Helium Vessel made from </a:t>
            </a:r>
            <a:r>
              <a:rPr lang="en-GB" sz="1800" dirty="0">
                <a:solidFill>
                  <a:prstClr val="black"/>
                </a:solidFill>
                <a:latin typeface="Calibri"/>
              </a:rPr>
              <a:t>Grade </a:t>
            </a:r>
            <a:r>
              <a:rPr lang="en-GB" sz="1800" dirty="0" smtClean="0">
                <a:solidFill>
                  <a:prstClr val="black"/>
                </a:solidFill>
                <a:latin typeface="Calibri"/>
              </a:rPr>
              <a:t>2 Titanium</a:t>
            </a:r>
            <a:endParaRPr lang="en-GB" sz="1800" dirty="0">
              <a:solidFill>
                <a:prstClr val="black"/>
              </a:solidFill>
              <a:latin typeface="Calibri"/>
            </a:endParaRPr>
          </a:p>
        </p:txBody>
      </p:sp>
      <p:sp>
        <p:nvSpPr>
          <p:cNvPr id="5" name="TextBox 4"/>
          <p:cNvSpPr txBox="1"/>
          <p:nvPr/>
        </p:nvSpPr>
        <p:spPr>
          <a:xfrm>
            <a:off x="747812" y="1056864"/>
            <a:ext cx="2446638" cy="369332"/>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rPr>
              <a:t>Helium 2-Phase line</a:t>
            </a:r>
            <a:endParaRPr lang="en-GB" sz="1800" dirty="0">
              <a:solidFill>
                <a:prstClr val="black"/>
              </a:solidFill>
              <a:latin typeface="Calibri"/>
            </a:endParaRPr>
          </a:p>
        </p:txBody>
      </p:sp>
      <p:sp>
        <p:nvSpPr>
          <p:cNvPr id="7" name="TextBox 6"/>
          <p:cNvSpPr txBox="1"/>
          <p:nvPr/>
        </p:nvSpPr>
        <p:spPr>
          <a:xfrm>
            <a:off x="7184409" y="1426196"/>
            <a:ext cx="2104767" cy="369332"/>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rPr>
              <a:t>Input coupler port</a:t>
            </a:r>
            <a:endParaRPr lang="en-GB" sz="1800" dirty="0">
              <a:solidFill>
                <a:prstClr val="black"/>
              </a:solidFill>
              <a:latin typeface="Calibri"/>
            </a:endParaRPr>
          </a:p>
        </p:txBody>
      </p:sp>
      <p:sp>
        <p:nvSpPr>
          <p:cNvPr id="9" name="TextBox 8"/>
          <p:cNvSpPr txBox="1"/>
          <p:nvPr/>
        </p:nvSpPr>
        <p:spPr>
          <a:xfrm>
            <a:off x="2980209" y="5827800"/>
            <a:ext cx="2121241" cy="646331"/>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rPr>
              <a:t>Modified Saclay II tuner</a:t>
            </a:r>
            <a:endParaRPr lang="en-GB" sz="1800" dirty="0">
              <a:solidFill>
                <a:prstClr val="black"/>
              </a:solidFill>
              <a:latin typeface="Calibri"/>
            </a:endParaRPr>
          </a:p>
        </p:txBody>
      </p:sp>
      <p:sp>
        <p:nvSpPr>
          <p:cNvPr id="10" name="TextBox 9"/>
          <p:cNvSpPr txBox="1"/>
          <p:nvPr/>
        </p:nvSpPr>
        <p:spPr>
          <a:xfrm>
            <a:off x="950939" y="1450132"/>
            <a:ext cx="1491613" cy="369332"/>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rPr>
              <a:t>Stiffening ribs</a:t>
            </a:r>
            <a:endParaRPr lang="en-GB" sz="1800" dirty="0">
              <a:solidFill>
                <a:prstClr val="black"/>
              </a:solidFill>
              <a:latin typeface="Calibri"/>
            </a:endParaRPr>
          </a:p>
        </p:txBody>
      </p:sp>
      <p:sp>
        <p:nvSpPr>
          <p:cNvPr id="12" name="TextBox 11"/>
          <p:cNvSpPr txBox="1"/>
          <p:nvPr/>
        </p:nvSpPr>
        <p:spPr>
          <a:xfrm>
            <a:off x="7366541" y="2375742"/>
            <a:ext cx="1812324" cy="923330"/>
          </a:xfrm>
          <a:prstGeom prst="rect">
            <a:avLst/>
          </a:prstGeom>
          <a:noFill/>
        </p:spPr>
        <p:txBody>
          <a:bodyPr wrap="square" rtlCol="0">
            <a:spAutoFit/>
          </a:bodyPr>
          <a:lstStyle/>
          <a:p>
            <a:pPr algn="r" defTabSz="457200" eaLnBrk="1" fontAlgn="auto" hangingPunct="1">
              <a:spcBef>
                <a:spcPts val="0"/>
              </a:spcBef>
              <a:spcAft>
                <a:spcPts val="0"/>
              </a:spcAft>
            </a:pPr>
            <a:r>
              <a:rPr lang="en-GB" sz="1800" dirty="0" smtClean="0">
                <a:solidFill>
                  <a:prstClr val="black"/>
                </a:solidFill>
                <a:latin typeface="Calibri"/>
              </a:rPr>
              <a:t>Additional beam tube required for LHC installation</a:t>
            </a:r>
            <a:endParaRPr lang="en-GB" sz="1800" dirty="0">
              <a:solidFill>
                <a:prstClr val="black"/>
              </a:solidFill>
              <a:latin typeface="Calibri"/>
            </a:endParaRPr>
          </a:p>
        </p:txBody>
      </p:sp>
      <p:sp>
        <p:nvSpPr>
          <p:cNvPr id="17" name="TextBox 16"/>
          <p:cNvSpPr txBox="1"/>
          <p:nvPr/>
        </p:nvSpPr>
        <p:spPr>
          <a:xfrm>
            <a:off x="7438965" y="5827800"/>
            <a:ext cx="1739900" cy="369332"/>
          </a:xfrm>
          <a:prstGeom prst="rect">
            <a:avLst/>
          </a:prstGeom>
          <a:noFill/>
        </p:spPr>
        <p:txBody>
          <a:bodyPr wrap="square" rtlCol="0">
            <a:spAutoFit/>
          </a:bodyPr>
          <a:lstStyle/>
          <a:p>
            <a:pPr algn="r" defTabSz="457200" eaLnBrk="1" fontAlgn="auto" hangingPunct="1">
              <a:spcBef>
                <a:spcPts val="0"/>
              </a:spcBef>
              <a:spcAft>
                <a:spcPts val="0"/>
              </a:spcAft>
            </a:pPr>
            <a:r>
              <a:rPr lang="en-GB" sz="1800" dirty="0" smtClean="0">
                <a:solidFill>
                  <a:prstClr val="black"/>
                </a:solidFill>
                <a:latin typeface="Calibri"/>
              </a:rPr>
              <a:t>UK 4 Rod Cavity</a:t>
            </a:r>
            <a:endParaRPr lang="en-GB" sz="1800" dirty="0">
              <a:solidFill>
                <a:prstClr val="black"/>
              </a:solidFill>
              <a:latin typeface="Calibri"/>
            </a:endParaRPr>
          </a:p>
        </p:txBody>
      </p:sp>
      <p:cxnSp>
        <p:nvCxnSpPr>
          <p:cNvPr id="18" name="Straight Arrow Connector 17"/>
          <p:cNvCxnSpPr/>
          <p:nvPr/>
        </p:nvCxnSpPr>
        <p:spPr>
          <a:xfrm>
            <a:off x="2740907" y="1266496"/>
            <a:ext cx="832021" cy="242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404145" y="2267048"/>
            <a:ext cx="244459" cy="164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7379253" y="3308763"/>
            <a:ext cx="440772" cy="375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6677037" y="5071521"/>
            <a:ext cx="911684" cy="820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4876792" y="1759495"/>
            <a:ext cx="2502462" cy="511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330825" y="1018501"/>
            <a:ext cx="2330336" cy="369332"/>
          </a:xfrm>
          <a:prstGeom prst="rect">
            <a:avLst/>
          </a:prstGeom>
          <a:noFill/>
        </p:spPr>
        <p:txBody>
          <a:bodyPr wrap="square" rtlCol="0">
            <a:spAutoFit/>
          </a:bodyPr>
          <a:lstStyle/>
          <a:p>
            <a:pPr algn="r" defTabSz="457200" eaLnBrk="1" fontAlgn="auto" hangingPunct="1">
              <a:spcBef>
                <a:spcPts val="0"/>
              </a:spcBef>
              <a:spcAft>
                <a:spcPts val="0"/>
              </a:spcAft>
            </a:pPr>
            <a:r>
              <a:rPr lang="en-GB" sz="1800" dirty="0" smtClean="0">
                <a:solidFill>
                  <a:prstClr val="black"/>
                </a:solidFill>
                <a:latin typeface="Calibri"/>
              </a:rPr>
              <a:t>Port for He level probe</a:t>
            </a:r>
          </a:p>
        </p:txBody>
      </p:sp>
      <p:cxnSp>
        <p:nvCxnSpPr>
          <p:cNvPr id="48" name="Straight Arrow Connector 47"/>
          <p:cNvCxnSpPr>
            <a:stCxn id="47" idx="1"/>
          </p:cNvCxnSpPr>
          <p:nvPr/>
        </p:nvCxnSpPr>
        <p:spPr>
          <a:xfrm flipH="1" flipV="1">
            <a:off x="4759977" y="1167120"/>
            <a:ext cx="570848" cy="360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722018" y="5989893"/>
            <a:ext cx="490538" cy="161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8</a:t>
            </a:fld>
            <a:endParaRPr lang="en-US" dirty="0">
              <a:solidFill>
                <a:prstClr val="black">
                  <a:lumMod val="50000"/>
                  <a:lumOff val="50000"/>
                </a:prstClr>
              </a:solidFill>
            </a:endParaRPr>
          </a:p>
        </p:txBody>
      </p:sp>
      <p:sp>
        <p:nvSpPr>
          <p:cNvPr id="29" name="TextBox 28"/>
          <p:cNvSpPr txBox="1"/>
          <p:nvPr/>
        </p:nvSpPr>
        <p:spPr>
          <a:xfrm>
            <a:off x="7217991" y="4639286"/>
            <a:ext cx="1295508" cy="369332"/>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rPr>
              <a:t>194mm</a:t>
            </a:r>
            <a:endParaRPr lang="en-GB" sz="1800" dirty="0">
              <a:solidFill>
                <a:prstClr val="black"/>
              </a:solidFill>
              <a:latin typeface="Calibri"/>
            </a:endParaRPr>
          </a:p>
        </p:txBody>
      </p:sp>
      <p:cxnSp>
        <p:nvCxnSpPr>
          <p:cNvPr id="30" name="Straight Arrow Connector 29"/>
          <p:cNvCxnSpPr/>
          <p:nvPr/>
        </p:nvCxnSpPr>
        <p:spPr>
          <a:xfrm flipV="1">
            <a:off x="6906741" y="4452123"/>
            <a:ext cx="859944" cy="47380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075278" y="4528898"/>
            <a:ext cx="898927" cy="46255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6990823" y="4131519"/>
            <a:ext cx="874922" cy="36632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92177" y="4769931"/>
            <a:ext cx="988542" cy="369332"/>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rPr>
              <a:t>550mm</a:t>
            </a:r>
            <a:endParaRPr lang="en-GB" sz="1800" dirty="0">
              <a:solidFill>
                <a:prstClr val="black"/>
              </a:solidFill>
              <a:latin typeface="Calibri"/>
            </a:endParaRPr>
          </a:p>
        </p:txBody>
      </p:sp>
      <p:cxnSp>
        <p:nvCxnSpPr>
          <p:cNvPr id="51" name="Straight Arrow Connector 50"/>
          <p:cNvCxnSpPr/>
          <p:nvPr/>
        </p:nvCxnSpPr>
        <p:spPr>
          <a:xfrm flipH="1" flipV="1">
            <a:off x="2442552" y="4023361"/>
            <a:ext cx="2093253" cy="159257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499550" y="2976023"/>
            <a:ext cx="988542" cy="369332"/>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rPr>
              <a:t>312mm</a:t>
            </a:r>
            <a:endParaRPr lang="en-GB" sz="1800" dirty="0">
              <a:solidFill>
                <a:prstClr val="black"/>
              </a:solidFill>
              <a:latin typeface="Calibri"/>
            </a:endParaRPr>
          </a:p>
        </p:txBody>
      </p:sp>
      <p:cxnSp>
        <p:nvCxnSpPr>
          <p:cNvPr id="57" name="Straight Arrow Connector 56"/>
          <p:cNvCxnSpPr/>
          <p:nvPr/>
        </p:nvCxnSpPr>
        <p:spPr>
          <a:xfrm flipH="1" flipV="1">
            <a:off x="2305049" y="2431453"/>
            <a:ext cx="109743" cy="15297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2404145" y="1700808"/>
            <a:ext cx="576064"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3" name="Picture 10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160" y="3791627"/>
            <a:ext cx="2261736" cy="2100003"/>
          </a:xfrm>
          <a:prstGeom prst="rect">
            <a:avLst/>
          </a:prstGeom>
        </p:spPr>
      </p:pic>
      <p:sp>
        <p:nvSpPr>
          <p:cNvPr id="104" name="TextBox 103"/>
          <p:cNvSpPr txBox="1"/>
          <p:nvPr/>
        </p:nvSpPr>
        <p:spPr>
          <a:xfrm>
            <a:off x="1933598" y="5361310"/>
            <a:ext cx="2446638" cy="646331"/>
          </a:xfrm>
          <a:prstGeom prst="rect">
            <a:avLst/>
          </a:prstGeom>
          <a:noFill/>
        </p:spPr>
        <p:txBody>
          <a:bodyPr wrap="square" rtlCol="0">
            <a:spAutoFit/>
          </a:bodyPr>
          <a:lstStyle/>
          <a:p>
            <a:pPr defTabSz="457200" eaLnBrk="1" fontAlgn="auto" hangingPunct="1">
              <a:spcBef>
                <a:spcPts val="0"/>
              </a:spcBef>
              <a:spcAft>
                <a:spcPts val="0"/>
              </a:spcAft>
            </a:pPr>
            <a:r>
              <a:rPr lang="en-GB" sz="1800" dirty="0" err="1" smtClean="0">
                <a:solidFill>
                  <a:prstClr val="black"/>
                </a:solidFill>
                <a:latin typeface="Calibri"/>
              </a:rPr>
              <a:t>Cryoperm</a:t>
            </a:r>
            <a:r>
              <a:rPr lang="en-GB" sz="1800" dirty="0" smtClean="0">
                <a:solidFill>
                  <a:prstClr val="black"/>
                </a:solidFill>
                <a:latin typeface="Calibri"/>
              </a:rPr>
              <a:t> (magnetic shield)</a:t>
            </a:r>
            <a:endParaRPr lang="en-GB" sz="1800" dirty="0">
              <a:solidFill>
                <a:prstClr val="black"/>
              </a:solidFill>
              <a:latin typeface="Calibri"/>
            </a:endParaRPr>
          </a:p>
        </p:txBody>
      </p:sp>
      <p:cxnSp>
        <p:nvCxnSpPr>
          <p:cNvPr id="105" name="Straight Arrow Connector 104"/>
          <p:cNvCxnSpPr/>
          <p:nvPr/>
        </p:nvCxnSpPr>
        <p:spPr>
          <a:xfrm flipH="1" flipV="1">
            <a:off x="1696745" y="5361310"/>
            <a:ext cx="297076" cy="209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217991" y="279837"/>
            <a:ext cx="1802458" cy="738664"/>
          </a:xfrm>
          <a:prstGeom prst="rect">
            <a:avLst/>
          </a:prstGeom>
          <a:noFill/>
        </p:spPr>
        <p:txBody>
          <a:bodyPr wrap="square" rtlCol="0">
            <a:spAutoFit/>
          </a:bodyPr>
          <a:lstStyle/>
          <a:p>
            <a:r>
              <a:rPr lang="en-US" sz="1400" dirty="0">
                <a:latin typeface="+mn-lt"/>
              </a:rPr>
              <a:t>Slides from </a:t>
            </a:r>
            <a:r>
              <a:rPr lang="en-US" sz="1400" dirty="0" smtClean="0">
                <a:latin typeface="+mn-lt"/>
              </a:rPr>
              <a:t>Tom Jones and Shrikant </a:t>
            </a:r>
            <a:r>
              <a:rPr lang="en-US" sz="1400" dirty="0" err="1" smtClean="0">
                <a:latin typeface="+mn-lt"/>
              </a:rPr>
              <a:t>Pattalwar</a:t>
            </a:r>
            <a:r>
              <a:rPr lang="en-US" sz="1400" dirty="0" smtClean="0">
                <a:latin typeface="+mn-lt"/>
              </a:rPr>
              <a:t> (Daresbury)</a:t>
            </a:r>
            <a:endParaRPr lang="en-US" sz="1400" dirty="0">
              <a:latin typeface="+mn-lt"/>
            </a:endParaRPr>
          </a:p>
        </p:txBody>
      </p:sp>
    </p:spTree>
    <p:extLst>
      <p:ext uri="{BB962C8B-B14F-4D97-AF65-F5344CB8AC3E}">
        <p14:creationId xmlns:p14="http://schemas.microsoft.com/office/powerpoint/2010/main" val="189664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712" t="14170" r="24373" b="11963"/>
          <a:stretch/>
        </p:blipFill>
        <p:spPr>
          <a:xfrm>
            <a:off x="2338113" y="2929794"/>
            <a:ext cx="3148288" cy="2744458"/>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711" t="14170" r="24373" b="11963"/>
          <a:stretch/>
        </p:blipFill>
        <p:spPr>
          <a:xfrm>
            <a:off x="5944723" y="873578"/>
            <a:ext cx="2758054" cy="2404279"/>
          </a:xfrm>
          <a:prstGeom prst="rect">
            <a:avLst/>
          </a:prstGeom>
        </p:spPr>
      </p:pic>
      <p:sp>
        <p:nvSpPr>
          <p:cNvPr id="2" name="Slide Number Placeholder 1"/>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9</a:t>
            </a:fld>
            <a:endParaRPr lang="en-US">
              <a:solidFill>
                <a:prstClr val="black">
                  <a:lumMod val="50000"/>
                  <a:lumOff val="50000"/>
                </a:prstClr>
              </a:solidFill>
            </a:endParaRPr>
          </a:p>
        </p:txBody>
      </p:sp>
      <p:cxnSp>
        <p:nvCxnSpPr>
          <p:cNvPr id="40" name="Straight Arrow Connector 39"/>
          <p:cNvCxnSpPr/>
          <p:nvPr/>
        </p:nvCxnSpPr>
        <p:spPr>
          <a:xfrm flipH="1" flipV="1">
            <a:off x="6005491" y="2739453"/>
            <a:ext cx="1819718" cy="81533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286689" y="3147122"/>
            <a:ext cx="769181" cy="276999"/>
          </a:xfrm>
          <a:prstGeom prst="rect">
            <a:avLst/>
          </a:prstGeom>
          <a:noFill/>
        </p:spPr>
        <p:txBody>
          <a:bodyPr wrap="square" rtlCol="0">
            <a:spAutoFit/>
          </a:bodyPr>
          <a:lstStyle/>
          <a:p>
            <a:pPr algn="ctr" defTabSz="457200" eaLnBrk="1" fontAlgn="auto" hangingPunct="1">
              <a:spcBef>
                <a:spcPts val="0"/>
              </a:spcBef>
              <a:spcAft>
                <a:spcPts val="0"/>
              </a:spcAft>
            </a:pPr>
            <a:r>
              <a:rPr lang="en-GB" sz="1200" dirty="0" smtClean="0">
                <a:solidFill>
                  <a:prstClr val="black"/>
                </a:solidFill>
                <a:latin typeface="Calibri"/>
              </a:rPr>
              <a:t>2150mm</a:t>
            </a:r>
            <a:endParaRPr lang="en-GB" sz="1200" dirty="0">
              <a:solidFill>
                <a:prstClr val="black"/>
              </a:solidFill>
              <a:latin typeface="Calibri"/>
            </a:endParaRPr>
          </a:p>
        </p:txBody>
      </p:sp>
      <p:cxnSp>
        <p:nvCxnSpPr>
          <p:cNvPr id="44" name="Straight Arrow Connector 43"/>
          <p:cNvCxnSpPr/>
          <p:nvPr/>
        </p:nvCxnSpPr>
        <p:spPr>
          <a:xfrm flipH="1">
            <a:off x="8055241" y="2861764"/>
            <a:ext cx="466357" cy="4628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8181198" y="3053449"/>
            <a:ext cx="769181" cy="276999"/>
          </a:xfrm>
          <a:prstGeom prst="rect">
            <a:avLst/>
          </a:prstGeom>
          <a:noFill/>
        </p:spPr>
        <p:txBody>
          <a:bodyPr wrap="square" rtlCol="0">
            <a:spAutoFit/>
          </a:bodyPr>
          <a:lstStyle/>
          <a:p>
            <a:pPr algn="ctr" defTabSz="457200" eaLnBrk="1" fontAlgn="auto" hangingPunct="1">
              <a:spcBef>
                <a:spcPts val="0"/>
              </a:spcBef>
              <a:spcAft>
                <a:spcPts val="0"/>
              </a:spcAft>
            </a:pPr>
            <a:r>
              <a:rPr lang="en-GB" sz="1200" dirty="0" smtClean="0">
                <a:solidFill>
                  <a:prstClr val="black"/>
                </a:solidFill>
                <a:latin typeface="Calibri"/>
              </a:rPr>
              <a:t>800mm</a:t>
            </a:r>
            <a:endParaRPr lang="en-GB" sz="1200" dirty="0">
              <a:solidFill>
                <a:prstClr val="black"/>
              </a:solidFill>
              <a:latin typeface="Calibri"/>
            </a:endParaRPr>
          </a:p>
        </p:txBody>
      </p:sp>
      <p:cxnSp>
        <p:nvCxnSpPr>
          <p:cNvPr id="50" name="Straight Arrow Connector 49"/>
          <p:cNvCxnSpPr/>
          <p:nvPr/>
        </p:nvCxnSpPr>
        <p:spPr>
          <a:xfrm>
            <a:off x="5796684" y="881544"/>
            <a:ext cx="65661" cy="165618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074418" y="1349596"/>
            <a:ext cx="769181" cy="276999"/>
          </a:xfrm>
          <a:prstGeom prst="rect">
            <a:avLst/>
          </a:prstGeom>
          <a:noFill/>
        </p:spPr>
        <p:txBody>
          <a:bodyPr wrap="square" rtlCol="0">
            <a:spAutoFit/>
          </a:bodyPr>
          <a:lstStyle/>
          <a:p>
            <a:pPr algn="ctr" defTabSz="457200" eaLnBrk="1" fontAlgn="auto" hangingPunct="1">
              <a:spcBef>
                <a:spcPts val="0"/>
              </a:spcBef>
              <a:spcAft>
                <a:spcPts val="0"/>
              </a:spcAft>
            </a:pPr>
            <a:r>
              <a:rPr lang="en-GB" sz="1200" dirty="0" smtClean="0">
                <a:solidFill>
                  <a:prstClr val="black"/>
                </a:solidFill>
                <a:latin typeface="Calibri"/>
              </a:rPr>
              <a:t>1520mm</a:t>
            </a:r>
            <a:endParaRPr lang="en-GB" sz="1200" dirty="0">
              <a:solidFill>
                <a:prstClr val="black"/>
              </a:solidFill>
              <a:latin typeface="Calibri"/>
            </a:endParaRPr>
          </a:p>
        </p:txBody>
      </p:sp>
      <p:sp>
        <p:nvSpPr>
          <p:cNvPr id="27" name="Title 1"/>
          <p:cNvSpPr txBox="1">
            <a:spLocks/>
          </p:cNvSpPr>
          <p:nvPr/>
        </p:nvSpPr>
        <p:spPr>
          <a:xfrm>
            <a:off x="0" y="0"/>
            <a:ext cx="9144000" cy="414670"/>
          </a:xfrm>
          <a:prstGeom prst="rect">
            <a:avLst/>
          </a:prstGeom>
          <a:solidFill>
            <a:schemeClr val="tx2"/>
          </a:solidFill>
        </p:spPr>
        <p:txBody>
          <a:bodyPr/>
          <a:lstStyle/>
          <a:p>
            <a:pPr algn="ctr" defTabSz="457200" eaLnBrk="1" fontAlgn="auto" hangingPunct="1">
              <a:spcAft>
                <a:spcPts val="0"/>
              </a:spcAft>
              <a:defRPr/>
            </a:pPr>
            <a:r>
              <a:rPr lang="en-GB" dirty="0" smtClean="0">
                <a:solidFill>
                  <a:prstClr val="white"/>
                </a:solidFill>
                <a:latin typeface="Calibri"/>
              </a:rPr>
              <a:t>Cryomodule Concept  </a:t>
            </a:r>
            <a:endParaRPr lang="en-GB" dirty="0">
              <a:solidFill>
                <a:prstClr val="white"/>
              </a:solidFill>
              <a:latin typeface="Calibri"/>
            </a:endParaRPr>
          </a:p>
        </p:txBody>
      </p:sp>
      <p:sp>
        <p:nvSpPr>
          <p:cNvPr id="31" name="Rectangle 30"/>
          <p:cNvSpPr/>
          <p:nvPr/>
        </p:nvSpPr>
        <p:spPr>
          <a:xfrm>
            <a:off x="1187010" y="5811969"/>
            <a:ext cx="6919392" cy="66752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r>
              <a:rPr lang="en-GB" sz="1200" i="1" dirty="0" smtClean="0">
                <a:solidFill>
                  <a:prstClr val="black"/>
                </a:solidFill>
              </a:rPr>
              <a:t>More details in  -  Conceptual design of a Cryomodule for Crab Cavities for HiLumi-LHC  </a:t>
            </a:r>
          </a:p>
          <a:p>
            <a:pPr defTabSz="457200" eaLnBrk="1" fontAlgn="auto" hangingPunct="1">
              <a:spcBef>
                <a:spcPts val="0"/>
              </a:spcBef>
              <a:spcAft>
                <a:spcPts val="0"/>
              </a:spcAft>
            </a:pPr>
            <a:r>
              <a:rPr lang="en-GB" sz="1200" i="1" dirty="0">
                <a:solidFill>
                  <a:prstClr val="black"/>
                </a:solidFill>
              </a:rPr>
              <a:t>	</a:t>
            </a:r>
            <a:r>
              <a:rPr lang="en-GB" sz="1200" i="1" dirty="0" smtClean="0">
                <a:solidFill>
                  <a:prstClr val="black"/>
                </a:solidFill>
              </a:rPr>
              <a:t>	      S. Pattalwar,  et al, MOP 087,  SRF 2013, Paris</a:t>
            </a:r>
            <a:endParaRPr lang="en-GB" sz="1200" i="1" dirty="0">
              <a:solidFill>
                <a:prstClr val="black"/>
              </a:solidFill>
            </a:endParaRPr>
          </a:p>
        </p:txBody>
      </p:sp>
      <p:sp>
        <p:nvSpPr>
          <p:cNvPr id="32" name="Footer Placeholder 31"/>
          <p:cNvSpPr>
            <a:spLocks noGrp="1"/>
          </p:cNvSpPr>
          <p:nvPr>
            <p:ph type="ftr" sz="quarter" idx="11"/>
          </p:nvPr>
        </p:nvSpPr>
        <p:spPr/>
        <p:txBody>
          <a:bodyPr/>
          <a:lstStyle/>
          <a:p>
            <a:r>
              <a:rPr lang="en-US" smtClean="0">
                <a:solidFill>
                  <a:srgbClr val="1F497D"/>
                </a:solidFill>
              </a:rPr>
              <a:t>Shrikant Pattalwar    CC 13   CERN    DEC 9-10, 2013</a:t>
            </a:r>
            <a:endParaRPr lang="en-US" dirty="0">
              <a:solidFill>
                <a:srgbClr val="1F497D"/>
              </a:solidFill>
            </a:endParaRPr>
          </a:p>
        </p:txBody>
      </p:sp>
      <p:sp>
        <p:nvSpPr>
          <p:cNvPr id="30" name="TextBox 29"/>
          <p:cNvSpPr txBox="1"/>
          <p:nvPr/>
        </p:nvSpPr>
        <p:spPr>
          <a:xfrm>
            <a:off x="5697685" y="4230298"/>
            <a:ext cx="2853398" cy="954107"/>
          </a:xfrm>
          <a:prstGeom prst="rect">
            <a:avLst/>
          </a:prstGeom>
          <a:noFill/>
          <a:ln>
            <a:solidFill>
              <a:srgbClr val="FFC000"/>
            </a:solidFill>
          </a:ln>
        </p:spPr>
        <p:txBody>
          <a:bodyPr wrap="square" rtlCol="0">
            <a:spAutoFit/>
          </a:bodyPr>
          <a:lstStyle/>
          <a:p>
            <a:pPr defTabSz="457200" eaLnBrk="1" fontAlgn="auto" hangingPunct="1">
              <a:spcBef>
                <a:spcPts val="0"/>
              </a:spcBef>
              <a:spcAft>
                <a:spcPts val="0"/>
              </a:spcAft>
            </a:pPr>
            <a:r>
              <a:rPr lang="en-GB" sz="1400" b="1" dirty="0" smtClean="0">
                <a:solidFill>
                  <a:prstClr val="black"/>
                </a:solidFill>
                <a:latin typeface="Calibri"/>
              </a:rPr>
              <a:t>Design Approach</a:t>
            </a:r>
            <a:r>
              <a:rPr lang="en-GB" sz="1400" i="1" dirty="0" smtClean="0">
                <a:solidFill>
                  <a:prstClr val="black"/>
                </a:solidFill>
                <a:latin typeface="Calibri"/>
              </a:rPr>
              <a:t> </a:t>
            </a:r>
          </a:p>
          <a:p>
            <a:pPr defTabSz="457200" eaLnBrk="1" fontAlgn="auto" hangingPunct="1">
              <a:spcBef>
                <a:spcPts val="0"/>
              </a:spcBef>
              <a:spcAft>
                <a:spcPts val="0"/>
              </a:spcAft>
            </a:pPr>
            <a:r>
              <a:rPr lang="en-GB" sz="1400" i="1" dirty="0" smtClean="0">
                <a:solidFill>
                  <a:prstClr val="black"/>
                </a:solidFill>
                <a:latin typeface="Calibri"/>
              </a:rPr>
              <a:t>Provide sufficient  and easy access to internal components during assembly and  after installation</a:t>
            </a:r>
          </a:p>
        </p:txBody>
      </p:sp>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16698" t="14213" r="13302" b="8302"/>
          <a:stretch/>
        </p:blipFill>
        <p:spPr>
          <a:xfrm>
            <a:off x="0" y="331282"/>
            <a:ext cx="3742659" cy="3107114"/>
          </a:xfrm>
          <a:prstGeom prst="rect">
            <a:avLst/>
          </a:prstGeom>
        </p:spPr>
      </p:pic>
      <p:sp>
        <p:nvSpPr>
          <p:cNvPr id="35" name="TextBox 34"/>
          <p:cNvSpPr txBox="1"/>
          <p:nvPr/>
        </p:nvSpPr>
        <p:spPr>
          <a:xfrm>
            <a:off x="159487" y="531628"/>
            <a:ext cx="1678665" cy="369332"/>
          </a:xfrm>
          <a:prstGeom prst="rect">
            <a:avLst/>
          </a:prstGeom>
          <a:noFill/>
        </p:spPr>
        <p:txBody>
          <a:bodyPr wrap="none" rtlCol="0">
            <a:spAutoFit/>
          </a:bodyPr>
          <a:lstStyle/>
          <a:p>
            <a:pPr defTabSz="457200" eaLnBrk="1" fontAlgn="auto" hangingPunct="1">
              <a:spcBef>
                <a:spcPts val="0"/>
              </a:spcBef>
              <a:spcAft>
                <a:spcPts val="0"/>
              </a:spcAft>
            </a:pPr>
            <a:r>
              <a:rPr lang="en-GB" sz="1800" dirty="0" smtClean="0">
                <a:solidFill>
                  <a:prstClr val="black"/>
                </a:solidFill>
                <a:latin typeface="Calibri"/>
              </a:rPr>
              <a:t>December 2012</a:t>
            </a:r>
            <a:endParaRPr lang="en-GB" sz="1800" dirty="0">
              <a:solidFill>
                <a:prstClr val="black"/>
              </a:solidFill>
              <a:latin typeface="Calibri"/>
            </a:endParaRPr>
          </a:p>
        </p:txBody>
      </p:sp>
      <p:sp>
        <p:nvSpPr>
          <p:cNvPr id="36" name="TextBox 35"/>
          <p:cNvSpPr txBox="1"/>
          <p:nvPr/>
        </p:nvSpPr>
        <p:spPr>
          <a:xfrm>
            <a:off x="864780" y="4373526"/>
            <a:ext cx="1355499" cy="369332"/>
          </a:xfrm>
          <a:prstGeom prst="rect">
            <a:avLst/>
          </a:prstGeom>
          <a:noFill/>
        </p:spPr>
        <p:txBody>
          <a:bodyPr wrap="none" rtlCol="0">
            <a:spAutoFit/>
          </a:bodyPr>
          <a:lstStyle/>
          <a:p>
            <a:pPr defTabSz="457200" eaLnBrk="1" fontAlgn="auto" hangingPunct="1">
              <a:spcBef>
                <a:spcPts val="0"/>
              </a:spcBef>
              <a:spcAft>
                <a:spcPts val="0"/>
              </a:spcAft>
            </a:pPr>
            <a:r>
              <a:rPr lang="en-GB" sz="1800" dirty="0" smtClean="0">
                <a:solidFill>
                  <a:prstClr val="black"/>
                </a:solidFill>
                <a:latin typeface="Calibri"/>
              </a:rPr>
              <a:t>August 2013</a:t>
            </a:r>
            <a:endParaRPr lang="en-GB" sz="1800" dirty="0">
              <a:solidFill>
                <a:prstClr val="black"/>
              </a:solidFill>
              <a:latin typeface="Calibri"/>
            </a:endParaRPr>
          </a:p>
        </p:txBody>
      </p:sp>
      <p:sp>
        <p:nvSpPr>
          <p:cNvPr id="37" name="Right Arrow 36"/>
          <p:cNvSpPr/>
          <p:nvPr/>
        </p:nvSpPr>
        <p:spPr>
          <a:xfrm rot="2996309">
            <a:off x="3153760" y="2164522"/>
            <a:ext cx="492214" cy="3682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326206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iLumiLHC_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HiLumiLHC_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40089</TotalTime>
  <Pages>1</Pages>
  <Words>739</Words>
  <Application>Microsoft Office PowerPoint</Application>
  <PresentationFormat>On-screen Show (4:3)</PresentationFormat>
  <Paragraphs>121</Paragraphs>
  <Slides>17</Slides>
  <Notes>1</Notes>
  <HiddenSlides>0</HiddenSlides>
  <MMClips>0</MMClips>
  <ScaleCrop>false</ScaleCrop>
  <HeadingPairs>
    <vt:vector size="6" baseType="variant">
      <vt:variant>
        <vt:lpstr>Theme</vt:lpstr>
      </vt:variant>
      <vt:variant>
        <vt:i4>3</vt:i4>
      </vt:variant>
      <vt:variant>
        <vt:lpstr>Slide Titles</vt:lpstr>
      </vt:variant>
      <vt:variant>
        <vt:i4>17</vt:i4>
      </vt:variant>
      <vt:variant>
        <vt:lpstr>Custom Shows</vt:lpstr>
      </vt:variant>
      <vt:variant>
        <vt:i4>1</vt:i4>
      </vt:variant>
    </vt:vector>
  </HeadingPairs>
  <TitlesOfParts>
    <vt:vector size="21" baseType="lpstr">
      <vt:lpstr>Office Theme</vt:lpstr>
      <vt:lpstr>HiLumiLHC_PresentationTemplate</vt:lpstr>
      <vt:lpstr>1_HiLumiLHC_PresentationTemplate</vt:lpstr>
      <vt:lpstr>Dressed Cavity Fabrication and Integration</vt:lpstr>
      <vt:lpstr>Dress Cavity and Cryomodule Highlights</vt:lpstr>
      <vt:lpstr>Dress Cavity and Cryomodule Highlights (cont’d)</vt:lpstr>
      <vt:lpstr>PowerPoint Presentation</vt:lpstr>
      <vt:lpstr>PowerPoint Presentation</vt:lpstr>
      <vt:lpstr>PowerPoint Presentation</vt:lpstr>
      <vt:lpstr>4-Rod (Daresbury)</vt:lpstr>
      <vt:lpstr>Helium vessel conceptual design</vt:lpstr>
      <vt:lpstr>PowerPoint Presentation</vt:lpstr>
      <vt:lpstr>Double Quarter Wave (BNL)</vt:lpstr>
      <vt:lpstr>PowerPoint Presentation</vt:lpstr>
      <vt:lpstr>PowerPoint Presentation</vt:lpstr>
      <vt:lpstr>RF Dipole (ODU and Fermilab)</vt:lpstr>
      <vt:lpstr>RF dipole dressed cavity assembly</vt:lpstr>
      <vt:lpstr>RF dipole cryomodule assembly concept</vt:lpstr>
      <vt:lpstr>RF dipole cryomodule assembly concept cross section</vt:lpstr>
      <vt:lpstr>Dress Cavity and Cryomodule Status</vt:lpstr>
      <vt:lpstr>Custom Show 1</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Division Future Plans</dc:title>
  <dc:subject>Berkeley Lab Generic Presentation</dc:subject>
  <dc:creator>PCuser</dc:creator>
  <cp:keywords>Presentation Generic</cp:keywords>
  <cp:lastModifiedBy>Thomas H. Nicol x3441 03380N</cp:lastModifiedBy>
  <cp:revision>1877</cp:revision>
  <cp:lastPrinted>2013-05-21T20:49:58Z</cp:lastPrinted>
  <dcterms:created xsi:type="dcterms:W3CDTF">2004-10-30T19:36:16Z</dcterms:created>
  <dcterms:modified xsi:type="dcterms:W3CDTF">2014-02-13T22:33:39Z</dcterms:modified>
</cp:coreProperties>
</file>