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22"/>
  </p:notesMasterIdLst>
  <p:handoutMasterIdLst>
    <p:handoutMasterId r:id="rId23"/>
  </p:handoutMasterIdLst>
  <p:sldIdLst>
    <p:sldId id="1159" r:id="rId2"/>
    <p:sldId id="1189" r:id="rId3"/>
    <p:sldId id="1190" r:id="rId4"/>
    <p:sldId id="1209" r:id="rId5"/>
    <p:sldId id="1210" r:id="rId6"/>
    <p:sldId id="1211" r:id="rId7"/>
    <p:sldId id="1191" r:id="rId8"/>
    <p:sldId id="1193" r:id="rId9"/>
    <p:sldId id="1195" r:id="rId10"/>
    <p:sldId id="1208" r:id="rId11"/>
    <p:sldId id="1196" r:id="rId12"/>
    <p:sldId id="1213" r:id="rId13"/>
    <p:sldId id="1197" r:id="rId14"/>
    <p:sldId id="1201" r:id="rId15"/>
    <p:sldId id="1198" r:id="rId16"/>
    <p:sldId id="1199" r:id="rId17"/>
    <p:sldId id="1200" r:id="rId18"/>
    <p:sldId id="1207" r:id="rId19"/>
    <p:sldId id="1204" r:id="rId20"/>
    <p:sldId id="1205" r:id="rId21"/>
  </p:sldIdLst>
  <p:sldSz cx="9144000" cy="6858000" type="screen4x3"/>
  <p:notesSz cx="6934200" cy="9220200"/>
  <p:custShowLst>
    <p:custShow name="Custom Show 1" id="0">
      <p:sldLst/>
    </p:custShow>
  </p:custShow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A. Hoffer" initials="DA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ECE00"/>
    <a:srgbClr val="3BB408"/>
    <a:srgbClr val="0033CC"/>
    <a:srgbClr val="FF3300"/>
    <a:srgbClr val="003399"/>
    <a:srgbClr val="003366"/>
    <a:srgbClr val="800000"/>
    <a:srgbClr val="FF9966"/>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19" autoAdjust="0"/>
    <p:restoredTop sz="98933" autoAdjust="0"/>
  </p:normalViewPr>
  <p:slideViewPr>
    <p:cSldViewPr>
      <p:cViewPr>
        <p:scale>
          <a:sx n="110" d="100"/>
          <a:sy n="110" d="100"/>
        </p:scale>
        <p:origin x="-1432"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2496" y="-78"/>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inping\Desktop\LHC-CC13\Ref\Test%20Results%20in%20Nov%202013\CrabCavity_4Kto2K_1122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5751732956457"/>
          <c:y val="0.190205935796487"/>
          <c:w val="0.717983713574265"/>
          <c:h val="0.592532303654351"/>
        </c:manualLayout>
      </c:layout>
      <c:scatterChart>
        <c:scatterStyle val="smoothMarker"/>
        <c:varyColors val="0"/>
        <c:ser>
          <c:idx val="0"/>
          <c:order val="0"/>
          <c:tx>
            <c:v>Rs (T)</c:v>
          </c:tx>
          <c:spPr>
            <a:ln w="28575">
              <a:noFill/>
            </a:ln>
          </c:spPr>
          <c:marker>
            <c:symbol val="diamond"/>
            <c:size val="5"/>
            <c:spPr>
              <a:solidFill>
                <a:srgbClr val="000080"/>
              </a:solidFill>
              <a:ln>
                <a:solidFill>
                  <a:srgbClr val="000080"/>
                </a:solidFill>
                <a:prstDash val="solid"/>
              </a:ln>
            </c:spPr>
          </c:marker>
          <c:xVal>
            <c:numRef>
              <c:f>QvsEt!$G$7:$G$44</c:f>
              <c:numCache>
                <c:formatCode>0.00</c:formatCode>
                <c:ptCount val="38"/>
                <c:pt idx="0">
                  <c:v>4.3</c:v>
                </c:pt>
                <c:pt idx="1">
                  <c:v>4.14</c:v>
                </c:pt>
                <c:pt idx="2">
                  <c:v>4.1</c:v>
                </c:pt>
                <c:pt idx="3">
                  <c:v>4.07</c:v>
                </c:pt>
                <c:pt idx="4">
                  <c:v>4.01</c:v>
                </c:pt>
                <c:pt idx="5">
                  <c:v>3.94</c:v>
                </c:pt>
                <c:pt idx="6">
                  <c:v>3.9</c:v>
                </c:pt>
                <c:pt idx="7">
                  <c:v>3.85</c:v>
                </c:pt>
                <c:pt idx="8">
                  <c:v>3.75</c:v>
                </c:pt>
                <c:pt idx="9">
                  <c:v>3.66</c:v>
                </c:pt>
                <c:pt idx="10">
                  <c:v>3.6</c:v>
                </c:pt>
                <c:pt idx="11">
                  <c:v>3.51</c:v>
                </c:pt>
                <c:pt idx="12">
                  <c:v>3.44</c:v>
                </c:pt>
                <c:pt idx="13">
                  <c:v>3.38</c:v>
                </c:pt>
                <c:pt idx="14">
                  <c:v>3.29</c:v>
                </c:pt>
                <c:pt idx="15">
                  <c:v>3.2</c:v>
                </c:pt>
                <c:pt idx="16">
                  <c:v>3.14</c:v>
                </c:pt>
                <c:pt idx="17">
                  <c:v>3.08</c:v>
                </c:pt>
                <c:pt idx="18">
                  <c:v>3.01</c:v>
                </c:pt>
                <c:pt idx="19">
                  <c:v>2.93</c:v>
                </c:pt>
                <c:pt idx="20">
                  <c:v>2.85</c:v>
                </c:pt>
                <c:pt idx="21">
                  <c:v>2.78</c:v>
                </c:pt>
                <c:pt idx="22">
                  <c:v>2.7</c:v>
                </c:pt>
                <c:pt idx="23">
                  <c:v>2.64</c:v>
                </c:pt>
                <c:pt idx="24">
                  <c:v>2.59</c:v>
                </c:pt>
                <c:pt idx="25">
                  <c:v>2.53</c:v>
                </c:pt>
                <c:pt idx="26">
                  <c:v>2.45</c:v>
                </c:pt>
                <c:pt idx="27">
                  <c:v>2.38</c:v>
                </c:pt>
                <c:pt idx="28">
                  <c:v>2.319999999999998</c:v>
                </c:pt>
                <c:pt idx="29">
                  <c:v>2.27</c:v>
                </c:pt>
                <c:pt idx="30">
                  <c:v>2.22</c:v>
                </c:pt>
                <c:pt idx="31">
                  <c:v>2.17</c:v>
                </c:pt>
                <c:pt idx="32">
                  <c:v>2.11</c:v>
                </c:pt>
                <c:pt idx="33">
                  <c:v>2.05</c:v>
                </c:pt>
                <c:pt idx="34">
                  <c:v>1.99</c:v>
                </c:pt>
                <c:pt idx="35">
                  <c:v>1.93</c:v>
                </c:pt>
                <c:pt idx="36">
                  <c:v>1.86</c:v>
                </c:pt>
                <c:pt idx="37">
                  <c:v>1.84</c:v>
                </c:pt>
              </c:numCache>
            </c:numRef>
          </c:xVal>
          <c:yVal>
            <c:numRef>
              <c:f>QvsEt!$Z$7:$Z$44</c:f>
              <c:numCache>
                <c:formatCode>General</c:formatCode>
                <c:ptCount val="38"/>
                <c:pt idx="0">
                  <c:v>56.9548108686318</c:v>
                </c:pt>
                <c:pt idx="1">
                  <c:v>52.4624981766538</c:v>
                </c:pt>
                <c:pt idx="2">
                  <c:v>51.34271935725192</c:v>
                </c:pt>
                <c:pt idx="3">
                  <c:v>50.3601521183402</c:v>
                </c:pt>
                <c:pt idx="4">
                  <c:v>48.90570077310263</c:v>
                </c:pt>
                <c:pt idx="5">
                  <c:v>46.75771992877967</c:v>
                </c:pt>
                <c:pt idx="6">
                  <c:v>45.7378451765793</c:v>
                </c:pt>
                <c:pt idx="7">
                  <c:v>44.4315405344841</c:v>
                </c:pt>
                <c:pt idx="8">
                  <c:v>41.81128601281141</c:v>
                </c:pt>
                <c:pt idx="9">
                  <c:v>39.55201429261624</c:v>
                </c:pt>
                <c:pt idx="10">
                  <c:v>37.57266775608983</c:v>
                </c:pt>
                <c:pt idx="11">
                  <c:v>36.15903193243903</c:v>
                </c:pt>
                <c:pt idx="12">
                  <c:v>34.36055359949185</c:v>
                </c:pt>
                <c:pt idx="13">
                  <c:v>33.59413879439619</c:v>
                </c:pt>
                <c:pt idx="14">
                  <c:v>31.90878330795789</c:v>
                </c:pt>
                <c:pt idx="15">
                  <c:v>30.31441765601411</c:v>
                </c:pt>
                <c:pt idx="16">
                  <c:v>29.30787097842193</c:v>
                </c:pt>
                <c:pt idx="17">
                  <c:v>28.40660262352336</c:v>
                </c:pt>
                <c:pt idx="18">
                  <c:v>27.29084577621444</c:v>
                </c:pt>
                <c:pt idx="19">
                  <c:v>26.28567153076585</c:v>
                </c:pt>
                <c:pt idx="20">
                  <c:v>25.30968616979273</c:v>
                </c:pt>
                <c:pt idx="21">
                  <c:v>24.44819011520915</c:v>
                </c:pt>
                <c:pt idx="22">
                  <c:v>23.54384585717631</c:v>
                </c:pt>
                <c:pt idx="23">
                  <c:v>22.92116160427113</c:v>
                </c:pt>
                <c:pt idx="24">
                  <c:v>22.42609005766358</c:v>
                </c:pt>
                <c:pt idx="25">
                  <c:v>21.99478710829143</c:v>
                </c:pt>
                <c:pt idx="26">
                  <c:v>21.40421666929644</c:v>
                </c:pt>
                <c:pt idx="27">
                  <c:v>20.9140710982386</c:v>
                </c:pt>
                <c:pt idx="28">
                  <c:v>20.44642248278364</c:v>
                </c:pt>
                <c:pt idx="29">
                  <c:v>20.13333292865205</c:v>
                </c:pt>
                <c:pt idx="30">
                  <c:v>19.87437432751633</c:v>
                </c:pt>
                <c:pt idx="31">
                  <c:v>19.93795825391048</c:v>
                </c:pt>
                <c:pt idx="32">
                  <c:v>19.77916269428901</c:v>
                </c:pt>
                <c:pt idx="33">
                  <c:v>19.62407884024351</c:v>
                </c:pt>
                <c:pt idx="34">
                  <c:v>19.41829938779128</c:v>
                </c:pt>
                <c:pt idx="35">
                  <c:v>19.2128589122616</c:v>
                </c:pt>
                <c:pt idx="36">
                  <c:v>19.11004274722024</c:v>
                </c:pt>
                <c:pt idx="37">
                  <c:v>18.60054028308873</c:v>
                </c:pt>
              </c:numCache>
            </c:numRef>
          </c:yVal>
          <c:smooth val="1"/>
        </c:ser>
        <c:ser>
          <c:idx val="1"/>
          <c:order val="1"/>
          <c:tx>
            <c:v>Fitting</c:v>
          </c:tx>
          <c:spPr>
            <a:ln w="28575">
              <a:solidFill>
                <a:srgbClr val="C00000"/>
              </a:solidFill>
            </a:ln>
          </c:spPr>
          <c:marker>
            <c:symbol val="none"/>
          </c:marker>
          <c:xVal>
            <c:numRef>
              <c:f>Sheet1!$A$20:$A$57</c:f>
              <c:numCache>
                <c:formatCode>General</c:formatCode>
                <c:ptCount val="38"/>
                <c:pt idx="0">
                  <c:v>4.3</c:v>
                </c:pt>
                <c:pt idx="1">
                  <c:v>4.14</c:v>
                </c:pt>
                <c:pt idx="2">
                  <c:v>4.1</c:v>
                </c:pt>
                <c:pt idx="3">
                  <c:v>4.07</c:v>
                </c:pt>
                <c:pt idx="4">
                  <c:v>4.01</c:v>
                </c:pt>
                <c:pt idx="5">
                  <c:v>3.94</c:v>
                </c:pt>
                <c:pt idx="6">
                  <c:v>3.9</c:v>
                </c:pt>
                <c:pt idx="7">
                  <c:v>3.85</c:v>
                </c:pt>
                <c:pt idx="8">
                  <c:v>3.75</c:v>
                </c:pt>
                <c:pt idx="9">
                  <c:v>3.66</c:v>
                </c:pt>
                <c:pt idx="10">
                  <c:v>3.6</c:v>
                </c:pt>
                <c:pt idx="11">
                  <c:v>3.51</c:v>
                </c:pt>
                <c:pt idx="12">
                  <c:v>3.44</c:v>
                </c:pt>
                <c:pt idx="13">
                  <c:v>3.38</c:v>
                </c:pt>
                <c:pt idx="14">
                  <c:v>3.29</c:v>
                </c:pt>
                <c:pt idx="15">
                  <c:v>3.2</c:v>
                </c:pt>
                <c:pt idx="16">
                  <c:v>3.14</c:v>
                </c:pt>
                <c:pt idx="17">
                  <c:v>3.08</c:v>
                </c:pt>
                <c:pt idx="18">
                  <c:v>3.01</c:v>
                </c:pt>
                <c:pt idx="19">
                  <c:v>2.93</c:v>
                </c:pt>
                <c:pt idx="20">
                  <c:v>2.85</c:v>
                </c:pt>
                <c:pt idx="21">
                  <c:v>2.78</c:v>
                </c:pt>
                <c:pt idx="22">
                  <c:v>2.7</c:v>
                </c:pt>
                <c:pt idx="23">
                  <c:v>2.64</c:v>
                </c:pt>
                <c:pt idx="24">
                  <c:v>2.59</c:v>
                </c:pt>
                <c:pt idx="25">
                  <c:v>2.53</c:v>
                </c:pt>
                <c:pt idx="26">
                  <c:v>2.45</c:v>
                </c:pt>
                <c:pt idx="27">
                  <c:v>2.38</c:v>
                </c:pt>
                <c:pt idx="28">
                  <c:v>2.319999999999998</c:v>
                </c:pt>
                <c:pt idx="29">
                  <c:v>2.27</c:v>
                </c:pt>
                <c:pt idx="30">
                  <c:v>2.22</c:v>
                </c:pt>
                <c:pt idx="31">
                  <c:v>2.17</c:v>
                </c:pt>
                <c:pt idx="32">
                  <c:v>2.11</c:v>
                </c:pt>
                <c:pt idx="33">
                  <c:v>2.05</c:v>
                </c:pt>
                <c:pt idx="34">
                  <c:v>1.99</c:v>
                </c:pt>
                <c:pt idx="35">
                  <c:v>1.93</c:v>
                </c:pt>
                <c:pt idx="36">
                  <c:v>1.86</c:v>
                </c:pt>
                <c:pt idx="37">
                  <c:v>1.84</c:v>
                </c:pt>
              </c:numCache>
            </c:numRef>
          </c:xVal>
          <c:yVal>
            <c:numRef>
              <c:f>Sheet1!$F$20:$F$57</c:f>
              <c:numCache>
                <c:formatCode>0.00</c:formatCode>
                <c:ptCount val="38"/>
                <c:pt idx="0">
                  <c:v>57.4465</c:v>
                </c:pt>
                <c:pt idx="1">
                  <c:v>52.4139</c:v>
                </c:pt>
                <c:pt idx="2">
                  <c:v>51.2148</c:v>
                </c:pt>
                <c:pt idx="3">
                  <c:v>50.3311</c:v>
                </c:pt>
                <c:pt idx="4">
                  <c:v>48.6026</c:v>
                </c:pt>
                <c:pt idx="5">
                  <c:v>46.6517</c:v>
                </c:pt>
                <c:pt idx="6">
                  <c:v>45.56820000000001</c:v>
                </c:pt>
                <c:pt idx="7">
                  <c:v>44.2462</c:v>
                </c:pt>
                <c:pt idx="8">
                  <c:v>41.70860000000001</c:v>
                </c:pt>
                <c:pt idx="9">
                  <c:v>39.5459</c:v>
                </c:pt>
                <c:pt idx="10">
                  <c:v>38.16770000000001</c:v>
                </c:pt>
                <c:pt idx="11">
                  <c:v>36.19540000000001</c:v>
                </c:pt>
                <c:pt idx="12">
                  <c:v>34.74020000000001</c:v>
                </c:pt>
                <c:pt idx="13">
                  <c:v>33.5479</c:v>
                </c:pt>
                <c:pt idx="14">
                  <c:v>31.8542</c:v>
                </c:pt>
                <c:pt idx="15">
                  <c:v>30.2742</c:v>
                </c:pt>
                <c:pt idx="16">
                  <c:v>29.284</c:v>
                </c:pt>
                <c:pt idx="17">
                  <c:v>28.3439</c:v>
                </c:pt>
                <c:pt idx="18">
                  <c:v>27.31049999999999</c:v>
                </c:pt>
                <c:pt idx="19">
                  <c:v>26.2122</c:v>
                </c:pt>
                <c:pt idx="20">
                  <c:v>25.2015</c:v>
                </c:pt>
                <c:pt idx="21">
                  <c:v>24.38790000000001</c:v>
                </c:pt>
                <c:pt idx="22">
                  <c:v>23.5377</c:v>
                </c:pt>
                <c:pt idx="23">
                  <c:v>22.9548</c:v>
                </c:pt>
                <c:pt idx="24">
                  <c:v>22.5041</c:v>
                </c:pt>
                <c:pt idx="25">
                  <c:v>22.00439999999999</c:v>
                </c:pt>
                <c:pt idx="26">
                  <c:v>21.40579999999999</c:v>
                </c:pt>
                <c:pt idx="27">
                  <c:v>20.94319999999998</c:v>
                </c:pt>
                <c:pt idx="28">
                  <c:v>20.5901</c:v>
                </c:pt>
                <c:pt idx="29">
                  <c:v>20.3252</c:v>
                </c:pt>
                <c:pt idx="30">
                  <c:v>20.08579999999999</c:v>
                </c:pt>
                <c:pt idx="31">
                  <c:v>19.8706</c:v>
                </c:pt>
                <c:pt idx="32">
                  <c:v>19.64279999999998</c:v>
                </c:pt>
                <c:pt idx="33">
                  <c:v>19.44589999999998</c:v>
                </c:pt>
                <c:pt idx="34">
                  <c:v>19.2777</c:v>
                </c:pt>
                <c:pt idx="35">
                  <c:v>19.1356</c:v>
                </c:pt>
                <c:pt idx="36">
                  <c:v>18.99969999999998</c:v>
                </c:pt>
                <c:pt idx="37">
                  <c:v>18.9663</c:v>
                </c:pt>
              </c:numCache>
            </c:numRef>
          </c:yVal>
          <c:smooth val="1"/>
        </c:ser>
        <c:dLbls>
          <c:showLegendKey val="0"/>
          <c:showVal val="0"/>
          <c:showCatName val="0"/>
          <c:showSerName val="0"/>
          <c:showPercent val="0"/>
          <c:showBubbleSize val="0"/>
        </c:dLbls>
        <c:axId val="2068639080"/>
        <c:axId val="2068519096"/>
      </c:scatterChart>
      <c:valAx>
        <c:axId val="2068639080"/>
        <c:scaling>
          <c:orientation val="minMax"/>
          <c:max val="4.5"/>
          <c:min val="1.5"/>
        </c:scaling>
        <c:delete val="0"/>
        <c:axPos val="b"/>
        <c:majorGridlines/>
        <c:title>
          <c:tx>
            <c:rich>
              <a:bodyPr/>
              <a:lstStyle/>
              <a:p>
                <a:pPr>
                  <a:defRPr sz="1200"/>
                </a:pPr>
                <a:r>
                  <a:rPr lang="en-US" sz="1200"/>
                  <a:t>T [K]</a:t>
                </a:r>
              </a:p>
            </c:rich>
          </c:tx>
          <c:layout>
            <c:manualLayout>
              <c:xMode val="edge"/>
              <c:yMode val="edge"/>
              <c:x val="0.542785212081651"/>
              <c:y val="0.929874865713001"/>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a:pPr>
            <a:endParaRPr lang="en-US"/>
          </a:p>
        </c:txPr>
        <c:crossAx val="2068519096"/>
        <c:crosses val="autoZero"/>
        <c:crossBetween val="midCat"/>
      </c:valAx>
      <c:valAx>
        <c:axId val="2068519096"/>
        <c:scaling>
          <c:orientation val="minMax"/>
          <c:min val="0.0"/>
        </c:scaling>
        <c:delete val="0"/>
        <c:axPos val="l"/>
        <c:majorGridlines>
          <c:spPr>
            <a:ln w="3175">
              <a:solidFill>
                <a:srgbClr val="000000"/>
              </a:solidFill>
              <a:prstDash val="solid"/>
            </a:ln>
          </c:spPr>
        </c:majorGridlines>
        <c:title>
          <c:tx>
            <c:rich>
              <a:bodyPr/>
              <a:lstStyle/>
              <a:p>
                <a:pPr>
                  <a:defRPr sz="1200"/>
                </a:pPr>
                <a:r>
                  <a:rPr lang="en-US" sz="1200"/>
                  <a:t>Rs [n</a:t>
                </a:r>
                <a:r>
                  <a:rPr lang="el-GR" sz="1200"/>
                  <a:t>Ω</a:t>
                </a:r>
                <a:r>
                  <a:rPr lang="en-US" sz="1200"/>
                  <a:t>]</a:t>
                </a:r>
              </a:p>
            </c:rich>
          </c:tx>
          <c:layout>
            <c:manualLayout>
              <c:xMode val="edge"/>
              <c:yMode val="edge"/>
              <c:x val="0.0223924894003634"/>
              <c:y val="0.32061881687865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a:pPr>
            <a:endParaRPr lang="en-US"/>
          </a:p>
        </c:txPr>
        <c:crossAx val="2068639080"/>
        <c:crosses val="autoZero"/>
        <c:crossBetween val="midCat"/>
        <c:majorUnit val="20.0"/>
      </c:valAx>
      <c:spPr>
        <a:noFill/>
        <a:ln w="12700">
          <a:noFill/>
          <a:prstDash val="solid"/>
        </a:ln>
      </c:spPr>
    </c:plotArea>
    <c:legend>
      <c:legendPos val="r"/>
      <c:layout>
        <c:manualLayout>
          <c:xMode val="edge"/>
          <c:yMode val="edge"/>
          <c:x val="0.176911299549095"/>
          <c:y val="0.0387790228144559"/>
          <c:w val="0.724264010704478"/>
          <c:h val="0.13280829642713"/>
        </c:manualLayout>
      </c:layout>
      <c:overlay val="1"/>
      <c:spPr>
        <a:solidFill>
          <a:srgbClr val="FFFFFF"/>
        </a:solidFill>
        <a:ln>
          <a:solidFill>
            <a:srgbClr val="000000"/>
          </a:solidFill>
        </a:ln>
      </c:spPr>
      <c:txPr>
        <a:bodyPr/>
        <a:lstStyle/>
        <a:p>
          <a:pPr>
            <a:defRPr sz="1400"/>
          </a:pPr>
          <a:endParaRPr lang="en-US"/>
        </a:p>
      </c:txPr>
    </c:legend>
    <c:plotVisOnly val="1"/>
    <c:dispBlanksAs val="gap"/>
    <c:showDLblsOverMax val="0"/>
  </c:chart>
  <c:spPr>
    <a:solidFill>
      <a:srgbClr val="FFFFFF"/>
    </a:solidFill>
    <a:ln w="3175">
      <a:noFill/>
      <a:prstDash val="solid"/>
    </a:ln>
  </c:spPr>
  <c:txPr>
    <a:bodyPr/>
    <a:lstStyle/>
    <a:p>
      <a:pPr>
        <a:defRPr sz="800" b="0" i="0" u="none" strike="noStrike" baseline="0">
          <a:solidFill>
            <a:srgbClr val="000000"/>
          </a:solidFill>
          <a:latin typeface="+mn-lt"/>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0C248C74-A1BF-4A9C-97C3-5A5D6B022034}"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2125928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3958" y="4378376"/>
            <a:ext cx="5086284" cy="4151225"/>
          </a:xfrm>
          <a:prstGeom prst="rect">
            <a:avLst/>
          </a:prstGeom>
          <a:noFill/>
          <a:ln w="12700">
            <a:noFill/>
            <a:miter lim="800000"/>
            <a:headEnd/>
            <a:tailEnd/>
          </a:ln>
          <a:effectLst/>
        </p:spPr>
        <p:txBody>
          <a:bodyPr vert="horz" wrap="square" lIns="123048" tIns="59906" rIns="123048" bIns="59906"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3" name="Rectangle 3"/>
          <p:cNvSpPr>
            <a:spLocks noGrp="1" noRot="1" noChangeAspect="1" noChangeArrowheads="1" noTextEdit="1"/>
          </p:cNvSpPr>
          <p:nvPr>
            <p:ph type="sldImg" idx="2"/>
          </p:nvPr>
        </p:nvSpPr>
        <p:spPr bwMode="auto">
          <a:xfrm>
            <a:off x="1169988" y="695325"/>
            <a:ext cx="4594225" cy="3446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4"/>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E7B1BAEA-71C4-45DD-B483-2339FDD29BB8}"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3788698085"/>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40518698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0433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57635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70C0"/>
                </a:solidFill>
              </a:defRPr>
            </a:lvl1pPr>
            <a:lvl3pPr>
              <a:defRPr>
                <a:solidFill>
                  <a:schemeClr val="accent3">
                    <a:lumMod val="75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814610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283268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76153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3781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45739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34300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271665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2207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hyperlink" Target="http://www.uslarp.org/" TargetMode="Externa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libri"/>
                <a:cs typeface="Colibri"/>
              </a:defRPr>
            </a:lvl1pPr>
          </a:lstStyle>
          <a:p>
            <a:fld id="{E5266E6E-3187-4C1D-BA6D-2ACAC749C432}" type="slidenum">
              <a:rPr lang="en-US" smtClean="0"/>
              <a:pPr/>
              <a:t>‹#›</a:t>
            </a:fld>
            <a:endParaRPr lang="en-US" dirty="0"/>
          </a:p>
        </p:txBody>
      </p:sp>
      <p:sp>
        <p:nvSpPr>
          <p:cNvPr id="8" name="Text Box 12"/>
          <p:cNvSpPr txBox="1">
            <a:spLocks noChangeArrowheads="1"/>
          </p:cNvSpPr>
          <p:nvPr userDrawn="1"/>
        </p:nvSpPr>
        <p:spPr bwMode="auto">
          <a:xfrm>
            <a:off x="2209800" y="6553200"/>
            <a:ext cx="4191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1000" dirty="0" smtClean="0">
                <a:latin typeface="Colibri"/>
                <a:cs typeface="Colibri"/>
              </a:rPr>
              <a:t>DOE</a:t>
            </a:r>
            <a:r>
              <a:rPr lang="en-US" sz="1000" baseline="0" dirty="0" smtClean="0">
                <a:latin typeface="Colibri"/>
                <a:cs typeface="Colibri"/>
              </a:rPr>
              <a:t> Review of LARP – February 17-18, 2014</a:t>
            </a:r>
            <a:endParaRPr lang="en-US" sz="1000" dirty="0" smtClean="0">
              <a:latin typeface="Colibri"/>
              <a:cs typeface="Colibri"/>
            </a:endParaRPr>
          </a:p>
        </p:txBody>
      </p:sp>
      <p:pic>
        <p:nvPicPr>
          <p:cNvPr id="10" name="Picture 11" descr="LARP">
            <a:hlinkClick r:id="rId13"/>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2011-10-04_logoHiLumi561px.jp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410465" y="-7885"/>
            <a:ext cx="171926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6513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microsoft.com/office/2007/relationships/media" Target="../media/media2.avi"/><Relationship Id="rId2" Type="http://schemas.openxmlformats.org/officeDocument/2006/relationships/video" Target="../media/media2.avi"/></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11" Type="http://schemas.openxmlformats.org/officeDocument/2006/relationships/image" Target="../media/image30.jpeg"/><Relationship Id="rId12" Type="http://schemas.openxmlformats.org/officeDocument/2006/relationships/image" Target="../media/image31.jpeg"/><Relationship Id="rId13"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924800" cy="1470025"/>
          </a:xfrm>
        </p:spPr>
        <p:txBody>
          <a:bodyPr/>
          <a:lstStyle/>
          <a:p>
            <a:r>
              <a:rPr lang="en-US" dirty="0" smtClean="0"/>
              <a:t>Double Quarter Wave Crab Cavity Design and Plans</a:t>
            </a:r>
            <a:endParaRPr lang="en-US" dirty="0"/>
          </a:p>
        </p:txBody>
      </p:sp>
      <p:sp>
        <p:nvSpPr>
          <p:cNvPr id="3" name="Subtitle 2"/>
          <p:cNvSpPr>
            <a:spLocks noGrp="1"/>
          </p:cNvSpPr>
          <p:nvPr>
            <p:ph type="subTitle" idx="1"/>
          </p:nvPr>
        </p:nvSpPr>
        <p:spPr/>
        <p:txBody>
          <a:bodyPr/>
          <a:lstStyle/>
          <a:p>
            <a:r>
              <a:rPr lang="en-US" dirty="0" smtClean="0"/>
              <a:t>Qiong Wu</a:t>
            </a:r>
          </a:p>
          <a:p>
            <a:r>
              <a:rPr lang="en-US" dirty="0" smtClean="0"/>
              <a:t>2/17/2014</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a:t>
            </a:fld>
            <a:endParaRPr lang="en-US"/>
          </a:p>
        </p:txBody>
      </p:sp>
      <p:pic>
        <p:nvPicPr>
          <p:cNvPr id="3074" name="Picture 2" descr="D:\Publication\LOGOs\BNL_Logo_Tran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172200"/>
            <a:ext cx="1613909" cy="59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8642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10</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67" y="1371600"/>
            <a:ext cx="6203950" cy="469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95300" y="443597"/>
            <a:ext cx="6629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4000" dirty="0" err="1" smtClean="0"/>
              <a:t>PoP</a:t>
            </a:r>
            <a:r>
              <a:rPr lang="en-US" sz="4000" dirty="0" smtClean="0"/>
              <a:t> cavity test results (2nd)</a:t>
            </a:r>
            <a:endParaRPr lang="en-US" sz="4000" dirty="0"/>
          </a:p>
        </p:txBody>
      </p:sp>
      <p:sp>
        <p:nvSpPr>
          <p:cNvPr id="7" name="Content Placeholder 2"/>
          <p:cNvSpPr txBox="1">
            <a:spLocks/>
          </p:cNvSpPr>
          <p:nvPr/>
        </p:nvSpPr>
        <p:spPr>
          <a:xfrm>
            <a:off x="6521257" y="2209800"/>
            <a:ext cx="2514600" cy="32004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169863" indent="-169863">
              <a:buFont typeface="Wingdings" charset="2"/>
              <a:buChar char="§"/>
            </a:pPr>
            <a:r>
              <a:rPr lang="en-GB" sz="1400" dirty="0">
                <a:cs typeface="Times New Roman" panose="02020603050405020304" pitchFamily="18" charset="0"/>
              </a:rPr>
              <a:t>Q</a:t>
            </a:r>
            <a:r>
              <a:rPr lang="en-GB" sz="1400" baseline="-25000" dirty="0">
                <a:cs typeface="Times New Roman" panose="02020603050405020304" pitchFamily="18" charset="0"/>
              </a:rPr>
              <a:t>0</a:t>
            </a:r>
            <a:r>
              <a:rPr lang="en-GB" sz="1400" dirty="0">
                <a:cs typeface="Times New Roman" panose="02020603050405020304" pitchFamily="18" charset="0"/>
              </a:rPr>
              <a:t> </a:t>
            </a:r>
            <a:r>
              <a:rPr lang="en-GB" sz="1400" dirty="0" smtClean="0">
                <a:cs typeface="Times New Roman" panose="02020603050405020304" pitchFamily="18" charset="0"/>
              </a:rPr>
              <a:t>at around 3~4.5e9.</a:t>
            </a:r>
          </a:p>
          <a:p>
            <a:pPr marL="169863" indent="-169863">
              <a:buFont typeface="Wingdings" charset="2"/>
              <a:buChar char="§"/>
            </a:pPr>
            <a:r>
              <a:rPr lang="en-GB" sz="1400" dirty="0" smtClean="0">
                <a:cs typeface="Times New Roman" panose="02020603050405020304" pitchFamily="18" charset="0"/>
              </a:rPr>
              <a:t>In CW mode, temperature of beam pipe flanges increase.</a:t>
            </a:r>
          </a:p>
          <a:p>
            <a:pPr marL="169863" indent="-169863">
              <a:buFont typeface="Wingdings" charset="2"/>
              <a:buChar char="§"/>
            </a:pPr>
            <a:r>
              <a:rPr lang="en-GB" sz="1400" dirty="0" smtClean="0">
                <a:cs typeface="Times New Roman" panose="02020603050405020304" pitchFamily="18" charset="0"/>
              </a:rPr>
              <a:t>Reached 4.5MV kick in pulsed mode </a:t>
            </a:r>
            <a:r>
              <a:rPr lang="en-GB" sz="1400" dirty="0">
                <a:cs typeface="Times New Roman" panose="02020603050405020304" pitchFamily="18" charset="0"/>
              </a:rPr>
              <a:t>with Q</a:t>
            </a:r>
            <a:r>
              <a:rPr lang="en-GB" sz="1400" baseline="-25000" dirty="0">
                <a:cs typeface="Times New Roman" panose="02020603050405020304" pitchFamily="18" charset="0"/>
              </a:rPr>
              <a:t>0</a:t>
            </a:r>
            <a:r>
              <a:rPr lang="en-GB" sz="1400" dirty="0" smtClean="0">
                <a:cs typeface="Times New Roman" panose="02020603050405020304" pitchFamily="18" charset="0"/>
              </a:rPr>
              <a:t> always above 3e9</a:t>
            </a:r>
            <a:r>
              <a:rPr lang="en-US" sz="1400" dirty="0" smtClean="0">
                <a:cs typeface="Times New Roman" panose="02020603050405020304" pitchFamily="18" charset="0"/>
              </a:rPr>
              <a:t>, limited by quench, consistent with conditioning test.</a:t>
            </a:r>
          </a:p>
          <a:p>
            <a:pPr marL="169863" indent="-169863">
              <a:buFont typeface="Wingdings" charset="2"/>
              <a:buChar char="§"/>
            </a:pPr>
            <a:r>
              <a:rPr lang="en-US" sz="1400" dirty="0" smtClean="0">
                <a:cs typeface="Times New Roman" panose="02020603050405020304" pitchFamily="18" charset="0"/>
              </a:rPr>
              <a:t>Temperature increase on pickup port blending area.</a:t>
            </a:r>
          </a:p>
          <a:p>
            <a:pPr marL="169863" indent="-169863">
              <a:buFont typeface="Wingdings" charset="2"/>
              <a:buChar char="§"/>
            </a:pPr>
            <a:r>
              <a:rPr lang="en-US" sz="1400" dirty="0" smtClean="0">
                <a:cs typeface="Times New Roman" panose="02020603050405020304" pitchFamily="18" charset="0"/>
              </a:rPr>
              <a:t>Quench field at ~110mT, with peak E field at 52.8MV/m</a:t>
            </a:r>
          </a:p>
        </p:txBody>
      </p:sp>
    </p:spTree>
    <p:extLst>
      <p:ext uri="{BB962C8B-B14F-4D97-AF65-F5344CB8AC3E}">
        <p14:creationId xmlns:p14="http://schemas.microsoft.com/office/powerpoint/2010/main" val="1211563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11</a:t>
            </a:fld>
            <a:endParaRPr lang="en-US"/>
          </a:p>
        </p:txBody>
      </p:sp>
      <p:sp>
        <p:nvSpPr>
          <p:cNvPr id="5" name="Title 1"/>
          <p:cNvSpPr txBox="1">
            <a:spLocks/>
          </p:cNvSpPr>
          <p:nvPr/>
        </p:nvSpPr>
        <p:spPr>
          <a:xfrm>
            <a:off x="3895916" y="130247"/>
            <a:ext cx="2514600" cy="12230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3200" dirty="0" smtClean="0"/>
              <a:t>Prototype For SPS</a:t>
            </a:r>
            <a:endParaRPr lang="en-US" sz="3200" dirty="0"/>
          </a:p>
        </p:txBody>
      </p:sp>
      <p:grpSp>
        <p:nvGrpSpPr>
          <p:cNvPr id="6" name="Group 5"/>
          <p:cNvGrpSpPr/>
          <p:nvPr/>
        </p:nvGrpSpPr>
        <p:grpSpPr>
          <a:xfrm>
            <a:off x="6418136" y="957166"/>
            <a:ext cx="2055158" cy="5313797"/>
            <a:chOff x="0" y="101146"/>
            <a:chExt cx="4952456" cy="13634801"/>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146"/>
              <a:ext cx="4591051" cy="664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82" r="34666"/>
            <a:stretch/>
          </p:blipFill>
          <p:spPr bwMode="auto">
            <a:xfrm>
              <a:off x="58280" y="7087496"/>
              <a:ext cx="4728702" cy="6648451"/>
            </a:xfrm>
            <a:prstGeom prst="rect">
              <a:avLst/>
            </a:prstGeom>
            <a:noFill/>
            <a:ln w="19050">
              <a:solidFill>
                <a:srgbClr val="0000FF"/>
              </a:solidFill>
              <a:prstDash val="sysDash"/>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3264310" y="2743200"/>
              <a:ext cx="875890" cy="1327355"/>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0" name="Straight Arrow Connector 9"/>
            <p:cNvCxnSpPr/>
            <p:nvPr/>
          </p:nvCxnSpPr>
          <p:spPr>
            <a:xfrm>
              <a:off x="3856576" y="4116394"/>
              <a:ext cx="0" cy="2908119"/>
            </a:xfrm>
            <a:prstGeom prst="straightConnector1">
              <a:avLst/>
            </a:prstGeom>
            <a:ln w="2222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61535" y="3207774"/>
              <a:ext cx="0" cy="376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739080" y="3400730"/>
              <a:ext cx="4449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31175" y="3205320"/>
              <a:ext cx="0" cy="376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16094" y="3398276"/>
              <a:ext cx="4449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280" y="7084209"/>
              <a:ext cx="1221440" cy="1303056"/>
            </a:xfrm>
            <a:prstGeom prst="rect">
              <a:avLst/>
            </a:prstGeom>
            <a:noFill/>
          </p:spPr>
          <p:txBody>
            <a:bodyPr wrap="none" rtlCol="0">
              <a:spAutoFit/>
            </a:bodyPr>
            <a:lstStyle/>
            <a:p>
              <a:r>
                <a:rPr lang="en-US" sz="900" b="1" dirty="0" smtClean="0">
                  <a:solidFill>
                    <a:schemeClr val="bg1"/>
                  </a:solidFill>
                  <a:cs typeface="Times New Roman" panose="02020603050405020304" pitchFamily="18" charset="0"/>
                </a:rPr>
                <a:t>Cavity </a:t>
              </a:r>
            </a:p>
            <a:p>
              <a:r>
                <a:rPr lang="en-US" sz="900" b="1" dirty="0" smtClean="0">
                  <a:solidFill>
                    <a:schemeClr val="bg1"/>
                  </a:solidFill>
                  <a:cs typeface="Times New Roman" panose="02020603050405020304" pitchFamily="18" charset="0"/>
                </a:rPr>
                <a:t>wall</a:t>
              </a:r>
            </a:p>
            <a:p>
              <a:r>
                <a:rPr lang="en-US" sz="900" dirty="0" smtClean="0">
                  <a:solidFill>
                    <a:schemeClr val="bg1"/>
                  </a:solidFill>
                  <a:cs typeface="Times New Roman" panose="02020603050405020304" pitchFamily="18" charset="0"/>
                </a:rPr>
                <a:t>4 mm</a:t>
              </a:r>
              <a:endParaRPr lang="en-US" sz="900" dirty="0">
                <a:solidFill>
                  <a:schemeClr val="bg1"/>
                </a:solidFill>
                <a:cs typeface="Times New Roman" panose="02020603050405020304" pitchFamily="18" charset="0"/>
              </a:endParaRPr>
            </a:p>
          </p:txBody>
        </p:sp>
        <p:sp>
          <p:nvSpPr>
            <p:cNvPr id="16" name="TextBox 15"/>
            <p:cNvSpPr txBox="1"/>
            <p:nvPr/>
          </p:nvSpPr>
          <p:spPr>
            <a:xfrm>
              <a:off x="2013521" y="7060061"/>
              <a:ext cx="2130636" cy="947678"/>
            </a:xfrm>
            <a:prstGeom prst="rect">
              <a:avLst/>
            </a:prstGeom>
            <a:noFill/>
          </p:spPr>
          <p:txBody>
            <a:bodyPr wrap="square" rtlCol="0">
              <a:spAutoFit/>
            </a:bodyPr>
            <a:lstStyle/>
            <a:p>
              <a:pPr algn="ctr"/>
              <a:r>
                <a:rPr lang="en-US" sz="900" b="1" dirty="0" smtClean="0">
                  <a:cs typeface="Times New Roman" panose="02020603050405020304" pitchFamily="18" charset="0"/>
                </a:rPr>
                <a:t>He vessel </a:t>
              </a:r>
            </a:p>
            <a:p>
              <a:pPr algn="ctr"/>
              <a:r>
                <a:rPr lang="en-US" sz="900" b="1" dirty="0" smtClean="0">
                  <a:cs typeface="Times New Roman" panose="02020603050405020304" pitchFamily="18" charset="0"/>
                </a:rPr>
                <a:t>wall</a:t>
              </a:r>
            </a:p>
          </p:txBody>
        </p:sp>
        <p:sp>
          <p:nvSpPr>
            <p:cNvPr id="17" name="TextBox 16"/>
            <p:cNvSpPr txBox="1"/>
            <p:nvPr/>
          </p:nvSpPr>
          <p:spPr>
            <a:xfrm>
              <a:off x="2442704" y="8602066"/>
              <a:ext cx="2256686" cy="1303056"/>
            </a:xfrm>
            <a:prstGeom prst="rect">
              <a:avLst/>
            </a:prstGeom>
            <a:noFill/>
            <a:ln>
              <a:noFill/>
              <a:headEnd w="med" len="med"/>
              <a:tailEnd w="med" len="med"/>
            </a:ln>
          </p:spPr>
          <p:txBody>
            <a:bodyPr wrap="none" rtlCol="0">
              <a:spAutoFit/>
            </a:bodyPr>
            <a:lstStyle/>
            <a:p>
              <a:pPr algn="r"/>
              <a:r>
                <a:rPr lang="en-US" sz="900" b="1" dirty="0" smtClean="0">
                  <a:cs typeface="Times New Roman" panose="02020603050405020304" pitchFamily="18" charset="0"/>
                </a:rPr>
                <a:t>Adjacent beam </a:t>
              </a:r>
            </a:p>
            <a:p>
              <a:pPr algn="r"/>
              <a:r>
                <a:rPr lang="en-US" sz="900" b="1" dirty="0" smtClean="0">
                  <a:cs typeface="Times New Roman" panose="02020603050405020304" pitchFamily="18" charset="0"/>
                </a:rPr>
                <a:t>pipe wall</a:t>
              </a:r>
            </a:p>
            <a:p>
              <a:pPr algn="r"/>
              <a:r>
                <a:rPr lang="en-US" sz="900" dirty="0" smtClean="0">
                  <a:cs typeface="Times New Roman" panose="02020603050405020304" pitchFamily="18" charset="0"/>
                </a:rPr>
                <a:t>3 mm</a:t>
              </a:r>
            </a:p>
          </p:txBody>
        </p:sp>
        <p:cxnSp>
          <p:nvCxnSpPr>
            <p:cNvPr id="18" name="Straight Arrow Connector 17"/>
            <p:cNvCxnSpPr/>
            <p:nvPr/>
          </p:nvCxnSpPr>
          <p:spPr>
            <a:xfrm flipH="1">
              <a:off x="1968909" y="7670394"/>
              <a:ext cx="615985" cy="40417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31175" y="1025830"/>
              <a:ext cx="0" cy="23904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67270" y="1044538"/>
              <a:ext cx="0" cy="23904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68909" y="1117600"/>
              <a:ext cx="2069640" cy="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3157" y="9965501"/>
              <a:ext cx="0" cy="855877"/>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793858" y="10387316"/>
              <a:ext cx="1158598" cy="12247"/>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72948" y="10411723"/>
              <a:ext cx="1500209" cy="213405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8365771">
              <a:off x="2614396" y="11099247"/>
              <a:ext cx="1473341" cy="556252"/>
            </a:xfrm>
            <a:prstGeom prst="rect">
              <a:avLst/>
            </a:prstGeom>
            <a:noFill/>
          </p:spPr>
          <p:txBody>
            <a:bodyPr wrap="none" rtlCol="0">
              <a:spAutoFit/>
            </a:bodyPr>
            <a:lstStyle/>
            <a:p>
              <a:pPr algn="ctr"/>
              <a:r>
                <a:rPr lang="en-US" sz="900" dirty="0" smtClean="0">
                  <a:cs typeface="Times New Roman" panose="02020603050405020304" pitchFamily="18" charset="0"/>
                </a:rPr>
                <a:t>R 42mm</a:t>
              </a:r>
            </a:p>
          </p:txBody>
        </p:sp>
        <p:sp>
          <p:nvSpPr>
            <p:cNvPr id="26" name="TextBox 25"/>
            <p:cNvSpPr txBox="1"/>
            <p:nvPr/>
          </p:nvSpPr>
          <p:spPr>
            <a:xfrm>
              <a:off x="2337664" y="641282"/>
              <a:ext cx="1372091" cy="592297"/>
            </a:xfrm>
            <a:prstGeom prst="rect">
              <a:avLst/>
            </a:prstGeom>
            <a:noFill/>
          </p:spPr>
          <p:txBody>
            <a:bodyPr wrap="none" rtlCol="0">
              <a:spAutoFit/>
            </a:bodyPr>
            <a:lstStyle/>
            <a:p>
              <a:pPr algn="r"/>
              <a:r>
                <a:rPr lang="en-US" sz="900" dirty="0" smtClean="0">
                  <a:cs typeface="Times New Roman" panose="02020603050405020304" pitchFamily="18" charset="0"/>
                </a:rPr>
                <a:t>194 mm</a:t>
              </a:r>
            </a:p>
          </p:txBody>
        </p:sp>
        <p:cxnSp>
          <p:nvCxnSpPr>
            <p:cNvPr id="27" name="Straight Connector 26"/>
            <p:cNvCxnSpPr/>
            <p:nvPr/>
          </p:nvCxnSpPr>
          <p:spPr>
            <a:xfrm>
              <a:off x="3435629" y="1447800"/>
              <a:ext cx="0" cy="198720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61535" y="1661120"/>
              <a:ext cx="1474094" cy="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113616" y="1159256"/>
              <a:ext cx="1372091" cy="592297"/>
            </a:xfrm>
            <a:prstGeom prst="rect">
              <a:avLst/>
            </a:prstGeom>
            <a:noFill/>
          </p:spPr>
          <p:txBody>
            <a:bodyPr wrap="none" rtlCol="0">
              <a:spAutoFit/>
            </a:bodyPr>
            <a:lstStyle/>
            <a:p>
              <a:pPr algn="r"/>
              <a:r>
                <a:rPr lang="en-US" sz="900" dirty="0" smtClean="0">
                  <a:cs typeface="Times New Roman" panose="02020603050405020304" pitchFamily="18" charset="0"/>
                </a:rPr>
                <a:t>140 mm</a:t>
              </a:r>
            </a:p>
          </p:txBody>
        </p:sp>
        <p:cxnSp>
          <p:nvCxnSpPr>
            <p:cNvPr id="30" name="Straight Connector 29"/>
            <p:cNvCxnSpPr/>
            <p:nvPr/>
          </p:nvCxnSpPr>
          <p:spPr>
            <a:xfrm>
              <a:off x="986605" y="9390164"/>
              <a:ext cx="0" cy="198720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20743" y="213349"/>
            <a:ext cx="3297851" cy="2768460"/>
            <a:chOff x="3807492" y="2549393"/>
            <a:chExt cx="4751000" cy="4133145"/>
          </a:xfrm>
        </p:grpSpPr>
        <p:pic>
          <p:nvPicPr>
            <p:cNvPr id="32" name="Picture 1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902" b="41570"/>
            <a:stretch/>
          </p:blipFill>
          <p:spPr bwMode="auto">
            <a:xfrm>
              <a:off x="6311445" y="2549393"/>
              <a:ext cx="1996656" cy="231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702" r="47568"/>
            <a:stretch/>
          </p:blipFill>
          <p:spPr bwMode="auto">
            <a:xfrm>
              <a:off x="6318347" y="5325030"/>
              <a:ext cx="2048879" cy="1357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716" b="41498"/>
            <a:stretch/>
          </p:blipFill>
          <p:spPr bwMode="auto">
            <a:xfrm>
              <a:off x="4545033" y="2555254"/>
              <a:ext cx="1367827" cy="229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Connector 34"/>
            <p:cNvCxnSpPr/>
            <p:nvPr/>
          </p:nvCxnSpPr>
          <p:spPr>
            <a:xfrm flipH="1">
              <a:off x="4131453" y="4712677"/>
              <a:ext cx="97146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131453" y="2672862"/>
              <a:ext cx="1211781" cy="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189393" y="2672862"/>
              <a:ext cx="0" cy="203981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88678" y="3264877"/>
              <a:ext cx="71423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388678" y="4120663"/>
              <a:ext cx="71423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97083" y="3264877"/>
              <a:ext cx="10537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522916" y="3705665"/>
              <a:ext cx="0" cy="249584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105532" y="3598300"/>
              <a:ext cx="0" cy="26032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429716" y="3264877"/>
              <a:ext cx="0" cy="86692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22933" y="4120663"/>
              <a:ext cx="115139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798408" y="3667547"/>
              <a:ext cx="0" cy="12971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824177" y="3670493"/>
              <a:ext cx="0" cy="12971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798408" y="4908832"/>
              <a:ext cx="102576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881227" y="4543722"/>
              <a:ext cx="702436" cy="276999"/>
            </a:xfrm>
            <a:prstGeom prst="rect">
              <a:avLst/>
            </a:prstGeom>
            <a:noFill/>
          </p:spPr>
          <p:txBody>
            <a:bodyPr wrap="none" rtlCol="0">
              <a:spAutoFit/>
            </a:bodyPr>
            <a:lstStyle/>
            <a:p>
              <a:r>
                <a:rPr lang="en-US" sz="1200" dirty="0" smtClean="0"/>
                <a:t>352 mm</a:t>
              </a:r>
              <a:endParaRPr lang="en-US" sz="1200" dirty="0"/>
            </a:p>
          </p:txBody>
        </p:sp>
        <p:sp>
          <p:nvSpPr>
            <p:cNvPr id="49" name="TextBox 48"/>
            <p:cNvSpPr txBox="1"/>
            <p:nvPr/>
          </p:nvSpPr>
          <p:spPr>
            <a:xfrm rot="16200000">
              <a:off x="3924104" y="3712718"/>
              <a:ext cx="702436" cy="277000"/>
            </a:xfrm>
            <a:prstGeom prst="rect">
              <a:avLst/>
            </a:prstGeom>
            <a:noFill/>
          </p:spPr>
          <p:txBody>
            <a:bodyPr wrap="none" rtlCol="0">
              <a:spAutoFit/>
            </a:bodyPr>
            <a:lstStyle/>
            <a:p>
              <a:r>
                <a:rPr lang="en-US" sz="1200" dirty="0" smtClean="0"/>
                <a:t>286 mm</a:t>
              </a:r>
              <a:endParaRPr lang="en-US" sz="1200" dirty="0"/>
            </a:p>
          </p:txBody>
        </p:sp>
        <p:sp>
          <p:nvSpPr>
            <p:cNvPr id="50" name="TextBox 49"/>
            <p:cNvSpPr txBox="1"/>
            <p:nvPr/>
          </p:nvSpPr>
          <p:spPr>
            <a:xfrm>
              <a:off x="3953137" y="5893731"/>
              <a:ext cx="2245327" cy="413543"/>
            </a:xfrm>
            <a:prstGeom prst="rect">
              <a:avLst/>
            </a:prstGeom>
            <a:noFill/>
          </p:spPr>
          <p:txBody>
            <a:bodyPr wrap="none" rtlCol="0">
              <a:spAutoFit/>
            </a:bodyPr>
            <a:lstStyle/>
            <a:p>
              <a:r>
                <a:rPr lang="en-US" sz="1200" i="1" dirty="0" smtClean="0"/>
                <a:t>Wall thickness = 4mm</a:t>
              </a:r>
              <a:endParaRPr lang="en-US" sz="1200" i="1" dirty="0"/>
            </a:p>
          </p:txBody>
        </p:sp>
        <p:cxnSp>
          <p:nvCxnSpPr>
            <p:cNvPr id="51" name="Straight Arrow Connector 50"/>
            <p:cNvCxnSpPr/>
            <p:nvPr/>
          </p:nvCxnSpPr>
          <p:spPr>
            <a:xfrm>
              <a:off x="6522916" y="5178360"/>
              <a:ext cx="1582616"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881227" y="4885008"/>
              <a:ext cx="702436" cy="276999"/>
            </a:xfrm>
            <a:prstGeom prst="rect">
              <a:avLst/>
            </a:prstGeom>
            <a:noFill/>
          </p:spPr>
          <p:txBody>
            <a:bodyPr wrap="none" rtlCol="0">
              <a:spAutoFit/>
            </a:bodyPr>
            <a:lstStyle/>
            <a:p>
              <a:r>
                <a:rPr lang="en-US" sz="1200" dirty="0" smtClean="0"/>
                <a:t>524 mm</a:t>
              </a:r>
              <a:endParaRPr lang="en-US" sz="1200" dirty="0"/>
            </a:p>
          </p:txBody>
        </p:sp>
        <p:sp>
          <p:nvSpPr>
            <p:cNvPr id="53" name="TextBox 52"/>
            <p:cNvSpPr txBox="1"/>
            <p:nvPr/>
          </p:nvSpPr>
          <p:spPr>
            <a:xfrm rot="16200000">
              <a:off x="3594774" y="3712718"/>
              <a:ext cx="702436" cy="277000"/>
            </a:xfrm>
            <a:prstGeom prst="rect">
              <a:avLst/>
            </a:prstGeom>
            <a:noFill/>
          </p:spPr>
          <p:txBody>
            <a:bodyPr wrap="none" rtlCol="0">
              <a:spAutoFit/>
            </a:bodyPr>
            <a:lstStyle/>
            <a:p>
              <a:r>
                <a:rPr lang="en-US" sz="1200" dirty="0" smtClean="0"/>
                <a:t>684 mm</a:t>
              </a:r>
              <a:endParaRPr lang="en-US" sz="1200" dirty="0"/>
            </a:p>
          </p:txBody>
        </p:sp>
        <p:cxnSp>
          <p:nvCxnSpPr>
            <p:cNvPr id="54" name="Straight Connector 53"/>
            <p:cNvCxnSpPr/>
            <p:nvPr/>
          </p:nvCxnSpPr>
          <p:spPr>
            <a:xfrm flipH="1" flipV="1">
              <a:off x="8014033" y="3692769"/>
              <a:ext cx="544459" cy="55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922700" y="2672864"/>
              <a:ext cx="635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rot="16200000">
              <a:off x="7985826" y="3257669"/>
              <a:ext cx="702436" cy="277000"/>
            </a:xfrm>
            <a:prstGeom prst="rect">
              <a:avLst/>
            </a:prstGeom>
            <a:noFill/>
          </p:spPr>
          <p:txBody>
            <a:bodyPr wrap="none" rtlCol="0">
              <a:spAutoFit/>
            </a:bodyPr>
            <a:lstStyle/>
            <a:p>
              <a:r>
                <a:rPr lang="en-US" sz="1200" dirty="0" smtClean="0"/>
                <a:t>342 mm</a:t>
              </a:r>
              <a:endParaRPr lang="en-US" sz="1200" dirty="0"/>
            </a:p>
          </p:txBody>
        </p:sp>
        <p:cxnSp>
          <p:nvCxnSpPr>
            <p:cNvPr id="57" name="Straight Arrow Connector 56"/>
            <p:cNvCxnSpPr/>
            <p:nvPr/>
          </p:nvCxnSpPr>
          <p:spPr>
            <a:xfrm flipH="1">
              <a:off x="8505727" y="2672864"/>
              <a:ext cx="5869" cy="103280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6243855" y="3692769"/>
              <a:ext cx="544459" cy="55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840655" y="3674900"/>
              <a:ext cx="0" cy="12971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696426" y="3677846"/>
              <a:ext cx="0" cy="12971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840655" y="4916185"/>
              <a:ext cx="856428" cy="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795476" y="4885008"/>
              <a:ext cx="702436" cy="276999"/>
            </a:xfrm>
            <a:prstGeom prst="rect">
              <a:avLst/>
            </a:prstGeom>
            <a:noFill/>
          </p:spPr>
          <p:txBody>
            <a:bodyPr wrap="none" rtlCol="0">
              <a:spAutoFit/>
            </a:bodyPr>
            <a:lstStyle/>
            <a:p>
              <a:r>
                <a:rPr lang="en-US" sz="1200" dirty="0" smtClean="0"/>
                <a:t>288 mm</a:t>
              </a:r>
              <a:endParaRPr lang="en-US" sz="1200" dirty="0"/>
            </a:p>
          </p:txBody>
        </p:sp>
      </p:grpSp>
      <p:graphicFrame>
        <p:nvGraphicFramePr>
          <p:cNvPr id="63" name="Content Placeholder 3"/>
          <p:cNvGraphicFramePr>
            <a:graphicFrameLocks/>
          </p:cNvGraphicFramePr>
          <p:nvPr>
            <p:extLst>
              <p:ext uri="{D42A27DB-BD31-4B8C-83A1-F6EECF244321}">
                <p14:modId xmlns:p14="http://schemas.microsoft.com/office/powerpoint/2010/main" val="3938221978"/>
              </p:ext>
            </p:extLst>
          </p:nvPr>
        </p:nvGraphicFramePr>
        <p:xfrm>
          <a:off x="313334" y="3033618"/>
          <a:ext cx="3878872" cy="3383280"/>
        </p:xfrm>
        <a:graphic>
          <a:graphicData uri="http://schemas.openxmlformats.org/drawingml/2006/table">
            <a:tbl>
              <a:tblPr firstRow="1" bandRow="1">
                <a:tableStyleId>{5C22544A-7EE6-4342-B048-85BDC9FD1C3A}</a:tableStyleId>
              </a:tblPr>
              <a:tblGrid>
                <a:gridCol w="2156538"/>
                <a:gridCol w="581966"/>
                <a:gridCol w="457276"/>
                <a:gridCol w="683092"/>
              </a:tblGrid>
              <a:tr h="142702">
                <a:tc gridSpan="4">
                  <a:txBody>
                    <a:bodyPr/>
                    <a:lstStyle/>
                    <a:p>
                      <a:pPr algn="l"/>
                      <a:r>
                        <a:rPr lang="en-US" sz="1000" b="0" i="0" dirty="0" smtClean="0">
                          <a:solidFill>
                            <a:srgbClr val="002060"/>
                          </a:solidFill>
                          <a:effectLst>
                            <a:outerShdw blurRad="38100" dist="38100" dir="2700000" algn="tl">
                              <a:srgbClr val="000000">
                                <a:alpha val="43137"/>
                              </a:srgbClr>
                            </a:outerShdw>
                          </a:effectLst>
                        </a:rPr>
                        <a:t>MODES</a:t>
                      </a:r>
                      <a:endParaRPr lang="en-US" sz="1000" b="0" i="0" dirty="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80203">
                <a:tc>
                  <a:txBody>
                    <a:bodyPr/>
                    <a:lstStyle/>
                    <a:p>
                      <a:r>
                        <a:rPr lang="en-US" sz="1000" i="1" baseline="0" dirty="0" smtClean="0">
                          <a:solidFill>
                            <a:srgbClr val="002060"/>
                          </a:solidFill>
                        </a:rPr>
                        <a:t>Fundamental frequency </a:t>
                      </a:r>
                    </a:p>
                    <a:p>
                      <a:r>
                        <a:rPr lang="en-US" sz="1000" i="1" baseline="0" dirty="0" smtClean="0">
                          <a:solidFill>
                            <a:srgbClr val="002060"/>
                          </a:solidFill>
                        </a:rPr>
                        <a:t>(crab mode frequency)</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solidFill>
                            <a:srgbClr val="002060"/>
                          </a:solidFill>
                        </a:rPr>
                        <a:t>f</a:t>
                      </a:r>
                      <a:r>
                        <a:rPr lang="en-US" sz="1050" baseline="-25000" dirty="0" smtClean="0">
                          <a:solidFill>
                            <a:srgbClr val="002060"/>
                          </a:solidFill>
                        </a:rPr>
                        <a:t>0</a:t>
                      </a:r>
                      <a:endParaRPr lang="en-US" sz="105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400</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MHz</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000" i="1" dirty="0" smtClean="0">
                          <a:solidFill>
                            <a:srgbClr val="002060"/>
                          </a:solidFill>
                        </a:rPr>
                        <a:t>First</a:t>
                      </a:r>
                      <a:r>
                        <a:rPr lang="en-US" sz="1000" i="1" baseline="0" dirty="0" smtClean="0">
                          <a:solidFill>
                            <a:srgbClr val="002060"/>
                          </a:solidFill>
                        </a:rPr>
                        <a:t> HOM frequency</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solidFill>
                            <a:srgbClr val="002060"/>
                          </a:solidFill>
                        </a:rPr>
                        <a:t>f</a:t>
                      </a:r>
                      <a:r>
                        <a:rPr lang="en-US" sz="1050" baseline="-25000" dirty="0" smtClean="0">
                          <a:solidFill>
                            <a:srgbClr val="002060"/>
                          </a:solidFill>
                        </a:rPr>
                        <a:t>1</a:t>
                      </a:r>
                      <a:endParaRPr lang="en-US" sz="105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580</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MHz</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smtClean="0">
                          <a:solidFill>
                            <a:srgbClr val="002060"/>
                          </a:solidFill>
                          <a:effectLst>
                            <a:outerShdw blurRad="38100" dist="38100" dir="2700000" algn="tl">
                              <a:srgbClr val="000000">
                                <a:alpha val="43137"/>
                              </a:srgbClr>
                            </a:outerShdw>
                          </a:effectLst>
                        </a:rPr>
                        <a:t>FIGURES OF</a:t>
                      </a:r>
                      <a:r>
                        <a:rPr lang="en-US" sz="1000" b="0" i="0" baseline="0" dirty="0" smtClean="0">
                          <a:solidFill>
                            <a:srgbClr val="002060"/>
                          </a:solidFill>
                          <a:effectLst>
                            <a:outerShdw blurRad="38100" dist="38100" dir="2700000" algn="tl">
                              <a:srgbClr val="000000">
                                <a:alpha val="43137"/>
                              </a:srgbClr>
                            </a:outerShdw>
                          </a:effectLst>
                        </a:rPr>
                        <a:t> MERIT</a:t>
                      </a:r>
                      <a:endParaRPr lang="en-US" sz="1000" b="0" i="0" dirty="0" smtClean="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r>
                        <a:rPr lang="en-US" sz="1000" i="1" dirty="0" smtClean="0">
                          <a:solidFill>
                            <a:srgbClr val="002060"/>
                          </a:solidFill>
                        </a:rPr>
                        <a:t>Transversal R/Q</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err="1" smtClean="0">
                          <a:solidFill>
                            <a:srgbClr val="002060"/>
                          </a:solidFill>
                        </a:rPr>
                        <a:t>R</a:t>
                      </a:r>
                      <a:r>
                        <a:rPr lang="en-US" sz="1050" baseline="-25000" dirty="0" err="1" smtClean="0">
                          <a:solidFill>
                            <a:srgbClr val="002060"/>
                          </a:solidFill>
                        </a:rPr>
                        <a:t>t</a:t>
                      </a:r>
                      <a:r>
                        <a:rPr lang="en-US" sz="1050" dirty="0" smtClean="0">
                          <a:solidFill>
                            <a:srgbClr val="002060"/>
                          </a:solidFill>
                        </a:rPr>
                        <a:t>/Q</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430</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Ohm</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000" i="1" dirty="0" smtClean="0">
                          <a:solidFill>
                            <a:srgbClr val="002060"/>
                          </a:solidFill>
                        </a:rPr>
                        <a:t>Geometry factor</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solidFill>
                            <a:srgbClr val="002060"/>
                          </a:solidFill>
                        </a:rPr>
                        <a:t>G</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89</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Ohm</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4">
                  <a:txBody>
                    <a:bodyPr/>
                    <a:lstStyle/>
                    <a:p>
                      <a:pPr algn="l"/>
                      <a:r>
                        <a:rPr lang="en-US" sz="1000" i="0" dirty="0" smtClean="0">
                          <a:solidFill>
                            <a:srgbClr val="002060"/>
                          </a:solidFill>
                          <a:effectLst>
                            <a:outerShdw blurRad="38100" dist="38100" dir="2700000" algn="tl">
                              <a:srgbClr val="000000">
                                <a:alpha val="43137"/>
                              </a:srgbClr>
                            </a:outerShdw>
                          </a:effectLst>
                        </a:rPr>
                        <a:t>FIELDS</a:t>
                      </a:r>
                      <a:endParaRPr lang="en-US" sz="900" i="1" dirty="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r>
                        <a:rPr lang="en-US" sz="1000" i="1" dirty="0" smtClean="0">
                          <a:solidFill>
                            <a:srgbClr val="002060"/>
                          </a:solidFill>
                        </a:rPr>
                        <a:t>Maximum peak surface electric field</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err="1" smtClean="0">
                          <a:solidFill>
                            <a:srgbClr val="002060"/>
                          </a:solidFill>
                        </a:rPr>
                        <a:t>E</a:t>
                      </a:r>
                      <a:r>
                        <a:rPr lang="en-US" sz="1050" i="0" baseline="-25000" dirty="0" err="1" smtClean="0">
                          <a:solidFill>
                            <a:srgbClr val="002060"/>
                          </a:solidFill>
                        </a:rPr>
                        <a:t>max</a:t>
                      </a:r>
                      <a:endParaRPr lang="en-US" sz="1050" i="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37</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MV/m</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000" i="1" dirty="0" smtClean="0">
                          <a:solidFill>
                            <a:srgbClr val="002060"/>
                          </a:solidFill>
                        </a:rPr>
                        <a:t>Maximum peak surface</a:t>
                      </a:r>
                      <a:r>
                        <a:rPr lang="en-US" sz="1000" i="1" baseline="0" dirty="0" smtClean="0">
                          <a:solidFill>
                            <a:srgbClr val="002060"/>
                          </a:solidFill>
                        </a:rPr>
                        <a:t> magnetic field</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err="1" smtClean="0">
                          <a:solidFill>
                            <a:srgbClr val="002060"/>
                          </a:solidFill>
                        </a:rPr>
                        <a:t>H</a:t>
                      </a:r>
                      <a:r>
                        <a:rPr lang="en-US" sz="1050" i="0" baseline="-25000" dirty="0" err="1" smtClean="0">
                          <a:solidFill>
                            <a:srgbClr val="002060"/>
                          </a:solidFill>
                        </a:rPr>
                        <a:t>max</a:t>
                      </a:r>
                      <a:endParaRPr lang="en-US" sz="1050" i="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69</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err="1" smtClean="0">
                          <a:solidFill>
                            <a:srgbClr val="002060"/>
                          </a:solidFill>
                        </a:rPr>
                        <a:t>mT</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000" i="1" dirty="0" smtClean="0">
                          <a:solidFill>
                            <a:srgbClr val="002060"/>
                          </a:solidFill>
                        </a:rPr>
                        <a:t>Accelerating</a:t>
                      </a:r>
                      <a:r>
                        <a:rPr lang="en-US" sz="1000" i="1" baseline="0" dirty="0" smtClean="0">
                          <a:solidFill>
                            <a:srgbClr val="002060"/>
                          </a:solidFill>
                        </a:rPr>
                        <a:t> voltage</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err="1" smtClean="0">
                          <a:solidFill>
                            <a:srgbClr val="002060"/>
                          </a:solidFill>
                        </a:rPr>
                        <a:t>V</a:t>
                      </a:r>
                      <a:r>
                        <a:rPr lang="en-US" sz="1050" i="0" baseline="-25000" dirty="0" err="1" smtClean="0">
                          <a:solidFill>
                            <a:srgbClr val="002060"/>
                          </a:solidFill>
                        </a:rPr>
                        <a:t>acc</a:t>
                      </a:r>
                      <a:endParaRPr lang="en-US" sz="1050" i="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15</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kV</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4">
                  <a:txBody>
                    <a:bodyPr/>
                    <a:lstStyle/>
                    <a:p>
                      <a:pPr algn="l"/>
                      <a:r>
                        <a:rPr lang="en-US" sz="1000" i="0" dirty="0" smtClean="0">
                          <a:solidFill>
                            <a:srgbClr val="002060"/>
                          </a:solidFill>
                          <a:effectLst>
                            <a:outerShdw blurRad="38100" dist="38100" dir="2700000" algn="tl">
                              <a:srgbClr val="000000">
                                <a:alpha val="43137"/>
                              </a:srgbClr>
                            </a:outerShdw>
                          </a:effectLst>
                        </a:rPr>
                        <a:t>OTHER</a:t>
                      </a:r>
                      <a:endParaRPr lang="en-US" sz="1000" i="0" dirty="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r>
                        <a:rPr lang="en-US" sz="1000" i="1" dirty="0" smtClean="0">
                          <a:solidFill>
                            <a:srgbClr val="002060"/>
                          </a:solidFill>
                        </a:rPr>
                        <a:t>Field</a:t>
                      </a:r>
                      <a:r>
                        <a:rPr lang="en-US" sz="1000" i="1" baseline="0" dirty="0" smtClean="0">
                          <a:solidFill>
                            <a:srgbClr val="002060"/>
                          </a:solidFill>
                        </a:rPr>
                        <a:t> center offset</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aseline="0" dirty="0" smtClean="0">
                          <a:solidFill>
                            <a:srgbClr val="002060"/>
                          </a:solidFill>
                          <a:latin typeface="Cambria Math"/>
                          <a:ea typeface="Cambria Math"/>
                        </a:rPr>
                        <a:t>𝒪</a:t>
                      </a:r>
                      <a:r>
                        <a:rPr lang="en-US" sz="1050" baseline="-25000" dirty="0" smtClean="0">
                          <a:solidFill>
                            <a:srgbClr val="002060"/>
                          </a:solidFill>
                        </a:rPr>
                        <a:t>field</a:t>
                      </a:r>
                      <a:r>
                        <a:rPr lang="en-US" sz="1050" dirty="0" smtClean="0">
                          <a:solidFill>
                            <a:srgbClr val="002060"/>
                          </a:solidFill>
                        </a:rPr>
                        <a:t> </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0.22</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mm</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000" i="1" dirty="0" smtClean="0">
                          <a:solidFill>
                            <a:srgbClr val="002060"/>
                          </a:solidFill>
                        </a:rPr>
                        <a:t>Stored energy</a:t>
                      </a:r>
                      <a:endParaRPr lang="en-US" sz="10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solidFill>
                            <a:srgbClr val="002060"/>
                          </a:solidFill>
                        </a:rPr>
                        <a:t>U</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rgbClr val="002060"/>
                          </a:solidFill>
                        </a:rPr>
                        <a:t>10</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rgbClr val="002060"/>
                          </a:solidFill>
                        </a:rPr>
                        <a:t>J</a:t>
                      </a:r>
                      <a:endParaRPr lang="en-US" sz="105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566" y="2106798"/>
            <a:ext cx="980392" cy="1605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TextBox 64"/>
          <p:cNvSpPr txBox="1"/>
          <p:nvPr/>
        </p:nvSpPr>
        <p:spPr>
          <a:xfrm>
            <a:off x="4596446" y="1766098"/>
            <a:ext cx="1207382" cy="338554"/>
          </a:xfrm>
          <a:prstGeom prst="rect">
            <a:avLst/>
          </a:prstGeom>
          <a:noFill/>
        </p:spPr>
        <p:txBody>
          <a:bodyPr wrap="none" rtlCol="0">
            <a:spAutoFit/>
          </a:bodyPr>
          <a:lstStyle/>
          <a:p>
            <a:r>
              <a:rPr lang="en-US" sz="1600" i="1" u="sng" dirty="0" smtClean="0">
                <a:effectLst>
                  <a:outerShdw blurRad="38100" dist="38100" dir="2700000" algn="tl">
                    <a:srgbClr val="000000">
                      <a:alpha val="43137"/>
                    </a:srgbClr>
                  </a:outerShdw>
                </a:effectLst>
              </a:rPr>
              <a:t>Electric field</a:t>
            </a:r>
            <a:endParaRPr lang="en-US" sz="1600" i="1" u="sng" dirty="0">
              <a:effectLst>
                <a:outerShdw blurRad="38100" dist="38100" dir="2700000" algn="tl">
                  <a:srgbClr val="000000">
                    <a:alpha val="43137"/>
                  </a:srgbClr>
                </a:outerShdw>
              </a:effectLst>
            </a:endParaRPr>
          </a:p>
        </p:txBody>
      </p:sp>
      <p:pic>
        <p:nvPicPr>
          <p:cNvPr id="6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1797" y="4341736"/>
            <a:ext cx="865532" cy="151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4754855" y="3953804"/>
            <a:ext cx="1379417" cy="338554"/>
          </a:xfrm>
          <a:prstGeom prst="rect">
            <a:avLst/>
          </a:prstGeom>
          <a:noFill/>
        </p:spPr>
        <p:txBody>
          <a:bodyPr wrap="none" rtlCol="0">
            <a:spAutoFit/>
          </a:bodyPr>
          <a:lstStyle/>
          <a:p>
            <a:r>
              <a:rPr lang="en-US" sz="1600" i="1" u="sng" dirty="0" smtClean="0">
                <a:effectLst>
                  <a:outerShdw blurRad="38100" dist="38100" dir="2700000" algn="tl">
                    <a:srgbClr val="000000">
                      <a:alpha val="43137"/>
                    </a:srgbClr>
                  </a:outerShdw>
                </a:effectLst>
              </a:rPr>
              <a:t>Magnetic field</a:t>
            </a:r>
            <a:endParaRPr lang="en-US" sz="1600" i="1" u="sng" dirty="0">
              <a:effectLst>
                <a:outerShdw blurRad="38100" dist="38100" dir="2700000" algn="tl">
                  <a:srgbClr val="000000">
                    <a:alpha val="43137"/>
                  </a:srgbClr>
                </a:outerShdw>
              </a:effectLst>
            </a:endParaRPr>
          </a:p>
        </p:txBody>
      </p:sp>
      <p:sp>
        <p:nvSpPr>
          <p:cNvPr id="68" name="TextBox 67"/>
          <p:cNvSpPr txBox="1"/>
          <p:nvPr/>
        </p:nvSpPr>
        <p:spPr>
          <a:xfrm>
            <a:off x="4985572" y="1343627"/>
            <a:ext cx="630851" cy="461665"/>
          </a:xfrm>
          <a:prstGeom prst="rect">
            <a:avLst/>
          </a:prstGeom>
          <a:noFill/>
          <a:ln>
            <a:solidFill>
              <a:schemeClr val="tx1"/>
            </a:solidFill>
          </a:ln>
        </p:spPr>
        <p:txBody>
          <a:bodyPr wrap="square" rtlCol="0">
            <a:spAutoFit/>
          </a:bodyPr>
          <a:lstStyle/>
          <a:p>
            <a:r>
              <a:rPr lang="en-US" i="1" dirty="0" smtClean="0">
                <a:effectLst>
                  <a:outerShdw blurRad="38100" dist="38100" dir="2700000" algn="tl">
                    <a:srgbClr val="000000">
                      <a:alpha val="43137"/>
                    </a:srgbClr>
                  </a:outerShdw>
                </a:effectLst>
              </a:rPr>
              <a:t>f(0)</a:t>
            </a:r>
            <a:endParaRPr lang="en-US" i="1" dirty="0">
              <a:effectLst>
                <a:outerShdw blurRad="38100" dist="38100" dir="2700000" algn="tl">
                  <a:srgbClr val="000000">
                    <a:alpha val="43137"/>
                  </a:srgbClr>
                </a:outerShdw>
              </a:effectLst>
            </a:endParaRPr>
          </a:p>
        </p:txBody>
      </p:sp>
      <p:sp>
        <p:nvSpPr>
          <p:cNvPr id="69" name="TextBox 68"/>
          <p:cNvSpPr txBox="1"/>
          <p:nvPr/>
        </p:nvSpPr>
        <p:spPr>
          <a:xfrm>
            <a:off x="4313080" y="5943600"/>
            <a:ext cx="1975834" cy="584775"/>
          </a:xfrm>
          <a:prstGeom prst="rect">
            <a:avLst/>
          </a:prstGeom>
          <a:noFill/>
        </p:spPr>
        <p:txBody>
          <a:bodyPr wrap="square" rtlCol="0">
            <a:spAutoFit/>
          </a:bodyPr>
          <a:lstStyle/>
          <a:p>
            <a:r>
              <a:rPr lang="en-US" sz="1600" dirty="0" smtClean="0">
                <a:latin typeface="+mn-lt"/>
              </a:rPr>
              <a:t>© S. Verdu-Andres</a:t>
            </a:r>
          </a:p>
          <a:p>
            <a:r>
              <a:rPr lang="en-US" sz="1600" dirty="0" smtClean="0">
                <a:latin typeface="+mn-lt"/>
              </a:rPr>
              <a:t>@ CC13</a:t>
            </a:r>
            <a:endParaRPr lang="en-US" sz="1600" dirty="0">
              <a:latin typeface="+mn-lt"/>
            </a:endParaRPr>
          </a:p>
        </p:txBody>
      </p:sp>
    </p:spTree>
    <p:extLst>
      <p:ext uri="{BB962C8B-B14F-4D97-AF65-F5344CB8AC3E}">
        <p14:creationId xmlns:p14="http://schemas.microsoft.com/office/powerpoint/2010/main" val="30832579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 in SPS Design</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6" y="1447800"/>
            <a:ext cx="505446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78839" y="5105400"/>
            <a:ext cx="3526359"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71450" indent="-171450" algn="ctr">
              <a:buFont typeface="Wingdings" pitchFamily="2" charset="2"/>
              <a:buChar char="à"/>
            </a:pPr>
            <a:r>
              <a:rPr lang="en-US" sz="1400" dirty="0" smtClean="0"/>
              <a:t> Quench </a:t>
            </a:r>
            <a:r>
              <a:rPr lang="en-US" sz="1400" dirty="0"/>
              <a:t>for </a:t>
            </a:r>
            <a:r>
              <a:rPr lang="en-US" sz="1400" b="1" dirty="0"/>
              <a:t>SPS DQWCC extrapolated</a:t>
            </a:r>
            <a:r>
              <a:rPr lang="en-US" sz="1400" dirty="0"/>
              <a:t> to </a:t>
            </a:r>
            <a:endParaRPr lang="en-US" sz="1400" dirty="0" smtClean="0"/>
          </a:p>
          <a:p>
            <a:pPr algn="ctr"/>
            <a:r>
              <a:rPr lang="en-US" sz="1400" dirty="0" smtClean="0"/>
              <a:t>About</a:t>
            </a:r>
            <a:r>
              <a:rPr lang="en-US" sz="1400" dirty="0"/>
              <a:t> </a:t>
            </a:r>
            <a:r>
              <a:rPr lang="en-US" sz="1400" b="1" dirty="0" smtClean="0"/>
              <a:t>5.3 </a:t>
            </a:r>
            <a:r>
              <a:rPr lang="en-US" sz="1400" b="1" dirty="0"/>
              <a:t>MV</a:t>
            </a:r>
            <a:r>
              <a:rPr lang="en-US" sz="1400" dirty="0"/>
              <a:t> deflecting voltage using the measured quench voltage of the demo cavity (~ </a:t>
            </a:r>
            <a:r>
              <a:rPr lang="en-US" sz="1400" dirty="0" smtClean="0"/>
              <a:t>14% </a:t>
            </a:r>
            <a:r>
              <a:rPr lang="en-US" sz="1400" dirty="0"/>
              <a:t>higher voltage).</a:t>
            </a:r>
            <a:endParaRPr lang="en-US" sz="1400" i="1" dirty="0" smtClean="0">
              <a:latin typeface="+mn-lt"/>
            </a:endParaRPr>
          </a:p>
        </p:txBody>
      </p:sp>
      <p:sp>
        <p:nvSpPr>
          <p:cNvPr id="6" name="TextBox 5"/>
          <p:cNvSpPr txBox="1"/>
          <p:nvPr/>
        </p:nvSpPr>
        <p:spPr>
          <a:xfrm>
            <a:off x="5410200" y="2590800"/>
            <a:ext cx="3494998" cy="1754326"/>
          </a:xfrm>
          <a:prstGeom prst="rect">
            <a:avLst/>
          </a:prstGeom>
          <a:noFill/>
        </p:spPr>
        <p:txBody>
          <a:bodyPr wrap="square" rtlCol="0">
            <a:spAutoFit/>
          </a:bodyPr>
          <a:lstStyle/>
          <a:p>
            <a:r>
              <a:rPr lang="en-US" sz="1800" dirty="0" smtClean="0">
                <a:latin typeface="+mn-lt"/>
              </a:rPr>
              <a:t>The FPC port diameter was determined by CERN according to the cooling needed for the coupler. Then all ports were selected to be at the same dimension to minimize the field asymmetry. </a:t>
            </a:r>
            <a:endParaRPr lang="en-US" sz="1800" dirty="0">
              <a:latin typeface="+mn-lt"/>
            </a:endParaRPr>
          </a:p>
        </p:txBody>
      </p:sp>
    </p:spTree>
    <p:extLst>
      <p:ext uri="{BB962C8B-B14F-4D97-AF65-F5344CB8AC3E}">
        <p14:creationId xmlns:p14="http://schemas.microsoft.com/office/powerpoint/2010/main" val="11817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13</a:t>
            </a:fld>
            <a:endParaRPr lang="en-US"/>
          </a:p>
        </p:txBody>
      </p:sp>
      <p:sp>
        <p:nvSpPr>
          <p:cNvPr id="5" name="Title 1"/>
          <p:cNvSpPr>
            <a:spLocks noGrp="1"/>
          </p:cNvSpPr>
          <p:nvPr>
            <p:ph type="title"/>
          </p:nvPr>
        </p:nvSpPr>
        <p:spPr>
          <a:xfrm>
            <a:off x="3231356" y="-124911"/>
            <a:ext cx="2517283" cy="956184"/>
          </a:xfrm>
        </p:spPr>
        <p:txBody>
          <a:bodyPr>
            <a:normAutofit/>
          </a:bodyPr>
          <a:lstStyle/>
          <a:p>
            <a:r>
              <a:rPr lang="en-US" dirty="0" smtClean="0"/>
              <a:t>Couplers </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42455" y="2610771"/>
            <a:ext cx="1150619" cy="226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a:spLocks noGrp="1"/>
          </p:cNvSpPr>
          <p:nvPr>
            <p:ph sz="quarter" idx="1"/>
          </p:nvPr>
        </p:nvSpPr>
        <p:spPr>
          <a:xfrm>
            <a:off x="3695482" y="5638800"/>
            <a:ext cx="2286000" cy="771659"/>
          </a:xfrm>
          <a:ln/>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1400" i="1" u="sng" dirty="0">
                <a:latin typeface="+mn-lt"/>
                <a:cs typeface="Arial" panose="020B0604020202020204" pitchFamily="34" charset="0"/>
              </a:rPr>
              <a:t>FPC hook</a:t>
            </a:r>
            <a:r>
              <a:rPr lang="en-US" sz="1400" i="1" dirty="0">
                <a:latin typeface="+mn-lt"/>
                <a:cs typeface="Arial" panose="020B0604020202020204" pitchFamily="34" charset="0"/>
              </a:rPr>
              <a:t>: </a:t>
            </a:r>
            <a:r>
              <a:rPr lang="en-US" sz="1400" i="1" dirty="0" smtClean="0">
                <a:latin typeface="+mn-lt"/>
                <a:cs typeface="Arial" panose="020B0604020202020204" pitchFamily="34" charset="0"/>
              </a:rPr>
              <a:t>    </a:t>
            </a:r>
            <a:r>
              <a:rPr lang="en-US" sz="1300" i="1" dirty="0" smtClean="0">
                <a:latin typeface="+mn-lt"/>
                <a:cs typeface="Arial" panose="020B0604020202020204" pitchFamily="34" charset="0"/>
              </a:rPr>
              <a:t>Qext</a:t>
            </a:r>
            <a:r>
              <a:rPr lang="en-US" sz="1300" i="1" baseline="30000" dirty="0" smtClean="0">
                <a:latin typeface="+mn-lt"/>
                <a:cs typeface="Arial" panose="020B0604020202020204" pitchFamily="34" charset="0"/>
              </a:rPr>
              <a:t> </a:t>
            </a:r>
            <a:r>
              <a:rPr lang="en-US" sz="1300" i="1" baseline="30000" dirty="0">
                <a:latin typeface="+mn-lt"/>
                <a:cs typeface="Arial" panose="020B0604020202020204" pitchFamily="34" charset="0"/>
              </a:rPr>
              <a:t>f(0)</a:t>
            </a:r>
            <a:r>
              <a:rPr lang="en-US" sz="1300" i="1" dirty="0">
                <a:latin typeface="+mn-lt"/>
                <a:cs typeface="Arial" panose="020B0604020202020204" pitchFamily="34" charset="0"/>
              </a:rPr>
              <a:t> = </a:t>
            </a:r>
            <a:r>
              <a:rPr lang="en-US" sz="1300" i="1" dirty="0" smtClean="0">
                <a:latin typeface="+mn-lt"/>
                <a:cs typeface="Arial" panose="020B0604020202020204" pitchFamily="34" charset="0"/>
              </a:rPr>
              <a:t>6x10</a:t>
            </a:r>
            <a:r>
              <a:rPr lang="en-US" sz="1300" i="1" baseline="30000" dirty="0" smtClean="0">
                <a:latin typeface="+mn-lt"/>
                <a:cs typeface="Arial" panose="020B0604020202020204" pitchFamily="34" charset="0"/>
              </a:rPr>
              <a:t>5</a:t>
            </a:r>
            <a:r>
              <a:rPr lang="en-US" sz="1300" i="1" dirty="0" smtClean="0">
                <a:latin typeface="+mn-lt"/>
                <a:cs typeface="Arial" panose="020B0604020202020204" pitchFamily="34" charset="0"/>
              </a:rPr>
              <a:t>, 40 kW power supply is enough to feed the cavity</a:t>
            </a:r>
            <a:r>
              <a:rPr lang="en-US" sz="1300" dirty="0" smtClean="0">
                <a:latin typeface="+mn-lt"/>
                <a:cs typeface="Arial" panose="020B0604020202020204" pitchFamily="34" charset="0"/>
              </a:rPr>
              <a:t>	</a:t>
            </a:r>
            <a:endParaRPr lang="en-US" sz="1300" dirty="0">
              <a:latin typeface="+mn-lt"/>
              <a:cs typeface="Arial" panose="020B0604020202020204" pitchFamily="34" charset="0"/>
            </a:endParaRPr>
          </a:p>
        </p:txBody>
      </p:sp>
      <p:sp>
        <p:nvSpPr>
          <p:cNvPr id="8" name="TextBox 7"/>
          <p:cNvSpPr txBox="1"/>
          <p:nvPr/>
        </p:nvSpPr>
        <p:spPr>
          <a:xfrm>
            <a:off x="6233242" y="5715000"/>
            <a:ext cx="2667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u="sng" dirty="0" smtClean="0">
                <a:cs typeface="Arial" panose="020B0604020202020204" pitchFamily="34" charset="0"/>
              </a:rPr>
              <a:t>Pick-up antenna</a:t>
            </a:r>
            <a:r>
              <a:rPr lang="en-US" sz="1200" dirty="0" smtClean="0">
                <a:cs typeface="Arial" panose="020B0604020202020204" pitchFamily="34" charset="0"/>
              </a:rPr>
              <a:t>:   Qext </a:t>
            </a:r>
            <a:r>
              <a:rPr lang="en-US" sz="1200" baseline="30000" dirty="0">
                <a:cs typeface="Arial" panose="020B0604020202020204" pitchFamily="34" charset="0"/>
              </a:rPr>
              <a:t>f(0) </a:t>
            </a:r>
            <a:r>
              <a:rPr lang="en-US" sz="1200" dirty="0" smtClean="0">
                <a:cs typeface="Arial" panose="020B0604020202020204" pitchFamily="34" charset="0"/>
              </a:rPr>
              <a:t>about 3x10</a:t>
            </a:r>
            <a:r>
              <a:rPr lang="en-US" sz="1200" baseline="30000" dirty="0" smtClean="0">
                <a:cs typeface="Arial" panose="020B0604020202020204" pitchFamily="34" charset="0"/>
              </a:rPr>
              <a:t>10</a:t>
            </a:r>
            <a:r>
              <a:rPr lang="en-US" sz="1200" dirty="0">
                <a:cs typeface="Arial" panose="020B0604020202020204" pitchFamily="34" charset="0"/>
              </a:rPr>
              <a:t>, enough to extract </a:t>
            </a:r>
            <a:r>
              <a:rPr lang="en-US" sz="1200" dirty="0" smtClean="0">
                <a:cs typeface="Arial" panose="020B0604020202020204" pitchFamily="34" charset="0"/>
              </a:rPr>
              <a:t>about 1W </a:t>
            </a:r>
            <a:r>
              <a:rPr lang="en-US" sz="1200" dirty="0">
                <a:cs typeface="Arial" panose="020B0604020202020204" pitchFamily="34" charset="0"/>
              </a:rPr>
              <a:t>of fundamental mode. </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022"/>
          <a:stretch/>
        </p:blipFill>
        <p:spPr bwMode="auto">
          <a:xfrm>
            <a:off x="4038600" y="2790398"/>
            <a:ext cx="1599765" cy="279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3"/>
          <p:cNvSpPr txBox="1">
            <a:spLocks/>
          </p:cNvSpPr>
          <p:nvPr/>
        </p:nvSpPr>
        <p:spPr>
          <a:xfrm>
            <a:off x="1717964" y="3124200"/>
            <a:ext cx="1845849" cy="14478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9pPr>
          </a:lstStyle>
          <a:p>
            <a:pPr marL="0" indent="0">
              <a:buFont typeface="Arial" pitchFamily="34" charset="0"/>
              <a:buNone/>
            </a:pPr>
            <a:r>
              <a:rPr lang="en-US" sz="1400" i="1" u="sng" dirty="0" smtClean="0">
                <a:cs typeface="Arial" panose="020B0604020202020204" pitchFamily="34" charset="0"/>
              </a:rPr>
              <a:t>HOM coupler and filter</a:t>
            </a:r>
          </a:p>
          <a:p>
            <a:pPr marL="0" indent="0">
              <a:buFont typeface="Arial" pitchFamily="34" charset="0"/>
              <a:buNone/>
            </a:pPr>
            <a:r>
              <a:rPr lang="en-US" sz="1400" dirty="0" smtClean="0">
                <a:cs typeface="Arial" panose="020B0604020202020204" pitchFamily="34" charset="0"/>
              </a:rPr>
              <a:t>The maximum magnetic field on the HOM coupler is 50 </a:t>
            </a:r>
            <a:r>
              <a:rPr lang="en-US" sz="1400" dirty="0" err="1" smtClean="0">
                <a:cs typeface="Arial" panose="020B0604020202020204" pitchFamily="34" charset="0"/>
              </a:rPr>
              <a:t>mT</a:t>
            </a:r>
            <a:r>
              <a:rPr lang="en-US" sz="1400" dirty="0" smtClean="0">
                <a:cs typeface="Arial" panose="020B0604020202020204" pitchFamily="34" charset="0"/>
              </a:rPr>
              <a:t>, and the coupling to the first HOM is 471.</a:t>
            </a:r>
          </a:p>
          <a:p>
            <a:pPr marL="0" indent="0">
              <a:buFont typeface="Arial" pitchFamily="34" charset="0"/>
              <a:buNone/>
            </a:pPr>
            <a:r>
              <a:rPr lang="en-US" sz="1300" dirty="0" smtClean="0">
                <a:cs typeface="Arial" panose="020B0604020202020204" pitchFamily="34" charset="0"/>
              </a:rPr>
              <a:t>	</a:t>
            </a:r>
            <a:endParaRPr lang="en-US" sz="1300" dirty="0">
              <a:cs typeface="Arial" panose="020B0604020202020204" pitchFamily="34" charset="0"/>
            </a:endParaRPr>
          </a:p>
        </p:txBody>
      </p:sp>
      <p:sp>
        <p:nvSpPr>
          <p:cNvPr id="2" name="TextBox 1"/>
          <p:cNvSpPr txBox="1"/>
          <p:nvPr/>
        </p:nvSpPr>
        <p:spPr>
          <a:xfrm>
            <a:off x="762000" y="728008"/>
            <a:ext cx="7620000" cy="1938992"/>
          </a:xfrm>
          <a:prstGeom prst="rect">
            <a:avLst/>
          </a:prstGeom>
          <a:noFill/>
        </p:spPr>
        <p:txBody>
          <a:bodyPr wrap="square" rtlCol="0">
            <a:spAutoFit/>
          </a:bodyPr>
          <a:lstStyle/>
          <a:p>
            <a:pPr marL="285750" indent="-285750">
              <a:buFont typeface="Arial"/>
              <a:buChar char="•"/>
            </a:pPr>
            <a:r>
              <a:rPr lang="en-US" sz="1500" dirty="0" smtClean="0">
                <a:latin typeface="+mn-lt"/>
              </a:rPr>
              <a:t>Three (3)</a:t>
            </a:r>
            <a:r>
              <a:rPr lang="zh-CN" altLang="en-US" sz="1500" dirty="0" smtClean="0">
                <a:latin typeface="+mn-lt"/>
              </a:rPr>
              <a:t> </a:t>
            </a:r>
            <a:r>
              <a:rPr lang="en-US" altLang="zh-CN" sz="1500" dirty="0" smtClean="0">
                <a:latin typeface="+mn-lt"/>
              </a:rPr>
              <a:t>Higher</a:t>
            </a:r>
            <a:r>
              <a:rPr lang="zh-CN" altLang="en-US" sz="1500" dirty="0" smtClean="0">
                <a:latin typeface="+mn-lt"/>
              </a:rPr>
              <a:t> </a:t>
            </a:r>
            <a:r>
              <a:rPr lang="en-US" altLang="zh-CN" sz="1500" dirty="0" smtClean="0">
                <a:latin typeface="+mn-lt"/>
              </a:rPr>
              <a:t>Order</a:t>
            </a:r>
            <a:r>
              <a:rPr lang="zh-CN" altLang="en-US" sz="1500" dirty="0" smtClean="0">
                <a:latin typeface="+mn-lt"/>
              </a:rPr>
              <a:t> </a:t>
            </a:r>
            <a:r>
              <a:rPr lang="en-US" altLang="zh-CN" sz="1500" dirty="0" smtClean="0">
                <a:latin typeface="+mn-lt"/>
              </a:rPr>
              <a:t>Mode</a:t>
            </a:r>
            <a:r>
              <a:rPr lang="zh-CN" altLang="en-US" sz="1500" dirty="0" smtClean="0">
                <a:latin typeface="+mn-lt"/>
              </a:rPr>
              <a:t> </a:t>
            </a:r>
            <a:r>
              <a:rPr lang="en-US" altLang="zh-CN" sz="1500" dirty="0" smtClean="0">
                <a:latin typeface="+mn-lt"/>
              </a:rPr>
              <a:t>(HOM)</a:t>
            </a:r>
            <a:r>
              <a:rPr lang="zh-CN" altLang="en-US" sz="1500" dirty="0" smtClean="0">
                <a:latin typeface="+mn-lt"/>
              </a:rPr>
              <a:t> </a:t>
            </a:r>
            <a:r>
              <a:rPr lang="en-US" altLang="zh-CN" sz="1500" dirty="0" smtClean="0">
                <a:latin typeface="+mn-lt"/>
              </a:rPr>
              <a:t>couplers</a:t>
            </a:r>
            <a:r>
              <a:rPr lang="zh-CN" altLang="en-US" sz="1500" dirty="0" smtClean="0">
                <a:latin typeface="+mn-lt"/>
              </a:rPr>
              <a:t> </a:t>
            </a:r>
            <a:r>
              <a:rPr lang="en-US" altLang="zh-CN" sz="1500" dirty="0" smtClean="0">
                <a:latin typeface="+mn-lt"/>
              </a:rPr>
              <a:t>are</a:t>
            </a:r>
            <a:r>
              <a:rPr lang="zh-CN" altLang="en-US" sz="1500" dirty="0" smtClean="0">
                <a:latin typeface="+mn-lt"/>
              </a:rPr>
              <a:t> </a:t>
            </a:r>
            <a:r>
              <a:rPr lang="en-US" altLang="zh-CN" sz="1500" dirty="0" smtClean="0">
                <a:latin typeface="+mn-lt"/>
              </a:rPr>
              <a:t>proved</a:t>
            </a:r>
            <a:r>
              <a:rPr lang="zh-CN" altLang="en-US" sz="1500" dirty="0" smtClean="0">
                <a:latin typeface="+mn-lt"/>
              </a:rPr>
              <a:t> </a:t>
            </a:r>
            <a:r>
              <a:rPr lang="en-US" altLang="zh-CN" sz="1500" dirty="0" smtClean="0">
                <a:latin typeface="+mn-lt"/>
              </a:rPr>
              <a:t>by</a:t>
            </a:r>
            <a:r>
              <a:rPr lang="zh-CN" altLang="en-US" sz="1500" dirty="0" smtClean="0">
                <a:latin typeface="+mn-lt"/>
              </a:rPr>
              <a:t> </a:t>
            </a:r>
            <a:r>
              <a:rPr lang="en-US" altLang="zh-CN" sz="1500" dirty="0" smtClean="0">
                <a:latin typeface="+mn-lt"/>
              </a:rPr>
              <a:t>simulation</a:t>
            </a:r>
            <a:r>
              <a:rPr lang="zh-CN" altLang="en-US" sz="1500" dirty="0" smtClean="0">
                <a:latin typeface="+mn-lt"/>
              </a:rPr>
              <a:t> </a:t>
            </a:r>
            <a:r>
              <a:rPr lang="en-US" altLang="zh-CN" sz="1500" dirty="0" smtClean="0">
                <a:latin typeface="+mn-lt"/>
              </a:rPr>
              <a:t>to</a:t>
            </a:r>
            <a:r>
              <a:rPr lang="zh-CN" altLang="en-US" sz="1500" dirty="0" smtClean="0">
                <a:latin typeface="+mn-lt"/>
              </a:rPr>
              <a:t> </a:t>
            </a:r>
            <a:r>
              <a:rPr lang="en-US" altLang="zh-CN" sz="1500" dirty="0" smtClean="0">
                <a:latin typeface="+mn-lt"/>
              </a:rPr>
              <a:t>be</a:t>
            </a:r>
            <a:r>
              <a:rPr lang="zh-CN" altLang="en-US" sz="1500" dirty="0" smtClean="0">
                <a:latin typeface="+mn-lt"/>
              </a:rPr>
              <a:t> </a:t>
            </a:r>
            <a:r>
              <a:rPr lang="en-US" altLang="zh-CN" sz="1500" dirty="0" smtClean="0">
                <a:latin typeface="+mn-lt"/>
              </a:rPr>
              <a:t>sufficient</a:t>
            </a:r>
            <a:r>
              <a:rPr lang="zh-CN" altLang="en-US" sz="1500" dirty="0" smtClean="0">
                <a:latin typeface="+mn-lt"/>
              </a:rPr>
              <a:t> </a:t>
            </a:r>
            <a:r>
              <a:rPr lang="en-US" altLang="zh-CN" sz="1500" dirty="0" smtClean="0">
                <a:latin typeface="+mn-lt"/>
              </a:rPr>
              <a:t>for</a:t>
            </a:r>
            <a:r>
              <a:rPr lang="zh-CN" altLang="en-US" sz="1500" dirty="0" smtClean="0">
                <a:latin typeface="+mn-lt"/>
              </a:rPr>
              <a:t> </a:t>
            </a:r>
            <a:r>
              <a:rPr lang="en-US" altLang="zh-CN" sz="1500" dirty="0" smtClean="0">
                <a:latin typeface="+mn-lt"/>
              </a:rPr>
              <a:t>damping. The coupler hook and</a:t>
            </a:r>
            <a:r>
              <a:rPr lang="zh-CN" altLang="en-US" sz="1500" dirty="0" smtClean="0">
                <a:latin typeface="+mn-lt"/>
              </a:rPr>
              <a:t> </a:t>
            </a:r>
            <a:r>
              <a:rPr lang="en-US" altLang="zh-CN" sz="1500" dirty="0" smtClean="0">
                <a:latin typeface="+mn-lt"/>
              </a:rPr>
              <a:t>filter will be actively cooled by liquid helium, and the analysis is undergoing at CERN.</a:t>
            </a:r>
          </a:p>
          <a:p>
            <a:pPr marL="285750" indent="-285750">
              <a:buFont typeface="Arial"/>
              <a:buChar char="•"/>
            </a:pPr>
            <a:r>
              <a:rPr lang="en-US" sz="1500" dirty="0" smtClean="0">
                <a:latin typeface="+mn-lt"/>
              </a:rPr>
              <a:t>Fundamental</a:t>
            </a:r>
            <a:r>
              <a:rPr lang="zh-CN" altLang="en-US" sz="1500" dirty="0" smtClean="0">
                <a:latin typeface="+mn-lt"/>
              </a:rPr>
              <a:t> </a:t>
            </a:r>
            <a:r>
              <a:rPr lang="en-US" altLang="zh-CN" sz="1500" dirty="0" smtClean="0">
                <a:latin typeface="+mn-lt"/>
              </a:rPr>
              <a:t>mode</a:t>
            </a:r>
            <a:r>
              <a:rPr lang="zh-CN" altLang="en-US" sz="1500" dirty="0" smtClean="0">
                <a:latin typeface="+mn-lt"/>
              </a:rPr>
              <a:t> </a:t>
            </a:r>
            <a:r>
              <a:rPr lang="en-US" altLang="zh-CN" sz="1500" dirty="0" smtClean="0">
                <a:latin typeface="+mn-lt"/>
              </a:rPr>
              <a:t>coupler</a:t>
            </a:r>
            <a:r>
              <a:rPr lang="zh-CN" altLang="en-US" sz="1500" dirty="0" smtClean="0">
                <a:latin typeface="+mn-lt"/>
              </a:rPr>
              <a:t> </a:t>
            </a:r>
            <a:r>
              <a:rPr lang="en-US" altLang="zh-CN" sz="1500" dirty="0" smtClean="0">
                <a:latin typeface="+mn-lt"/>
              </a:rPr>
              <a:t>(FPC)</a:t>
            </a:r>
            <a:r>
              <a:rPr lang="zh-CN" altLang="en-US" sz="1500" dirty="0" smtClean="0">
                <a:latin typeface="+mn-lt"/>
              </a:rPr>
              <a:t> </a:t>
            </a:r>
            <a:r>
              <a:rPr lang="en-US" altLang="zh-CN" sz="1500" dirty="0" smtClean="0">
                <a:latin typeface="+mn-lt"/>
              </a:rPr>
              <a:t>is</a:t>
            </a:r>
            <a:r>
              <a:rPr lang="zh-CN" altLang="en-US" sz="1500" dirty="0" smtClean="0">
                <a:latin typeface="+mn-lt"/>
              </a:rPr>
              <a:t> </a:t>
            </a:r>
            <a:r>
              <a:rPr lang="en-US" altLang="zh-CN" sz="1500" dirty="0" smtClean="0">
                <a:latin typeface="+mn-lt"/>
              </a:rPr>
              <a:t>designed</a:t>
            </a:r>
            <a:r>
              <a:rPr lang="zh-CN" altLang="en-US" sz="1500" dirty="0" smtClean="0">
                <a:latin typeface="+mn-lt"/>
              </a:rPr>
              <a:t> </a:t>
            </a:r>
            <a:r>
              <a:rPr lang="en-US" altLang="zh-CN" sz="1500" dirty="0" smtClean="0">
                <a:latin typeface="+mn-lt"/>
              </a:rPr>
              <a:t>for</a:t>
            </a:r>
            <a:r>
              <a:rPr lang="zh-CN" altLang="en-US" sz="1500" dirty="0" smtClean="0">
                <a:latin typeface="+mn-lt"/>
              </a:rPr>
              <a:t> </a:t>
            </a:r>
            <a:r>
              <a:rPr lang="en-US" altLang="zh-CN" sz="1500" dirty="0" smtClean="0">
                <a:latin typeface="+mn-lt"/>
              </a:rPr>
              <a:t>providing</a:t>
            </a:r>
            <a:r>
              <a:rPr lang="zh-CN" altLang="en-US" sz="1500" dirty="0" smtClean="0">
                <a:latin typeface="+mn-lt"/>
              </a:rPr>
              <a:t> </a:t>
            </a:r>
            <a:r>
              <a:rPr lang="en-US" altLang="zh-CN" sz="1500" dirty="0" smtClean="0">
                <a:latin typeface="+mn-lt"/>
              </a:rPr>
              <a:t>coupling</a:t>
            </a:r>
            <a:r>
              <a:rPr lang="zh-CN" altLang="en-US" sz="1500" dirty="0" smtClean="0">
                <a:latin typeface="+mn-lt"/>
              </a:rPr>
              <a:t> </a:t>
            </a:r>
            <a:r>
              <a:rPr lang="en-US" altLang="zh-CN" sz="1500" dirty="0" smtClean="0">
                <a:latin typeface="+mn-lt"/>
              </a:rPr>
              <a:t>with</a:t>
            </a:r>
            <a:r>
              <a:rPr lang="zh-CN" altLang="en-US" sz="1500" dirty="0" smtClean="0">
                <a:latin typeface="+mn-lt"/>
              </a:rPr>
              <a:t> </a:t>
            </a:r>
            <a:r>
              <a:rPr lang="en-US" altLang="zh-CN" sz="1500" dirty="0" err="1" smtClean="0">
                <a:latin typeface="+mn-lt"/>
              </a:rPr>
              <a:t>Qext</a:t>
            </a:r>
            <a:r>
              <a:rPr lang="zh-CN" altLang="en-US" sz="1500" dirty="0" smtClean="0">
                <a:latin typeface="+mn-lt"/>
              </a:rPr>
              <a:t> </a:t>
            </a:r>
            <a:r>
              <a:rPr lang="zh-CN" altLang="zh-CN" sz="1500" dirty="0">
                <a:latin typeface="+mn-lt"/>
              </a:rPr>
              <a:t>1</a:t>
            </a:r>
            <a:r>
              <a:rPr lang="en-US" altLang="zh-CN" sz="1500" dirty="0" smtClean="0">
                <a:latin typeface="+mn-lt"/>
              </a:rPr>
              <a:t>e5</a:t>
            </a:r>
            <a:r>
              <a:rPr lang="zh-CN" altLang="en-US" sz="1500" dirty="0" smtClean="0">
                <a:latin typeface="+mn-lt"/>
              </a:rPr>
              <a:t> </a:t>
            </a:r>
            <a:r>
              <a:rPr lang="en-US" altLang="zh-CN" sz="1500" dirty="0" smtClean="0">
                <a:latin typeface="+mn-lt"/>
              </a:rPr>
              <a:t>to</a:t>
            </a:r>
            <a:r>
              <a:rPr lang="zh-CN" altLang="en-US" sz="1500" dirty="0" smtClean="0">
                <a:latin typeface="+mn-lt"/>
              </a:rPr>
              <a:t> </a:t>
            </a:r>
            <a:r>
              <a:rPr lang="en-US" altLang="zh-CN" sz="1500" dirty="0" smtClean="0">
                <a:latin typeface="+mn-lt"/>
              </a:rPr>
              <a:t>1e6,</a:t>
            </a:r>
            <a:r>
              <a:rPr lang="zh-CN" altLang="en-US" sz="1500" dirty="0" smtClean="0">
                <a:latin typeface="+mn-lt"/>
              </a:rPr>
              <a:t> </a:t>
            </a:r>
            <a:r>
              <a:rPr lang="en-US" altLang="zh-CN" sz="1500" dirty="0" smtClean="0">
                <a:latin typeface="+mn-lt"/>
              </a:rPr>
              <a:t>and</a:t>
            </a:r>
            <a:r>
              <a:rPr lang="zh-CN" altLang="en-US" sz="1500" dirty="0" smtClean="0">
                <a:latin typeface="+mn-lt"/>
              </a:rPr>
              <a:t> </a:t>
            </a:r>
            <a:r>
              <a:rPr lang="en-US" altLang="zh-CN" sz="1500" dirty="0" smtClean="0">
                <a:latin typeface="+mn-lt"/>
              </a:rPr>
              <a:t>peak</a:t>
            </a:r>
            <a:r>
              <a:rPr lang="zh-CN" altLang="en-US" sz="1500" dirty="0" smtClean="0">
                <a:latin typeface="+mn-lt"/>
              </a:rPr>
              <a:t> </a:t>
            </a:r>
            <a:r>
              <a:rPr lang="en-US" altLang="zh-CN" sz="1500" dirty="0" smtClean="0">
                <a:latin typeface="+mn-lt"/>
              </a:rPr>
              <a:t>magnetic</a:t>
            </a:r>
            <a:r>
              <a:rPr lang="zh-CN" altLang="en-US" sz="1500" dirty="0" smtClean="0">
                <a:latin typeface="+mn-lt"/>
              </a:rPr>
              <a:t> </a:t>
            </a:r>
            <a:r>
              <a:rPr lang="en-US" altLang="zh-CN" sz="1500" dirty="0" smtClean="0">
                <a:latin typeface="+mn-lt"/>
              </a:rPr>
              <a:t>field</a:t>
            </a:r>
            <a:r>
              <a:rPr lang="zh-CN" altLang="en-US" sz="1500" dirty="0" smtClean="0">
                <a:latin typeface="+mn-lt"/>
              </a:rPr>
              <a:t> </a:t>
            </a:r>
            <a:r>
              <a:rPr lang="en-US" altLang="zh-CN" sz="1500" dirty="0" smtClean="0">
                <a:latin typeface="+mn-lt"/>
              </a:rPr>
              <a:t>at</a:t>
            </a:r>
            <a:r>
              <a:rPr lang="zh-CN" altLang="en-US" sz="1500" dirty="0" smtClean="0">
                <a:latin typeface="+mn-lt"/>
              </a:rPr>
              <a:t> </a:t>
            </a:r>
            <a:r>
              <a:rPr lang="en-US" altLang="zh-CN" sz="1500" dirty="0" smtClean="0">
                <a:latin typeface="+mn-lt"/>
              </a:rPr>
              <a:t>the</a:t>
            </a:r>
            <a:r>
              <a:rPr lang="zh-CN" altLang="en-US" sz="1500" dirty="0" smtClean="0">
                <a:latin typeface="+mn-lt"/>
              </a:rPr>
              <a:t> </a:t>
            </a:r>
            <a:r>
              <a:rPr lang="en-US" altLang="zh-CN" sz="1500" dirty="0" smtClean="0">
                <a:latin typeface="+mn-lt"/>
              </a:rPr>
              <a:t>same</a:t>
            </a:r>
            <a:r>
              <a:rPr lang="zh-CN" altLang="en-US" sz="1500" dirty="0" smtClean="0">
                <a:latin typeface="+mn-lt"/>
              </a:rPr>
              <a:t> </a:t>
            </a:r>
            <a:r>
              <a:rPr lang="en-US" altLang="zh-CN" sz="1500" dirty="0" smtClean="0">
                <a:latin typeface="+mn-lt"/>
              </a:rPr>
              <a:t>level</a:t>
            </a:r>
            <a:r>
              <a:rPr lang="zh-CN" altLang="en-US" sz="1500" dirty="0" smtClean="0">
                <a:latin typeface="+mn-lt"/>
              </a:rPr>
              <a:t> </a:t>
            </a:r>
            <a:r>
              <a:rPr lang="en-US" altLang="zh-CN" sz="1500" dirty="0" smtClean="0">
                <a:latin typeface="+mn-lt"/>
              </a:rPr>
              <a:t>of</a:t>
            </a:r>
            <a:r>
              <a:rPr lang="zh-CN" altLang="en-US" sz="1500" dirty="0" smtClean="0">
                <a:latin typeface="+mn-lt"/>
              </a:rPr>
              <a:t> </a:t>
            </a:r>
            <a:r>
              <a:rPr lang="en-US" altLang="zh-CN" sz="1500" dirty="0" smtClean="0">
                <a:latin typeface="+mn-lt"/>
              </a:rPr>
              <a:t>the</a:t>
            </a:r>
            <a:r>
              <a:rPr lang="zh-CN" altLang="en-US" sz="1500" dirty="0" smtClean="0">
                <a:latin typeface="+mn-lt"/>
              </a:rPr>
              <a:t> </a:t>
            </a:r>
            <a:r>
              <a:rPr lang="en-US" altLang="zh-CN" sz="1500" dirty="0" smtClean="0">
                <a:latin typeface="+mn-lt"/>
              </a:rPr>
              <a:t>cavity.</a:t>
            </a:r>
            <a:r>
              <a:rPr lang="zh-CN" altLang="en-US" sz="1500" dirty="0" smtClean="0">
                <a:latin typeface="+mn-lt"/>
              </a:rPr>
              <a:t> </a:t>
            </a:r>
            <a:r>
              <a:rPr lang="en-US" altLang="zh-CN" sz="1500" dirty="0" smtClean="0">
                <a:latin typeface="+mn-lt"/>
              </a:rPr>
              <a:t>The</a:t>
            </a:r>
            <a:r>
              <a:rPr lang="zh-CN" altLang="en-US" sz="1500" dirty="0" smtClean="0">
                <a:latin typeface="+mn-lt"/>
              </a:rPr>
              <a:t> </a:t>
            </a:r>
            <a:r>
              <a:rPr lang="en-US" altLang="zh-CN" sz="1500" dirty="0" smtClean="0">
                <a:latin typeface="+mn-lt"/>
              </a:rPr>
              <a:t>FPC</a:t>
            </a:r>
            <a:r>
              <a:rPr lang="zh-CN" altLang="en-US" sz="1500" dirty="0" smtClean="0">
                <a:latin typeface="+mn-lt"/>
              </a:rPr>
              <a:t> </a:t>
            </a:r>
            <a:r>
              <a:rPr lang="en-US" altLang="zh-CN" sz="1500" dirty="0" smtClean="0">
                <a:latin typeface="+mn-lt"/>
              </a:rPr>
              <a:t>waveguide,</a:t>
            </a:r>
            <a:r>
              <a:rPr lang="zh-CN" altLang="en-US" sz="1500" dirty="0" smtClean="0">
                <a:latin typeface="+mn-lt"/>
              </a:rPr>
              <a:t> </a:t>
            </a:r>
            <a:r>
              <a:rPr lang="en-US" altLang="zh-CN" sz="1500" dirty="0" smtClean="0">
                <a:latin typeface="+mn-lt"/>
              </a:rPr>
              <a:t>cooling</a:t>
            </a:r>
            <a:r>
              <a:rPr lang="zh-CN" altLang="en-US" sz="1500" dirty="0" smtClean="0">
                <a:latin typeface="+mn-lt"/>
              </a:rPr>
              <a:t>, </a:t>
            </a:r>
            <a:r>
              <a:rPr lang="en-US" altLang="zh-CN" sz="1500" dirty="0" smtClean="0">
                <a:latin typeface="+mn-lt"/>
              </a:rPr>
              <a:t>and</a:t>
            </a:r>
            <a:r>
              <a:rPr lang="zh-CN" altLang="en-US" sz="1500" dirty="0" smtClean="0">
                <a:latin typeface="+mn-lt"/>
              </a:rPr>
              <a:t> </a:t>
            </a:r>
            <a:r>
              <a:rPr lang="en-US" altLang="zh-CN" sz="1500" dirty="0" smtClean="0">
                <a:latin typeface="+mn-lt"/>
              </a:rPr>
              <a:t>power</a:t>
            </a:r>
            <a:r>
              <a:rPr lang="zh-CN" altLang="en-US" sz="1500" dirty="0" smtClean="0">
                <a:latin typeface="+mn-lt"/>
              </a:rPr>
              <a:t> </a:t>
            </a:r>
            <a:r>
              <a:rPr lang="en-US" altLang="zh-CN" sz="1500" dirty="0" smtClean="0">
                <a:latin typeface="+mn-lt"/>
              </a:rPr>
              <a:t>input</a:t>
            </a:r>
            <a:r>
              <a:rPr lang="zh-CN" altLang="en-US" sz="1500" dirty="0" smtClean="0">
                <a:latin typeface="+mn-lt"/>
              </a:rPr>
              <a:t> </a:t>
            </a:r>
            <a:r>
              <a:rPr lang="en-US" altLang="zh-CN" sz="1500" dirty="0" smtClean="0">
                <a:latin typeface="+mn-lt"/>
              </a:rPr>
              <a:t>will</a:t>
            </a:r>
            <a:r>
              <a:rPr lang="zh-CN" altLang="en-US" sz="1500" dirty="0" smtClean="0">
                <a:latin typeface="+mn-lt"/>
              </a:rPr>
              <a:t> </a:t>
            </a:r>
            <a:r>
              <a:rPr lang="en-US" altLang="zh-CN" sz="1500" dirty="0" smtClean="0">
                <a:latin typeface="+mn-lt"/>
              </a:rPr>
              <a:t>be</a:t>
            </a:r>
            <a:r>
              <a:rPr lang="zh-CN" altLang="en-US" sz="1500" dirty="0" smtClean="0">
                <a:latin typeface="+mn-lt"/>
              </a:rPr>
              <a:t> </a:t>
            </a:r>
            <a:r>
              <a:rPr lang="en-US" altLang="zh-CN" sz="1500" dirty="0" smtClean="0">
                <a:latin typeface="+mn-lt"/>
              </a:rPr>
              <a:t>provided</a:t>
            </a:r>
            <a:r>
              <a:rPr lang="zh-CN" altLang="en-US" sz="1500" dirty="0" smtClean="0">
                <a:latin typeface="+mn-lt"/>
              </a:rPr>
              <a:t> </a:t>
            </a:r>
            <a:r>
              <a:rPr lang="en-US" altLang="zh-CN" sz="1500" dirty="0" smtClean="0">
                <a:latin typeface="+mn-lt"/>
              </a:rPr>
              <a:t>by</a:t>
            </a:r>
            <a:r>
              <a:rPr lang="zh-CN" altLang="en-US" sz="1500" dirty="0" smtClean="0">
                <a:latin typeface="+mn-lt"/>
              </a:rPr>
              <a:t> </a:t>
            </a:r>
            <a:r>
              <a:rPr lang="en-US" altLang="zh-CN" sz="1500" dirty="0" smtClean="0">
                <a:latin typeface="+mn-lt"/>
              </a:rPr>
              <a:t>CERN.</a:t>
            </a:r>
          </a:p>
          <a:p>
            <a:pPr marL="285750" indent="-285750">
              <a:buFont typeface="Arial"/>
              <a:buChar char="•"/>
            </a:pPr>
            <a:r>
              <a:rPr lang="en-US" altLang="zh-CN" sz="1500" dirty="0" smtClean="0">
                <a:latin typeface="+mn-lt"/>
              </a:rPr>
              <a:t>Pick</a:t>
            </a:r>
            <a:r>
              <a:rPr lang="zh-CN" altLang="en-US" sz="1500" dirty="0" smtClean="0">
                <a:latin typeface="+mn-lt"/>
              </a:rPr>
              <a:t>-</a:t>
            </a:r>
            <a:r>
              <a:rPr lang="en-US" altLang="zh-CN" sz="1500" dirty="0" smtClean="0">
                <a:latin typeface="+mn-lt"/>
              </a:rPr>
              <a:t>up</a:t>
            </a:r>
            <a:r>
              <a:rPr lang="zh-CN" altLang="en-US" sz="1500" dirty="0" smtClean="0">
                <a:latin typeface="+mn-lt"/>
              </a:rPr>
              <a:t> </a:t>
            </a:r>
            <a:r>
              <a:rPr lang="en-US" altLang="zh-CN" sz="1500" dirty="0" smtClean="0">
                <a:latin typeface="+mn-lt"/>
              </a:rPr>
              <a:t>coupler</a:t>
            </a:r>
            <a:r>
              <a:rPr lang="zh-CN" altLang="en-US" sz="1500" dirty="0" smtClean="0">
                <a:latin typeface="+mn-lt"/>
              </a:rPr>
              <a:t> </a:t>
            </a:r>
            <a:r>
              <a:rPr lang="en-US" altLang="zh-CN" sz="1500" dirty="0" smtClean="0">
                <a:latin typeface="+mn-lt"/>
              </a:rPr>
              <a:t>should</a:t>
            </a:r>
            <a:r>
              <a:rPr lang="zh-CN" altLang="en-US" sz="1500" dirty="0" smtClean="0">
                <a:latin typeface="+mn-lt"/>
              </a:rPr>
              <a:t> </a:t>
            </a:r>
            <a:r>
              <a:rPr lang="en-US" altLang="zh-CN" sz="1500" dirty="0" smtClean="0">
                <a:latin typeface="+mn-lt"/>
              </a:rPr>
              <a:t>bring</a:t>
            </a:r>
            <a:r>
              <a:rPr lang="zh-CN" altLang="en-US" sz="1500" dirty="0" smtClean="0">
                <a:latin typeface="+mn-lt"/>
              </a:rPr>
              <a:t> </a:t>
            </a:r>
            <a:r>
              <a:rPr lang="en-US" altLang="zh-CN" sz="1500" dirty="0" smtClean="0">
                <a:latin typeface="+mn-lt"/>
              </a:rPr>
              <a:t>minimum</a:t>
            </a:r>
            <a:r>
              <a:rPr lang="zh-CN" altLang="en-US" sz="1500" dirty="0" smtClean="0">
                <a:latin typeface="+mn-lt"/>
              </a:rPr>
              <a:t> </a:t>
            </a:r>
            <a:r>
              <a:rPr lang="en-US" altLang="zh-CN" sz="1500" dirty="0" smtClean="0">
                <a:latin typeface="+mn-lt"/>
              </a:rPr>
              <a:t>disturbance</a:t>
            </a:r>
            <a:r>
              <a:rPr lang="zh-CN" altLang="en-US" sz="1500" dirty="0" smtClean="0">
                <a:latin typeface="+mn-lt"/>
              </a:rPr>
              <a:t> </a:t>
            </a:r>
            <a:r>
              <a:rPr lang="en-US" altLang="zh-CN" sz="1500" dirty="0" smtClean="0">
                <a:latin typeface="+mn-lt"/>
              </a:rPr>
              <a:t>to</a:t>
            </a:r>
            <a:r>
              <a:rPr lang="zh-CN" altLang="en-US" sz="1500" dirty="0" smtClean="0">
                <a:latin typeface="+mn-lt"/>
              </a:rPr>
              <a:t> </a:t>
            </a:r>
            <a:r>
              <a:rPr lang="en-US" altLang="zh-CN" sz="1500" dirty="0" smtClean="0">
                <a:latin typeface="+mn-lt"/>
              </a:rPr>
              <a:t>the</a:t>
            </a:r>
            <a:r>
              <a:rPr lang="zh-CN" altLang="en-US" sz="1500" dirty="0" smtClean="0">
                <a:latin typeface="+mn-lt"/>
              </a:rPr>
              <a:t> </a:t>
            </a:r>
            <a:r>
              <a:rPr lang="en-US" altLang="zh-CN" sz="1500" dirty="0" smtClean="0">
                <a:latin typeface="+mn-lt"/>
              </a:rPr>
              <a:t>cavity</a:t>
            </a:r>
            <a:r>
              <a:rPr lang="zh-CN" altLang="en-US" sz="1500" dirty="0" smtClean="0">
                <a:latin typeface="+mn-lt"/>
              </a:rPr>
              <a:t> </a:t>
            </a:r>
            <a:r>
              <a:rPr lang="en-US" altLang="zh-CN" sz="1500" dirty="0" smtClean="0">
                <a:latin typeface="+mn-lt"/>
              </a:rPr>
              <a:t>field</a:t>
            </a:r>
            <a:r>
              <a:rPr lang="zh-CN" altLang="en-US" sz="1500" dirty="0" smtClean="0">
                <a:latin typeface="+mn-lt"/>
              </a:rPr>
              <a:t> </a:t>
            </a:r>
            <a:r>
              <a:rPr lang="en-US" altLang="zh-CN" sz="1500" dirty="0" smtClean="0">
                <a:latin typeface="+mn-lt"/>
              </a:rPr>
              <a:t>symmetry</a:t>
            </a:r>
            <a:r>
              <a:rPr lang="zh-CN" altLang="en-US" sz="1500" dirty="0" smtClean="0">
                <a:latin typeface="+mn-lt"/>
              </a:rPr>
              <a:t> </a:t>
            </a:r>
            <a:r>
              <a:rPr lang="en-US" altLang="zh-CN" sz="1500" dirty="0" smtClean="0">
                <a:latin typeface="+mn-lt"/>
              </a:rPr>
              <a:t>and</a:t>
            </a:r>
            <a:r>
              <a:rPr lang="zh-CN" altLang="en-US" sz="1500" dirty="0" smtClean="0">
                <a:latin typeface="+mn-lt"/>
              </a:rPr>
              <a:t> </a:t>
            </a:r>
            <a:r>
              <a:rPr lang="zh-CN" altLang="zh-CN" sz="1500" dirty="0" smtClean="0">
                <a:latin typeface="+mn-lt"/>
              </a:rPr>
              <a:t>~</a:t>
            </a:r>
            <a:r>
              <a:rPr lang="zh-CN" altLang="en-US" sz="1500" dirty="0" smtClean="0">
                <a:latin typeface="+mn-lt"/>
              </a:rPr>
              <a:t> </a:t>
            </a:r>
            <a:r>
              <a:rPr lang="en-US" altLang="zh-CN" sz="1500" dirty="0" smtClean="0">
                <a:latin typeface="+mn-lt"/>
              </a:rPr>
              <a:t>1</a:t>
            </a:r>
            <a:r>
              <a:rPr lang="zh-CN" altLang="en-US" sz="1500" dirty="0" smtClean="0">
                <a:latin typeface="+mn-lt"/>
              </a:rPr>
              <a:t> </a:t>
            </a:r>
            <a:r>
              <a:rPr lang="en-US" altLang="zh-CN" sz="1500" dirty="0" smtClean="0">
                <a:latin typeface="+mn-lt"/>
              </a:rPr>
              <a:t>W</a:t>
            </a:r>
            <a:r>
              <a:rPr lang="zh-CN" altLang="en-US" sz="1500" dirty="0" smtClean="0">
                <a:latin typeface="+mn-lt"/>
              </a:rPr>
              <a:t> </a:t>
            </a:r>
            <a:r>
              <a:rPr lang="en-US" altLang="zh-CN" sz="1500" dirty="0" smtClean="0">
                <a:latin typeface="+mn-lt"/>
              </a:rPr>
              <a:t>of</a:t>
            </a:r>
            <a:r>
              <a:rPr lang="zh-CN" altLang="en-US" sz="1500" dirty="0" smtClean="0">
                <a:latin typeface="+mn-lt"/>
              </a:rPr>
              <a:t> </a:t>
            </a:r>
            <a:r>
              <a:rPr lang="en-US" altLang="zh-CN" sz="1500" dirty="0" smtClean="0">
                <a:latin typeface="+mn-lt"/>
              </a:rPr>
              <a:t>power</a:t>
            </a:r>
            <a:r>
              <a:rPr lang="zh-CN" altLang="en-US" sz="1500" dirty="0" smtClean="0">
                <a:latin typeface="+mn-lt"/>
              </a:rPr>
              <a:t> </a:t>
            </a:r>
            <a:r>
              <a:rPr lang="en-US" altLang="zh-CN" sz="1500" dirty="0" smtClean="0">
                <a:latin typeface="+mn-lt"/>
              </a:rPr>
              <a:t>for</a:t>
            </a:r>
            <a:r>
              <a:rPr lang="zh-CN" altLang="en-US" sz="1500" dirty="0" smtClean="0">
                <a:latin typeface="+mn-lt"/>
              </a:rPr>
              <a:t> </a:t>
            </a:r>
            <a:r>
              <a:rPr lang="en-US" altLang="zh-CN" sz="1500" dirty="0" smtClean="0">
                <a:latin typeface="+mn-lt"/>
              </a:rPr>
              <a:t>the</a:t>
            </a:r>
            <a:r>
              <a:rPr lang="zh-CN" altLang="en-US" sz="1500" dirty="0" smtClean="0">
                <a:latin typeface="+mn-lt"/>
              </a:rPr>
              <a:t> </a:t>
            </a:r>
            <a:r>
              <a:rPr lang="en-US" altLang="zh-CN" sz="1500" dirty="0" smtClean="0">
                <a:latin typeface="+mn-lt"/>
              </a:rPr>
              <a:t>low</a:t>
            </a:r>
            <a:r>
              <a:rPr lang="zh-CN" altLang="en-US" sz="1500" dirty="0" smtClean="0">
                <a:latin typeface="+mn-lt"/>
              </a:rPr>
              <a:t> </a:t>
            </a:r>
            <a:r>
              <a:rPr lang="en-US" altLang="zh-CN" sz="1500" dirty="0" smtClean="0">
                <a:latin typeface="+mn-lt"/>
              </a:rPr>
              <a:t>level</a:t>
            </a:r>
            <a:r>
              <a:rPr lang="zh-CN" altLang="en-US" sz="1500" dirty="0" smtClean="0">
                <a:latin typeface="+mn-lt"/>
              </a:rPr>
              <a:t> </a:t>
            </a:r>
            <a:r>
              <a:rPr lang="en-US" altLang="zh-CN" sz="1500" dirty="0" smtClean="0">
                <a:latin typeface="+mn-lt"/>
              </a:rPr>
              <a:t>control</a:t>
            </a:r>
            <a:r>
              <a:rPr lang="zh-CN" altLang="en-US" sz="1500" dirty="0" smtClean="0">
                <a:latin typeface="+mn-lt"/>
              </a:rPr>
              <a:t> </a:t>
            </a:r>
            <a:r>
              <a:rPr lang="en-US" altLang="zh-CN" sz="1500" dirty="0" smtClean="0">
                <a:latin typeface="+mn-lt"/>
              </a:rPr>
              <a:t>system</a:t>
            </a:r>
            <a:r>
              <a:rPr lang="zh-CN" altLang="en-US" sz="1500" dirty="0">
                <a:latin typeface="+mn-lt"/>
              </a:rPr>
              <a:t>.</a:t>
            </a:r>
            <a:r>
              <a:rPr lang="zh-CN" altLang="en-US" sz="1500" dirty="0" smtClean="0">
                <a:latin typeface="+mn-lt"/>
              </a:rPr>
              <a:t> </a:t>
            </a:r>
            <a:endParaRPr lang="en-US" sz="1500" dirty="0">
              <a:latin typeface="+mn-lt"/>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917102"/>
            <a:ext cx="3369849" cy="1313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p:nvGrpSpPr>
        <p:grpSpPr>
          <a:xfrm>
            <a:off x="6260803" y="2573501"/>
            <a:ext cx="2598656" cy="3093819"/>
            <a:chOff x="6268511" y="2372610"/>
            <a:chExt cx="2598656" cy="3093819"/>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111" y="2723229"/>
              <a:ext cx="2334639"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a:off x="6553200" y="2933700"/>
              <a:ext cx="228600" cy="114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268511" y="2665511"/>
              <a:ext cx="457200" cy="307777"/>
            </a:xfrm>
            <a:prstGeom prst="rect">
              <a:avLst/>
            </a:prstGeom>
            <a:noFill/>
          </p:spPr>
          <p:txBody>
            <a:bodyPr wrap="square" rtlCol="0">
              <a:spAutoFit/>
            </a:bodyPr>
            <a:lstStyle/>
            <a:p>
              <a:r>
                <a:rPr lang="en-US" sz="1400" dirty="0" smtClean="0">
                  <a:latin typeface="+mn-lt"/>
                </a:rPr>
                <a:t>FPC</a:t>
              </a:r>
              <a:endParaRPr lang="en-US" sz="1400" dirty="0">
                <a:latin typeface="+mn-lt"/>
              </a:endParaRPr>
            </a:p>
          </p:txBody>
        </p:sp>
        <p:cxnSp>
          <p:nvCxnSpPr>
            <p:cNvPr id="21" name="Straight Arrow Connector 20"/>
            <p:cNvCxnSpPr/>
            <p:nvPr/>
          </p:nvCxnSpPr>
          <p:spPr>
            <a:xfrm flipH="1">
              <a:off x="8001000" y="2678763"/>
              <a:ext cx="166255" cy="1406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105167" y="2372610"/>
              <a:ext cx="762000" cy="523220"/>
            </a:xfrm>
            <a:prstGeom prst="rect">
              <a:avLst/>
            </a:prstGeom>
            <a:noFill/>
          </p:spPr>
          <p:txBody>
            <a:bodyPr wrap="square" rtlCol="0">
              <a:spAutoFit/>
            </a:bodyPr>
            <a:lstStyle/>
            <a:p>
              <a:r>
                <a:rPr lang="en-US" sz="1400" dirty="0" smtClean="0">
                  <a:latin typeface="+mn-lt"/>
                </a:rPr>
                <a:t>HOM Coupler</a:t>
              </a:r>
              <a:endParaRPr lang="en-US" sz="1400" dirty="0">
                <a:latin typeface="+mn-lt"/>
              </a:endParaRPr>
            </a:p>
          </p:txBody>
        </p:sp>
        <p:cxnSp>
          <p:nvCxnSpPr>
            <p:cNvPr id="24" name="Straight Arrow Connector 23"/>
            <p:cNvCxnSpPr/>
            <p:nvPr/>
          </p:nvCxnSpPr>
          <p:spPr>
            <a:xfrm flipV="1">
              <a:off x="7010400" y="4951738"/>
              <a:ext cx="914400" cy="933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400800" y="4876800"/>
              <a:ext cx="762000" cy="523220"/>
            </a:xfrm>
            <a:prstGeom prst="rect">
              <a:avLst/>
            </a:prstGeom>
            <a:noFill/>
          </p:spPr>
          <p:txBody>
            <a:bodyPr wrap="square" rtlCol="0">
              <a:spAutoFit/>
            </a:bodyPr>
            <a:lstStyle/>
            <a:p>
              <a:r>
                <a:rPr lang="en-US" sz="1400" dirty="0" smtClean="0">
                  <a:latin typeface="+mn-lt"/>
                </a:rPr>
                <a:t>HOM Coupler</a:t>
              </a:r>
              <a:endParaRPr lang="en-US" sz="1400" dirty="0">
                <a:latin typeface="+mn-lt"/>
              </a:endParaRPr>
            </a:p>
          </p:txBody>
        </p:sp>
        <p:cxnSp>
          <p:nvCxnSpPr>
            <p:cNvPr id="28" name="Straight Arrow Connector 27"/>
            <p:cNvCxnSpPr/>
            <p:nvPr/>
          </p:nvCxnSpPr>
          <p:spPr>
            <a:xfrm>
              <a:off x="7010400" y="5045074"/>
              <a:ext cx="533400" cy="2339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59138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429000"/>
            <a:ext cx="4876800" cy="299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143000"/>
          </a:xfrm>
        </p:spPr>
        <p:txBody>
          <a:bodyPr/>
          <a:lstStyle/>
          <a:p>
            <a:r>
              <a:rPr lang="en-US" dirty="0" smtClean="0"/>
              <a:t>HOM table</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14</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4419600" cy="315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24400" y="1219200"/>
            <a:ext cx="3886200"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mn-lt"/>
              </a:rPr>
              <a:t>The HOMs are coupled out with the design of the coupler hook shown in the. </a:t>
            </a:r>
          </a:p>
          <a:p>
            <a:pPr marL="285750" indent="-285750">
              <a:buFont typeface="Arial" panose="020B0604020202020204" pitchFamily="34" charset="0"/>
              <a:buChar char="•"/>
            </a:pPr>
            <a:r>
              <a:rPr lang="en-US" sz="1600" dirty="0" smtClean="0">
                <a:latin typeface="+mn-lt"/>
              </a:rPr>
              <a:t>The external Q of the first HOM is 471, which is much lower than the limit of 1000. The Qext shown here is before the filter.</a:t>
            </a:r>
          </a:p>
          <a:p>
            <a:pPr marL="285750" indent="-285750">
              <a:buFont typeface="Arial" panose="020B0604020202020204" pitchFamily="34" charset="0"/>
              <a:buChar char="•"/>
            </a:pPr>
            <a:r>
              <a:rPr lang="en-US" sz="1600" dirty="0" smtClean="0">
                <a:latin typeface="+mn-lt"/>
              </a:rPr>
              <a:t>The mode at 1.5 GHz with Qext above 1e5 has a very small R/Q of 6e-3 Ohm.</a:t>
            </a:r>
            <a:endParaRPr lang="en-US" sz="1600" dirty="0">
              <a:latin typeface="+mn-lt"/>
            </a:endParaRPr>
          </a:p>
        </p:txBody>
      </p:sp>
      <p:sp>
        <p:nvSpPr>
          <p:cNvPr id="8" name="TextBox 7"/>
          <p:cNvSpPr txBox="1"/>
          <p:nvPr/>
        </p:nvSpPr>
        <p:spPr>
          <a:xfrm>
            <a:off x="609600" y="4495800"/>
            <a:ext cx="3505200" cy="1631216"/>
          </a:xfrm>
          <a:prstGeom prst="rect">
            <a:avLst/>
          </a:prstGeom>
          <a:noFill/>
        </p:spPr>
        <p:txBody>
          <a:bodyPr wrap="square" rtlCol="0">
            <a:spAutoFit/>
          </a:bodyPr>
          <a:lstStyle/>
          <a:p>
            <a:r>
              <a:rPr lang="en-US" sz="2000" dirty="0" smtClean="0">
                <a:latin typeface="+mn-lt"/>
              </a:rPr>
              <a:t>The impedance of each HOM is calculated accordingly. We will collaborate with beam dynamics study at CERN to validate the design. </a:t>
            </a:r>
            <a:endParaRPr lang="en-US" sz="2000" dirty="0">
              <a:latin typeface="+mn-lt"/>
            </a:endParaRPr>
          </a:p>
        </p:txBody>
      </p:sp>
    </p:spTree>
    <p:extLst>
      <p:ext uri="{BB962C8B-B14F-4D97-AF65-F5344CB8AC3E}">
        <p14:creationId xmlns:p14="http://schemas.microsoft.com/office/powerpoint/2010/main" val="30836368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15</a:t>
            </a:fld>
            <a:endParaRPr lang="en-US"/>
          </a:p>
        </p:txBody>
      </p:sp>
      <p:sp>
        <p:nvSpPr>
          <p:cNvPr id="5" name="Title 1"/>
          <p:cNvSpPr>
            <a:spLocks noGrp="1"/>
          </p:cNvSpPr>
          <p:nvPr>
            <p:ph type="title"/>
          </p:nvPr>
        </p:nvSpPr>
        <p:spPr>
          <a:xfrm>
            <a:off x="457200" y="386052"/>
            <a:ext cx="8229600" cy="748145"/>
          </a:xfrm>
        </p:spPr>
        <p:txBody>
          <a:bodyPr/>
          <a:lstStyle/>
          <a:p>
            <a:r>
              <a:rPr lang="en-US" sz="4000" dirty="0" smtClean="0"/>
              <a:t>Dressed Cavity</a:t>
            </a:r>
            <a:endParaRPr lang="en-US" sz="4000" dirty="0"/>
          </a:p>
        </p:txBody>
      </p:sp>
      <p:grpSp>
        <p:nvGrpSpPr>
          <p:cNvPr id="6" name="Group 5"/>
          <p:cNvGrpSpPr/>
          <p:nvPr/>
        </p:nvGrpSpPr>
        <p:grpSpPr>
          <a:xfrm>
            <a:off x="457200" y="1168444"/>
            <a:ext cx="8526824" cy="5308556"/>
            <a:chOff x="0" y="769642"/>
            <a:chExt cx="9185894" cy="594360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124" t="6921" r="25014" b="1777"/>
            <a:stretch/>
          </p:blipFill>
          <p:spPr bwMode="auto">
            <a:xfrm>
              <a:off x="0" y="769642"/>
              <a:ext cx="2838035" cy="299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716914" y="948681"/>
              <a:ext cx="7468980" cy="5764561"/>
              <a:chOff x="1625474" y="948681"/>
              <a:chExt cx="7468980" cy="5764561"/>
            </a:xfrm>
          </p:grpSpPr>
          <p:pic>
            <p:nvPicPr>
              <p:cNvPr id="1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333" r="23575" b="4776"/>
              <a:stretch/>
            </p:blipFill>
            <p:spPr bwMode="auto">
              <a:xfrm>
                <a:off x="3035405" y="948681"/>
                <a:ext cx="5695903" cy="576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7"/>
              <p:cNvSpPr txBox="1"/>
              <p:nvPr/>
            </p:nvSpPr>
            <p:spPr>
              <a:xfrm>
                <a:off x="6401801" y="1721900"/>
                <a:ext cx="193463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Tuner + reinforcement</a:t>
                </a:r>
                <a:endParaRPr lang="en-US" sz="1400" i="1" dirty="0">
                  <a:latin typeface="Arial" panose="020B0604020202020204" pitchFamily="34" charset="0"/>
                  <a:cs typeface="Arial" panose="020B0604020202020204" pitchFamily="34" charset="0"/>
                </a:endParaRPr>
              </a:p>
            </p:txBody>
          </p:sp>
          <p:cxnSp>
            <p:nvCxnSpPr>
              <p:cNvPr id="21" name="Straight Arrow Connector 20"/>
              <p:cNvCxnSpPr/>
              <p:nvPr/>
            </p:nvCxnSpPr>
            <p:spPr>
              <a:xfrm flipH="1">
                <a:off x="2680855" y="3879807"/>
                <a:ext cx="6346455" cy="1634302"/>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TextBox 16"/>
              <p:cNvSpPr txBox="1"/>
              <p:nvPr/>
            </p:nvSpPr>
            <p:spPr>
              <a:xfrm rot="20791309">
                <a:off x="8462550" y="3602116"/>
                <a:ext cx="6319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solidFill>
                      <a:srgbClr val="FF0000"/>
                    </a:solidFill>
                    <a:latin typeface="Arial" panose="020B0604020202020204" pitchFamily="34" charset="0"/>
                    <a:cs typeface="Arial" panose="020B0604020202020204" pitchFamily="34" charset="0"/>
                  </a:rPr>
                  <a:t>beam</a:t>
                </a:r>
                <a:endParaRPr lang="en-US" sz="1400" i="1" dirty="0">
                  <a:solidFill>
                    <a:srgbClr val="FF0000"/>
                  </a:solidFill>
                  <a:latin typeface="Arial" panose="020B0604020202020204" pitchFamily="34" charset="0"/>
                  <a:cs typeface="Arial" panose="020B0604020202020204" pitchFamily="34" charset="0"/>
                </a:endParaRPr>
              </a:p>
            </p:txBody>
          </p:sp>
          <p:cxnSp>
            <p:nvCxnSpPr>
              <p:cNvPr id="23" name="Straight Arrow Connector 22"/>
              <p:cNvCxnSpPr/>
              <p:nvPr/>
            </p:nvCxnSpPr>
            <p:spPr>
              <a:xfrm flipH="1">
                <a:off x="6269182" y="2000340"/>
                <a:ext cx="334581" cy="8684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625474" y="4602742"/>
                <a:ext cx="1794299" cy="523220"/>
              </a:xfrm>
              <a:prstGeom prst="rect">
                <a:avLst/>
              </a:prstGeom>
              <a:noFill/>
            </p:spPr>
            <p:txBody>
              <a:bodyPr wrap="square" rtlCol="0">
                <a:spAutoFit/>
              </a:bodyPr>
              <a:lstStyle/>
              <a:p>
                <a:r>
                  <a:rPr lang="en-US" sz="1400" i="1" dirty="0" smtClean="0">
                    <a:latin typeface="Arial" panose="020B0604020202020204" pitchFamily="34" charset="0"/>
                    <a:cs typeface="Arial" panose="020B0604020202020204" pitchFamily="34" charset="0"/>
                  </a:rPr>
                  <a:t>Space for </a:t>
                </a:r>
              </a:p>
              <a:p>
                <a:r>
                  <a:rPr lang="en-US" sz="1400" i="1" dirty="0" smtClean="0">
                    <a:latin typeface="Arial" panose="020B0604020202020204" pitchFamily="34" charset="0"/>
                    <a:cs typeface="Arial" panose="020B0604020202020204" pitchFamily="34" charset="0"/>
                  </a:rPr>
                  <a:t>adjacent beam pipe</a:t>
                </a:r>
                <a:endParaRPr lang="en-US" sz="1400" i="1" dirty="0">
                  <a:latin typeface="Arial" panose="020B0604020202020204" pitchFamily="34" charset="0"/>
                  <a:cs typeface="Arial" panose="020B0604020202020204" pitchFamily="34" charset="0"/>
                </a:endParaRPr>
              </a:p>
            </p:txBody>
          </p:sp>
          <p:cxnSp>
            <p:nvCxnSpPr>
              <p:cNvPr id="25" name="Straight Arrow Connector 24"/>
              <p:cNvCxnSpPr/>
              <p:nvPr/>
            </p:nvCxnSpPr>
            <p:spPr>
              <a:xfrm flipV="1">
                <a:off x="2603288" y="4529668"/>
                <a:ext cx="804545" cy="2252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7"/>
              <p:cNvSpPr txBox="1"/>
              <p:nvPr/>
            </p:nvSpPr>
            <p:spPr>
              <a:xfrm>
                <a:off x="3844867" y="3121223"/>
                <a:ext cx="64704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sp>
            <p:nvSpPr>
              <p:cNvPr id="27" name="TextBox 7"/>
              <p:cNvSpPr txBox="1"/>
              <p:nvPr/>
            </p:nvSpPr>
            <p:spPr>
              <a:xfrm>
                <a:off x="6928850" y="2194123"/>
                <a:ext cx="58726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FPC</a:t>
                </a:r>
                <a:endParaRPr lang="en-US" sz="1400" i="1" dirty="0">
                  <a:latin typeface="Arial" panose="020B0604020202020204" pitchFamily="34" charset="0"/>
                  <a:cs typeface="Arial" panose="020B0604020202020204" pitchFamily="34" charset="0"/>
                </a:endParaRPr>
              </a:p>
            </p:txBody>
          </p:sp>
          <p:sp>
            <p:nvSpPr>
              <p:cNvPr id="28" name="TextBox 7"/>
              <p:cNvSpPr txBox="1"/>
              <p:nvPr/>
            </p:nvSpPr>
            <p:spPr>
              <a:xfrm>
                <a:off x="4092517" y="5972373"/>
                <a:ext cx="64704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sp>
            <p:nvSpPr>
              <p:cNvPr id="29" name="TextBox 7"/>
              <p:cNvSpPr txBox="1"/>
              <p:nvPr/>
            </p:nvSpPr>
            <p:spPr>
              <a:xfrm>
                <a:off x="6236703" y="1112299"/>
                <a:ext cx="120590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smtClean="0">
                    <a:latin typeface="Arial" panose="020B0604020202020204" pitchFamily="34" charset="0"/>
                    <a:cs typeface="Arial" panose="020B0604020202020204" pitchFamily="34" charset="0"/>
                  </a:rPr>
                  <a:t>Cryo</a:t>
                </a:r>
                <a:r>
                  <a:rPr lang="en-US" sz="1400" i="1" dirty="0" smtClean="0">
                    <a:latin typeface="Arial" panose="020B0604020202020204" pitchFamily="34" charset="0"/>
                    <a:cs typeface="Arial" panose="020B0604020202020204" pitchFamily="34" charset="0"/>
                  </a:rPr>
                  <a:t> jumper</a:t>
                </a:r>
                <a:endParaRPr lang="en-US" sz="1400" i="1" dirty="0">
                  <a:latin typeface="Arial" panose="020B0604020202020204" pitchFamily="34" charset="0"/>
                  <a:cs typeface="Arial" panose="020B0604020202020204" pitchFamily="34" charset="0"/>
                </a:endParaRPr>
              </a:p>
            </p:txBody>
          </p:sp>
          <p:cxnSp>
            <p:nvCxnSpPr>
              <p:cNvPr id="30" name="Straight Arrow Connector 29"/>
              <p:cNvCxnSpPr/>
              <p:nvPr/>
            </p:nvCxnSpPr>
            <p:spPr>
              <a:xfrm flipH="1">
                <a:off x="5937250" y="1369574"/>
                <a:ext cx="300331" cy="2496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197333" y="5191122"/>
                <a:ext cx="1025148" cy="851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550943" y="6010473"/>
                <a:ext cx="1930337" cy="307777"/>
              </a:xfrm>
              <a:prstGeom prst="rect">
                <a:avLst/>
              </a:prstGeom>
              <a:noFill/>
            </p:spPr>
            <p:txBody>
              <a:bodyPr wrap="none" rtlCol="0">
                <a:spAutoFit/>
              </a:bodyPr>
              <a:lstStyle/>
              <a:p>
                <a:r>
                  <a:rPr lang="en-US" sz="1400" i="1" dirty="0" err="1" smtClean="0">
                    <a:latin typeface="Arial" panose="020B0604020202020204" pitchFamily="34" charset="0"/>
                    <a:cs typeface="Arial" panose="020B0604020202020204" pitchFamily="34" charset="0"/>
                  </a:rPr>
                  <a:t>Piezo</a:t>
                </a:r>
                <a:r>
                  <a:rPr lang="en-US" sz="1400" i="1" dirty="0" smtClean="0">
                    <a:latin typeface="Arial" panose="020B0604020202020204" pitchFamily="34" charset="0"/>
                    <a:cs typeface="Arial" panose="020B0604020202020204" pitchFamily="34" charset="0"/>
                  </a:rPr>
                  <a:t> + reinforcement</a:t>
                </a:r>
                <a:endParaRPr lang="en-US" sz="1400" i="1" dirty="0">
                  <a:latin typeface="Arial" panose="020B0604020202020204" pitchFamily="34" charset="0"/>
                  <a:cs typeface="Arial" panose="020B0604020202020204" pitchFamily="34" charset="0"/>
                </a:endParaRPr>
              </a:p>
            </p:txBody>
          </p:sp>
        </p:grpSp>
        <p:cxnSp>
          <p:nvCxnSpPr>
            <p:cNvPr id="9" name="Straight Connector 8"/>
            <p:cNvCxnSpPr/>
            <p:nvPr/>
          </p:nvCxnSpPr>
          <p:spPr>
            <a:xfrm flipV="1">
              <a:off x="2552700" y="1875788"/>
              <a:ext cx="373380" cy="12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60084" y="2981431"/>
              <a:ext cx="373380" cy="12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38035" y="1891516"/>
              <a:ext cx="0" cy="113695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5448" y="3555573"/>
              <a:ext cx="0" cy="2314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042160" y="1203911"/>
              <a:ext cx="373380" cy="12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35448" y="3233437"/>
              <a:ext cx="1767840" cy="50729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321925" y="1247815"/>
              <a:ext cx="508490" cy="62035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60084" y="1266187"/>
              <a:ext cx="819455" cy="276999"/>
            </a:xfrm>
            <a:prstGeom prst="rect">
              <a:avLst/>
            </a:prstGeom>
            <a:noFill/>
          </p:spPr>
          <p:txBody>
            <a:bodyPr wrap="none" rtlCol="0">
              <a:spAutoFit/>
            </a:bodyPr>
            <a:lstStyle/>
            <a:p>
              <a:r>
                <a:rPr lang="en-US" sz="1200" dirty="0" smtClean="0"/>
                <a:t>362.4 mm</a:t>
              </a:r>
              <a:endParaRPr lang="en-US" sz="1200" dirty="0"/>
            </a:p>
          </p:txBody>
        </p:sp>
        <p:sp>
          <p:nvSpPr>
            <p:cNvPr id="17" name="TextBox 16"/>
            <p:cNvSpPr txBox="1"/>
            <p:nvPr/>
          </p:nvSpPr>
          <p:spPr>
            <a:xfrm>
              <a:off x="2830415" y="2244436"/>
              <a:ext cx="702436" cy="276999"/>
            </a:xfrm>
            <a:prstGeom prst="rect">
              <a:avLst/>
            </a:prstGeom>
            <a:noFill/>
          </p:spPr>
          <p:txBody>
            <a:bodyPr wrap="none" rtlCol="0">
              <a:spAutoFit/>
            </a:bodyPr>
            <a:lstStyle/>
            <a:p>
              <a:r>
                <a:rPr lang="en-US" sz="1200" dirty="0" smtClean="0"/>
                <a:t>400 mm</a:t>
              </a:r>
              <a:endParaRPr lang="en-US" sz="1200" dirty="0"/>
            </a:p>
          </p:txBody>
        </p:sp>
        <p:sp>
          <p:nvSpPr>
            <p:cNvPr id="18" name="TextBox 17"/>
            <p:cNvSpPr txBox="1"/>
            <p:nvPr/>
          </p:nvSpPr>
          <p:spPr>
            <a:xfrm>
              <a:off x="1526414" y="3475541"/>
              <a:ext cx="702436" cy="276999"/>
            </a:xfrm>
            <a:prstGeom prst="rect">
              <a:avLst/>
            </a:prstGeom>
            <a:noFill/>
          </p:spPr>
          <p:txBody>
            <a:bodyPr wrap="none" rtlCol="0">
              <a:spAutoFit/>
            </a:bodyPr>
            <a:lstStyle/>
            <a:p>
              <a:r>
                <a:rPr lang="en-US" sz="1200" dirty="0" smtClean="0"/>
                <a:t>565 mm</a:t>
              </a:r>
              <a:endParaRPr lang="en-US" sz="1200" dirty="0"/>
            </a:p>
          </p:txBody>
        </p:sp>
      </p:grpSp>
      <p:cxnSp>
        <p:nvCxnSpPr>
          <p:cNvPr id="33" name="Straight Connector 32"/>
          <p:cNvCxnSpPr/>
          <p:nvPr/>
        </p:nvCxnSpPr>
        <p:spPr>
          <a:xfrm>
            <a:off x="2871561" y="3166070"/>
            <a:ext cx="0" cy="2314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7042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16</a:t>
            </a:fld>
            <a:endParaRPr lang="en-US"/>
          </a:p>
        </p:txBody>
      </p:sp>
      <p:sp>
        <p:nvSpPr>
          <p:cNvPr id="5" name="Title 1"/>
          <p:cNvSpPr>
            <a:spLocks noGrp="1"/>
          </p:cNvSpPr>
          <p:nvPr>
            <p:ph type="title"/>
          </p:nvPr>
        </p:nvSpPr>
        <p:spPr>
          <a:xfrm>
            <a:off x="381000" y="381000"/>
            <a:ext cx="8229600" cy="685800"/>
          </a:xfrm>
        </p:spPr>
        <p:txBody>
          <a:bodyPr>
            <a:noAutofit/>
          </a:bodyPr>
          <a:lstStyle/>
          <a:p>
            <a:r>
              <a:rPr lang="en-US" dirty="0" smtClean="0"/>
              <a:t>Cryostat (SPS)</a:t>
            </a:r>
            <a:endParaRPr lang="en-US" dirty="0"/>
          </a:p>
        </p:txBody>
      </p:sp>
      <p:grpSp>
        <p:nvGrpSpPr>
          <p:cNvPr id="6" name="Group 5"/>
          <p:cNvGrpSpPr/>
          <p:nvPr/>
        </p:nvGrpSpPr>
        <p:grpSpPr>
          <a:xfrm>
            <a:off x="228600" y="1219200"/>
            <a:ext cx="8458200" cy="5181600"/>
            <a:chOff x="0" y="1857577"/>
            <a:chExt cx="8922194" cy="5438241"/>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32" r="12661"/>
            <a:stretch/>
          </p:blipFill>
          <p:spPr bwMode="auto">
            <a:xfrm>
              <a:off x="0" y="1937551"/>
              <a:ext cx="6461760" cy="508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80332" y="6398172"/>
              <a:ext cx="1173719" cy="307777"/>
            </a:xfrm>
            <a:prstGeom prst="rect">
              <a:avLst/>
            </a:prstGeom>
            <a:noFill/>
          </p:spPr>
          <p:txBody>
            <a:bodyPr wrap="none" rtlCol="0">
              <a:spAutoFit/>
            </a:bodyPr>
            <a:lstStyle/>
            <a:p>
              <a:r>
                <a:rPr lang="en-US" sz="1400" i="1" dirty="0" smtClean="0"/>
                <a:t>Helium vessel</a:t>
              </a:r>
              <a:endParaRPr lang="en-US" sz="1400" i="1" dirty="0"/>
            </a:p>
          </p:txBody>
        </p:sp>
        <p:cxnSp>
          <p:nvCxnSpPr>
            <p:cNvPr id="9" name="Straight Arrow Connector 8"/>
            <p:cNvCxnSpPr/>
            <p:nvPr/>
          </p:nvCxnSpPr>
          <p:spPr>
            <a:xfrm flipH="1" flipV="1">
              <a:off x="4151168" y="5692471"/>
              <a:ext cx="104563" cy="7353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77773" y="6440604"/>
              <a:ext cx="635110" cy="307777"/>
            </a:xfrm>
            <a:prstGeom prst="rect">
              <a:avLst/>
            </a:prstGeom>
            <a:noFill/>
          </p:spPr>
          <p:txBody>
            <a:bodyPr wrap="none" rtlCol="0">
              <a:spAutoFit/>
            </a:bodyPr>
            <a:lstStyle/>
            <a:p>
              <a:r>
                <a:rPr lang="en-US" sz="1400" i="1" dirty="0" smtClean="0"/>
                <a:t>Cavity</a:t>
              </a:r>
              <a:endParaRPr lang="en-US" sz="1400" i="1" dirty="0"/>
            </a:p>
          </p:txBody>
        </p:sp>
        <p:cxnSp>
          <p:nvCxnSpPr>
            <p:cNvPr id="11" name="Straight Arrow Connector 10"/>
            <p:cNvCxnSpPr/>
            <p:nvPr/>
          </p:nvCxnSpPr>
          <p:spPr>
            <a:xfrm flipH="1" flipV="1">
              <a:off x="5135457" y="5515402"/>
              <a:ext cx="213892" cy="91239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86321" y="3385689"/>
              <a:ext cx="453970" cy="307777"/>
            </a:xfrm>
            <a:prstGeom prst="rect">
              <a:avLst/>
            </a:prstGeom>
            <a:noFill/>
          </p:spPr>
          <p:txBody>
            <a:bodyPr wrap="none" rtlCol="0">
              <a:spAutoFit/>
            </a:bodyPr>
            <a:lstStyle/>
            <a:p>
              <a:r>
                <a:rPr lang="en-US" sz="1400" i="1" dirty="0" smtClean="0"/>
                <a:t>FPC</a:t>
              </a:r>
              <a:endParaRPr lang="en-US" sz="1400" i="1" dirty="0"/>
            </a:p>
          </p:txBody>
        </p:sp>
        <p:sp>
          <p:nvSpPr>
            <p:cNvPr id="13" name="TextBox 12"/>
            <p:cNvSpPr txBox="1"/>
            <p:nvPr/>
          </p:nvSpPr>
          <p:spPr>
            <a:xfrm>
              <a:off x="4260147" y="1857577"/>
              <a:ext cx="1521884" cy="523220"/>
            </a:xfrm>
            <a:prstGeom prst="rect">
              <a:avLst/>
            </a:prstGeom>
            <a:noFill/>
          </p:spPr>
          <p:txBody>
            <a:bodyPr wrap="square" rtlCol="0">
              <a:spAutoFit/>
            </a:bodyPr>
            <a:lstStyle/>
            <a:p>
              <a:r>
                <a:rPr lang="en-US" sz="1400" i="1" dirty="0" smtClean="0"/>
                <a:t>Input power waveguides</a:t>
              </a:r>
              <a:endParaRPr lang="en-US" sz="1400" i="1" dirty="0"/>
            </a:p>
          </p:txBody>
        </p:sp>
        <p:sp>
          <p:nvSpPr>
            <p:cNvPr id="14" name="TextBox 13"/>
            <p:cNvSpPr txBox="1"/>
            <p:nvPr/>
          </p:nvSpPr>
          <p:spPr>
            <a:xfrm>
              <a:off x="3890849" y="3170246"/>
              <a:ext cx="935567" cy="523220"/>
            </a:xfrm>
            <a:prstGeom prst="rect">
              <a:avLst/>
            </a:prstGeom>
            <a:noFill/>
          </p:spPr>
          <p:txBody>
            <a:bodyPr wrap="square" rtlCol="0">
              <a:spAutoFit/>
            </a:bodyPr>
            <a:lstStyle/>
            <a:p>
              <a:r>
                <a:rPr lang="en-US" sz="1400" i="1" dirty="0" smtClean="0"/>
                <a:t>Tuning system</a:t>
              </a:r>
              <a:endParaRPr lang="en-US" sz="1400" i="1" dirty="0"/>
            </a:p>
          </p:txBody>
        </p:sp>
        <p:sp>
          <p:nvSpPr>
            <p:cNvPr id="15" name="TextBox 14"/>
            <p:cNvSpPr txBox="1"/>
            <p:nvPr/>
          </p:nvSpPr>
          <p:spPr>
            <a:xfrm>
              <a:off x="99145" y="3113025"/>
              <a:ext cx="935567" cy="523220"/>
            </a:xfrm>
            <a:prstGeom prst="rect">
              <a:avLst/>
            </a:prstGeom>
            <a:noFill/>
          </p:spPr>
          <p:txBody>
            <a:bodyPr wrap="square" rtlCol="0">
              <a:spAutoFit/>
            </a:bodyPr>
            <a:lstStyle/>
            <a:p>
              <a:r>
                <a:rPr lang="en-US" sz="1400" i="1" dirty="0" err="1" smtClean="0"/>
                <a:t>Cryo</a:t>
              </a:r>
              <a:r>
                <a:rPr lang="en-US" sz="1400" i="1" dirty="0" smtClean="0"/>
                <a:t> jumper</a:t>
              </a:r>
              <a:endParaRPr lang="en-US" sz="1400" i="1" dirty="0"/>
            </a:p>
          </p:txBody>
        </p:sp>
        <p:cxnSp>
          <p:nvCxnSpPr>
            <p:cNvPr id="16" name="Straight Arrow Connector 15"/>
            <p:cNvCxnSpPr/>
            <p:nvPr/>
          </p:nvCxnSpPr>
          <p:spPr>
            <a:xfrm flipV="1">
              <a:off x="1171998" y="6245673"/>
              <a:ext cx="285750" cy="55506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4443" y="6772598"/>
              <a:ext cx="1521570" cy="523220"/>
            </a:xfrm>
            <a:prstGeom prst="rect">
              <a:avLst/>
            </a:prstGeom>
            <a:noFill/>
          </p:spPr>
          <p:txBody>
            <a:bodyPr wrap="none" rtlCol="0">
              <a:spAutoFit/>
            </a:bodyPr>
            <a:lstStyle/>
            <a:p>
              <a:pPr algn="ctr"/>
              <a:r>
                <a:rPr lang="en-US" sz="1400" i="1" dirty="0" smtClean="0"/>
                <a:t>Thermal shielding </a:t>
              </a:r>
            </a:p>
            <a:p>
              <a:pPr algn="ctr"/>
              <a:r>
                <a:rPr lang="en-US" sz="1400" i="1" dirty="0" smtClean="0"/>
                <a:t>(80K – nitrogen)</a:t>
              </a:r>
              <a:endParaRPr lang="en-US" sz="1400" i="1" dirty="0"/>
            </a:p>
          </p:txBody>
        </p:sp>
        <p:sp>
          <p:nvSpPr>
            <p:cNvPr id="18" name="TextBox 17"/>
            <p:cNvSpPr txBox="1"/>
            <p:nvPr/>
          </p:nvSpPr>
          <p:spPr>
            <a:xfrm>
              <a:off x="2311398" y="6656215"/>
              <a:ext cx="919482" cy="523220"/>
            </a:xfrm>
            <a:prstGeom prst="rect">
              <a:avLst/>
            </a:prstGeom>
            <a:noFill/>
          </p:spPr>
          <p:txBody>
            <a:bodyPr wrap="none" rtlCol="0">
              <a:spAutoFit/>
            </a:bodyPr>
            <a:lstStyle/>
            <a:p>
              <a:r>
                <a:rPr lang="en-US" sz="1400" i="1" dirty="0"/>
                <a:t>M</a:t>
              </a:r>
              <a:r>
                <a:rPr lang="en-US" sz="1400" i="1" dirty="0" smtClean="0"/>
                <a:t>agnetic </a:t>
              </a:r>
            </a:p>
            <a:p>
              <a:r>
                <a:rPr lang="en-US" sz="1400" i="1" dirty="0" smtClean="0"/>
                <a:t>shielding</a:t>
              </a:r>
              <a:endParaRPr lang="en-US" sz="1400" i="1" dirty="0"/>
            </a:p>
          </p:txBody>
        </p:sp>
        <p:cxnSp>
          <p:nvCxnSpPr>
            <p:cNvPr id="19" name="Straight Arrow Connector 18"/>
            <p:cNvCxnSpPr/>
            <p:nvPr/>
          </p:nvCxnSpPr>
          <p:spPr>
            <a:xfrm flipV="1">
              <a:off x="2726043" y="5760148"/>
              <a:ext cx="245757" cy="92607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50" r="19269"/>
            <a:stretch/>
          </p:blipFill>
          <p:spPr bwMode="auto">
            <a:xfrm>
              <a:off x="6215717" y="4532105"/>
              <a:ext cx="2706477" cy="262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6199909" y="1371600"/>
            <a:ext cx="2939473" cy="1323439"/>
          </a:xfrm>
          <a:prstGeom prst="rect">
            <a:avLst/>
          </a:prstGeom>
          <a:noFill/>
        </p:spPr>
        <p:txBody>
          <a:bodyPr wrap="square" rtlCol="0">
            <a:spAutoFit/>
          </a:bodyPr>
          <a:lstStyle/>
          <a:p>
            <a:r>
              <a:rPr lang="en-US" sz="1600" dirty="0" smtClean="0">
                <a:latin typeface="+mn-lt"/>
              </a:rPr>
              <a:t>The</a:t>
            </a:r>
            <a:r>
              <a:rPr lang="zh-CN" altLang="en-US" sz="1600" dirty="0" smtClean="0">
                <a:latin typeface="+mn-lt"/>
              </a:rPr>
              <a:t> </a:t>
            </a:r>
            <a:r>
              <a:rPr lang="en-US" altLang="zh-CN" sz="1600" dirty="0" err="1" smtClean="0">
                <a:latin typeface="+mn-lt"/>
              </a:rPr>
              <a:t>c</a:t>
            </a:r>
            <a:r>
              <a:rPr lang="en-US" sz="1600" dirty="0" err="1" smtClean="0">
                <a:latin typeface="+mn-lt"/>
              </a:rPr>
              <a:t>ryomodule</a:t>
            </a:r>
            <a:r>
              <a:rPr lang="en-US" sz="1600" dirty="0" smtClean="0">
                <a:latin typeface="+mn-lt"/>
              </a:rPr>
              <a:t> design concept was</a:t>
            </a:r>
            <a:r>
              <a:rPr lang="zh-CN" altLang="en-US" sz="1600" dirty="0" smtClean="0">
                <a:latin typeface="+mn-lt"/>
              </a:rPr>
              <a:t> </a:t>
            </a:r>
            <a:r>
              <a:rPr lang="en-US" altLang="zh-CN" sz="1600" dirty="0" smtClean="0">
                <a:latin typeface="+mn-lt"/>
              </a:rPr>
              <a:t>first</a:t>
            </a:r>
            <a:r>
              <a:rPr lang="zh-CN" altLang="en-US" sz="1600" dirty="0" smtClean="0">
                <a:latin typeface="+mn-lt"/>
              </a:rPr>
              <a:t> </a:t>
            </a:r>
            <a:r>
              <a:rPr lang="en-US" sz="1600" dirty="0" smtClean="0">
                <a:latin typeface="+mn-lt"/>
              </a:rPr>
              <a:t>initiated at STFC </a:t>
            </a:r>
            <a:r>
              <a:rPr lang="en-US" sz="1600" dirty="0" err="1" smtClean="0">
                <a:latin typeface="+mn-lt"/>
              </a:rPr>
              <a:t>Daresbury</a:t>
            </a:r>
            <a:r>
              <a:rPr lang="en-US" sz="1600" dirty="0" smtClean="0">
                <a:latin typeface="+mn-lt"/>
              </a:rPr>
              <a:t> Laboratory</a:t>
            </a:r>
            <a:r>
              <a:rPr lang="zh-CN" altLang="en-US" sz="1600" dirty="0" smtClean="0">
                <a:latin typeface="+mn-lt"/>
              </a:rPr>
              <a:t> </a:t>
            </a:r>
            <a:r>
              <a:rPr lang="zh-CN" altLang="zh-CN" sz="1600" dirty="0" smtClean="0">
                <a:latin typeface="+mn-lt"/>
              </a:rPr>
              <a:t>(</a:t>
            </a:r>
            <a:r>
              <a:rPr lang="en-US" sz="1600" dirty="0" smtClean="0">
                <a:latin typeface="+mn-lt"/>
              </a:rPr>
              <a:t>UK</a:t>
            </a:r>
            <a:r>
              <a:rPr lang="en-US" altLang="zh-CN" sz="1600" dirty="0" smtClean="0">
                <a:latin typeface="+mn-lt"/>
              </a:rPr>
              <a:t>)</a:t>
            </a:r>
            <a:r>
              <a:rPr lang="en-US" sz="1600" dirty="0" smtClean="0">
                <a:latin typeface="+mn-lt"/>
              </a:rPr>
              <a:t>, then</a:t>
            </a:r>
            <a:r>
              <a:rPr lang="zh-CN" altLang="en-US" sz="1600" dirty="0" smtClean="0">
                <a:latin typeface="+mn-lt"/>
              </a:rPr>
              <a:t> </a:t>
            </a:r>
            <a:r>
              <a:rPr lang="en-US" altLang="zh-CN" sz="1600" dirty="0" smtClean="0">
                <a:latin typeface="+mn-lt"/>
              </a:rPr>
              <a:t>adopted</a:t>
            </a:r>
            <a:r>
              <a:rPr lang="zh-CN" altLang="en-US" sz="1600" dirty="0" smtClean="0">
                <a:latin typeface="+mn-lt"/>
              </a:rPr>
              <a:t> </a:t>
            </a:r>
            <a:r>
              <a:rPr lang="en-US" altLang="zh-CN" sz="1600" dirty="0" smtClean="0">
                <a:latin typeface="+mn-lt"/>
              </a:rPr>
              <a:t>and</a:t>
            </a:r>
            <a:r>
              <a:rPr lang="en-US" sz="1600" dirty="0" smtClean="0">
                <a:latin typeface="+mn-lt"/>
              </a:rPr>
              <a:t> substantiated</a:t>
            </a:r>
            <a:r>
              <a:rPr lang="zh-CN" altLang="en-US" sz="1600" dirty="0" smtClean="0">
                <a:latin typeface="+mn-lt"/>
              </a:rPr>
              <a:t> </a:t>
            </a:r>
            <a:r>
              <a:rPr lang="en-US" altLang="zh-CN" sz="1600" dirty="0" smtClean="0">
                <a:latin typeface="+mn-lt"/>
              </a:rPr>
              <a:t>by</a:t>
            </a:r>
            <a:r>
              <a:rPr lang="zh-CN" altLang="en-US" sz="1600" dirty="0" smtClean="0">
                <a:latin typeface="+mn-lt"/>
              </a:rPr>
              <a:t> </a:t>
            </a:r>
            <a:r>
              <a:rPr lang="en-US" altLang="zh-CN" sz="1600" dirty="0" smtClean="0">
                <a:latin typeface="+mn-lt"/>
              </a:rPr>
              <a:t>CERN</a:t>
            </a:r>
            <a:r>
              <a:rPr lang="zh-CN" altLang="en-US" sz="1600" dirty="0" smtClean="0">
                <a:latin typeface="+mn-lt"/>
              </a:rPr>
              <a:t> </a:t>
            </a:r>
            <a:r>
              <a:rPr lang="en-US" altLang="zh-CN" sz="1600" dirty="0" smtClean="0">
                <a:latin typeface="+mn-lt"/>
              </a:rPr>
              <a:t>engineers.</a:t>
            </a:r>
            <a:endParaRPr lang="en-US" sz="1600" dirty="0">
              <a:latin typeface="+mn-lt"/>
            </a:endParaRPr>
          </a:p>
        </p:txBody>
      </p:sp>
    </p:spTree>
    <p:extLst>
      <p:ext uri="{BB962C8B-B14F-4D97-AF65-F5344CB8AC3E}">
        <p14:creationId xmlns:p14="http://schemas.microsoft.com/office/powerpoint/2010/main" val="35646015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50813"/>
            <a:ext cx="8229600" cy="1143000"/>
          </a:xfrm>
        </p:spPr>
        <p:txBody>
          <a:bodyPr/>
          <a:lstStyle/>
          <a:p>
            <a:r>
              <a:rPr lang="en-US" dirty="0" smtClean="0"/>
              <a:t>Plans </a:t>
            </a:r>
            <a:r>
              <a:rPr lang="en-US" dirty="0"/>
              <a:t>(</a:t>
            </a:r>
            <a:r>
              <a:rPr lang="en-US" dirty="0" smtClean="0"/>
              <a:t>2014)</a:t>
            </a:r>
            <a:endParaRPr lang="en-US" dirty="0"/>
          </a:p>
        </p:txBody>
      </p:sp>
      <p:sp>
        <p:nvSpPr>
          <p:cNvPr id="3" name="Content Placeholder 2"/>
          <p:cNvSpPr>
            <a:spLocks noGrp="1"/>
          </p:cNvSpPr>
          <p:nvPr>
            <p:ph idx="1"/>
          </p:nvPr>
        </p:nvSpPr>
        <p:spPr>
          <a:xfrm>
            <a:off x="447675" y="1095375"/>
            <a:ext cx="8229600" cy="5334000"/>
          </a:xfrm>
        </p:spPr>
        <p:txBody>
          <a:bodyPr>
            <a:normAutofit lnSpcReduction="10000"/>
          </a:bodyPr>
          <a:lstStyle/>
          <a:p>
            <a:r>
              <a:rPr lang="en-US" sz="2400" dirty="0" err="1" smtClean="0"/>
              <a:t>PoP</a:t>
            </a:r>
            <a:r>
              <a:rPr lang="en-US" sz="2400" dirty="0" smtClean="0"/>
              <a:t> Cavity</a:t>
            </a:r>
          </a:p>
          <a:p>
            <a:pPr lvl="1"/>
            <a:r>
              <a:rPr lang="en-US" sz="1600" dirty="0"/>
              <a:t>Profile measurement of </a:t>
            </a:r>
            <a:r>
              <a:rPr lang="en-US" sz="1600" dirty="0" err="1"/>
              <a:t>PoP</a:t>
            </a:r>
            <a:r>
              <a:rPr lang="en-US" sz="1600" dirty="0"/>
              <a:t> </a:t>
            </a:r>
            <a:r>
              <a:rPr lang="en-US" sz="1600" dirty="0" smtClean="0"/>
              <a:t>DQWCC</a:t>
            </a:r>
            <a:r>
              <a:rPr lang="en-US" sz="1600" dirty="0"/>
              <a:t> </a:t>
            </a:r>
            <a:r>
              <a:rPr lang="en-US" sz="1600" dirty="0" smtClean="0"/>
              <a:t>(Done)</a:t>
            </a:r>
          </a:p>
          <a:p>
            <a:pPr lvl="1"/>
            <a:r>
              <a:rPr lang="en-US" sz="1600" dirty="0"/>
              <a:t>Static magnetic field measurement of the test </a:t>
            </a:r>
            <a:r>
              <a:rPr lang="en-US" sz="1600" dirty="0" smtClean="0"/>
              <a:t>dewar (Done)</a:t>
            </a:r>
          </a:p>
          <a:p>
            <a:pPr lvl="1"/>
            <a:r>
              <a:rPr lang="en-US" sz="1600" dirty="0" err="1" smtClean="0"/>
              <a:t>Beadpull</a:t>
            </a:r>
            <a:r>
              <a:rPr lang="en-US" sz="1600" dirty="0" smtClean="0"/>
              <a:t> measurement for HOMs and off-center field</a:t>
            </a:r>
          </a:p>
          <a:p>
            <a:pPr lvl="1"/>
            <a:r>
              <a:rPr lang="en-US" sz="1600" dirty="0" smtClean="0"/>
              <a:t>Cold test again at CERN</a:t>
            </a:r>
          </a:p>
          <a:p>
            <a:pPr lvl="1"/>
            <a:r>
              <a:rPr lang="en-US" sz="1600" dirty="0" smtClean="0"/>
              <a:t>Test </a:t>
            </a:r>
            <a:r>
              <a:rPr lang="en-US" sz="1600" dirty="0"/>
              <a:t>tuning system for SPS prototype </a:t>
            </a:r>
            <a:r>
              <a:rPr lang="en-US" sz="1600" dirty="0" smtClean="0"/>
              <a:t>cavity</a:t>
            </a:r>
          </a:p>
          <a:p>
            <a:r>
              <a:rPr lang="en-US" sz="2400" dirty="0" smtClean="0"/>
              <a:t>SPS Prototype Cavity</a:t>
            </a:r>
          </a:p>
          <a:p>
            <a:pPr lvl="1"/>
            <a:r>
              <a:rPr lang="en-US" sz="1600" dirty="0" err="1" smtClean="0"/>
              <a:t>Rf</a:t>
            </a:r>
            <a:r>
              <a:rPr lang="en-US" sz="1600" dirty="0" smtClean="0"/>
              <a:t>/thermal/mechanical </a:t>
            </a:r>
            <a:r>
              <a:rPr lang="en-US" sz="1600" dirty="0"/>
              <a:t>studies of cavity-vessel </a:t>
            </a:r>
            <a:r>
              <a:rPr lang="en-US" sz="1600" dirty="0" smtClean="0"/>
              <a:t>system</a:t>
            </a:r>
          </a:p>
          <a:p>
            <a:pPr lvl="2"/>
            <a:r>
              <a:rPr lang="en-US" sz="1600" dirty="0"/>
              <a:t>Multipacting studies and verification of </a:t>
            </a:r>
            <a:r>
              <a:rPr lang="en-US" sz="1600" dirty="0" smtClean="0"/>
              <a:t>fields</a:t>
            </a:r>
          </a:p>
          <a:p>
            <a:pPr lvl="2"/>
            <a:r>
              <a:rPr lang="en-US" sz="1600" dirty="0"/>
              <a:t>Table of frequency </a:t>
            </a:r>
            <a:r>
              <a:rPr lang="en-US" sz="1600" dirty="0" smtClean="0"/>
              <a:t>shifts</a:t>
            </a:r>
          </a:p>
          <a:p>
            <a:pPr lvl="1"/>
            <a:r>
              <a:rPr lang="en-US" sz="1600" dirty="0"/>
              <a:t>Finalize thermal-mechanical design of helium vessel and </a:t>
            </a:r>
            <a:r>
              <a:rPr lang="en-US" sz="1600" dirty="0" smtClean="0"/>
              <a:t>tuning</a:t>
            </a:r>
          </a:p>
          <a:p>
            <a:pPr lvl="1"/>
            <a:r>
              <a:rPr lang="en-US" sz="1600" dirty="0" smtClean="0"/>
              <a:t>Send </a:t>
            </a:r>
            <a:r>
              <a:rPr lang="en-US" sz="1600" dirty="0"/>
              <a:t>final version of design with helium vessel to Niowave in April for </a:t>
            </a:r>
            <a:r>
              <a:rPr lang="en-US" sz="1600" dirty="0" smtClean="0"/>
              <a:t>fabrication</a:t>
            </a:r>
          </a:p>
          <a:p>
            <a:pPr lvl="1"/>
            <a:r>
              <a:rPr lang="en-US" sz="1600" dirty="0" err="1" smtClean="0"/>
              <a:t>Multipole</a:t>
            </a:r>
            <a:r>
              <a:rPr lang="en-US" sz="1600" dirty="0" smtClean="0"/>
              <a:t> studies</a:t>
            </a:r>
          </a:p>
          <a:p>
            <a:r>
              <a:rPr lang="en-US" sz="2400" dirty="0" smtClean="0"/>
              <a:t>HOM filter</a:t>
            </a:r>
          </a:p>
          <a:p>
            <a:pPr lvl="1"/>
            <a:r>
              <a:rPr lang="en-US" sz="1600" dirty="0"/>
              <a:t>RF design completion of HOM </a:t>
            </a:r>
            <a:r>
              <a:rPr lang="en-US" sz="1600" dirty="0" smtClean="0"/>
              <a:t>filter</a:t>
            </a:r>
            <a:r>
              <a:rPr lang="en-US" sz="1600" dirty="0"/>
              <a:t> </a:t>
            </a:r>
            <a:r>
              <a:rPr lang="en-US" sz="1600" dirty="0" smtClean="0"/>
              <a:t>(near complete)</a:t>
            </a:r>
          </a:p>
          <a:p>
            <a:pPr lvl="1"/>
            <a:r>
              <a:rPr lang="en-US" sz="1600" dirty="0" smtClean="0"/>
              <a:t>Make a 3D printing of the RF design and copper plate the surface (Done) for RF measurements </a:t>
            </a:r>
          </a:p>
          <a:p>
            <a:pPr lvl="1"/>
            <a:r>
              <a:rPr lang="en-US" sz="1600" dirty="0" smtClean="0"/>
              <a:t>Thermo-mechanical </a:t>
            </a:r>
            <a:r>
              <a:rPr lang="en-US" sz="1600" dirty="0"/>
              <a:t>design of HOM </a:t>
            </a:r>
            <a:r>
              <a:rPr lang="en-US" sz="1600" dirty="0" smtClean="0"/>
              <a:t>filter</a:t>
            </a:r>
          </a:p>
        </p:txBody>
      </p:sp>
      <p:sp>
        <p:nvSpPr>
          <p:cNvPr id="4" name="Slide Number Placeholder 3"/>
          <p:cNvSpPr>
            <a:spLocks noGrp="1"/>
          </p:cNvSpPr>
          <p:nvPr>
            <p:ph type="sldNum" sz="quarter" idx="12"/>
          </p:nvPr>
        </p:nvSpPr>
        <p:spPr/>
        <p:txBody>
          <a:bodyPr/>
          <a:lstStyle/>
          <a:p>
            <a:fld id="{E5266E6E-3187-4C1D-BA6D-2ACAC749C432}" type="slidenum">
              <a:rPr lang="en-US" smtClean="0"/>
              <a:t>17</a:t>
            </a:fld>
            <a:endParaRPr lang="en-US"/>
          </a:p>
        </p:txBody>
      </p:sp>
    </p:spTree>
    <p:extLst>
      <p:ext uri="{BB962C8B-B14F-4D97-AF65-F5344CB8AC3E}">
        <p14:creationId xmlns:p14="http://schemas.microsoft.com/office/powerpoint/2010/main" val="36568165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Plans (2015-2017)</a:t>
            </a:r>
          </a:p>
        </p:txBody>
      </p:sp>
      <p:sp>
        <p:nvSpPr>
          <p:cNvPr id="3" name="Content Placeholder 2"/>
          <p:cNvSpPr>
            <a:spLocks noGrp="1"/>
          </p:cNvSpPr>
          <p:nvPr>
            <p:ph idx="1"/>
          </p:nvPr>
        </p:nvSpPr>
        <p:spPr>
          <a:xfrm>
            <a:off x="457200" y="1447800"/>
            <a:ext cx="8229600" cy="4754563"/>
          </a:xfrm>
        </p:spPr>
        <p:txBody>
          <a:bodyPr>
            <a:normAutofit fontScale="70000" lnSpcReduction="20000"/>
          </a:bodyPr>
          <a:lstStyle/>
          <a:p>
            <a:r>
              <a:rPr lang="en-US" sz="3800" dirty="0" smtClean="0"/>
              <a:t>HOM coupler and filter</a:t>
            </a:r>
          </a:p>
          <a:p>
            <a:pPr lvl="1"/>
            <a:r>
              <a:rPr lang="en-US" sz="2600" dirty="0" smtClean="0"/>
              <a:t>Finalize thermal and mechanical design.</a:t>
            </a:r>
          </a:p>
          <a:p>
            <a:pPr lvl="1"/>
            <a:r>
              <a:rPr lang="en-US" sz="2600" dirty="0" smtClean="0"/>
              <a:t>Prototyping HOM coupler and filter for RF measurements at liquid He temperature.</a:t>
            </a:r>
          </a:p>
          <a:p>
            <a:pPr lvl="1"/>
            <a:r>
              <a:rPr lang="en-US" sz="2600" dirty="0" smtClean="0"/>
              <a:t>Fabricate six assemblies for SPS cavities.</a:t>
            </a:r>
          </a:p>
          <a:p>
            <a:r>
              <a:rPr lang="en-US" sz="3800" dirty="0" smtClean="0"/>
              <a:t>SPS prototype cavity</a:t>
            </a:r>
          </a:p>
          <a:p>
            <a:pPr lvl="1"/>
            <a:r>
              <a:rPr lang="en-US" sz="2600" dirty="0" smtClean="0"/>
              <a:t>Cold test both prototype cavities</a:t>
            </a:r>
          </a:p>
          <a:p>
            <a:pPr lvl="1"/>
            <a:r>
              <a:rPr lang="en-US" sz="2600" dirty="0" smtClean="0"/>
              <a:t>Cold test dressed prototype cavities</a:t>
            </a:r>
          </a:p>
          <a:p>
            <a:pPr lvl="1"/>
            <a:r>
              <a:rPr lang="en-US" sz="2600" dirty="0" smtClean="0"/>
              <a:t>Deliver </a:t>
            </a:r>
            <a:r>
              <a:rPr lang="en-US" altLang="zh-CN" sz="2600" dirty="0" smtClean="0"/>
              <a:t>both</a:t>
            </a:r>
            <a:r>
              <a:rPr lang="zh-CN" altLang="en-US" sz="2600" dirty="0" smtClean="0"/>
              <a:t> </a:t>
            </a:r>
            <a:r>
              <a:rPr lang="en-US" altLang="zh-CN" sz="2600" dirty="0" smtClean="0"/>
              <a:t>dressed</a:t>
            </a:r>
            <a:r>
              <a:rPr lang="zh-CN" altLang="en-US" sz="2600" dirty="0" smtClean="0"/>
              <a:t> </a:t>
            </a:r>
            <a:r>
              <a:rPr lang="en-US" sz="2600" dirty="0" smtClean="0"/>
              <a:t>cavities to </a:t>
            </a:r>
            <a:r>
              <a:rPr lang="en-US" sz="2600" dirty="0" err="1" smtClean="0"/>
              <a:t>cryomodule</a:t>
            </a:r>
            <a:r>
              <a:rPr lang="en-US" sz="2600" dirty="0" smtClean="0"/>
              <a:t> assembly site</a:t>
            </a:r>
          </a:p>
          <a:p>
            <a:pPr lvl="1"/>
            <a:r>
              <a:rPr lang="en-US" sz="2600" dirty="0" smtClean="0"/>
              <a:t>Support</a:t>
            </a:r>
            <a:r>
              <a:rPr lang="zh-CN" altLang="en-US" sz="2600" dirty="0" smtClean="0"/>
              <a:t> </a:t>
            </a:r>
            <a:r>
              <a:rPr lang="en-US" sz="2600" dirty="0" smtClean="0"/>
              <a:t>SPS beam test</a:t>
            </a:r>
          </a:p>
          <a:p>
            <a:r>
              <a:rPr lang="en-US" sz="3800" dirty="0" smtClean="0"/>
              <a:t>LHC cavity </a:t>
            </a:r>
          </a:p>
          <a:p>
            <a:pPr lvl="1"/>
            <a:r>
              <a:rPr lang="en-US" sz="2600" dirty="0" smtClean="0"/>
              <a:t>Adopt</a:t>
            </a:r>
            <a:r>
              <a:rPr lang="zh-CN" altLang="en-US" sz="2600" dirty="0" smtClean="0"/>
              <a:t> </a:t>
            </a:r>
            <a:r>
              <a:rPr lang="en-US" altLang="zh-CN" sz="2600" dirty="0" smtClean="0"/>
              <a:t>cavity</a:t>
            </a:r>
            <a:r>
              <a:rPr lang="zh-CN" altLang="en-US" sz="2600" dirty="0" smtClean="0"/>
              <a:t> </a:t>
            </a:r>
            <a:r>
              <a:rPr lang="en-US" altLang="zh-CN" sz="2600" dirty="0" smtClean="0"/>
              <a:t>for</a:t>
            </a:r>
            <a:r>
              <a:rPr lang="zh-CN" altLang="en-US" sz="2600" dirty="0" smtClean="0"/>
              <a:t> </a:t>
            </a:r>
            <a:r>
              <a:rPr lang="en-US" altLang="zh-CN" sz="2600" dirty="0" smtClean="0"/>
              <a:t>both</a:t>
            </a:r>
            <a:r>
              <a:rPr lang="zh-CN" altLang="en-US" sz="2600" dirty="0" smtClean="0"/>
              <a:t> </a:t>
            </a:r>
            <a:r>
              <a:rPr lang="en-US" altLang="zh-CN" sz="2600" dirty="0" smtClean="0"/>
              <a:t>deflection</a:t>
            </a:r>
            <a:r>
              <a:rPr lang="zh-CN" altLang="en-US" sz="2600" dirty="0" smtClean="0"/>
              <a:t> </a:t>
            </a:r>
            <a:r>
              <a:rPr lang="en-US" altLang="zh-CN" sz="2600" dirty="0" smtClean="0"/>
              <a:t>schemes</a:t>
            </a:r>
            <a:r>
              <a:rPr lang="zh-CN" altLang="en-US" sz="2600" dirty="0" smtClean="0"/>
              <a:t> </a:t>
            </a:r>
            <a:r>
              <a:rPr lang="en-US" altLang="zh-CN" sz="2600" dirty="0" smtClean="0"/>
              <a:t>(vertical</a:t>
            </a:r>
            <a:r>
              <a:rPr lang="zh-CN" altLang="en-US" sz="2600" dirty="0" smtClean="0"/>
              <a:t> </a:t>
            </a:r>
            <a:r>
              <a:rPr lang="zh-CN" altLang="zh-CN" sz="2600" dirty="0" smtClean="0"/>
              <a:t>&amp;</a:t>
            </a:r>
            <a:r>
              <a:rPr lang="zh-CN" altLang="en-US" sz="2600" dirty="0"/>
              <a:t> </a:t>
            </a:r>
            <a:r>
              <a:rPr lang="en-US" altLang="zh-CN" sz="2600" dirty="0" smtClean="0"/>
              <a:t>horizontal)</a:t>
            </a:r>
            <a:r>
              <a:rPr lang="zh-CN" altLang="en-US" sz="2600" dirty="0" smtClean="0"/>
              <a:t> </a:t>
            </a:r>
            <a:r>
              <a:rPr lang="en-US" altLang="zh-CN" sz="2600" dirty="0" smtClean="0"/>
              <a:t>at</a:t>
            </a:r>
            <a:r>
              <a:rPr lang="zh-CN" altLang="en-US" sz="2600" dirty="0" smtClean="0"/>
              <a:t> </a:t>
            </a:r>
            <a:r>
              <a:rPr lang="en-US" altLang="zh-CN" sz="2600" dirty="0" smtClean="0"/>
              <a:t>IP1</a:t>
            </a:r>
            <a:r>
              <a:rPr lang="zh-CN" altLang="en-US" sz="2600" dirty="0" smtClean="0"/>
              <a:t> </a:t>
            </a:r>
            <a:r>
              <a:rPr lang="en-US" altLang="zh-CN" sz="2600" dirty="0" smtClean="0"/>
              <a:t>and</a:t>
            </a:r>
            <a:r>
              <a:rPr lang="zh-CN" altLang="en-US" sz="2600" dirty="0" smtClean="0"/>
              <a:t> </a:t>
            </a:r>
            <a:r>
              <a:rPr lang="en-US" altLang="zh-CN" sz="2600" dirty="0" smtClean="0"/>
              <a:t>IP5</a:t>
            </a:r>
            <a:endParaRPr lang="en-US" sz="2600" dirty="0" smtClean="0"/>
          </a:p>
          <a:p>
            <a:pPr lvl="1"/>
            <a:r>
              <a:rPr lang="en-US" sz="2600" dirty="0" smtClean="0"/>
              <a:t>Adopt cavity ancillaries for </a:t>
            </a:r>
            <a:r>
              <a:rPr lang="en-US" altLang="zh-CN" sz="2600" dirty="0"/>
              <a:t>both</a:t>
            </a:r>
            <a:r>
              <a:rPr lang="zh-CN" altLang="en-US" sz="2600" dirty="0"/>
              <a:t> </a:t>
            </a:r>
            <a:r>
              <a:rPr lang="en-US" altLang="zh-CN" sz="2600" dirty="0"/>
              <a:t>deflection</a:t>
            </a:r>
            <a:r>
              <a:rPr lang="zh-CN" altLang="en-US" sz="2600" dirty="0"/>
              <a:t> </a:t>
            </a:r>
            <a:r>
              <a:rPr lang="en-US" altLang="zh-CN" sz="2600" dirty="0"/>
              <a:t>schemes</a:t>
            </a:r>
            <a:r>
              <a:rPr lang="zh-CN" altLang="en-US" sz="2600" dirty="0"/>
              <a:t> </a:t>
            </a:r>
            <a:endParaRPr lang="en-US" sz="2600" dirty="0" smtClean="0"/>
          </a:p>
          <a:p>
            <a:pPr lvl="1"/>
            <a:r>
              <a:rPr lang="en-US" sz="2600" dirty="0" smtClean="0"/>
              <a:t>Collaborate with CERN to revisit both deflection cavity assembly specifications</a:t>
            </a:r>
          </a:p>
          <a:p>
            <a:pPr lvl="1"/>
            <a:r>
              <a:rPr lang="en-US" sz="2600" dirty="0" smtClean="0"/>
              <a:t>Collaborate with CERN on alignment and other issues for LHC installation</a:t>
            </a:r>
          </a:p>
        </p:txBody>
      </p:sp>
      <p:sp>
        <p:nvSpPr>
          <p:cNvPr id="4" name="Slide Number Placeholder 3"/>
          <p:cNvSpPr>
            <a:spLocks noGrp="1"/>
          </p:cNvSpPr>
          <p:nvPr>
            <p:ph type="sldNum" sz="quarter" idx="12"/>
          </p:nvPr>
        </p:nvSpPr>
        <p:spPr/>
        <p:txBody>
          <a:bodyPr/>
          <a:lstStyle/>
          <a:p>
            <a:fld id="{E5266E6E-3187-4C1D-BA6D-2ACAC749C432}" type="slidenum">
              <a:rPr lang="en-US" smtClean="0"/>
              <a:t>18</a:t>
            </a:fld>
            <a:endParaRPr lang="en-US"/>
          </a:p>
        </p:txBody>
      </p:sp>
    </p:spTree>
    <p:extLst>
      <p:ext uri="{BB962C8B-B14F-4D97-AF65-F5344CB8AC3E}">
        <p14:creationId xmlns:p14="http://schemas.microsoft.com/office/powerpoint/2010/main" val="11691586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533400" y="1143000"/>
            <a:ext cx="8229600" cy="5257800"/>
          </a:xfrm>
        </p:spPr>
        <p:txBody>
          <a:bodyPr>
            <a:noAutofit/>
          </a:bodyPr>
          <a:lstStyle/>
          <a:p>
            <a:r>
              <a:rPr lang="en-US" sz="2000" dirty="0" smtClean="0"/>
              <a:t>The </a:t>
            </a:r>
            <a:r>
              <a:rPr lang="en-US" sz="2000" dirty="0" err="1" smtClean="0"/>
              <a:t>PoP</a:t>
            </a:r>
            <a:r>
              <a:rPr lang="en-US" sz="2000" dirty="0" smtClean="0"/>
              <a:t> cavity has confirmed our design concept by achieving 4.6 MV of deflecting voltage in vertical test.</a:t>
            </a:r>
          </a:p>
          <a:p>
            <a:r>
              <a:rPr lang="en-US" sz="2000" dirty="0" smtClean="0"/>
              <a:t>The prototype cavity design for SPS test is coming to an end.</a:t>
            </a:r>
          </a:p>
          <a:p>
            <a:r>
              <a:rPr lang="en-US" sz="2000" dirty="0" smtClean="0"/>
              <a:t>It will join the helium vessel design with CERN collaboration and delivered to Niowave for fabrication in April.</a:t>
            </a:r>
          </a:p>
          <a:p>
            <a:r>
              <a:rPr lang="en-US" sz="2000" dirty="0" smtClean="0"/>
              <a:t>The HOM coupler and filter RF design is close to completion. Simulation will be verified with a Proof of Principle model. We will incorporate minor changes to lower surface field</a:t>
            </a:r>
            <a:r>
              <a:rPr lang="zh-CN" altLang="en-US" sz="2000" dirty="0" smtClean="0"/>
              <a:t> </a:t>
            </a:r>
            <a:r>
              <a:rPr lang="en-US" altLang="zh-CN" sz="2000" dirty="0" smtClean="0"/>
              <a:t>and</a:t>
            </a:r>
            <a:r>
              <a:rPr lang="zh-CN" altLang="en-US" sz="2000" dirty="0" smtClean="0"/>
              <a:t> </a:t>
            </a:r>
            <a:r>
              <a:rPr lang="en-US" altLang="zh-CN" sz="2000" dirty="0" smtClean="0"/>
              <a:t>suppress</a:t>
            </a:r>
            <a:r>
              <a:rPr lang="zh-CN" altLang="en-US" sz="2000" dirty="0" smtClean="0"/>
              <a:t> </a:t>
            </a:r>
            <a:r>
              <a:rPr lang="en-US" altLang="zh-CN" sz="2000" dirty="0" err="1"/>
              <a:t>m</a:t>
            </a:r>
            <a:r>
              <a:rPr lang="en-US" altLang="zh-CN" sz="2000" dirty="0" err="1" smtClean="0"/>
              <a:t>ultipacting</a:t>
            </a:r>
            <a:r>
              <a:rPr lang="en-US" sz="2000" dirty="0" smtClean="0"/>
              <a:t>. </a:t>
            </a:r>
          </a:p>
          <a:p>
            <a:r>
              <a:rPr lang="en-US" sz="2000" dirty="0" smtClean="0"/>
              <a:t>A prototype HOM filter will be made for testing.</a:t>
            </a:r>
          </a:p>
          <a:p>
            <a:r>
              <a:rPr lang="en-US" sz="2000" dirty="0" smtClean="0"/>
              <a:t>Tuner and </a:t>
            </a:r>
            <a:r>
              <a:rPr lang="en-US" sz="2000" dirty="0" err="1" smtClean="0"/>
              <a:t>Cryomodule</a:t>
            </a:r>
            <a:r>
              <a:rPr lang="en-US" sz="2000" dirty="0" smtClean="0"/>
              <a:t> design is underway with close collaboration with CERN scientists and engineers. </a:t>
            </a:r>
          </a:p>
          <a:p>
            <a:r>
              <a:rPr lang="en-US" sz="2000" dirty="0"/>
              <a:t>We are using all the resource available to us at BNL to improve our design of </a:t>
            </a:r>
            <a:r>
              <a:rPr lang="en-US" sz="2000" dirty="0" smtClean="0"/>
              <a:t>the entire </a:t>
            </a:r>
            <a:r>
              <a:rPr lang="en-US" sz="2000" dirty="0"/>
              <a:t>crab cavity assembly</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E5266E6E-3187-4C1D-BA6D-2ACAC749C432}" type="slidenum">
              <a:rPr lang="en-US" smtClean="0"/>
              <a:t>19</a:t>
            </a:fld>
            <a:endParaRPr lang="en-US"/>
          </a:p>
        </p:txBody>
      </p:sp>
    </p:spTree>
    <p:extLst>
      <p:ext uri="{BB962C8B-B14F-4D97-AF65-F5344CB8AC3E}">
        <p14:creationId xmlns:p14="http://schemas.microsoft.com/office/powerpoint/2010/main" val="1981006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Proof of Principle (</a:t>
            </a:r>
            <a:r>
              <a:rPr lang="en-US" dirty="0" err="1" smtClean="0"/>
              <a:t>PoP</a:t>
            </a:r>
            <a:r>
              <a:rPr lang="en-US" dirty="0" smtClean="0"/>
              <a:t>) Double Quarter Wave Crab Cavity (DQWCC)</a:t>
            </a:r>
          </a:p>
          <a:p>
            <a:pPr lvl="1"/>
            <a:r>
              <a:rPr lang="en-US" dirty="0" smtClean="0"/>
              <a:t>Cavity Design</a:t>
            </a:r>
          </a:p>
          <a:p>
            <a:pPr lvl="1"/>
            <a:r>
              <a:rPr lang="en-US" dirty="0" smtClean="0"/>
              <a:t>Cold Tests</a:t>
            </a:r>
          </a:p>
          <a:p>
            <a:r>
              <a:rPr lang="en-US" dirty="0" smtClean="0"/>
              <a:t>SPS DQWCC</a:t>
            </a:r>
          </a:p>
          <a:p>
            <a:pPr lvl="1"/>
            <a:r>
              <a:rPr lang="en-US" dirty="0" smtClean="0"/>
              <a:t>Cavity Design</a:t>
            </a:r>
          </a:p>
          <a:p>
            <a:pPr lvl="1"/>
            <a:r>
              <a:rPr lang="en-US" dirty="0" smtClean="0"/>
              <a:t>Couplers</a:t>
            </a:r>
          </a:p>
          <a:p>
            <a:pPr lvl="1"/>
            <a:r>
              <a:rPr lang="en-US" dirty="0" smtClean="0"/>
              <a:t>Helium Vessel, Tuner, Cryostat Design</a:t>
            </a:r>
          </a:p>
          <a:p>
            <a:r>
              <a:rPr lang="en-US" dirty="0" smtClean="0"/>
              <a:t>Future Plans</a:t>
            </a:r>
          </a:p>
          <a:p>
            <a:r>
              <a:rPr lang="en-US" dirty="0" smtClean="0"/>
              <a:t>Summary</a:t>
            </a:r>
          </a:p>
          <a:p>
            <a:pPr lvl="1"/>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a:t>
            </a:fld>
            <a:endParaRPr lang="en-US"/>
          </a:p>
        </p:txBody>
      </p:sp>
    </p:spTree>
    <p:extLst>
      <p:ext uri="{BB962C8B-B14F-4D97-AF65-F5344CB8AC3E}">
        <p14:creationId xmlns:p14="http://schemas.microsoft.com/office/powerpoint/2010/main" val="30289202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20</a:t>
            </a:fld>
            <a:endParaRPr lang="en-US"/>
          </a:p>
        </p:txBody>
      </p:sp>
      <p:sp>
        <p:nvSpPr>
          <p:cNvPr id="5" name="Rectangle 4"/>
          <p:cNvSpPr/>
          <p:nvPr/>
        </p:nvSpPr>
        <p:spPr>
          <a:xfrm>
            <a:off x="2438400" y="1447800"/>
            <a:ext cx="6019800" cy="4401205"/>
          </a:xfrm>
          <a:prstGeom prst="rect">
            <a:avLst/>
          </a:prstGeom>
        </p:spPr>
        <p:txBody>
          <a:bodyPr wrap="square">
            <a:spAutoFit/>
          </a:bodyPr>
          <a:lstStyle/>
          <a:p>
            <a:r>
              <a:rPr lang="en-US" sz="2800" dirty="0" smtClean="0">
                <a:latin typeface="+mn-lt"/>
              </a:rPr>
              <a:t>Sergey </a:t>
            </a:r>
            <a:r>
              <a:rPr lang="en-US" sz="2800" dirty="0">
                <a:latin typeface="+mn-lt"/>
              </a:rPr>
              <a:t>Belomestnykh, Ilan Ben-Zvi, </a:t>
            </a:r>
            <a:r>
              <a:rPr lang="en-US" sz="2800" dirty="0" smtClean="0">
                <a:latin typeface="+mn-lt"/>
              </a:rPr>
              <a:t>John  Skaritka</a:t>
            </a:r>
            <a:r>
              <a:rPr lang="en-US" sz="2800" dirty="0">
                <a:latin typeface="+mn-lt"/>
              </a:rPr>
              <a:t>, Silvia </a:t>
            </a:r>
            <a:r>
              <a:rPr lang="en-US" sz="2800" dirty="0" err="1">
                <a:latin typeface="+mn-lt"/>
              </a:rPr>
              <a:t>Verdú</a:t>
            </a:r>
            <a:r>
              <a:rPr lang="en-US" sz="2800" dirty="0">
                <a:latin typeface="+mn-lt"/>
              </a:rPr>
              <a:t>-Andrés, </a:t>
            </a:r>
            <a:r>
              <a:rPr lang="en-US" sz="2800" dirty="0" smtClean="0">
                <a:latin typeface="+mn-lt"/>
              </a:rPr>
              <a:t>Binping </a:t>
            </a:r>
            <a:r>
              <a:rPr lang="en-US" sz="2800" dirty="0">
                <a:latin typeface="+mn-lt"/>
              </a:rPr>
              <a:t>Xiao, Qiong Wu </a:t>
            </a:r>
            <a:endParaRPr lang="en-US" sz="2800" dirty="0" smtClean="0">
              <a:latin typeface="+mn-lt"/>
            </a:endParaRPr>
          </a:p>
          <a:p>
            <a:endParaRPr lang="en-US" sz="2800" dirty="0" smtClean="0">
              <a:latin typeface="+mn-lt"/>
            </a:endParaRPr>
          </a:p>
          <a:p>
            <a:r>
              <a:rPr lang="en-US" sz="2800" dirty="0" smtClean="0">
                <a:latin typeface="+mn-lt"/>
              </a:rPr>
              <a:t>Luis </a:t>
            </a:r>
            <a:r>
              <a:rPr lang="en-US" sz="2800" dirty="0">
                <a:latin typeface="+mn-lt"/>
              </a:rPr>
              <a:t>Alberty, </a:t>
            </a:r>
            <a:r>
              <a:rPr lang="en-US" sz="2800" dirty="0" err="1">
                <a:latin typeface="+mn-lt"/>
              </a:rPr>
              <a:t>Rossana</a:t>
            </a:r>
            <a:r>
              <a:rPr lang="en-US" sz="2800" dirty="0">
                <a:latin typeface="+mn-lt"/>
              </a:rPr>
              <a:t> </a:t>
            </a:r>
            <a:r>
              <a:rPr lang="en-US" sz="2800" dirty="0" err="1">
                <a:latin typeface="+mn-lt"/>
              </a:rPr>
              <a:t>Bonomi</a:t>
            </a:r>
            <a:r>
              <a:rPr lang="en-US" sz="2800" dirty="0">
                <a:latin typeface="+mn-lt"/>
              </a:rPr>
              <a:t>, Rama </a:t>
            </a:r>
            <a:r>
              <a:rPr lang="en-US" sz="2800" dirty="0" smtClean="0">
                <a:latin typeface="+mn-lt"/>
              </a:rPr>
              <a:t>Calaga</a:t>
            </a:r>
            <a:r>
              <a:rPr lang="en-US" sz="2800" dirty="0">
                <a:latin typeface="+mn-lt"/>
              </a:rPr>
              <a:t>, </a:t>
            </a:r>
            <a:r>
              <a:rPr lang="en-US" sz="2800" dirty="0" smtClean="0">
                <a:latin typeface="+mn-lt"/>
              </a:rPr>
              <a:t>Ofelia Capatina</a:t>
            </a:r>
            <a:r>
              <a:rPr lang="en-US" sz="2800" dirty="0">
                <a:latin typeface="+mn-lt"/>
              </a:rPr>
              <a:t>, Federico </a:t>
            </a:r>
            <a:r>
              <a:rPr lang="en-US" sz="2800" dirty="0" err="1" smtClean="0">
                <a:latin typeface="+mn-lt"/>
              </a:rPr>
              <a:t>Carra</a:t>
            </a:r>
            <a:r>
              <a:rPr lang="en-US" sz="2800" dirty="0">
                <a:latin typeface="+mn-lt"/>
              </a:rPr>
              <a:t>, </a:t>
            </a:r>
            <a:r>
              <a:rPr lang="en-US" sz="2800" dirty="0" smtClean="0">
                <a:latin typeface="+mn-lt"/>
              </a:rPr>
              <a:t>Giuseppe </a:t>
            </a:r>
            <a:r>
              <a:rPr lang="en-US" sz="2800" dirty="0" err="1">
                <a:latin typeface="+mn-lt"/>
              </a:rPr>
              <a:t>Foffano</a:t>
            </a:r>
            <a:r>
              <a:rPr lang="en-US" sz="2800" dirty="0">
                <a:latin typeface="+mn-lt"/>
              </a:rPr>
              <a:t>, Raphael </a:t>
            </a:r>
            <a:r>
              <a:rPr lang="en-US" sz="2800" dirty="0" smtClean="0">
                <a:latin typeface="+mn-lt"/>
              </a:rPr>
              <a:t>Leuxe</a:t>
            </a:r>
            <a:r>
              <a:rPr lang="en-US" sz="2800" dirty="0">
                <a:latin typeface="+mn-lt"/>
              </a:rPr>
              <a:t>, Thierry </a:t>
            </a:r>
            <a:r>
              <a:rPr lang="en-US" sz="2800" dirty="0" err="1">
                <a:latin typeface="+mn-lt"/>
              </a:rPr>
              <a:t>Renaglia</a:t>
            </a:r>
            <a:endParaRPr lang="en-US" sz="2800" dirty="0">
              <a:latin typeface="+mn-lt"/>
            </a:endParaRPr>
          </a:p>
          <a:p>
            <a:endParaRPr lang="en-US" sz="2800" dirty="0" smtClean="0">
              <a:latin typeface="+mn-lt"/>
            </a:endParaRPr>
          </a:p>
          <a:p>
            <a:r>
              <a:rPr lang="en-US" sz="2800" dirty="0" smtClean="0">
                <a:latin typeface="+mn-lt"/>
              </a:rPr>
              <a:t>Zenghai </a:t>
            </a:r>
            <a:r>
              <a:rPr lang="en-US" sz="2800" dirty="0">
                <a:latin typeface="+mn-lt"/>
              </a:rPr>
              <a:t>Li</a:t>
            </a:r>
          </a:p>
        </p:txBody>
      </p:sp>
      <p:pic>
        <p:nvPicPr>
          <p:cNvPr id="4098" name="Picture 2" descr="D:\Publication\LOGOs\cern_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703" y="3505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Publication\LOGOs\BNL_Logo_Tra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863695"/>
            <a:ext cx="1888007" cy="6922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Publication\LOGOs\SLAC_Logo-wht-on-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024" y="5370157"/>
            <a:ext cx="1507958" cy="44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207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3</a:t>
            </a:fld>
            <a:endParaRPr lang="en-US"/>
          </a:p>
        </p:txBody>
      </p:sp>
      <p:sp>
        <p:nvSpPr>
          <p:cNvPr id="5" name="Title 1"/>
          <p:cNvSpPr>
            <a:spLocks noGrp="1"/>
          </p:cNvSpPr>
          <p:nvPr>
            <p:ph type="title"/>
          </p:nvPr>
        </p:nvSpPr>
        <p:spPr/>
        <p:txBody>
          <a:bodyPr/>
          <a:lstStyle/>
          <a:p>
            <a:r>
              <a:rPr lang="en-US" dirty="0" smtClean="0"/>
              <a:t>The Proof of Principle</a:t>
            </a:r>
            <a:endParaRPr lang="en-US" dirty="0"/>
          </a:p>
        </p:txBody>
      </p:sp>
      <p:pic>
        <p:nvPicPr>
          <p:cNvPr id="6" name="DQWC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275080"/>
            <a:ext cx="3962400" cy="2971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1355654"/>
            <a:ext cx="2133600" cy="150848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2890798"/>
            <a:ext cx="2133600" cy="150848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7000" y="1355654"/>
            <a:ext cx="2524228" cy="149704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628" y="2890798"/>
            <a:ext cx="2524228" cy="1497044"/>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696087508"/>
              </p:ext>
            </p:extLst>
          </p:nvPr>
        </p:nvGraphicFramePr>
        <p:xfrm>
          <a:off x="228600" y="4648200"/>
          <a:ext cx="8763001" cy="1620519"/>
        </p:xfrm>
        <a:graphic>
          <a:graphicData uri="http://schemas.openxmlformats.org/drawingml/2006/table">
            <a:tbl>
              <a:tblPr firstRow="1" bandRow="1">
                <a:tableStyleId>{5C22544A-7EE6-4342-B048-85BDC9FD1C3A}</a:tableStyleId>
              </a:tblPr>
              <a:tblGrid>
                <a:gridCol w="1295401"/>
                <a:gridCol w="1477701"/>
                <a:gridCol w="1331089"/>
                <a:gridCol w="998316"/>
                <a:gridCol w="998316"/>
                <a:gridCol w="1331089"/>
                <a:gridCol w="1331089"/>
              </a:tblGrid>
              <a:tr h="370840">
                <a:tc>
                  <a:txBody>
                    <a:bodyPr/>
                    <a:lstStyle/>
                    <a:p>
                      <a:pPr algn="ctr"/>
                      <a:endParaRPr lang="en-US" sz="140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mn-lt"/>
                          <a:cs typeface="Times New Roman" pitchFamily="18" charset="0"/>
                        </a:rPr>
                        <a:t>Crabbing (fundamental) mode freq.</a:t>
                      </a:r>
                      <a:endParaRPr lang="en-US" sz="1400" dirty="0" smtClean="0">
                        <a:effectLst/>
                        <a:latin typeface="+mn-lt"/>
                        <a:ea typeface="Times New Roman"/>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800" dirty="0" smtClean="0">
                          <a:effectLst/>
                          <a:latin typeface="+mn-lt"/>
                          <a:cs typeface="Times New Roman" pitchFamily="18" charset="0"/>
                        </a:rPr>
                        <a:t>1</a:t>
                      </a:r>
                      <a:r>
                        <a:rPr lang="en-US" sz="1400" kern="800" baseline="30000" dirty="0" smtClean="0">
                          <a:effectLst/>
                          <a:latin typeface="+mn-lt"/>
                          <a:cs typeface="Times New Roman" pitchFamily="18" charset="0"/>
                        </a:rPr>
                        <a:t>st</a:t>
                      </a:r>
                      <a:r>
                        <a:rPr lang="en-US" sz="1400" kern="800" dirty="0" smtClean="0">
                          <a:effectLst/>
                          <a:latin typeface="+mn-lt"/>
                          <a:cs typeface="Times New Roman" pitchFamily="18" charset="0"/>
                        </a:rPr>
                        <a:t> HOM</a:t>
                      </a:r>
                      <a:endParaRPr lang="en-US" sz="140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mn-lt"/>
                          <a:cs typeface="Times New Roman" pitchFamily="18" charset="0"/>
                        </a:rPr>
                        <a:t>Cavity length</a:t>
                      </a:r>
                      <a:endParaRPr lang="en-US" sz="1400" dirty="0" smtClean="0">
                        <a:effectLst/>
                        <a:latin typeface="+mn-lt"/>
                        <a:ea typeface="Times New Roman"/>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mn-lt"/>
                          <a:cs typeface="Times New Roman" pitchFamily="18" charset="0"/>
                        </a:rPr>
                        <a:t>Cavity width</a:t>
                      </a:r>
                      <a:endParaRPr lang="en-US" sz="140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mn-lt"/>
                          <a:ea typeface="Times New Roman"/>
                          <a:cs typeface="Times New Roman" pitchFamily="18" charset="0"/>
                        </a:rPr>
                        <a:t>Beam</a:t>
                      </a:r>
                      <a:r>
                        <a:rPr lang="en-US" sz="1400" baseline="0" dirty="0" smtClean="0">
                          <a:effectLst/>
                          <a:latin typeface="+mn-lt"/>
                          <a:ea typeface="Times New Roman"/>
                          <a:cs typeface="Times New Roman" pitchFamily="18" charset="0"/>
                        </a:rPr>
                        <a:t> pipe diameter</a:t>
                      </a:r>
                      <a:endParaRPr lang="en-US" sz="1400" dirty="0" smtClean="0">
                        <a:effectLst/>
                        <a:latin typeface="+mn-lt"/>
                        <a:ea typeface="Times New Roman"/>
                        <a:cs typeface="Times New Roman" pitchFamily="18" charset="0"/>
                      </a:endParaRPr>
                    </a:p>
                  </a:txBody>
                  <a:tcPr anchor="ctr"/>
                </a:tc>
                <a:tc>
                  <a:txBody>
                    <a:bodyPr/>
                    <a:lstStyle/>
                    <a:p>
                      <a:pPr algn="ctr"/>
                      <a:r>
                        <a:rPr lang="en-GB" sz="1400" kern="800" dirty="0" smtClean="0">
                          <a:effectLst/>
                          <a:latin typeface="+mn-lt"/>
                          <a:cs typeface="Times New Roman" pitchFamily="18" charset="0"/>
                        </a:rPr>
                        <a:t>Deflecting voltage</a:t>
                      </a:r>
                      <a:endParaRPr lang="en-US" sz="1400" dirty="0">
                        <a:latin typeface="+mn-lt"/>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mn-lt"/>
                          <a:cs typeface="Times New Roman" pitchFamily="18" charset="0"/>
                        </a:rPr>
                        <a:t>Unit</a:t>
                      </a:r>
                      <a:endParaRPr lang="en-US" sz="1400" dirty="0" smtClean="0">
                        <a:effectLst/>
                        <a:latin typeface="+mn-lt"/>
                        <a:ea typeface="Times New Roman"/>
                        <a:cs typeface="Times New Roman" pitchFamily="18" charset="0"/>
                      </a:endParaRPr>
                    </a:p>
                  </a:txBody>
                  <a:tcPr anchor="ctr"/>
                </a:tc>
                <a:tc>
                  <a:txBody>
                    <a:bodyPr/>
                    <a:lstStyle/>
                    <a:p>
                      <a:pPr algn="ctr"/>
                      <a:r>
                        <a:rPr lang="en-US" sz="1400" dirty="0" smtClean="0">
                          <a:latin typeface="+mn-lt"/>
                        </a:rPr>
                        <a:t>MHz</a:t>
                      </a:r>
                    </a:p>
                  </a:txBody>
                  <a:tcPr anchor="ctr"/>
                </a:tc>
                <a:tc>
                  <a:txBody>
                    <a:bodyPr/>
                    <a:lstStyle/>
                    <a:p>
                      <a:pPr algn="ctr"/>
                      <a:r>
                        <a:rPr lang="en-US" sz="1400" dirty="0" smtClean="0">
                          <a:latin typeface="+mn-lt"/>
                        </a:rPr>
                        <a:t>MHz</a:t>
                      </a:r>
                      <a:endParaRPr lang="en-US" sz="1400" dirty="0">
                        <a:latin typeface="+mn-lt"/>
                      </a:endParaRPr>
                    </a:p>
                  </a:txBody>
                  <a:tcPr anchor="ctr"/>
                </a:tc>
                <a:tc>
                  <a:txBody>
                    <a:bodyPr/>
                    <a:lstStyle/>
                    <a:p>
                      <a:pPr algn="ctr"/>
                      <a:r>
                        <a:rPr lang="en-US" sz="1400" dirty="0" smtClean="0">
                          <a:latin typeface="+mn-lt"/>
                        </a:rPr>
                        <a:t>cm</a:t>
                      </a:r>
                      <a:endParaRPr lang="en-US" sz="1400" dirty="0">
                        <a:latin typeface="+mn-lt"/>
                      </a:endParaRPr>
                    </a:p>
                  </a:txBody>
                  <a:tcPr anchor="ctr"/>
                </a:tc>
                <a:tc>
                  <a:txBody>
                    <a:bodyPr/>
                    <a:lstStyle/>
                    <a:p>
                      <a:pPr algn="ctr"/>
                      <a:r>
                        <a:rPr lang="en-US" sz="1400" dirty="0" smtClean="0">
                          <a:latin typeface="+mn-lt"/>
                        </a:rPr>
                        <a:t>cm</a:t>
                      </a:r>
                      <a:endParaRPr lang="en-US" sz="1400" dirty="0">
                        <a:latin typeface="+mn-lt"/>
                      </a:endParaRPr>
                    </a:p>
                  </a:txBody>
                  <a:tcPr anchor="ctr"/>
                </a:tc>
                <a:tc>
                  <a:txBody>
                    <a:bodyPr/>
                    <a:lstStyle/>
                    <a:p>
                      <a:pPr algn="ctr"/>
                      <a:r>
                        <a:rPr lang="en-US" sz="1400" dirty="0" smtClean="0">
                          <a:latin typeface="+mn-lt"/>
                        </a:rPr>
                        <a:t>cm</a:t>
                      </a:r>
                      <a:endParaRPr lang="en-US" sz="1400" dirty="0">
                        <a:latin typeface="+mn-lt"/>
                      </a:endParaRPr>
                    </a:p>
                  </a:txBody>
                  <a:tcPr anchor="ctr"/>
                </a:tc>
                <a:tc>
                  <a:txBody>
                    <a:bodyPr/>
                    <a:lstStyle/>
                    <a:p>
                      <a:pPr algn="ctr"/>
                      <a:r>
                        <a:rPr lang="en-US" sz="1400" dirty="0" smtClean="0">
                          <a:latin typeface="+mn-lt"/>
                        </a:rPr>
                        <a:t>MV</a:t>
                      </a:r>
                      <a:endParaRPr lang="en-US" sz="1400" dirty="0">
                        <a:latin typeface="+mn-lt"/>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mn-lt"/>
                          <a:cs typeface="Times New Roman" pitchFamily="18" charset="0"/>
                        </a:rPr>
                        <a:t>DQW crab cavity</a:t>
                      </a:r>
                      <a:endParaRPr lang="en-US" sz="1400" dirty="0" smtClean="0">
                        <a:effectLst/>
                        <a:latin typeface="+mn-lt"/>
                        <a:ea typeface="Times New Roman"/>
                        <a:cs typeface="Times New Roman" pitchFamily="18" charset="0"/>
                      </a:endParaRPr>
                    </a:p>
                  </a:txBody>
                  <a:tcPr anchor="ctr"/>
                </a:tc>
                <a:tc>
                  <a:txBody>
                    <a:bodyPr/>
                    <a:lstStyle/>
                    <a:p>
                      <a:pPr algn="ctr"/>
                      <a:r>
                        <a:rPr lang="en-US" sz="1400" dirty="0" smtClean="0">
                          <a:latin typeface="+mn-lt"/>
                        </a:rPr>
                        <a:t>400</a:t>
                      </a:r>
                      <a:endParaRPr lang="en-US" sz="1400" dirty="0">
                        <a:latin typeface="+mn-lt"/>
                      </a:endParaRPr>
                    </a:p>
                  </a:txBody>
                  <a:tcPr anchor="ctr"/>
                </a:tc>
                <a:tc>
                  <a:txBody>
                    <a:bodyPr/>
                    <a:lstStyle/>
                    <a:p>
                      <a:pPr algn="ctr"/>
                      <a:r>
                        <a:rPr lang="en-US" sz="1400" dirty="0" smtClean="0">
                          <a:latin typeface="+mn-lt"/>
                        </a:rPr>
                        <a:t>579</a:t>
                      </a:r>
                      <a:endParaRPr lang="en-US" sz="1400" dirty="0">
                        <a:latin typeface="+mn-lt"/>
                      </a:endParaRPr>
                    </a:p>
                  </a:txBody>
                  <a:tcPr anchor="ctr"/>
                </a:tc>
                <a:tc>
                  <a:txBody>
                    <a:bodyPr/>
                    <a:lstStyle/>
                    <a:p>
                      <a:pPr algn="ctr"/>
                      <a:r>
                        <a:rPr lang="en-US" sz="1400" dirty="0" smtClean="0">
                          <a:latin typeface="+mn-lt"/>
                        </a:rPr>
                        <a:t>38.4</a:t>
                      </a:r>
                      <a:endParaRPr lang="en-US" sz="1400" dirty="0">
                        <a:latin typeface="+mn-lt"/>
                      </a:endParaRPr>
                    </a:p>
                  </a:txBody>
                  <a:tcPr anchor="ctr"/>
                </a:tc>
                <a:tc>
                  <a:txBody>
                    <a:bodyPr/>
                    <a:lstStyle/>
                    <a:p>
                      <a:pPr algn="ctr"/>
                      <a:r>
                        <a:rPr lang="en-US" sz="1400" dirty="0" smtClean="0">
                          <a:latin typeface="+mn-lt"/>
                        </a:rPr>
                        <a:t>14.2</a:t>
                      </a:r>
                      <a:endParaRPr lang="en-US" sz="1400" dirty="0">
                        <a:latin typeface="+mn-lt"/>
                      </a:endParaRPr>
                    </a:p>
                  </a:txBody>
                  <a:tcPr anchor="ctr"/>
                </a:tc>
                <a:tc>
                  <a:txBody>
                    <a:bodyPr/>
                    <a:lstStyle/>
                    <a:p>
                      <a:pPr algn="ctr"/>
                      <a:r>
                        <a:rPr lang="en-US" sz="1400" dirty="0" smtClean="0">
                          <a:latin typeface="+mn-lt"/>
                        </a:rPr>
                        <a:t>8.4</a:t>
                      </a:r>
                      <a:endParaRPr lang="en-US" sz="1400" dirty="0">
                        <a:latin typeface="+mn-lt"/>
                      </a:endParaRPr>
                    </a:p>
                  </a:txBody>
                  <a:tcPr anchor="ctr"/>
                </a:tc>
                <a:tc>
                  <a:txBody>
                    <a:bodyPr/>
                    <a:lstStyle/>
                    <a:p>
                      <a:pPr algn="ctr"/>
                      <a:r>
                        <a:rPr lang="en-US" sz="1400" dirty="0" smtClean="0">
                          <a:latin typeface="+mn-lt"/>
                        </a:rPr>
                        <a:t>3.3</a:t>
                      </a:r>
                      <a:endParaRPr lang="en-US" sz="1400" dirty="0">
                        <a:latin typeface="+mn-lt"/>
                      </a:endParaRPr>
                    </a:p>
                  </a:txBody>
                  <a:tcPr anchor="ctr"/>
                </a:tc>
              </a:tr>
            </a:tbl>
          </a:graphicData>
        </a:graphic>
      </p:graphicFrame>
    </p:spTree>
    <p:extLst>
      <p:ext uri="{BB962C8B-B14F-4D97-AF65-F5344CB8AC3E}">
        <p14:creationId xmlns:p14="http://schemas.microsoft.com/office/powerpoint/2010/main" val="1809613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2435605" cy="1905000"/>
          </a:xfrm>
          <a:prstGeom prst="rect">
            <a:avLst/>
          </a:prstGeom>
        </p:spPr>
      </p:pic>
      <p:sp>
        <p:nvSpPr>
          <p:cNvPr id="6" name="Title 1"/>
          <p:cNvSpPr txBox="1">
            <a:spLocks/>
          </p:cNvSpPr>
          <p:nvPr/>
        </p:nvSpPr>
        <p:spPr>
          <a:xfrm>
            <a:off x="457200" y="76200"/>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dirty="0" smtClean="0"/>
              <a:t>Cavity Parameters</a:t>
            </a:r>
            <a:endParaRPr lang="en-US" dirty="0"/>
          </a:p>
        </p:txBody>
      </p:sp>
      <p:sp>
        <p:nvSpPr>
          <p:cNvPr id="7" name="TextBox 6"/>
          <p:cNvSpPr txBox="1"/>
          <p:nvPr/>
        </p:nvSpPr>
        <p:spPr>
          <a:xfrm>
            <a:off x="367145" y="5638800"/>
            <a:ext cx="2449460" cy="738664"/>
          </a:xfrm>
          <a:prstGeom prst="rect">
            <a:avLst/>
          </a:prstGeom>
          <a:noFill/>
        </p:spPr>
        <p:txBody>
          <a:bodyPr wrap="square" rtlCol="0">
            <a:spAutoFit/>
          </a:bodyPr>
          <a:lstStyle/>
          <a:p>
            <a:pPr algn="ctr"/>
            <a:r>
              <a:rPr lang="en-US" sz="1400" dirty="0" smtClean="0">
                <a:latin typeface="+mn-lt"/>
              </a:rPr>
              <a:t>Electric field (top) and magnetic field (bottom) </a:t>
            </a:r>
            <a:r>
              <a:rPr lang="en-US" sz="1400" dirty="0">
                <a:latin typeface="+mn-lt"/>
              </a:rPr>
              <a:t>of </a:t>
            </a:r>
            <a:r>
              <a:rPr lang="en-US" sz="1400" dirty="0" smtClean="0">
                <a:latin typeface="+mn-lt"/>
              </a:rPr>
              <a:t>the fundamental mode.</a:t>
            </a:r>
            <a:endParaRPr lang="en-US" sz="1400" dirty="0">
              <a:latin typeface="+mn-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3538545"/>
            <a:ext cx="2435605" cy="1905000"/>
          </a:xfrm>
          <a:prstGeom prst="rect">
            <a:avLst/>
          </a:prstGeom>
        </p:spPr>
      </p:pic>
      <p:pic>
        <p:nvPicPr>
          <p:cNvPr id="9" name="Picture 8"/>
          <p:cNvPicPr>
            <a:picLocks noChangeAspect="1"/>
          </p:cNvPicPr>
          <p:nvPr/>
        </p:nvPicPr>
        <p:blipFill>
          <a:blip r:embed="rId4"/>
          <a:stretch>
            <a:fillRect/>
          </a:stretch>
        </p:blipFill>
        <p:spPr>
          <a:xfrm>
            <a:off x="3581400" y="4747372"/>
            <a:ext cx="1524000" cy="179530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243899708"/>
              </p:ext>
            </p:extLst>
          </p:nvPr>
        </p:nvGraphicFramePr>
        <p:xfrm>
          <a:off x="3048000" y="1233055"/>
          <a:ext cx="5791200" cy="3383280"/>
        </p:xfrm>
        <a:graphic>
          <a:graphicData uri="http://schemas.openxmlformats.org/drawingml/2006/table">
            <a:tbl>
              <a:tblPr firstRow="1" bandRow="1">
                <a:tableStyleId>{5C22544A-7EE6-4342-B048-85BDC9FD1C3A}</a:tableStyleId>
              </a:tblPr>
              <a:tblGrid>
                <a:gridCol w="2384612"/>
                <a:gridCol w="1120588"/>
                <a:gridCol w="2286000"/>
              </a:tblGrid>
              <a:tr h="370840">
                <a:tc>
                  <a:txBody>
                    <a:bodyPr/>
                    <a:lstStyle/>
                    <a:p>
                      <a:endParaRPr lang="en-US" sz="1600" dirty="0"/>
                    </a:p>
                  </a:txBody>
                  <a:tcPr/>
                </a:tc>
                <a:tc>
                  <a:txBody>
                    <a:bodyPr/>
                    <a:lstStyle/>
                    <a:p>
                      <a:pPr algn="ctr"/>
                      <a:r>
                        <a:rPr lang="en-US" sz="1600" dirty="0" smtClean="0"/>
                        <a:t>Unit</a:t>
                      </a:r>
                      <a:endParaRPr lang="en-US" sz="1600" dirty="0"/>
                    </a:p>
                  </a:txBody>
                  <a:tcPr/>
                </a:tc>
                <a:tc>
                  <a:txBody>
                    <a:bodyPr/>
                    <a:lstStyle/>
                    <a:p>
                      <a:pPr algn="ctr"/>
                      <a:r>
                        <a:rPr lang="en-US" sz="1600" dirty="0" smtClean="0"/>
                        <a:t>DQWCC</a:t>
                      </a:r>
                      <a:endParaRPr lang="en-US" sz="1600" dirty="0"/>
                    </a:p>
                  </a:txBody>
                  <a:tcPr/>
                </a:tc>
              </a:tr>
              <a:tr h="370840">
                <a:tc>
                  <a:txBody>
                    <a:bodyPr/>
                    <a:lstStyle/>
                    <a:p>
                      <a:r>
                        <a:rPr lang="en-US" sz="1600" dirty="0" smtClean="0"/>
                        <a:t>Fundamental Mode Frequency</a:t>
                      </a:r>
                      <a:endParaRPr lang="en-US" sz="1600" dirty="0"/>
                    </a:p>
                  </a:txBody>
                  <a:tcPr/>
                </a:tc>
                <a:tc>
                  <a:txBody>
                    <a:bodyPr/>
                    <a:lstStyle/>
                    <a:p>
                      <a:pPr algn="ctr"/>
                      <a:r>
                        <a:rPr lang="en-US" sz="1600" dirty="0" smtClean="0"/>
                        <a:t>MHz</a:t>
                      </a:r>
                      <a:endParaRPr lang="en-US" sz="1600" dirty="0"/>
                    </a:p>
                  </a:txBody>
                  <a:tcPr/>
                </a:tc>
                <a:tc>
                  <a:txBody>
                    <a:bodyPr/>
                    <a:lstStyle/>
                    <a:p>
                      <a:pPr algn="ctr"/>
                      <a:r>
                        <a:rPr lang="en-US" sz="1600" dirty="0" smtClean="0"/>
                        <a:t>400</a:t>
                      </a:r>
                      <a:endParaRPr lang="en-US" sz="1600" dirty="0"/>
                    </a:p>
                  </a:txBody>
                  <a:tcPr/>
                </a:tc>
              </a:tr>
              <a:tr h="370840">
                <a:tc>
                  <a:txBody>
                    <a:bodyPr/>
                    <a:lstStyle/>
                    <a:p>
                      <a:r>
                        <a:rPr lang="en-US" sz="1600" dirty="0" smtClean="0"/>
                        <a:t>Nearest</a:t>
                      </a:r>
                      <a:r>
                        <a:rPr lang="en-US" sz="1600" baseline="0" dirty="0" smtClean="0"/>
                        <a:t> Mode Frequency</a:t>
                      </a:r>
                      <a:endParaRPr lang="en-US" sz="1600" dirty="0"/>
                    </a:p>
                  </a:txBody>
                  <a:tcPr/>
                </a:tc>
                <a:tc>
                  <a:txBody>
                    <a:bodyPr/>
                    <a:lstStyle/>
                    <a:p>
                      <a:pPr algn="ctr"/>
                      <a:r>
                        <a:rPr lang="en-US" sz="1600" dirty="0" smtClean="0"/>
                        <a:t>MHz</a:t>
                      </a:r>
                      <a:endParaRPr lang="en-US" sz="1600" dirty="0"/>
                    </a:p>
                  </a:txBody>
                  <a:tcPr/>
                </a:tc>
                <a:tc>
                  <a:txBody>
                    <a:bodyPr/>
                    <a:lstStyle/>
                    <a:p>
                      <a:pPr algn="ctr"/>
                      <a:r>
                        <a:rPr lang="en-US" sz="1600" dirty="0" smtClean="0"/>
                        <a:t>579</a:t>
                      </a:r>
                      <a:endParaRPr lang="en-US" sz="1600" dirty="0"/>
                    </a:p>
                  </a:txBody>
                  <a:tcPr/>
                </a:tc>
              </a:tr>
              <a:tr h="370840">
                <a:tc>
                  <a:txBody>
                    <a:bodyPr/>
                    <a:lstStyle/>
                    <a:p>
                      <a:r>
                        <a:rPr lang="en-US" sz="1600" dirty="0" smtClean="0"/>
                        <a:t>Vertical</a:t>
                      </a:r>
                      <a:r>
                        <a:rPr lang="en-US" sz="1600" baseline="0" dirty="0" smtClean="0"/>
                        <a:t> Deflection Voltage</a:t>
                      </a:r>
                      <a:endParaRPr lang="en-US" sz="1600" dirty="0"/>
                    </a:p>
                  </a:txBody>
                  <a:tcPr/>
                </a:tc>
                <a:tc>
                  <a:txBody>
                    <a:bodyPr/>
                    <a:lstStyle/>
                    <a:p>
                      <a:pPr algn="ctr"/>
                      <a:r>
                        <a:rPr lang="en-US" sz="1600" dirty="0" smtClean="0"/>
                        <a:t>MV</a:t>
                      </a:r>
                      <a:endParaRPr lang="en-US" sz="1600" dirty="0"/>
                    </a:p>
                  </a:txBody>
                  <a:tcPr/>
                </a:tc>
                <a:tc>
                  <a:txBody>
                    <a:bodyPr/>
                    <a:lstStyle/>
                    <a:p>
                      <a:pPr algn="ctr"/>
                      <a:r>
                        <a:rPr lang="en-US" sz="1600" dirty="0" smtClean="0"/>
                        <a:t>3.3</a:t>
                      </a:r>
                      <a:endParaRPr lang="en-US" sz="1600" dirty="0"/>
                    </a:p>
                  </a:txBody>
                  <a:tcPr/>
                </a:tc>
              </a:tr>
              <a:tr h="370840">
                <a:tc>
                  <a:txBody>
                    <a:bodyPr/>
                    <a:lstStyle/>
                    <a:p>
                      <a:r>
                        <a:rPr lang="en-US" sz="1600" dirty="0" err="1" smtClean="0"/>
                        <a:t>Rt</a:t>
                      </a:r>
                      <a:r>
                        <a:rPr lang="en-US" sz="1600" dirty="0" smtClean="0"/>
                        <a:t>/Q (Fund.</a:t>
                      </a:r>
                      <a:r>
                        <a:rPr lang="en-US" sz="1600" baseline="0" dirty="0" smtClean="0"/>
                        <a:t> Mode)</a:t>
                      </a:r>
                      <a:endParaRPr lang="en-US" sz="1600" dirty="0"/>
                    </a:p>
                  </a:txBody>
                  <a:tcPr/>
                </a:tc>
                <a:tc>
                  <a:txBody>
                    <a:bodyPr/>
                    <a:lstStyle/>
                    <a:p>
                      <a:pPr algn="ctr"/>
                      <a:r>
                        <a:rPr lang="en-US" sz="1600" dirty="0" smtClean="0"/>
                        <a:t>Ohm</a:t>
                      </a:r>
                      <a:endParaRPr lang="en-US" sz="1600" dirty="0"/>
                    </a:p>
                  </a:txBody>
                  <a:tcPr/>
                </a:tc>
                <a:tc>
                  <a:txBody>
                    <a:bodyPr/>
                    <a:lstStyle/>
                    <a:p>
                      <a:pPr algn="ctr"/>
                      <a:r>
                        <a:rPr lang="en-US" sz="1600" dirty="0" smtClean="0"/>
                        <a:t>400</a:t>
                      </a:r>
                      <a:endParaRPr lang="en-US" sz="1600" dirty="0"/>
                    </a:p>
                  </a:txBody>
                  <a:tcPr/>
                </a:tc>
              </a:tr>
              <a:tr h="370840">
                <a:tc>
                  <a:txBody>
                    <a:bodyPr/>
                    <a:lstStyle/>
                    <a:p>
                      <a:r>
                        <a:rPr lang="en-US" sz="1600" dirty="0" smtClean="0"/>
                        <a:t>Epeak</a:t>
                      </a:r>
                      <a:endParaRPr lang="en-US" sz="1600" dirty="0"/>
                    </a:p>
                  </a:txBody>
                  <a:tcPr/>
                </a:tc>
                <a:tc>
                  <a:txBody>
                    <a:bodyPr/>
                    <a:lstStyle/>
                    <a:p>
                      <a:pPr algn="ctr"/>
                      <a:r>
                        <a:rPr lang="en-US" sz="1600" dirty="0" smtClean="0"/>
                        <a:t>MV/m</a:t>
                      </a:r>
                      <a:endParaRPr lang="en-US" sz="1600" dirty="0"/>
                    </a:p>
                  </a:txBody>
                  <a:tcPr/>
                </a:tc>
                <a:tc>
                  <a:txBody>
                    <a:bodyPr/>
                    <a:lstStyle/>
                    <a:p>
                      <a:pPr algn="ctr"/>
                      <a:r>
                        <a:rPr lang="en-US" sz="1600" dirty="0" smtClean="0"/>
                        <a:t>44</a:t>
                      </a:r>
                      <a:endParaRPr lang="en-US" sz="1600" dirty="0"/>
                    </a:p>
                  </a:txBody>
                  <a:tcPr/>
                </a:tc>
              </a:tr>
              <a:tr h="370840">
                <a:tc>
                  <a:txBody>
                    <a:bodyPr/>
                    <a:lstStyle/>
                    <a:p>
                      <a:r>
                        <a:rPr lang="en-US" sz="1600" dirty="0" err="1" smtClean="0"/>
                        <a:t>Bpeak</a:t>
                      </a:r>
                      <a:endParaRPr lang="en-US" sz="1600" dirty="0"/>
                    </a:p>
                  </a:txBody>
                  <a:tcPr/>
                </a:tc>
                <a:tc>
                  <a:txBody>
                    <a:bodyPr/>
                    <a:lstStyle/>
                    <a:p>
                      <a:pPr algn="ctr"/>
                      <a:r>
                        <a:rPr lang="en-US" sz="1600" dirty="0" err="1" smtClean="0"/>
                        <a:t>mT</a:t>
                      </a:r>
                      <a:endParaRPr lang="en-US" sz="1600" dirty="0"/>
                    </a:p>
                  </a:txBody>
                  <a:tcPr/>
                </a:tc>
                <a:tc>
                  <a:txBody>
                    <a:bodyPr/>
                    <a:lstStyle/>
                    <a:p>
                      <a:pPr algn="ctr"/>
                      <a:r>
                        <a:rPr lang="en-US" sz="1600" dirty="0" smtClean="0"/>
                        <a:t>60 on cavity</a:t>
                      </a:r>
                    </a:p>
                    <a:p>
                      <a:pPr algn="ctr"/>
                      <a:r>
                        <a:rPr lang="en-US" sz="1600" dirty="0" smtClean="0"/>
                        <a:t>79 on port blending</a:t>
                      </a:r>
                      <a:endParaRPr lang="en-US" sz="1600" dirty="0"/>
                    </a:p>
                  </a:txBody>
                  <a:tcPr/>
                </a:tc>
              </a:tr>
              <a:tr h="370840">
                <a:tc>
                  <a:txBody>
                    <a:bodyPr/>
                    <a:lstStyle/>
                    <a:p>
                      <a:r>
                        <a:rPr lang="en-US" sz="1600" dirty="0" smtClean="0"/>
                        <a:t>Energy</a:t>
                      </a:r>
                      <a:r>
                        <a:rPr lang="en-US" sz="1600" baseline="0" dirty="0" smtClean="0"/>
                        <a:t> Content</a:t>
                      </a:r>
                      <a:endParaRPr lang="en-US" sz="1600" dirty="0"/>
                    </a:p>
                  </a:txBody>
                  <a:tcPr/>
                </a:tc>
                <a:tc>
                  <a:txBody>
                    <a:bodyPr/>
                    <a:lstStyle/>
                    <a:p>
                      <a:pPr algn="ctr"/>
                      <a:r>
                        <a:rPr lang="en-US" sz="1600" dirty="0" smtClean="0"/>
                        <a:t>J</a:t>
                      </a:r>
                      <a:endParaRPr lang="en-US" sz="1600" dirty="0"/>
                    </a:p>
                  </a:txBody>
                  <a:tcPr/>
                </a:tc>
                <a:tc>
                  <a:txBody>
                    <a:bodyPr/>
                    <a:lstStyle/>
                    <a:p>
                      <a:pPr algn="ctr"/>
                      <a:r>
                        <a:rPr lang="en-US" sz="1600" dirty="0" smtClean="0"/>
                        <a:t>12</a:t>
                      </a:r>
                      <a:endParaRPr lang="en-US" sz="1600" dirty="0"/>
                    </a:p>
                  </a:txBody>
                  <a:tcPr/>
                </a:tc>
              </a:tr>
            </a:tbl>
          </a:graphicData>
        </a:graphic>
      </p:graphicFrame>
      <p:cxnSp>
        <p:nvCxnSpPr>
          <p:cNvPr id="13" name="Straight Arrow Connector 12"/>
          <p:cNvCxnSpPr/>
          <p:nvPr/>
        </p:nvCxnSpPr>
        <p:spPr>
          <a:xfrm flipH="1" flipV="1">
            <a:off x="4648200" y="4953000"/>
            <a:ext cx="685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03273" y="4747372"/>
            <a:ext cx="3352800" cy="1323439"/>
          </a:xfrm>
          <a:prstGeom prst="rect">
            <a:avLst/>
          </a:prstGeom>
          <a:noFill/>
        </p:spPr>
        <p:txBody>
          <a:bodyPr wrap="square" rtlCol="0">
            <a:spAutoFit/>
          </a:bodyPr>
          <a:lstStyle/>
          <a:p>
            <a:r>
              <a:rPr lang="en-US" sz="2000" dirty="0" smtClean="0">
                <a:latin typeface="+mn-lt"/>
              </a:rPr>
              <a:t>Peak field on port blending region. Improved in SPS prototype cavity design, see later slides.</a:t>
            </a:r>
            <a:endParaRPr lang="en-US" sz="2000" dirty="0">
              <a:latin typeface="+mn-lt"/>
            </a:endParaRPr>
          </a:p>
        </p:txBody>
      </p:sp>
    </p:spTree>
    <p:extLst>
      <p:ext uri="{BB962C8B-B14F-4D97-AF65-F5344CB8AC3E}">
        <p14:creationId xmlns:p14="http://schemas.microsoft.com/office/powerpoint/2010/main" val="15739034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Cavity Stress Analysis</a:t>
            </a:r>
          </a:p>
        </p:txBody>
      </p:sp>
      <p:sp>
        <p:nvSpPr>
          <p:cNvPr id="4" name="Slide Number Placeholder 3"/>
          <p:cNvSpPr>
            <a:spLocks noGrp="1"/>
          </p:cNvSpPr>
          <p:nvPr>
            <p:ph type="sldNum" sz="quarter" idx="12"/>
          </p:nvPr>
        </p:nvSpPr>
        <p:spPr/>
        <p:txBody>
          <a:bodyPr/>
          <a:lstStyle/>
          <a:p>
            <a:fld id="{E5266E6E-3187-4C1D-BA6D-2ACAC749C432}" type="slidenum">
              <a:rPr lang="en-US" smtClean="0"/>
              <a:t>5</a:t>
            </a:fld>
            <a:endParaRPr lang="en-US"/>
          </a:p>
        </p:txBody>
      </p:sp>
      <p:pic>
        <p:nvPicPr>
          <p:cNvPr id="6" name="BareCavityUnderPressur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6702" y="1371600"/>
            <a:ext cx="3699730" cy="1742599"/>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84" y="3352800"/>
            <a:ext cx="1600200" cy="94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201" y="3352800"/>
            <a:ext cx="1524000" cy="92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770" y="4419600"/>
            <a:ext cx="1594165" cy="95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337" y="4419600"/>
            <a:ext cx="1524864" cy="9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a:blip r:embed="rId9"/>
          <a:stretch>
            <a:fillRect/>
          </a:stretch>
        </p:blipFill>
        <p:spPr>
          <a:xfrm>
            <a:off x="4953000" y="3359727"/>
            <a:ext cx="3276600" cy="2346385"/>
          </a:xfrm>
          <a:prstGeom prst="rect">
            <a:avLst/>
          </a:prstGeom>
        </p:spPr>
      </p:pic>
      <p:sp>
        <p:nvSpPr>
          <p:cNvPr id="12" name="Rectangle 11"/>
          <p:cNvSpPr/>
          <p:nvPr/>
        </p:nvSpPr>
        <p:spPr>
          <a:xfrm>
            <a:off x="4623758" y="1227922"/>
            <a:ext cx="3700732" cy="2308324"/>
          </a:xfrm>
          <a:prstGeom prst="rect">
            <a:avLst/>
          </a:prstGeom>
        </p:spPr>
        <p:txBody>
          <a:bodyPr wrap="square">
            <a:spAutoFit/>
          </a:bodyPr>
          <a:lstStyle/>
          <a:p>
            <a:pPr marL="285750" indent="-285750">
              <a:buFont typeface="Arial" pitchFamily="34" charset="0"/>
              <a:buChar char="•"/>
            </a:pPr>
            <a:r>
              <a:rPr lang="en-US" sz="1600" dirty="0">
                <a:latin typeface="+mn-lt"/>
              </a:rPr>
              <a:t>Pressure: 2e5 Pa (2 bar) </a:t>
            </a:r>
            <a:r>
              <a:rPr lang="en-US" sz="1600" dirty="0" smtClean="0">
                <a:latin typeface="+mn-lt"/>
              </a:rPr>
              <a:t>outside, </a:t>
            </a:r>
            <a:r>
              <a:rPr lang="en-US" sz="1600" dirty="0">
                <a:latin typeface="+mn-lt"/>
              </a:rPr>
              <a:t>vacuum inside</a:t>
            </a:r>
            <a:r>
              <a:rPr lang="en-US" sz="1600" dirty="0" smtClean="0">
                <a:latin typeface="+mn-lt"/>
              </a:rPr>
              <a:t>. Requirement for </a:t>
            </a:r>
            <a:r>
              <a:rPr lang="en-US" sz="1600" dirty="0" err="1" smtClean="0">
                <a:latin typeface="+mn-lt"/>
              </a:rPr>
              <a:t>PoP</a:t>
            </a:r>
            <a:r>
              <a:rPr lang="en-US" sz="1600" dirty="0" smtClean="0">
                <a:latin typeface="+mn-lt"/>
              </a:rPr>
              <a:t> Cavity.</a:t>
            </a:r>
          </a:p>
          <a:p>
            <a:pPr marL="285750" indent="-285750">
              <a:buFont typeface="Arial" pitchFamily="34" charset="0"/>
              <a:buChar char="•"/>
            </a:pPr>
            <a:r>
              <a:rPr lang="en-US" sz="1600" dirty="0">
                <a:latin typeface="+mn-lt"/>
              </a:rPr>
              <a:t>Fixed Support: One side of beam port.</a:t>
            </a:r>
          </a:p>
          <a:p>
            <a:pPr marL="285750" indent="-285750">
              <a:buFont typeface="Arial" pitchFamily="34" charset="0"/>
              <a:buChar char="•"/>
            </a:pPr>
            <a:r>
              <a:rPr lang="en-US" sz="1600" dirty="0">
                <a:latin typeface="+mn-lt"/>
              </a:rPr>
              <a:t>Stiffening plates and frames are added to the cavity for vertical cold tests. </a:t>
            </a:r>
          </a:p>
          <a:p>
            <a:pPr marL="285750" indent="-285750">
              <a:buFont typeface="Arial" pitchFamily="34" charset="0"/>
              <a:buChar char="•"/>
            </a:pPr>
            <a:r>
              <a:rPr lang="en-US" sz="1600" dirty="0">
                <a:latin typeface="+mn-lt"/>
              </a:rPr>
              <a:t>The material for stiffening components can be either </a:t>
            </a:r>
            <a:r>
              <a:rPr lang="en-US" sz="1600" dirty="0" err="1">
                <a:latin typeface="+mn-lt"/>
              </a:rPr>
              <a:t>Nb</a:t>
            </a:r>
            <a:r>
              <a:rPr lang="en-US" sz="1600" dirty="0">
                <a:latin typeface="+mn-lt"/>
              </a:rPr>
              <a:t> or Ti</a:t>
            </a:r>
            <a:r>
              <a:rPr lang="en-US" sz="1600" dirty="0" smtClean="0">
                <a:latin typeface="+mn-lt"/>
              </a:rPr>
              <a:t>.</a:t>
            </a:r>
            <a:endParaRPr lang="en-US" sz="1600" dirty="0">
              <a:latin typeface="+mn-lt"/>
            </a:endParaRPr>
          </a:p>
          <a:p>
            <a:pPr marL="285750" indent="-285750">
              <a:buFont typeface="Arial" pitchFamily="34" charset="0"/>
              <a:buChar char="•"/>
            </a:pPr>
            <a:endParaRPr lang="en-US" sz="1600" dirty="0">
              <a:latin typeface="+mn-lt"/>
            </a:endParaRPr>
          </a:p>
        </p:txBody>
      </p:sp>
      <p:sp>
        <p:nvSpPr>
          <p:cNvPr id="13" name="Rectangle 12"/>
          <p:cNvSpPr/>
          <p:nvPr/>
        </p:nvSpPr>
        <p:spPr>
          <a:xfrm>
            <a:off x="724406" y="5486400"/>
            <a:ext cx="3176960" cy="338554"/>
          </a:xfrm>
          <a:prstGeom prst="rect">
            <a:avLst/>
          </a:prstGeom>
        </p:spPr>
        <p:txBody>
          <a:bodyPr wrap="none">
            <a:spAutoFit/>
          </a:bodyPr>
          <a:lstStyle/>
          <a:p>
            <a:r>
              <a:rPr lang="en-US" sz="1600" dirty="0" smtClean="0">
                <a:latin typeface="+mn-lt"/>
              </a:rPr>
              <a:t>Bare cavity without stiffening frame</a:t>
            </a:r>
            <a:endParaRPr lang="en-US" sz="1600" dirty="0">
              <a:latin typeface="+mn-lt"/>
            </a:endParaRPr>
          </a:p>
        </p:txBody>
      </p:sp>
      <p:sp>
        <p:nvSpPr>
          <p:cNvPr id="14" name="Rectangle 13"/>
          <p:cNvSpPr/>
          <p:nvPr/>
        </p:nvSpPr>
        <p:spPr>
          <a:xfrm>
            <a:off x="5090472" y="5749245"/>
            <a:ext cx="3029484" cy="338554"/>
          </a:xfrm>
          <a:prstGeom prst="rect">
            <a:avLst/>
          </a:prstGeom>
        </p:spPr>
        <p:txBody>
          <a:bodyPr wrap="none">
            <a:spAutoFit/>
          </a:bodyPr>
          <a:lstStyle/>
          <a:p>
            <a:r>
              <a:rPr lang="en-US" sz="1600" dirty="0" smtClean="0">
                <a:latin typeface="+mn-lt"/>
              </a:rPr>
              <a:t>Cavity stress with stiffening frame</a:t>
            </a:r>
            <a:endParaRPr lang="en-US" sz="1600" dirty="0">
              <a:latin typeface="+mn-lt"/>
            </a:endParaRPr>
          </a:p>
        </p:txBody>
      </p:sp>
    </p:spTree>
    <p:extLst>
      <p:ext uri="{BB962C8B-B14F-4D97-AF65-F5344CB8AC3E}">
        <p14:creationId xmlns:p14="http://schemas.microsoft.com/office/powerpoint/2010/main" val="8951377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14064"/>
            <a:ext cx="8229600" cy="1143000"/>
          </a:xfrm>
        </p:spPr>
        <p:txBody>
          <a:bodyPr/>
          <a:lstStyle/>
          <a:p>
            <a:r>
              <a:rPr lang="en-US" dirty="0" smtClean="0"/>
              <a:t>Multipacting study</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6</a:t>
            </a:fld>
            <a:endParaRPr lang="en-US"/>
          </a:p>
        </p:txBody>
      </p:sp>
      <p:pic>
        <p:nvPicPr>
          <p:cNvPr id="8" name="Picture 7"/>
          <p:cNvPicPr>
            <a:picLocks noChangeAspect="1"/>
          </p:cNvPicPr>
          <p:nvPr/>
        </p:nvPicPr>
        <p:blipFill>
          <a:blip r:embed="rId2"/>
          <a:stretch>
            <a:fillRect/>
          </a:stretch>
        </p:blipFill>
        <p:spPr>
          <a:xfrm>
            <a:off x="533400" y="1420738"/>
            <a:ext cx="2842052" cy="2203436"/>
          </a:xfrm>
          <a:prstGeom prst="rect">
            <a:avLst/>
          </a:prstGeom>
        </p:spPr>
      </p:pic>
      <p:sp>
        <p:nvSpPr>
          <p:cNvPr id="9" name="TextBox 8"/>
          <p:cNvSpPr txBox="1"/>
          <p:nvPr/>
        </p:nvSpPr>
        <p:spPr>
          <a:xfrm>
            <a:off x="6837823" y="882283"/>
            <a:ext cx="1975834" cy="338554"/>
          </a:xfrm>
          <a:prstGeom prst="rect">
            <a:avLst/>
          </a:prstGeom>
          <a:noFill/>
        </p:spPr>
        <p:txBody>
          <a:bodyPr wrap="square" rtlCol="0">
            <a:spAutoFit/>
          </a:bodyPr>
          <a:lstStyle/>
          <a:p>
            <a:r>
              <a:rPr lang="en-US" sz="1600" dirty="0" smtClean="0"/>
              <a:t>© Z. Li @ CM20</a:t>
            </a:r>
            <a:endParaRPr lang="en-US" sz="16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799" y="1291292"/>
            <a:ext cx="3555031" cy="2534858"/>
          </a:xfrm>
          <a:prstGeom prst="rect">
            <a:avLst/>
          </a:prstGeom>
        </p:spPr>
      </p:pic>
      <p:sp>
        <p:nvSpPr>
          <p:cNvPr id="3" name="TextBox 2"/>
          <p:cNvSpPr txBox="1"/>
          <p:nvPr/>
        </p:nvSpPr>
        <p:spPr>
          <a:xfrm>
            <a:off x="4648200" y="4038600"/>
            <a:ext cx="4038600" cy="1631216"/>
          </a:xfrm>
          <a:prstGeom prst="rect">
            <a:avLst/>
          </a:prstGeom>
          <a:noFill/>
        </p:spPr>
        <p:txBody>
          <a:bodyPr wrap="square" rtlCol="0">
            <a:spAutoFit/>
          </a:bodyPr>
          <a:lstStyle/>
          <a:p>
            <a:r>
              <a:rPr lang="en-US" sz="2000" dirty="0" smtClean="0">
                <a:latin typeface="+mn-lt"/>
              </a:rPr>
              <a:t>Small multipacting (MP) region was found around the waist of the cavity at ~0.1 MV of deflection voltage. Verified and processed during vertical tests.</a:t>
            </a:r>
            <a:endParaRPr lang="en-US" sz="2000" dirty="0">
              <a:latin typeface="+mn-l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327" y="3809999"/>
            <a:ext cx="3784755" cy="2590801"/>
          </a:xfrm>
          <a:prstGeom prst="rect">
            <a:avLst/>
          </a:prstGeom>
        </p:spPr>
      </p:pic>
    </p:spTree>
    <p:extLst>
      <p:ext uri="{BB962C8B-B14F-4D97-AF65-F5344CB8AC3E}">
        <p14:creationId xmlns:p14="http://schemas.microsoft.com/office/powerpoint/2010/main" val="13910580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7</a:t>
            </a:fld>
            <a:endParaRPr lang="en-US"/>
          </a:p>
        </p:txBody>
      </p:sp>
      <p:sp>
        <p:nvSpPr>
          <p:cNvPr id="5" name="Title 1"/>
          <p:cNvSpPr txBox="1">
            <a:spLocks/>
          </p:cNvSpPr>
          <p:nvPr/>
        </p:nvSpPr>
        <p:spPr>
          <a:xfrm>
            <a:off x="304800" y="465313"/>
            <a:ext cx="5257800" cy="9144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2800" smtClean="0"/>
              <a:t>PoP Cavity </a:t>
            </a:r>
            <a:br>
              <a:rPr lang="en-US" sz="2800" smtClean="0"/>
            </a:br>
            <a:r>
              <a:rPr lang="en-US" sz="2800" smtClean="0"/>
              <a:t>Fabrication &amp; Preparation</a:t>
            </a:r>
            <a:endParaRPr lang="en-US" sz="2800" dirty="0"/>
          </a:p>
        </p:txBody>
      </p:sp>
      <p:pic>
        <p:nvPicPr>
          <p:cNvPr id="6" name="Picture 3" descr="D:\CrabPOP\Fabrication\Pictures\IMG_1118 -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57963"/>
            <a:ext cx="233680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rot="19602811">
            <a:off x="6222682" y="1650384"/>
            <a:ext cx="443277" cy="529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743200" y="2009925"/>
            <a:ext cx="457200" cy="573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352800" y="1384769"/>
            <a:ext cx="2627409" cy="2007628"/>
            <a:chOff x="3432563" y="1066800"/>
            <a:chExt cx="2627409" cy="2007628"/>
          </a:xfrm>
        </p:grpSpPr>
        <p:pic>
          <p:nvPicPr>
            <p:cNvPr id="10" name="Picture 5" descr="D:\CrabPOP\Fabrication\Pictures\octogether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178" y="1066800"/>
              <a:ext cx="1312794" cy="9846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CrabPOP\Fabrication\Pictures\splitocwithhat -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178" y="2099791"/>
              <a:ext cx="1299590" cy="974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CrabPOP\Fabrication\Pictures\hat -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563" y="2099791"/>
              <a:ext cx="1299590" cy="974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CrabPOP\Fabrication\Pictures\20121107_095357 - 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2563" y="1071802"/>
              <a:ext cx="1299590" cy="9746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C:\Users\binping\Desktop\Crab Files\600CBaking\afterbak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1699" y="547391"/>
            <a:ext cx="2246202" cy="16846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binping\Desktop\Crab Files\600CBaking\IMG_036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9036" y="3118821"/>
            <a:ext cx="2110330" cy="15827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binping\Desktop\Crab Files\600CBaking\IMG_039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200" y="4871998"/>
            <a:ext cx="2140002" cy="1605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4422893" y="4043182"/>
            <a:ext cx="2179406" cy="163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17"/>
          <p:cNvSpPr/>
          <p:nvPr/>
        </p:nvSpPr>
        <p:spPr>
          <a:xfrm rot="5400000">
            <a:off x="7431102" y="2273004"/>
            <a:ext cx="6350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4252" y="3513313"/>
            <a:ext cx="1498600" cy="1026943"/>
          </a:xfrm>
          <a:prstGeom prst="rect">
            <a:avLst/>
          </a:prstGeom>
          <a:noFill/>
          <a:ln>
            <a:noFill/>
          </a:ln>
        </p:spPr>
      </p:pic>
      <p:pic>
        <p:nvPicPr>
          <p:cNvPr id="20" name="Picture 2" descr="E:\Dropbox\Camera Uploads\2013-11-15 09.42.2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5675" y="4656313"/>
            <a:ext cx="13144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E:\Dropbox\Camera Uploads\2013-11-20 13.20.5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 y="4062787"/>
            <a:ext cx="1448087" cy="1930782"/>
          </a:xfrm>
          <a:prstGeom prst="rect">
            <a:avLst/>
          </a:prstGeom>
          <a:noFill/>
          <a:extLst>
            <a:ext uri="{909E8E84-426E-40dd-AFC4-6F175D3DCCD1}">
              <a14:hiddenFill xmlns:a14="http://schemas.microsoft.com/office/drawing/2010/main">
                <a:solidFill>
                  <a:srgbClr val="FFFFFF"/>
                </a:solidFill>
              </a14:hiddenFill>
            </a:ext>
          </a:extLst>
        </p:spPr>
      </p:pic>
      <p:sp>
        <p:nvSpPr>
          <p:cNvPr id="22" name="Right Arrow 21"/>
          <p:cNvSpPr/>
          <p:nvPr/>
        </p:nvSpPr>
        <p:spPr>
          <a:xfrm rot="10800000">
            <a:off x="6371344" y="4516698"/>
            <a:ext cx="449779" cy="48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3641446" y="4412634"/>
            <a:ext cx="449779" cy="48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0800000">
            <a:off x="1670248" y="4644472"/>
            <a:ext cx="449779" cy="48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9645" y="6104113"/>
            <a:ext cx="629555" cy="276999"/>
          </a:xfrm>
          <a:prstGeom prst="rect">
            <a:avLst/>
          </a:prstGeom>
          <a:noFill/>
        </p:spPr>
        <p:txBody>
          <a:bodyPr wrap="square" rtlCol="0">
            <a:spAutoFit/>
          </a:bodyPr>
          <a:lstStyle/>
          <a:p>
            <a:r>
              <a:rPr lang="en-US" sz="1200" dirty="0" smtClean="0"/>
              <a:t>Test II</a:t>
            </a:r>
            <a:endParaRPr lang="en-US" sz="1200" dirty="0"/>
          </a:p>
        </p:txBody>
      </p:sp>
      <p:sp>
        <p:nvSpPr>
          <p:cNvPr id="26" name="TextBox 25"/>
          <p:cNvSpPr txBox="1"/>
          <p:nvPr/>
        </p:nvSpPr>
        <p:spPr>
          <a:xfrm>
            <a:off x="4150805" y="4531714"/>
            <a:ext cx="573595" cy="276999"/>
          </a:xfrm>
          <a:prstGeom prst="rect">
            <a:avLst/>
          </a:prstGeom>
          <a:noFill/>
        </p:spPr>
        <p:txBody>
          <a:bodyPr wrap="square" rtlCol="0">
            <a:spAutoFit/>
          </a:bodyPr>
          <a:lstStyle/>
          <a:p>
            <a:r>
              <a:rPr lang="en-US" sz="1200" dirty="0" smtClean="0"/>
              <a:t>Test I</a:t>
            </a:r>
            <a:endParaRPr lang="en-US" sz="1200" dirty="0"/>
          </a:p>
        </p:txBody>
      </p:sp>
    </p:spTree>
    <p:extLst>
      <p:ext uri="{BB962C8B-B14F-4D97-AF65-F5344CB8AC3E}">
        <p14:creationId xmlns:p14="http://schemas.microsoft.com/office/powerpoint/2010/main" val="9481457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8</a:t>
            </a:fld>
            <a:endParaRPr lang="en-US"/>
          </a:p>
        </p:txBody>
      </p:sp>
      <p:sp>
        <p:nvSpPr>
          <p:cNvPr id="5" name="Title 1"/>
          <p:cNvSpPr txBox="1">
            <a:spLocks/>
          </p:cNvSpPr>
          <p:nvPr/>
        </p:nvSpPr>
        <p:spPr>
          <a:xfrm>
            <a:off x="990600" y="762000"/>
            <a:ext cx="6629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4000" dirty="0" err="1" smtClean="0"/>
              <a:t>PoP</a:t>
            </a:r>
            <a:r>
              <a:rPr lang="en-US" sz="4000" dirty="0" smtClean="0"/>
              <a:t> cavity test results (1st)</a:t>
            </a:r>
            <a:endParaRPr lang="en-US" sz="4000" dirty="0"/>
          </a:p>
        </p:txBody>
      </p:sp>
      <p:sp>
        <p:nvSpPr>
          <p:cNvPr id="6" name="Content Placeholder 2"/>
          <p:cNvSpPr txBox="1">
            <a:spLocks/>
          </p:cNvSpPr>
          <p:nvPr/>
        </p:nvSpPr>
        <p:spPr>
          <a:xfrm>
            <a:off x="838200" y="1752600"/>
            <a:ext cx="7696200" cy="32766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169863" indent="-169863">
              <a:buFont typeface="Wingdings" charset="2"/>
              <a:buChar char="§"/>
            </a:pPr>
            <a:r>
              <a:rPr lang="en-GB" sz="2000" dirty="0" smtClean="0">
                <a:cs typeface="Times New Roman" panose="02020603050405020304" pitchFamily="18" charset="0"/>
              </a:rPr>
              <a:t>1</a:t>
            </a:r>
            <a:r>
              <a:rPr lang="en-GB" sz="2000" baseline="30000" dirty="0" smtClean="0">
                <a:cs typeface="Times New Roman" panose="02020603050405020304" pitchFamily="18" charset="0"/>
              </a:rPr>
              <a:t>st</a:t>
            </a:r>
            <a:r>
              <a:rPr lang="en-GB" sz="2000" dirty="0" smtClean="0">
                <a:cs typeface="Times New Roman" panose="02020603050405020304" pitchFamily="18" charset="0"/>
              </a:rPr>
              <a:t> cooled down test done in June 2013.</a:t>
            </a:r>
          </a:p>
          <a:p>
            <a:pPr marL="169863" indent="-169863">
              <a:buFont typeface="Wingdings" charset="2"/>
              <a:buChar char="§"/>
            </a:pPr>
            <a:r>
              <a:rPr lang="en-GB" sz="2000" dirty="0" smtClean="0">
                <a:cs typeface="Times New Roman" panose="02020603050405020304" pitchFamily="18" charset="0"/>
              </a:rPr>
              <a:t>Multipacting (MP) </a:t>
            </a:r>
            <a:r>
              <a:rPr lang="en-GB" sz="2000" dirty="0">
                <a:cs typeface="Times New Roman" panose="02020603050405020304" pitchFamily="18" charset="0"/>
              </a:rPr>
              <a:t>was </a:t>
            </a:r>
            <a:r>
              <a:rPr lang="en-GB" sz="2000" dirty="0" smtClean="0">
                <a:cs typeface="Times New Roman" panose="02020603050405020304" pitchFamily="18" charset="0"/>
              </a:rPr>
              <a:t>found </a:t>
            </a:r>
            <a:r>
              <a:rPr lang="en-GB" sz="2000" dirty="0">
                <a:cs typeface="Times New Roman" panose="02020603050405020304" pitchFamily="18" charset="0"/>
              </a:rPr>
              <a:t>for the region of 0.07-0.16 MV and </a:t>
            </a:r>
            <a:r>
              <a:rPr lang="en-GB" sz="2000" dirty="0" smtClean="0">
                <a:cs typeface="Times New Roman" panose="02020603050405020304" pitchFamily="18" charset="0"/>
              </a:rPr>
              <a:t>was easily conditioned through. The MP did not come back after the conditioning.</a:t>
            </a:r>
          </a:p>
          <a:p>
            <a:pPr marL="169863" indent="-169863">
              <a:buFont typeface="Wingdings" charset="2"/>
              <a:buChar char="§"/>
            </a:pPr>
            <a:r>
              <a:rPr lang="en-GB" sz="2000" dirty="0" smtClean="0">
                <a:cs typeface="Times New Roman" panose="02020603050405020304" pitchFamily="18" charset="0"/>
              </a:rPr>
              <a:t>Q</a:t>
            </a:r>
            <a:r>
              <a:rPr lang="en-GB" sz="2000" baseline="-25000" dirty="0" smtClean="0">
                <a:cs typeface="Times New Roman" panose="02020603050405020304" pitchFamily="18" charset="0"/>
              </a:rPr>
              <a:t>0</a:t>
            </a:r>
            <a:r>
              <a:rPr lang="en-GB" sz="2000" dirty="0" smtClean="0">
                <a:cs typeface="Times New Roman" panose="02020603050405020304" pitchFamily="18" charset="0"/>
              </a:rPr>
              <a:t> measured at 3×10</a:t>
            </a:r>
            <a:r>
              <a:rPr lang="en-GB" sz="2000" baseline="30000" dirty="0" smtClean="0">
                <a:cs typeface="Times New Roman" panose="02020603050405020304" pitchFamily="18" charset="0"/>
              </a:rPr>
              <a:t>8</a:t>
            </a:r>
            <a:endParaRPr lang="en-GB" sz="2000" dirty="0" smtClean="0">
              <a:cs typeface="Times New Roman" panose="02020603050405020304" pitchFamily="18" charset="0"/>
            </a:endParaRPr>
          </a:p>
          <a:p>
            <a:pPr marL="169863" indent="-169863">
              <a:buFont typeface="Wingdings" charset="2"/>
              <a:buChar char="§"/>
            </a:pPr>
            <a:r>
              <a:rPr lang="en-GB" sz="2000" dirty="0">
                <a:cs typeface="Times New Roman" panose="02020603050405020304" pitchFamily="18" charset="0"/>
              </a:rPr>
              <a:t>Q</a:t>
            </a:r>
            <a:r>
              <a:rPr lang="en-GB" sz="2000" baseline="-25000" dirty="0">
                <a:cs typeface="Times New Roman" panose="02020603050405020304" pitchFamily="18" charset="0"/>
              </a:rPr>
              <a:t>0</a:t>
            </a:r>
            <a:r>
              <a:rPr lang="en-GB" sz="2000" dirty="0" smtClean="0">
                <a:cs typeface="Times New Roman" panose="02020603050405020304" pitchFamily="18" charset="0"/>
              </a:rPr>
              <a:t> </a:t>
            </a:r>
            <a:r>
              <a:rPr lang="en-GB" sz="2000" dirty="0">
                <a:cs typeface="Times New Roman" panose="02020603050405020304" pitchFamily="18" charset="0"/>
              </a:rPr>
              <a:t>did not improve by cooling down from 4.2 to 2 </a:t>
            </a:r>
            <a:r>
              <a:rPr lang="en-GB" sz="2000" dirty="0" smtClean="0">
                <a:cs typeface="Times New Roman" panose="02020603050405020304" pitchFamily="18" charset="0"/>
              </a:rPr>
              <a:t>K.</a:t>
            </a:r>
          </a:p>
          <a:p>
            <a:pPr marL="169863" indent="-169863">
              <a:buFont typeface="Wingdings" charset="2"/>
              <a:buChar char="§"/>
            </a:pPr>
            <a:r>
              <a:rPr lang="en-GB" sz="2000" dirty="0" err="1" smtClean="0">
                <a:cs typeface="Times New Roman" panose="02020603050405020304" pitchFamily="18" charset="0"/>
              </a:rPr>
              <a:t>V</a:t>
            </a:r>
            <a:r>
              <a:rPr lang="en-GB" sz="2000" baseline="-25000" dirty="0" err="1" smtClean="0">
                <a:cs typeface="Times New Roman" panose="02020603050405020304" pitchFamily="18" charset="0"/>
              </a:rPr>
              <a:t>t</a:t>
            </a:r>
            <a:r>
              <a:rPr lang="en-GB" sz="2000" dirty="0" smtClean="0">
                <a:cs typeface="Times New Roman" panose="02020603050405020304" pitchFamily="18" charset="0"/>
              </a:rPr>
              <a:t> </a:t>
            </a:r>
            <a:r>
              <a:rPr lang="en-GB" sz="2000" dirty="0">
                <a:cs typeface="Times New Roman" panose="02020603050405020304" pitchFamily="18" charset="0"/>
              </a:rPr>
              <a:t>reached 1.34 MV, limited by the RF power amplifier</a:t>
            </a:r>
            <a:r>
              <a:rPr lang="en-GB" sz="2000" dirty="0" smtClean="0">
                <a:cs typeface="Times New Roman" panose="02020603050405020304" pitchFamily="18" charset="0"/>
              </a:rPr>
              <a:t>.</a:t>
            </a:r>
          </a:p>
          <a:p>
            <a:pPr marL="169863" indent="-169863">
              <a:buFont typeface="Wingdings" charset="2"/>
              <a:buChar char="§"/>
            </a:pPr>
            <a:r>
              <a:rPr lang="en-GB" sz="2000" dirty="0" smtClean="0">
                <a:cs typeface="Times New Roman" panose="02020603050405020304" pitchFamily="18" charset="0"/>
              </a:rPr>
              <a:t>Further chemistry cleaning and niobium plated flanges helped decrease the heating issue in the cavity.</a:t>
            </a:r>
          </a:p>
          <a:p>
            <a:pPr marL="169863" indent="-169863">
              <a:buFont typeface="Wingdings" charset="2"/>
              <a:buChar char="§"/>
            </a:pPr>
            <a:endParaRPr lang="en-US" sz="2000" dirty="0" smtClean="0">
              <a:cs typeface="Times New Roman" panose="02020603050405020304" pitchFamily="18" charset="0"/>
            </a:endParaRPr>
          </a:p>
        </p:txBody>
      </p:sp>
    </p:spTree>
    <p:extLst>
      <p:ext uri="{BB962C8B-B14F-4D97-AF65-F5344CB8AC3E}">
        <p14:creationId xmlns:p14="http://schemas.microsoft.com/office/powerpoint/2010/main" val="13882911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9</a:t>
            </a:fld>
            <a:endParaRPr lang="en-US" dirty="0"/>
          </a:p>
        </p:txBody>
      </p:sp>
      <p:sp>
        <p:nvSpPr>
          <p:cNvPr id="6" name="Title 1"/>
          <p:cNvSpPr txBox="1">
            <a:spLocks/>
          </p:cNvSpPr>
          <p:nvPr/>
        </p:nvSpPr>
        <p:spPr>
          <a:xfrm>
            <a:off x="495300" y="443597"/>
            <a:ext cx="6629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4000" dirty="0" err="1" smtClean="0"/>
              <a:t>PoP</a:t>
            </a:r>
            <a:r>
              <a:rPr lang="en-US" sz="4000" dirty="0" smtClean="0"/>
              <a:t> cavity test results (2nd)</a:t>
            </a:r>
            <a:endParaRPr lang="en-US" sz="4000" dirty="0"/>
          </a:p>
        </p:txBody>
      </p:sp>
      <p:sp>
        <p:nvSpPr>
          <p:cNvPr id="16" name="TextBox 15"/>
          <p:cNvSpPr txBox="1"/>
          <p:nvPr/>
        </p:nvSpPr>
        <p:spPr>
          <a:xfrm>
            <a:off x="6837823" y="882283"/>
            <a:ext cx="1975834" cy="338554"/>
          </a:xfrm>
          <a:prstGeom prst="rect">
            <a:avLst/>
          </a:prstGeom>
          <a:noFill/>
        </p:spPr>
        <p:txBody>
          <a:bodyPr wrap="square" rtlCol="0">
            <a:spAutoFit/>
          </a:bodyPr>
          <a:lstStyle/>
          <a:p>
            <a:r>
              <a:rPr lang="en-US" sz="1600" dirty="0" smtClean="0">
                <a:latin typeface="+mn-lt"/>
              </a:rPr>
              <a:t>© B. Xiao@ CC13</a:t>
            </a:r>
            <a:endParaRPr lang="en-US" sz="1600" dirty="0">
              <a:latin typeface="+mn-l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6210792" cy="463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6530340" y="1295400"/>
            <a:ext cx="2590800" cy="3285040"/>
          </a:xfrm>
          <a:prstGeom prst="rect">
            <a:avLst/>
          </a:prstGeom>
        </p:spPr>
        <p:txBody>
          <a:bodyPr vert="horz">
            <a:normAutofit fontScale="925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169863" indent="-169863">
              <a:buFont typeface="Wingdings" charset="2"/>
              <a:buChar char="§"/>
            </a:pPr>
            <a:r>
              <a:rPr lang="en-GB" sz="1400" dirty="0">
                <a:cs typeface="Times New Roman" panose="02020603050405020304" pitchFamily="18" charset="0"/>
              </a:rPr>
              <a:t>Q</a:t>
            </a:r>
            <a:r>
              <a:rPr lang="en-GB" sz="1400" baseline="-25000" dirty="0">
                <a:cs typeface="Times New Roman" panose="02020603050405020304" pitchFamily="18" charset="0"/>
              </a:rPr>
              <a:t>0</a:t>
            </a:r>
            <a:r>
              <a:rPr lang="en-GB" sz="1400" dirty="0">
                <a:cs typeface="Times New Roman" panose="02020603050405020304" pitchFamily="18" charset="0"/>
              </a:rPr>
              <a:t> </a:t>
            </a:r>
            <a:r>
              <a:rPr lang="en-GB" sz="1400" dirty="0" smtClean="0">
                <a:cs typeface="Times New Roman" panose="02020603050405020304" pitchFamily="18" charset="0"/>
              </a:rPr>
              <a:t>reached 3e9 at low field. The requirement is above 1e10.</a:t>
            </a:r>
          </a:p>
          <a:p>
            <a:pPr marL="169863" indent="-169863">
              <a:buFont typeface="Wingdings" charset="2"/>
              <a:buChar char="§"/>
            </a:pPr>
            <a:r>
              <a:rPr lang="en-GB" sz="1400" dirty="0" smtClean="0">
                <a:cs typeface="Times New Roman" panose="02020603050405020304" pitchFamily="18" charset="0"/>
              </a:rPr>
              <a:t>Q</a:t>
            </a:r>
            <a:r>
              <a:rPr lang="en-GB" sz="1400" baseline="-25000" dirty="0" smtClean="0">
                <a:cs typeface="Times New Roman" panose="02020603050405020304" pitchFamily="18" charset="0"/>
              </a:rPr>
              <a:t>0</a:t>
            </a:r>
            <a:r>
              <a:rPr lang="en-GB" sz="1400" dirty="0" smtClean="0">
                <a:cs typeface="Times New Roman" panose="02020603050405020304" pitchFamily="18" charset="0"/>
              </a:rPr>
              <a:t> decreases starting from 2MV, associating with high radiation.</a:t>
            </a:r>
          </a:p>
          <a:p>
            <a:pPr marL="169863" indent="-169863">
              <a:buFont typeface="Wingdings" charset="2"/>
              <a:buChar char="§"/>
            </a:pPr>
            <a:r>
              <a:rPr lang="en-GB" sz="1400" dirty="0">
                <a:cs typeface="Times New Roman" panose="02020603050405020304" pitchFamily="18" charset="0"/>
              </a:rPr>
              <a:t>Q</a:t>
            </a:r>
            <a:r>
              <a:rPr lang="en-GB" sz="1400" baseline="-25000" dirty="0">
                <a:cs typeface="Times New Roman" panose="02020603050405020304" pitchFamily="18" charset="0"/>
              </a:rPr>
              <a:t>0</a:t>
            </a:r>
            <a:r>
              <a:rPr lang="en-GB" sz="1400" dirty="0" smtClean="0">
                <a:cs typeface="Times New Roman" panose="02020603050405020304" pitchFamily="18" charset="0"/>
              </a:rPr>
              <a:t> </a:t>
            </a:r>
            <a:r>
              <a:rPr lang="en-GB" sz="1400" dirty="0">
                <a:cs typeface="Times New Roman" panose="02020603050405020304" pitchFamily="18" charset="0"/>
              </a:rPr>
              <a:t>got recovered after ~30 minutes conditioning</a:t>
            </a:r>
            <a:r>
              <a:rPr lang="en-GB" sz="1400" dirty="0" smtClean="0">
                <a:cs typeface="Times New Roman" panose="02020603050405020304" pitchFamily="18" charset="0"/>
              </a:rPr>
              <a:t>.</a:t>
            </a:r>
          </a:p>
          <a:p>
            <a:pPr marL="169863" indent="-169863">
              <a:buFont typeface="Wingdings" charset="2"/>
              <a:buChar char="§"/>
            </a:pPr>
            <a:r>
              <a:rPr lang="en-GB" sz="1400" dirty="0" smtClean="0">
                <a:cs typeface="Times New Roman" panose="02020603050405020304" pitchFamily="18" charset="0"/>
              </a:rPr>
              <a:t>Radiation is lower than 15mR/h after the conditioning.</a:t>
            </a:r>
          </a:p>
          <a:p>
            <a:pPr marL="169863" indent="-169863">
              <a:buFont typeface="Wingdings" charset="2"/>
              <a:buChar char="§"/>
            </a:pPr>
            <a:r>
              <a:rPr lang="en-US" sz="1400" dirty="0" smtClean="0">
                <a:cs typeface="Times New Roman" panose="02020603050405020304" pitchFamily="18" charset="0"/>
              </a:rPr>
              <a:t>Reached 4.6MV kick in CW with </a:t>
            </a:r>
            <a:r>
              <a:rPr lang="en-GB" sz="1400" dirty="0">
                <a:cs typeface="Times New Roman" panose="02020603050405020304" pitchFamily="18" charset="0"/>
              </a:rPr>
              <a:t>Q</a:t>
            </a:r>
            <a:r>
              <a:rPr lang="en-GB" sz="1400" baseline="-25000" dirty="0">
                <a:cs typeface="Times New Roman" panose="02020603050405020304" pitchFamily="18" charset="0"/>
              </a:rPr>
              <a:t>0</a:t>
            </a:r>
            <a:r>
              <a:rPr lang="en-US" sz="1400" dirty="0" smtClean="0">
                <a:cs typeface="Times New Roman" panose="02020603050405020304" pitchFamily="18" charset="0"/>
              </a:rPr>
              <a:t> above 2e9, limited by quench. </a:t>
            </a:r>
          </a:p>
          <a:p>
            <a:pPr marL="169863" indent="-169863">
              <a:buFont typeface="Wingdings" charset="2"/>
              <a:buChar char="§"/>
            </a:pPr>
            <a:r>
              <a:rPr lang="en-US" sz="1400" dirty="0" smtClean="0">
                <a:cs typeface="Times New Roman" panose="02020603050405020304" pitchFamily="18" charset="0"/>
              </a:rPr>
              <a:t>Temperature increase on both beam pipe flanges and pickup port blending area.</a:t>
            </a:r>
          </a:p>
          <a:p>
            <a:pPr marL="169863" indent="-169863">
              <a:buFont typeface="Wingdings" charset="2"/>
              <a:buChar char="§"/>
            </a:pPr>
            <a:r>
              <a:rPr lang="da-DK" sz="1400" dirty="0" err="1">
                <a:cs typeface="Times New Roman" panose="02020603050405020304" pitchFamily="18" charset="0"/>
              </a:rPr>
              <a:t>Rs</a:t>
            </a:r>
            <a:r>
              <a:rPr lang="da-DK" sz="1400" dirty="0">
                <a:cs typeface="Times New Roman" panose="02020603050405020304" pitchFamily="18" charset="0"/>
              </a:rPr>
              <a:t> at 4.3K: 57nΩ</a:t>
            </a:r>
          </a:p>
          <a:p>
            <a:pPr marL="0" indent="0">
              <a:buNone/>
            </a:pPr>
            <a:r>
              <a:rPr lang="da-DK" sz="1400" dirty="0">
                <a:cs typeface="Times New Roman" panose="02020603050405020304" pitchFamily="18" charset="0"/>
              </a:rPr>
              <a:t>             1.9K: 18.6nΩ</a:t>
            </a:r>
          </a:p>
          <a:p>
            <a:pPr marL="169863" indent="-169863">
              <a:buFont typeface="Wingdings" charset="2"/>
              <a:buChar char="§"/>
            </a:pPr>
            <a:r>
              <a:rPr lang="en-US" sz="1400" dirty="0" err="1" smtClean="0">
                <a:cs typeface="Times New Roman" panose="02020603050405020304" pitchFamily="18" charset="0"/>
              </a:rPr>
              <a:t>Rres</a:t>
            </a:r>
            <a:r>
              <a:rPr lang="en-US" sz="1400" dirty="0" smtClean="0">
                <a:cs typeface="Times New Roman" panose="02020603050405020304" pitchFamily="18" charset="0"/>
              </a:rPr>
              <a:t> is 18.5</a:t>
            </a:r>
            <a:r>
              <a:rPr lang="da-DK" sz="1400" dirty="0" smtClean="0">
                <a:cs typeface="Times New Roman" panose="02020603050405020304" pitchFamily="18" charset="0"/>
              </a:rPr>
              <a:t>nΩ</a:t>
            </a:r>
            <a:endParaRPr lang="en-US" sz="1400" dirty="0" smtClean="0">
              <a:cs typeface="Times New Roman" panose="02020603050405020304" pitchFamily="18" charset="0"/>
            </a:endParaRPr>
          </a:p>
        </p:txBody>
      </p:sp>
      <p:graphicFrame>
        <p:nvGraphicFramePr>
          <p:cNvPr id="15" name="Chart 14"/>
          <p:cNvGraphicFramePr>
            <a:graphicFrameLocks/>
          </p:cNvGraphicFramePr>
          <p:nvPr>
            <p:extLst>
              <p:ext uri="{D42A27DB-BD31-4B8C-83A1-F6EECF244321}">
                <p14:modId xmlns:p14="http://schemas.microsoft.com/office/powerpoint/2010/main" val="3273562263"/>
              </p:ext>
            </p:extLst>
          </p:nvPr>
        </p:nvGraphicFramePr>
        <p:xfrm>
          <a:off x="6019800" y="4648200"/>
          <a:ext cx="2971800" cy="198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36360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51813</TotalTime>
  <Pages>1</Pages>
  <Words>1441</Words>
  <Application>Microsoft Macintosh PowerPoint</Application>
  <PresentationFormat>On-screen Show (4:3)</PresentationFormat>
  <Paragraphs>278</Paragraphs>
  <Slides>20</Slides>
  <Notes>0</Notes>
  <HiddenSlides>0</HiddenSlides>
  <MMClips>2</MMClips>
  <ScaleCrop>false</ScaleCrop>
  <HeadingPairs>
    <vt:vector size="6" baseType="variant">
      <vt:variant>
        <vt:lpstr>Theme</vt:lpstr>
      </vt:variant>
      <vt:variant>
        <vt:i4>1</vt:i4>
      </vt:variant>
      <vt:variant>
        <vt:lpstr>Slide Titles</vt:lpstr>
      </vt:variant>
      <vt:variant>
        <vt:i4>20</vt:i4>
      </vt:variant>
      <vt:variant>
        <vt:lpstr>Custom Shows</vt:lpstr>
      </vt:variant>
      <vt:variant>
        <vt:i4>1</vt:i4>
      </vt:variant>
    </vt:vector>
  </HeadingPairs>
  <TitlesOfParts>
    <vt:vector size="22" baseType="lpstr">
      <vt:lpstr>Office Theme</vt:lpstr>
      <vt:lpstr>Double Quarter Wave Crab Cavity Design and Plans</vt:lpstr>
      <vt:lpstr>Outline</vt:lpstr>
      <vt:lpstr>The Proof of Principle</vt:lpstr>
      <vt:lpstr>PowerPoint Presentation</vt:lpstr>
      <vt:lpstr>Cavity Stress Analysis</vt:lpstr>
      <vt:lpstr>Multipacting study</vt:lpstr>
      <vt:lpstr>PowerPoint Presentation</vt:lpstr>
      <vt:lpstr>PowerPoint Presentation</vt:lpstr>
      <vt:lpstr>PowerPoint Presentation</vt:lpstr>
      <vt:lpstr>PowerPoint Presentation</vt:lpstr>
      <vt:lpstr>PowerPoint Presentation</vt:lpstr>
      <vt:lpstr>Improvement in SPS Design</vt:lpstr>
      <vt:lpstr>Couplers </vt:lpstr>
      <vt:lpstr>HOM table</vt:lpstr>
      <vt:lpstr>Dressed Cavity</vt:lpstr>
      <vt:lpstr>Cryostat (SPS)</vt:lpstr>
      <vt:lpstr>Plans (2014)</vt:lpstr>
      <vt:lpstr>Plans (2015-2017)</vt:lpstr>
      <vt:lpstr>Summary</vt:lpstr>
      <vt:lpstr>Collaboration</vt:lpstr>
      <vt:lpstr>Custom Show 1</vt:lpstr>
    </vt:vector>
  </TitlesOfParts>
  <Company>LBNL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Division Future Plans</dc:title>
  <dc:subject>Berkeley Lab Generic Presentation</dc:subject>
  <dc:creator>PCuser</dc:creator>
  <cp:keywords>Presentation Generic</cp:keywords>
  <cp:lastModifiedBy>Qiong Wu</cp:lastModifiedBy>
  <cp:revision>1882</cp:revision>
  <cp:lastPrinted>2013-05-21T20:49:58Z</cp:lastPrinted>
  <dcterms:created xsi:type="dcterms:W3CDTF">2004-10-30T19:36:16Z</dcterms:created>
  <dcterms:modified xsi:type="dcterms:W3CDTF">2014-02-17T05:21:38Z</dcterms:modified>
</cp:coreProperties>
</file>