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24"/>
  </p:notesMasterIdLst>
  <p:handoutMasterIdLst>
    <p:handoutMasterId r:id="rId25"/>
  </p:handoutMasterIdLst>
  <p:sldIdLst>
    <p:sldId id="1159" r:id="rId2"/>
    <p:sldId id="1215" r:id="rId3"/>
    <p:sldId id="1189" r:id="rId4"/>
    <p:sldId id="1184" r:id="rId5"/>
    <p:sldId id="1191" r:id="rId6"/>
    <p:sldId id="1193" r:id="rId7"/>
    <p:sldId id="1194" r:id="rId8"/>
    <p:sldId id="1221" r:id="rId9"/>
    <p:sldId id="1204" r:id="rId10"/>
    <p:sldId id="1205" r:id="rId11"/>
    <p:sldId id="1174" r:id="rId12"/>
    <p:sldId id="1216" r:id="rId13"/>
    <p:sldId id="1200" r:id="rId14"/>
    <p:sldId id="1212" r:id="rId15"/>
    <p:sldId id="1201" r:id="rId16"/>
    <p:sldId id="1199" r:id="rId17"/>
    <p:sldId id="1223" r:id="rId18"/>
    <p:sldId id="1211" r:id="rId19"/>
    <p:sldId id="1214" r:id="rId20"/>
    <p:sldId id="1213" r:id="rId21"/>
    <p:sldId id="1217" r:id="rId22"/>
    <p:sldId id="1218" r:id="rId23"/>
  </p:sldIdLst>
  <p:sldSz cx="9144000" cy="6858000" type="screen4x3"/>
  <p:notesSz cx="6934200" cy="9220200"/>
  <p:custShowLst>
    <p:custShow name="Custom Show 1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an A. Hoffer" initials="DAH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ECE00"/>
    <a:srgbClr val="3BB408"/>
    <a:srgbClr val="0033CC"/>
    <a:srgbClr val="FF3300"/>
    <a:srgbClr val="003399"/>
    <a:srgbClr val="003366"/>
    <a:srgbClr val="800000"/>
    <a:srgbClr val="FF9966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9" autoAdjust="0"/>
    <p:restoredTop sz="98933" autoAdjust="0"/>
  </p:normalViewPr>
  <p:slideViewPr>
    <p:cSldViewPr>
      <p:cViewPr>
        <p:scale>
          <a:sx n="108" d="100"/>
          <a:sy n="108" d="100"/>
        </p:scale>
        <p:origin x="-32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496" y="-78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90153834937299"/>
          <c:y val="4.44856759926286E-2"/>
          <c:w val="0.83895031350247895"/>
          <c:h val="0.8368029262299659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Sheet1!$A$2:$A$7</c:f>
              <c:strCache>
                <c:ptCount val="6"/>
                <c:pt idx="0">
                  <c:v>FY-16</c:v>
                </c:pt>
                <c:pt idx="1">
                  <c:v>FY-17</c:v>
                </c:pt>
                <c:pt idx="2">
                  <c:v>FY-18</c:v>
                </c:pt>
                <c:pt idx="3">
                  <c:v>FY-19</c:v>
                </c:pt>
                <c:pt idx="4">
                  <c:v>FY-20</c:v>
                </c:pt>
                <c:pt idx="5">
                  <c:v>FY-21</c:v>
                </c:pt>
              </c:strCache>
            </c:strRef>
          </c:cat>
          <c:val>
            <c:numRef>
              <c:f>Sheet1!$B$2:$B$7</c:f>
              <c:numCache>
                <c:formatCode>"$"#,##0</c:formatCode>
                <c:ptCount val="6"/>
                <c:pt idx="0">
                  <c:v>1885</c:v>
                </c:pt>
                <c:pt idx="1">
                  <c:v>4372</c:v>
                </c:pt>
                <c:pt idx="2">
                  <c:v>5494</c:v>
                </c:pt>
                <c:pt idx="3">
                  <c:v>2747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7826560"/>
        <c:axId val="37828096"/>
      </c:barChart>
      <c:catAx>
        <c:axId val="37826560"/>
        <c:scaling>
          <c:orientation val="minMax"/>
        </c:scaling>
        <c:delete val="0"/>
        <c:axPos val="b"/>
        <c:majorTickMark val="none"/>
        <c:minorTickMark val="none"/>
        <c:tickLblPos val="nextTo"/>
        <c:crossAx val="37828096"/>
        <c:crosses val="autoZero"/>
        <c:auto val="1"/>
        <c:lblAlgn val="ctr"/>
        <c:lblOffset val="100"/>
        <c:noMultiLvlLbl val="0"/>
      </c:catAx>
      <c:valAx>
        <c:axId val="37828096"/>
        <c:scaling>
          <c:orientation val="minMax"/>
        </c:scaling>
        <c:delete val="0"/>
        <c:axPos val="l"/>
        <c:majorGridlines/>
        <c:numFmt formatCode="&quot;$&quot;#,##0" sourceLinked="1"/>
        <c:majorTickMark val="none"/>
        <c:minorTickMark val="none"/>
        <c:tickLblPos val="nextTo"/>
        <c:crossAx val="37826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6348827" y="8768947"/>
            <a:ext cx="543239" cy="41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3048" tIns="59906" rIns="123048" bIns="59906" anchor="ctr">
            <a:spAutoFit/>
          </a:bodyPr>
          <a:lstStyle/>
          <a:p>
            <a:pPr algn="r" defTabSz="1238494"/>
            <a:fld id="{0C248C74-A1BF-4A9C-97C3-5A5D6B022034}" type="slidenum">
              <a:rPr lang="en-US" sz="1900">
                <a:latin typeface="Arial" charset="0"/>
              </a:rPr>
              <a:pPr algn="r" defTabSz="1238494"/>
              <a:t>‹#›</a:t>
            </a:fld>
            <a:endParaRPr lang="en-US" sz="19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928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58" y="4378376"/>
            <a:ext cx="5086284" cy="4151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23048" tIns="59906" rIns="123048" bIns="599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32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9988" y="695325"/>
            <a:ext cx="4594225" cy="3446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6348827" y="8768947"/>
            <a:ext cx="543239" cy="41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3048" tIns="59906" rIns="123048" bIns="59906" anchor="ctr">
            <a:spAutoFit/>
          </a:bodyPr>
          <a:lstStyle/>
          <a:p>
            <a:pPr algn="r" defTabSz="1238494"/>
            <a:fld id="{E7B1BAEA-71C4-45DD-B483-2339FDD29BB8}" type="slidenum">
              <a:rPr lang="en-US" sz="1900">
                <a:latin typeface="Arial" charset="0"/>
              </a:rPr>
              <a:pPr algn="r" defTabSz="1238494"/>
              <a:t>‹#›</a:t>
            </a:fld>
            <a:endParaRPr lang="en-US" sz="19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698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608013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216025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824038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432050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6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91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5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46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8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3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02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93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05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5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0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uslarp.org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libri"/>
                <a:cs typeface="Colibri"/>
              </a:defRPr>
            </a:lvl1pPr>
          </a:lstStyle>
          <a:p>
            <a:fld id="{E5266E6E-3187-4C1D-BA6D-2ACAC749C4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2209800" y="6553200"/>
            <a:ext cx="4191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1000" dirty="0" smtClean="0">
                <a:latin typeface="Colibri"/>
                <a:cs typeface="Colibri"/>
              </a:rPr>
              <a:t>DOE Review of LARP – Feb 17-18, 2014</a:t>
            </a:r>
          </a:p>
        </p:txBody>
      </p:sp>
      <p:pic>
        <p:nvPicPr>
          <p:cNvPr id="10" name="Picture 11" descr="LARP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2011-10-04_logoHiLumi561px.jpg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0465" y="-7885"/>
            <a:ext cx="1719264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65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cience.energy.gov/~/media/opa/pdf/processes-and-procedures/Project_Decision_Matrix_11_2010_p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DOE Critical Decision Process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Ruben Carcagno</a:t>
            </a:r>
          </a:p>
          <a:p>
            <a:r>
              <a:rPr lang="en-US" dirty="0" smtClean="0"/>
              <a:t>February 17,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6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MIE Funding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Included (Total Equipment Cost, TEC)</a:t>
            </a:r>
          </a:p>
          <a:p>
            <a:pPr lvl="1"/>
            <a:r>
              <a:rPr lang="en-US" dirty="0" smtClean="0"/>
              <a:t>Engineering and design of final instrument</a:t>
            </a:r>
          </a:p>
          <a:p>
            <a:pPr lvl="1"/>
            <a:r>
              <a:rPr lang="en-US" dirty="0" smtClean="0"/>
              <a:t>Fabrication of capital equipment</a:t>
            </a:r>
          </a:p>
          <a:p>
            <a:r>
              <a:rPr lang="en-US" dirty="0" smtClean="0"/>
              <a:t>NOT included (Other Project Costs, OPC)</a:t>
            </a:r>
          </a:p>
          <a:p>
            <a:pPr lvl="1"/>
            <a:r>
              <a:rPr lang="en-US" dirty="0" smtClean="0"/>
              <a:t>Conceptual Design Report</a:t>
            </a:r>
          </a:p>
          <a:p>
            <a:pPr lvl="1"/>
            <a:r>
              <a:rPr lang="en-US" dirty="0" smtClean="0"/>
              <a:t>R&amp;D, prototyping and testing</a:t>
            </a:r>
          </a:p>
          <a:p>
            <a:pPr lvl="1"/>
            <a:r>
              <a:rPr lang="en-US" dirty="0" smtClean="0"/>
              <a:t>Installation and commissioning/pre-operations before CD-4</a:t>
            </a:r>
          </a:p>
          <a:p>
            <a:r>
              <a:rPr lang="en-US" dirty="0" smtClean="0"/>
              <a:t>TPC = TEC + OPC</a:t>
            </a:r>
          </a:p>
          <a:p>
            <a:r>
              <a:rPr lang="en-US" dirty="0" smtClean="0"/>
              <a:t>Funds can move between TEC and OPC as long as the TPC is not increased</a:t>
            </a:r>
          </a:p>
          <a:p>
            <a:r>
              <a:rPr lang="en-US" dirty="0" smtClean="0"/>
              <a:t>Project Engineering and Design (PED) funds are only called out separately in the budgets for LIC, not MIE.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76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Tailoring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Does not imply the omission of essential elements but may include:</a:t>
            </a:r>
          </a:p>
          <a:p>
            <a:pPr lvl="1"/>
            <a:r>
              <a:rPr lang="en-US" b="1" dirty="0" smtClean="0"/>
              <a:t>Consolidation or phasing of CDs</a:t>
            </a:r>
          </a:p>
          <a:p>
            <a:pPr lvl="1"/>
            <a:r>
              <a:rPr lang="en-US" dirty="0" smtClean="0"/>
              <a:t>Substituting equivalent documents</a:t>
            </a:r>
          </a:p>
          <a:p>
            <a:pPr lvl="1"/>
            <a:r>
              <a:rPr lang="en-US" dirty="0" smtClean="0"/>
              <a:t>Using a graded approach to document development and content</a:t>
            </a:r>
          </a:p>
          <a:p>
            <a:pPr lvl="1"/>
            <a:r>
              <a:rPr lang="en-US" dirty="0" smtClean="0"/>
              <a:t>Delegation of authority</a:t>
            </a:r>
          </a:p>
          <a:p>
            <a:pPr lvl="1"/>
            <a:r>
              <a:rPr lang="en-US" dirty="0" smtClean="0"/>
              <a:t>Adjust scope of IPRs and EIRs</a:t>
            </a:r>
          </a:p>
          <a:p>
            <a:pPr lvl="1"/>
            <a:r>
              <a:rPr lang="en-US" dirty="0" smtClean="0"/>
              <a:t>Others</a:t>
            </a:r>
          </a:p>
          <a:p>
            <a:r>
              <a:rPr lang="en-US" dirty="0" smtClean="0"/>
              <a:t>Must be identified prior to CD-1 in the Acquisition Strategy, preliminary PEP and/or Tailoring Strategy (if separate document)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1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Tailoring for LARP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Consolidate CD-0/1/2 by mid-FY17</a:t>
            </a:r>
          </a:p>
          <a:p>
            <a:pPr lvl="1"/>
            <a:r>
              <a:rPr lang="en-US" dirty="0" smtClean="0"/>
              <a:t>Preceded by years </a:t>
            </a:r>
            <a:r>
              <a:rPr lang="en-US" dirty="0"/>
              <a:t>of </a:t>
            </a:r>
            <a:r>
              <a:rPr lang="en-US" dirty="0" smtClean="0"/>
              <a:t>preparation</a:t>
            </a:r>
          </a:p>
          <a:p>
            <a:pPr lvl="2"/>
            <a:r>
              <a:rPr lang="en-US" dirty="0" smtClean="0"/>
              <a:t>Details in the following slides</a:t>
            </a:r>
          </a:p>
          <a:p>
            <a:r>
              <a:rPr lang="en-US" dirty="0" smtClean="0"/>
              <a:t>CD-3 by early FY18</a:t>
            </a:r>
          </a:p>
          <a:p>
            <a:r>
              <a:rPr lang="en-US" dirty="0" smtClean="0"/>
              <a:t>CD-4 by end FY23</a:t>
            </a:r>
          </a:p>
          <a:p>
            <a:r>
              <a:rPr lang="en-US" dirty="0" smtClean="0"/>
              <a:t>Proposed tailoring requires funding for Long Lead Item (LLI) </a:t>
            </a:r>
            <a:r>
              <a:rPr lang="en-US" b="1" u="sng" dirty="0" smtClean="0"/>
              <a:t>prior to </a:t>
            </a:r>
            <a:r>
              <a:rPr lang="en-US" dirty="0" smtClean="0"/>
              <a:t>CD-0/1/2 approval and availability of MIE funds. Examples:</a:t>
            </a:r>
          </a:p>
          <a:p>
            <a:pPr lvl="1"/>
            <a:r>
              <a:rPr lang="en-US" dirty="0" smtClean="0"/>
              <a:t>Superconducting Strand Procurement</a:t>
            </a:r>
          </a:p>
          <a:p>
            <a:pPr lvl="1"/>
            <a:r>
              <a:rPr lang="en-US" dirty="0" smtClean="0"/>
              <a:t>Magnet Fabrication Tooling</a:t>
            </a:r>
          </a:p>
          <a:p>
            <a:pPr lvl="1"/>
            <a:r>
              <a:rPr lang="en-US" dirty="0" smtClean="0"/>
              <a:t>MQXF Test Facility Preparations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6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LARP Actions Prior to CD-0/1/2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Finalize Work Breakdown Structure (WBS)</a:t>
            </a:r>
          </a:p>
          <a:p>
            <a:pPr lvl="1"/>
            <a:r>
              <a:rPr lang="en-US" dirty="0" smtClean="0"/>
              <a:t>WBS Dictionary</a:t>
            </a:r>
          </a:p>
          <a:p>
            <a:pPr lvl="1"/>
            <a:r>
              <a:rPr lang="en-US" dirty="0"/>
              <a:t>Work Package</a:t>
            </a:r>
          </a:p>
          <a:p>
            <a:pPr lvl="2"/>
            <a:r>
              <a:rPr lang="en-US" dirty="0" smtClean="0"/>
              <a:t>Lowest WBS level</a:t>
            </a:r>
          </a:p>
          <a:p>
            <a:pPr lvl="2"/>
            <a:r>
              <a:rPr lang="en-US" dirty="0" smtClean="0"/>
              <a:t>Activity </a:t>
            </a:r>
            <a:r>
              <a:rPr lang="en-US" dirty="0"/>
              <a:t>that has been planned and budgeted in detail</a:t>
            </a:r>
          </a:p>
          <a:p>
            <a:pPr lvl="2"/>
            <a:r>
              <a:rPr lang="en-US" dirty="0"/>
              <a:t>Lowest level of activity to which resources are assigned</a:t>
            </a:r>
          </a:p>
          <a:p>
            <a:pPr lvl="1"/>
            <a:r>
              <a:rPr lang="en-US" dirty="0"/>
              <a:t>Planning Package</a:t>
            </a:r>
          </a:p>
          <a:p>
            <a:pPr lvl="2"/>
            <a:r>
              <a:rPr lang="en-US" dirty="0" smtClean="0"/>
              <a:t>Has </a:t>
            </a:r>
            <a:r>
              <a:rPr lang="en-US" dirty="0"/>
              <a:t>a firm budget,  start and complete dates, and statement of work but details will be defined at a later stage and converted to a Work </a:t>
            </a:r>
            <a:r>
              <a:rPr lang="en-US" dirty="0" smtClean="0"/>
              <a:t>Package</a:t>
            </a:r>
          </a:p>
          <a:p>
            <a:r>
              <a:rPr lang="en-US" dirty="0" smtClean="0"/>
              <a:t>Finalize Organizational Breakdown Structure (OBS)</a:t>
            </a:r>
          </a:p>
          <a:p>
            <a:pPr lvl="1"/>
            <a:r>
              <a:rPr lang="en-US" dirty="0" smtClean="0"/>
              <a:t>Defines L1, L2, and L3 managers and their areas of responsibility</a:t>
            </a:r>
          </a:p>
          <a:p>
            <a:r>
              <a:rPr lang="en-US" dirty="0" smtClean="0"/>
              <a:t>Define Responsibility Assignment Matrix (RAM)</a:t>
            </a:r>
          </a:p>
          <a:p>
            <a:pPr lvl="1"/>
            <a:r>
              <a:rPr lang="en-US" dirty="0" smtClean="0"/>
              <a:t>WBS and OBS Intersection</a:t>
            </a:r>
          </a:p>
          <a:p>
            <a:r>
              <a:rPr lang="en-US" dirty="0" smtClean="0"/>
              <a:t>Define Control Accounts</a:t>
            </a:r>
          </a:p>
          <a:p>
            <a:pPr lvl="1"/>
            <a:r>
              <a:rPr lang="en-US" dirty="0" smtClean="0"/>
              <a:t>Minimum WBS level where cost and schedule performance is compared to baseline</a:t>
            </a:r>
          </a:p>
          <a:p>
            <a:r>
              <a:rPr lang="en-US" dirty="0" smtClean="0"/>
              <a:t>Appoint Control Account Managers (CAMs)</a:t>
            </a:r>
          </a:p>
          <a:p>
            <a:pPr lvl="1"/>
            <a:r>
              <a:rPr lang="en-US" dirty="0" smtClean="0"/>
              <a:t>Expected to be L2 Managers, after adequate training (e.g., 2-day EVMS training)</a:t>
            </a:r>
          </a:p>
          <a:p>
            <a:pPr lvl="1"/>
            <a:r>
              <a:rPr lang="en-US" dirty="0"/>
              <a:t>Responsible for Control Account Plan, performance of the Control Account, and managing resources</a:t>
            </a:r>
          </a:p>
          <a:p>
            <a:pPr lvl="1"/>
            <a:r>
              <a:rPr lang="en-US" dirty="0"/>
              <a:t>Monthly reporting</a:t>
            </a:r>
          </a:p>
          <a:p>
            <a:pPr lvl="1"/>
            <a:r>
              <a:rPr lang="en-US" dirty="0"/>
              <a:t>Variance </a:t>
            </a: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5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LARP Actions Prior to CD-0/1/2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Finalize Integrated Master Schedule</a:t>
            </a:r>
          </a:p>
          <a:p>
            <a:pPr lvl="1"/>
            <a:r>
              <a:rPr lang="en-US" dirty="0" smtClean="0"/>
              <a:t>Milestones, Key Events, Technical Performance Measures</a:t>
            </a:r>
          </a:p>
          <a:p>
            <a:r>
              <a:rPr lang="en-US" dirty="0" smtClean="0"/>
              <a:t>Finalize Cost Estimates and Time-Phased Budget Baseline</a:t>
            </a:r>
          </a:p>
          <a:p>
            <a:r>
              <a:rPr lang="en-US" dirty="0" smtClean="0"/>
              <a:t>Develop Performance Measurement Baseline (PMB)</a:t>
            </a:r>
          </a:p>
          <a:p>
            <a:pPr lvl="1"/>
            <a:r>
              <a:rPr lang="en-US" dirty="0" smtClean="0"/>
              <a:t>Time-phased budget plan against which performance is measured</a:t>
            </a:r>
          </a:p>
          <a:p>
            <a:r>
              <a:rPr lang="en-US" dirty="0"/>
              <a:t>Have Change Control Process fully functional</a:t>
            </a:r>
          </a:p>
          <a:p>
            <a:pPr lvl="1"/>
            <a:r>
              <a:rPr lang="en-US" dirty="0"/>
              <a:t>Document, track, and communicate changes to the </a:t>
            </a:r>
            <a:r>
              <a:rPr lang="en-US" dirty="0" smtClean="0"/>
              <a:t>PMB</a:t>
            </a:r>
          </a:p>
          <a:p>
            <a:r>
              <a:rPr lang="en-US" dirty="0" smtClean="0"/>
              <a:t>Have Earned Value </a:t>
            </a:r>
            <a:r>
              <a:rPr lang="en-US" dirty="0"/>
              <a:t>Management System (EVMS</a:t>
            </a:r>
            <a:r>
              <a:rPr lang="en-US" dirty="0" smtClean="0"/>
              <a:t>) fully functional and reporting monthly</a:t>
            </a:r>
            <a:endParaRPr lang="en-US" dirty="0"/>
          </a:p>
          <a:p>
            <a:pPr lvl="1"/>
            <a:r>
              <a:rPr lang="en-US" dirty="0" smtClean="0"/>
              <a:t>System </a:t>
            </a:r>
            <a:r>
              <a:rPr lang="en-US" dirty="0"/>
              <a:t>must be in place, effective, tracking project progress, and reporting into </a:t>
            </a:r>
            <a:r>
              <a:rPr lang="en-US" dirty="0" smtClean="0"/>
              <a:t>DOE PARS </a:t>
            </a:r>
            <a:r>
              <a:rPr lang="en-US" dirty="0"/>
              <a:t>II </a:t>
            </a:r>
            <a:r>
              <a:rPr lang="en-US" u="sng" dirty="0"/>
              <a:t>prior</a:t>
            </a:r>
            <a:r>
              <a:rPr lang="en-US" dirty="0"/>
              <a:t> to CD-2 </a:t>
            </a:r>
            <a:r>
              <a:rPr lang="en-US" dirty="0" smtClean="0"/>
              <a:t>approval</a:t>
            </a:r>
          </a:p>
          <a:p>
            <a:pPr lvl="1"/>
            <a:r>
              <a:rPr lang="en-US" dirty="0" smtClean="0"/>
              <a:t>Agree on project thresholds </a:t>
            </a:r>
            <a:r>
              <a:rPr lang="en-US" dirty="0"/>
              <a:t>and triggers (green/yellow/red) for cost and schedule variance</a:t>
            </a:r>
          </a:p>
          <a:p>
            <a:pPr lvl="2"/>
            <a:r>
              <a:rPr lang="en-US" dirty="0"/>
              <a:t>A red trigger requires variance analysis report to be written. Includes explanation and corrective actions.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50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Example of Variance </a:t>
            </a:r>
            <a:r>
              <a:rPr lang="en-US" sz="2400" dirty="0"/>
              <a:t>Analysis </a:t>
            </a:r>
            <a:br>
              <a:rPr lang="en-US" sz="2400" dirty="0"/>
            </a:br>
            <a:r>
              <a:rPr lang="en-US" sz="2400" dirty="0"/>
              <a:t>Control Account Reporting Thresholds</a:t>
            </a:r>
            <a:endParaRPr lang="en-US" sz="1000" dirty="0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609600" y="5029200"/>
            <a:ext cx="80899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3363" indent="-233363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125000"/>
              <a:buFontTx/>
              <a:buChar char="•"/>
            </a:pPr>
            <a:r>
              <a:rPr kumimoji="1" lang="en-US" sz="1800" dirty="0">
                <a:solidFill>
                  <a:srgbClr val="003399"/>
                </a:solidFill>
                <a:latin typeface="Arial" charset="0"/>
                <a:ea typeface="ＭＳ Ｐゴシック" pitchFamily="-107" charset="-128"/>
              </a:rPr>
              <a:t>Apply at Control Account level</a:t>
            </a:r>
          </a:p>
          <a:p>
            <a:pPr marL="233363" indent="-233363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125000"/>
              <a:buFontTx/>
              <a:buChar char="•"/>
            </a:pPr>
            <a:r>
              <a:rPr kumimoji="1" lang="en-US" sz="1800" dirty="0">
                <a:solidFill>
                  <a:srgbClr val="003399"/>
                </a:solidFill>
                <a:latin typeface="Arial" charset="0"/>
                <a:ea typeface="ＭＳ Ｐゴシック" pitchFamily="-107" charset="-128"/>
              </a:rPr>
              <a:t>Red trigger requires variance analysis report to be written</a:t>
            </a:r>
          </a:p>
          <a:p>
            <a:pPr marL="233363" indent="-233363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125000"/>
              <a:buFontTx/>
              <a:buChar char="•"/>
            </a:pPr>
            <a:r>
              <a:rPr kumimoji="1" lang="en-US" sz="1800" dirty="0">
                <a:solidFill>
                  <a:srgbClr val="003399"/>
                </a:solidFill>
                <a:latin typeface="Arial" charset="0"/>
                <a:ea typeface="ＭＳ Ｐゴシック" pitchFamily="-107" charset="-128"/>
              </a:rPr>
              <a:t>Default thresholds – more restrictive thresholds can be used with customer and senior management approval </a:t>
            </a:r>
          </a:p>
          <a:p>
            <a:pPr marL="233363" indent="-233363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125000"/>
              <a:buFontTx/>
              <a:buChar char="•"/>
            </a:pPr>
            <a:endParaRPr lang="en-US" sz="2000" dirty="0">
              <a:latin typeface="Times New Roman" pitchFamily="18" charset="0"/>
              <a:ea typeface="ＭＳ Ｐゴシック" pitchFamily="-107" charset="-128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199" y="1295400"/>
            <a:ext cx="9058275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5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FNAL Monthly </a:t>
            </a:r>
            <a:r>
              <a:rPr lang="en-US" sz="2400" dirty="0"/>
              <a:t>Analysis and Management Reporting</a:t>
            </a:r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305896"/>
              </p:ext>
            </p:extLst>
          </p:nvPr>
        </p:nvGraphicFramePr>
        <p:xfrm>
          <a:off x="1600200" y="1191806"/>
          <a:ext cx="6400800" cy="503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" name="Visio" r:id="rId3" imgW="9037568" imgH="7314119" progId="Visio.Drawing.11">
                  <p:embed/>
                </p:oleObj>
              </mc:Choice>
              <mc:Fallback>
                <p:oleObj name="Visio" r:id="rId3" imgW="9037568" imgH="731411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191806"/>
                        <a:ext cx="6400800" cy="5033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7594600" y="3417454"/>
            <a:ext cx="13589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dirty="0" smtClean="0">
                <a:solidFill>
                  <a:schemeClr val="hlink"/>
                </a:solidFill>
                <a:latin typeface="Arial" charset="0"/>
                <a:ea typeface="ＭＳ Ｐゴシック" pitchFamily="-107" charset="-128"/>
              </a:rPr>
              <a:t>External Organizations</a:t>
            </a:r>
            <a:endParaRPr lang="en-US" sz="1400" dirty="0">
              <a:solidFill>
                <a:schemeClr val="hlink"/>
              </a:solidFill>
              <a:latin typeface="Arial" charset="0"/>
              <a:ea typeface="ＭＳ Ｐゴシック" pitchFamily="-107" charset="-128"/>
            </a:endParaRP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 flipH="1">
            <a:off x="6535882" y="3569854"/>
            <a:ext cx="10414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9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LARP Actions Prior to CD-0/1/2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Finalize DOE/SC required documentation in collaboration with the Federal Project Director (when appointed by DOE). Examples (from Project Decision Matrix):</a:t>
            </a:r>
          </a:p>
          <a:p>
            <a:pPr lvl="1"/>
            <a:r>
              <a:rPr lang="en-US" dirty="0" smtClean="0"/>
              <a:t>Mission </a:t>
            </a:r>
            <a:r>
              <a:rPr lang="en-US" dirty="0"/>
              <a:t>Need Statement</a:t>
            </a:r>
          </a:p>
          <a:p>
            <a:pPr lvl="2"/>
            <a:r>
              <a:rPr lang="en-US" dirty="0"/>
              <a:t>Follows DOE G 413.3-17</a:t>
            </a:r>
          </a:p>
          <a:p>
            <a:pPr lvl="1"/>
            <a:r>
              <a:rPr lang="en-US" dirty="0" smtClean="0"/>
              <a:t>Acquisition </a:t>
            </a:r>
            <a:r>
              <a:rPr lang="en-US" dirty="0"/>
              <a:t>Strategy</a:t>
            </a:r>
          </a:p>
          <a:p>
            <a:pPr lvl="2"/>
            <a:r>
              <a:rPr lang="en-US" dirty="0"/>
              <a:t>Follows DOE G 413.3-13</a:t>
            </a:r>
          </a:p>
          <a:p>
            <a:pPr lvl="1"/>
            <a:r>
              <a:rPr lang="en-US" dirty="0" smtClean="0"/>
              <a:t>Project </a:t>
            </a:r>
            <a:r>
              <a:rPr lang="en-US" dirty="0"/>
              <a:t>Execution Plan (PEP)</a:t>
            </a:r>
          </a:p>
          <a:p>
            <a:pPr lvl="2"/>
            <a:r>
              <a:rPr lang="en-US" dirty="0"/>
              <a:t>Follows DOE G 413.3-15</a:t>
            </a:r>
          </a:p>
          <a:p>
            <a:pPr lvl="2"/>
            <a:r>
              <a:rPr lang="en-US" dirty="0" smtClean="0"/>
              <a:t>Prepared </a:t>
            </a:r>
            <a:r>
              <a:rPr lang="en-US" dirty="0"/>
              <a:t>by the DOE Federal Project Director (FPD)</a:t>
            </a:r>
          </a:p>
          <a:p>
            <a:pPr lvl="1"/>
            <a:r>
              <a:rPr lang="en-US" dirty="0"/>
              <a:t>Project Management Plan (PMP)</a:t>
            </a:r>
          </a:p>
          <a:p>
            <a:pPr lvl="2"/>
            <a:r>
              <a:rPr lang="en-US" dirty="0"/>
              <a:t>Prepared by the </a:t>
            </a:r>
            <a:r>
              <a:rPr lang="en-US" dirty="0" smtClean="0"/>
              <a:t>Project Manager</a:t>
            </a:r>
            <a:endParaRPr lang="en-US" dirty="0"/>
          </a:p>
          <a:p>
            <a:pPr lvl="1"/>
            <a:r>
              <a:rPr lang="en-US" dirty="0" smtClean="0"/>
              <a:t>Preliminary </a:t>
            </a:r>
            <a:r>
              <a:rPr lang="en-US" dirty="0"/>
              <a:t>Design Report</a:t>
            </a:r>
          </a:p>
          <a:p>
            <a:pPr lvl="2"/>
            <a:r>
              <a:rPr lang="en-US" dirty="0" smtClean="0"/>
              <a:t>Provides </a:t>
            </a:r>
            <a:r>
              <a:rPr lang="en-US" dirty="0"/>
              <a:t>sufficient information to support the PB</a:t>
            </a:r>
          </a:p>
          <a:p>
            <a:pPr lvl="1"/>
            <a:r>
              <a:rPr lang="en-US" dirty="0"/>
              <a:t>Performance Baseline (PB)</a:t>
            </a:r>
          </a:p>
          <a:p>
            <a:pPr lvl="2"/>
            <a:r>
              <a:rPr lang="en-US" dirty="0"/>
              <a:t>Follows DOE G 413.3-5A</a:t>
            </a:r>
          </a:p>
          <a:p>
            <a:pPr lvl="2"/>
            <a:r>
              <a:rPr lang="en-US" dirty="0" smtClean="0"/>
              <a:t>Includes </a:t>
            </a:r>
            <a:r>
              <a:rPr lang="en-US" dirty="0"/>
              <a:t>Total Project Cost (TPC), time-phased budget plan, CD-4 date, minimum Key Performance Parameters (KPPs)</a:t>
            </a:r>
          </a:p>
          <a:p>
            <a:pPr lvl="2"/>
            <a:r>
              <a:rPr lang="en-US" dirty="0"/>
              <a:t>Represents DOE’s commitment to </a:t>
            </a:r>
            <a:r>
              <a:rPr lang="en-US" dirty="0" smtClean="0"/>
              <a:t>Congress</a:t>
            </a:r>
          </a:p>
          <a:p>
            <a:endParaRPr lang="en-US" dirty="0" smtClean="0"/>
          </a:p>
          <a:p>
            <a:r>
              <a:rPr lang="en-US" dirty="0" smtClean="0"/>
              <a:t>The Conceptual Design Report is </a:t>
            </a:r>
            <a:r>
              <a:rPr lang="en-US" b="1" u="sng" dirty="0" smtClean="0"/>
              <a:t>eliminated</a:t>
            </a:r>
            <a:r>
              <a:rPr lang="en-US" dirty="0" smtClean="0"/>
              <a:t> because of CD-0/1/2 consolidation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23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 Project Dashboard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8094" y="2514600"/>
            <a:ext cx="1981202" cy="2438400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Once LARP becomes a DOE 413.3B Project, the LARP PMO goal will be to remain in the DOE Project Dashboard “Green” category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6789494" cy="468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93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Pre-MIE LLI funding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Assuming MIE funding is available in FY18:</a:t>
            </a:r>
          </a:p>
          <a:p>
            <a:pPr lvl="1"/>
            <a:r>
              <a:rPr lang="en-US" dirty="0" smtClean="0"/>
              <a:t>Strand Procurement</a:t>
            </a:r>
          </a:p>
          <a:p>
            <a:pPr lvl="2"/>
            <a:r>
              <a:rPr lang="en-US" dirty="0" smtClean="0"/>
              <a:t>Need to start in Q4FY16 to be ready for first coil fabrication in Q3FY18</a:t>
            </a:r>
          </a:p>
          <a:p>
            <a:pPr lvl="3"/>
            <a:r>
              <a:rPr lang="en-US" dirty="0" smtClean="0"/>
              <a:t>~ $6.3M in Pre-MIE funding (preliminary)</a:t>
            </a:r>
          </a:p>
          <a:p>
            <a:pPr lvl="1"/>
            <a:r>
              <a:rPr lang="en-US" dirty="0" smtClean="0"/>
              <a:t>Magnet Fabrication Tooling</a:t>
            </a:r>
          </a:p>
          <a:p>
            <a:pPr lvl="2"/>
            <a:r>
              <a:rPr lang="en-US" dirty="0" smtClean="0"/>
              <a:t>Procurement in FY17</a:t>
            </a:r>
          </a:p>
          <a:p>
            <a:pPr lvl="3"/>
            <a:r>
              <a:rPr lang="en-US" dirty="0" smtClean="0"/>
              <a:t> ~ $3.7M in Pre-MIE funding (preliminary)</a:t>
            </a:r>
          </a:p>
          <a:p>
            <a:pPr lvl="1"/>
            <a:r>
              <a:rPr lang="en-US" dirty="0" smtClean="0"/>
              <a:t>Preparations for MQXF Test Facility</a:t>
            </a:r>
          </a:p>
          <a:p>
            <a:pPr lvl="2"/>
            <a:r>
              <a:rPr lang="en-US" dirty="0" smtClean="0"/>
              <a:t>Test Stand Upgrade needs to start in FY17 , first MQXF test expected January 2019</a:t>
            </a:r>
          </a:p>
          <a:p>
            <a:pPr lvl="3"/>
            <a:r>
              <a:rPr lang="en-US" dirty="0" smtClean="0"/>
              <a:t>Pre-MIE funding needs being identified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7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DOE/SC Critical Decision Process</a:t>
            </a:r>
          </a:p>
          <a:p>
            <a:r>
              <a:rPr lang="en-US" dirty="0" smtClean="0"/>
              <a:t>Tailoring for LARP</a:t>
            </a:r>
          </a:p>
          <a:p>
            <a:pPr lvl="1"/>
            <a:r>
              <a:rPr lang="en-US" dirty="0" smtClean="0"/>
              <a:t>CD Consolidation</a:t>
            </a:r>
          </a:p>
          <a:p>
            <a:pPr lvl="1"/>
            <a:r>
              <a:rPr lang="en-US" dirty="0" smtClean="0"/>
              <a:t>LARP actions needed prior to CD process initiation</a:t>
            </a:r>
          </a:p>
          <a:p>
            <a:pPr lvl="1"/>
            <a:r>
              <a:rPr lang="en-US" dirty="0" smtClean="0"/>
              <a:t>Long Lead Items Procurements prior to CD process</a:t>
            </a:r>
          </a:p>
          <a:p>
            <a:r>
              <a:rPr lang="en-US" dirty="0" smtClean="0"/>
              <a:t>Summary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92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LLI: MQXF Strand Procurement</a:t>
            </a:r>
            <a:br>
              <a:rPr lang="en-US" dirty="0" smtClean="0"/>
            </a:br>
            <a:r>
              <a:rPr lang="en-US" sz="3100" dirty="0" smtClean="0"/>
              <a:t>(preliminary)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0" y="1600200"/>
            <a:ext cx="26670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Strand Procurement</a:t>
            </a:r>
            <a:endParaRPr lang="en-US" dirty="0"/>
          </a:p>
          <a:p>
            <a:pPr lvl="1"/>
            <a:r>
              <a:rPr lang="en-US" dirty="0" smtClean="0"/>
              <a:t>Starts Q4FY16</a:t>
            </a:r>
          </a:p>
          <a:p>
            <a:r>
              <a:rPr lang="en-US" dirty="0" smtClean="0"/>
              <a:t>Cable production</a:t>
            </a:r>
          </a:p>
          <a:p>
            <a:pPr lvl="1"/>
            <a:r>
              <a:rPr lang="en-US" dirty="0" smtClean="0"/>
              <a:t>Starts Q1FY18</a:t>
            </a:r>
          </a:p>
          <a:p>
            <a:r>
              <a:rPr lang="en-US" dirty="0" smtClean="0"/>
              <a:t>Coil Production</a:t>
            </a:r>
          </a:p>
          <a:p>
            <a:pPr lvl="1"/>
            <a:r>
              <a:rPr lang="en-US" dirty="0" smtClean="0"/>
              <a:t>Starts Q3FY18</a:t>
            </a:r>
          </a:p>
          <a:p>
            <a:r>
              <a:rPr lang="en-US" dirty="0" smtClean="0"/>
              <a:t>Contract terms</a:t>
            </a:r>
          </a:p>
          <a:p>
            <a:pPr lvl="1"/>
            <a:r>
              <a:rPr lang="en-US" dirty="0" smtClean="0"/>
              <a:t>13% at contract award</a:t>
            </a:r>
          </a:p>
          <a:p>
            <a:pPr lvl="1"/>
            <a:r>
              <a:rPr lang="en-US" dirty="0" smtClean="0"/>
              <a:t>27% 6 months ARO</a:t>
            </a:r>
          </a:p>
          <a:p>
            <a:pPr lvl="1"/>
            <a:r>
              <a:rPr lang="en-US" dirty="0" smtClean="0"/>
              <a:t>First delivery 12 months ARO</a:t>
            </a:r>
          </a:p>
          <a:p>
            <a:pPr lvl="1"/>
            <a:r>
              <a:rPr lang="en-US" dirty="0" smtClean="0"/>
              <a:t>1000 kg of wire every two months</a:t>
            </a:r>
          </a:p>
          <a:p>
            <a:pPr marL="914400" lvl="2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0994730"/>
              </p:ext>
            </p:extLst>
          </p:nvPr>
        </p:nvGraphicFramePr>
        <p:xfrm>
          <a:off x="457200" y="1524000"/>
          <a:ext cx="54864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38600" y="2207567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~ $14.5M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438400" y="2590800"/>
            <a:ext cx="0" cy="2438400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76400" y="50292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CD-0/1/2</a:t>
            </a:r>
            <a:endParaRPr lang="en-US" sz="1400" b="1" dirty="0">
              <a:solidFill>
                <a:srgbClr val="C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048000" y="2057400"/>
            <a:ext cx="0" cy="2971800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09875" y="5029200"/>
            <a:ext cx="695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CD-3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4" name="Left Brace 13"/>
          <p:cNvSpPr/>
          <p:nvPr/>
        </p:nvSpPr>
        <p:spPr>
          <a:xfrm rot="16200000">
            <a:off x="1805465" y="4900135"/>
            <a:ext cx="351471" cy="1219202"/>
          </a:xfrm>
          <a:prstGeom prst="lef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 rot="16200000">
            <a:off x="3367565" y="4938236"/>
            <a:ext cx="351471" cy="1143001"/>
          </a:xfrm>
          <a:prstGeom prst="lef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09902" y="57150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MIE Funds ($8.25M)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71602" y="5715000"/>
            <a:ext cx="121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Pre-MIE Funds ($6.3M)</a:t>
            </a:r>
            <a:endParaRPr lang="en-US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13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LLI: MQXF Magnet Tooling</a:t>
            </a:r>
            <a:br>
              <a:rPr lang="en-US" dirty="0" smtClean="0"/>
            </a:br>
            <a:r>
              <a:rPr lang="en-US" sz="3100" dirty="0" smtClean="0"/>
              <a:t>(Preliminary)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21</a:t>
            </a:fld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rcRect l="1031" r="1031"/>
          <a:stretch>
            <a:fillRect/>
          </a:stretch>
        </p:blipFill>
        <p:spPr>
          <a:xfrm>
            <a:off x="914399" y="1981200"/>
            <a:ext cx="6920107" cy="2590800"/>
          </a:xfrm>
        </p:spPr>
      </p:pic>
    </p:spTree>
    <p:extLst>
      <p:ext uri="{BB962C8B-B14F-4D97-AF65-F5344CB8AC3E}">
        <p14:creationId xmlns:p14="http://schemas.microsoft.com/office/powerpoint/2010/main" val="111716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LARP is moving towards a DOE/SC Critical Decision(CD) Process Framework</a:t>
            </a:r>
          </a:p>
          <a:p>
            <a:r>
              <a:rPr lang="en-US" dirty="0" smtClean="0"/>
              <a:t>A CD Tailoring Strategy for LARP has been proposed, involving consolidation of CD-0/1/2 by mid-FY17</a:t>
            </a:r>
          </a:p>
          <a:p>
            <a:pPr lvl="1"/>
            <a:r>
              <a:rPr lang="en-US" dirty="0" smtClean="0"/>
              <a:t>Substantial effort is required to be ready for this consolidated CD point</a:t>
            </a:r>
          </a:p>
          <a:p>
            <a:pPr lvl="2"/>
            <a:r>
              <a:rPr lang="en-US" dirty="0" smtClean="0"/>
              <a:t>Will proceed “as if already in a CD process framework”</a:t>
            </a:r>
          </a:p>
          <a:p>
            <a:pPr lvl="3"/>
            <a:r>
              <a:rPr lang="en-US" dirty="0" smtClean="0"/>
              <a:t>For example, equivalent level of readiness for CD-0 in FY15, CD-1 in FY16, and CD-2 in FY17</a:t>
            </a:r>
          </a:p>
          <a:p>
            <a:pPr lvl="1"/>
            <a:r>
              <a:rPr lang="en-US" dirty="0" smtClean="0"/>
              <a:t>With this tailoring strategy, pre-MIE funding is needed for LLI </a:t>
            </a:r>
            <a:r>
              <a:rPr lang="en-US" dirty="0" smtClean="0"/>
              <a:t>procurements starting </a:t>
            </a:r>
            <a:r>
              <a:rPr lang="en-US" dirty="0" smtClean="0"/>
              <a:t>in FY16 for items such as strand procurements, magnet fabrication tooling, and test facility preparations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03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Based on DOE Order 413.3B</a:t>
            </a:r>
          </a:p>
          <a:p>
            <a:pPr lvl="1"/>
            <a:r>
              <a:rPr lang="en-US" dirty="0" smtClean="0"/>
              <a:t>Applies to capital assets projects having a Total Project Cost greater than or equal to $50M</a:t>
            </a:r>
            <a:endParaRPr lang="en-US" dirty="0" smtClean="0"/>
          </a:p>
          <a:p>
            <a:r>
              <a:rPr lang="en-US" dirty="0" smtClean="0"/>
              <a:t>Critical </a:t>
            </a:r>
            <a:r>
              <a:rPr lang="en-US" dirty="0" smtClean="0"/>
              <a:t>Decision (CD) Gateways</a:t>
            </a:r>
          </a:p>
          <a:p>
            <a:pPr lvl="1"/>
            <a:r>
              <a:rPr lang="en-US" dirty="0" smtClean="0"/>
              <a:t>CD-0: Approve Mission Need</a:t>
            </a:r>
          </a:p>
          <a:p>
            <a:pPr lvl="1"/>
            <a:r>
              <a:rPr lang="en-US" dirty="0" smtClean="0"/>
              <a:t>CD-1: Approve Alternative Selection and Cost Range</a:t>
            </a:r>
          </a:p>
          <a:p>
            <a:pPr lvl="1"/>
            <a:r>
              <a:rPr lang="en-US" dirty="0" smtClean="0"/>
              <a:t>CD-2: Approve Performance Baseline</a:t>
            </a:r>
          </a:p>
          <a:p>
            <a:pPr lvl="1"/>
            <a:r>
              <a:rPr lang="en-US" dirty="0" smtClean="0"/>
              <a:t>CD-3: Approve Start of Construction/Execution</a:t>
            </a:r>
          </a:p>
          <a:p>
            <a:pPr lvl="1"/>
            <a:r>
              <a:rPr lang="en-US" dirty="0" smtClean="0"/>
              <a:t>CD-4: Approve Start of Operations or Project Completion</a:t>
            </a:r>
          </a:p>
          <a:p>
            <a:r>
              <a:rPr lang="en-US" dirty="0" smtClean="0"/>
              <a:t>A project shall be completed at CD-4 within the original approved performance baseline (CD-2)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27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Line 43"/>
          <p:cNvSpPr>
            <a:spLocks noChangeShapeType="1"/>
          </p:cNvSpPr>
          <p:nvPr/>
        </p:nvSpPr>
        <p:spPr bwMode="auto">
          <a:xfrm>
            <a:off x="1219200" y="4778514"/>
            <a:ext cx="647395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9pPr>
          </a:lstStyle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9" name="TextBox 43"/>
          <p:cNvSpPr txBox="1"/>
          <p:nvPr/>
        </p:nvSpPr>
        <p:spPr bwMode="auto">
          <a:xfrm>
            <a:off x="152400" y="5473750"/>
            <a:ext cx="88392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900" dirty="0" smtClean="0">
                <a:latin typeface="Calibri" pitchFamily="34" charset="0"/>
              </a:rPr>
              <a:t>Operating </a:t>
            </a:r>
            <a:r>
              <a:rPr lang="en-US" sz="900" dirty="0">
                <a:latin typeface="Calibri" pitchFamily="34" charset="0"/>
              </a:rPr>
              <a:t>Funds </a:t>
            </a:r>
            <a:r>
              <a:rPr lang="en-US" sz="900" dirty="0" smtClean="0">
                <a:latin typeface="Calibri" pitchFamily="34" charset="0"/>
              </a:rPr>
              <a:t>are used for conceptual design  between CD-0 and CD-1.  </a:t>
            </a:r>
          </a:p>
        </p:txBody>
      </p:sp>
      <p:sp>
        <p:nvSpPr>
          <p:cNvPr id="10" name="Line 42"/>
          <p:cNvSpPr>
            <a:spLocks noChangeShapeType="1"/>
          </p:cNvSpPr>
          <p:nvPr/>
        </p:nvSpPr>
        <p:spPr bwMode="auto">
          <a:xfrm flipH="1">
            <a:off x="3048000" y="994436"/>
            <a:ext cx="0" cy="38717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9pPr>
          </a:lstStyle>
          <a:p>
            <a:endParaRPr lang="en-US" sz="1050">
              <a:solidFill>
                <a:srgbClr val="C00000"/>
              </a:solidFill>
            </a:endParaRPr>
          </a:p>
        </p:txBody>
      </p:sp>
      <p:sp>
        <p:nvSpPr>
          <p:cNvPr id="11" name="Line 42"/>
          <p:cNvSpPr>
            <a:spLocks noChangeShapeType="1"/>
          </p:cNvSpPr>
          <p:nvPr/>
        </p:nvSpPr>
        <p:spPr bwMode="auto">
          <a:xfrm flipH="1">
            <a:off x="6617208" y="998962"/>
            <a:ext cx="0" cy="38717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9pPr>
          </a:lstStyle>
          <a:p>
            <a:endParaRPr lang="en-US" sz="1050">
              <a:solidFill>
                <a:srgbClr val="C00000"/>
              </a:solidFill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576075" y="2557046"/>
            <a:ext cx="671979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sz="800" b="1" i="1" dirty="0">
                <a:latin typeface="Arial" charset="0"/>
              </a:rPr>
              <a:t>Critical</a:t>
            </a:r>
          </a:p>
          <a:p>
            <a:pPr algn="ctr" eaLnBrk="0" hangingPunct="0"/>
            <a:r>
              <a:rPr lang="en-US" sz="800" b="1" i="1" dirty="0" smtClean="0">
                <a:latin typeface="Arial" charset="0"/>
              </a:rPr>
              <a:t>Decisions</a:t>
            </a:r>
            <a:endParaRPr lang="en-US" sz="800" b="1" dirty="0">
              <a:latin typeface="Arial" charset="0"/>
            </a:endParaRPr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 flipV="1">
            <a:off x="1828800" y="1960635"/>
            <a:ext cx="0" cy="5360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9pPr>
          </a:lstStyle>
          <a:p>
            <a:endParaRPr lang="en-US" sz="1050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 flipV="1">
            <a:off x="3048000" y="1960635"/>
            <a:ext cx="0" cy="5360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9pPr>
          </a:lstStyle>
          <a:p>
            <a:endParaRPr lang="en-US" sz="1050"/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 flipV="1">
            <a:off x="4094931" y="1960635"/>
            <a:ext cx="0" cy="5360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9pPr>
          </a:lstStyle>
          <a:p>
            <a:endParaRPr lang="en-US" sz="1050"/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 flipV="1">
            <a:off x="5105400" y="1963555"/>
            <a:ext cx="0" cy="5360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9pPr>
          </a:lstStyle>
          <a:p>
            <a:endParaRPr lang="en-US" sz="1050"/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 flipV="1">
            <a:off x="6626352" y="1960635"/>
            <a:ext cx="0" cy="5360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9pPr>
          </a:lstStyle>
          <a:p>
            <a:endParaRPr lang="en-US" sz="1050"/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1371600" y="4090483"/>
            <a:ext cx="1190972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>
                <a:solidFill>
                  <a:srgbClr val="C00000"/>
                </a:solidFill>
                <a:latin typeface="Arial" charset="0"/>
              </a:rPr>
              <a:t>Request</a:t>
            </a:r>
          </a:p>
          <a:p>
            <a:pPr algn="ctr"/>
            <a:r>
              <a:rPr lang="en-US" sz="800" b="1" dirty="0" smtClean="0">
                <a:solidFill>
                  <a:srgbClr val="C00000"/>
                </a:solidFill>
                <a:latin typeface="Arial" charset="0"/>
              </a:rPr>
              <a:t>PED Funds</a:t>
            </a:r>
            <a:endParaRPr lang="en-US" sz="8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30" name="AutoShape 3"/>
          <p:cNvSpPr>
            <a:spLocks noChangeArrowheads="1"/>
          </p:cNvSpPr>
          <p:nvPr/>
        </p:nvSpPr>
        <p:spPr bwMode="auto">
          <a:xfrm>
            <a:off x="1600201" y="1422498"/>
            <a:ext cx="1676400" cy="506311"/>
          </a:xfrm>
          <a:prstGeom prst="chevron">
            <a:avLst>
              <a:gd name="adj" fmla="val 124444"/>
            </a:avLst>
          </a:prstGeom>
          <a:solidFill>
            <a:srgbClr val="00FFFF">
              <a:alpha val="49803"/>
            </a:srgbClr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latin typeface="Arial" charset="0"/>
              </a:rPr>
              <a:t>          </a:t>
            </a:r>
            <a:r>
              <a:rPr lang="en-US" sz="800" b="1" dirty="0">
                <a:latin typeface="Arial" charset="0"/>
              </a:rPr>
              <a:t>Definition</a:t>
            </a:r>
          </a:p>
        </p:txBody>
      </p:sp>
      <p:sp>
        <p:nvSpPr>
          <p:cNvPr id="31" name="AutoShape 13"/>
          <p:cNvSpPr>
            <a:spLocks noChangeArrowheads="1"/>
          </p:cNvSpPr>
          <p:nvPr/>
        </p:nvSpPr>
        <p:spPr bwMode="auto">
          <a:xfrm>
            <a:off x="854022" y="1422498"/>
            <a:ext cx="1203378" cy="506311"/>
          </a:xfrm>
          <a:prstGeom prst="homePlate">
            <a:avLst>
              <a:gd name="adj" fmla="val 119005"/>
            </a:avLst>
          </a:prstGeom>
          <a:solidFill>
            <a:srgbClr val="00FFFF">
              <a:alpha val="49803"/>
            </a:srgbClr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9pPr>
          </a:lstStyle>
          <a:p>
            <a:pPr algn="ctr"/>
            <a:r>
              <a:rPr lang="en-US" sz="800" b="1">
                <a:latin typeface="Arial" charset="0"/>
              </a:rPr>
              <a:t>Initiation</a:t>
            </a:r>
          </a:p>
        </p:txBody>
      </p:sp>
      <p:sp>
        <p:nvSpPr>
          <p:cNvPr id="32" name="AutoShape 18"/>
          <p:cNvSpPr>
            <a:spLocks noChangeArrowheads="1"/>
          </p:cNvSpPr>
          <p:nvPr/>
        </p:nvSpPr>
        <p:spPr bwMode="auto">
          <a:xfrm>
            <a:off x="2819400" y="1422498"/>
            <a:ext cx="3810000" cy="506311"/>
          </a:xfrm>
          <a:prstGeom prst="chevron">
            <a:avLst>
              <a:gd name="adj" fmla="val 127599"/>
            </a:avLst>
          </a:prstGeom>
          <a:solidFill>
            <a:srgbClr val="FF9966">
              <a:alpha val="49803"/>
            </a:srgbClr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9pPr>
          </a:lstStyle>
          <a:p>
            <a:pPr algn="ctr"/>
            <a:r>
              <a:rPr lang="en-US" sz="800" b="1">
                <a:latin typeface="Arial" charset="0"/>
              </a:rPr>
              <a:t>Execution</a:t>
            </a:r>
          </a:p>
        </p:txBody>
      </p:sp>
      <p:sp>
        <p:nvSpPr>
          <p:cNvPr id="33" name="AutoShape 3"/>
          <p:cNvSpPr>
            <a:spLocks noChangeArrowheads="1"/>
          </p:cNvSpPr>
          <p:nvPr/>
        </p:nvSpPr>
        <p:spPr bwMode="auto">
          <a:xfrm>
            <a:off x="6147936" y="1422498"/>
            <a:ext cx="1624463" cy="506311"/>
          </a:xfrm>
          <a:prstGeom prst="chevron">
            <a:avLst>
              <a:gd name="adj" fmla="val 124444"/>
            </a:avLst>
          </a:prstGeom>
          <a:solidFill>
            <a:srgbClr val="00FFFF">
              <a:alpha val="49803"/>
            </a:srgbClr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latin typeface="Arial" charset="0"/>
              </a:rPr>
              <a:t>         </a:t>
            </a:r>
            <a:r>
              <a:rPr lang="en-US" sz="800" b="1" dirty="0">
                <a:latin typeface="Arial" charset="0"/>
              </a:rPr>
              <a:t>  Closeout</a:t>
            </a:r>
          </a:p>
        </p:txBody>
      </p:sp>
      <p:sp>
        <p:nvSpPr>
          <p:cNvPr id="37" name="Line 43"/>
          <p:cNvSpPr>
            <a:spLocks noChangeShapeType="1"/>
          </p:cNvSpPr>
          <p:nvPr/>
        </p:nvSpPr>
        <p:spPr bwMode="auto">
          <a:xfrm>
            <a:off x="3124200" y="1107149"/>
            <a:ext cx="19293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9pPr>
          </a:lstStyle>
          <a:p>
            <a:endParaRPr lang="en-US" sz="1050">
              <a:solidFill>
                <a:srgbClr val="C00000"/>
              </a:solidFill>
            </a:endParaRPr>
          </a:p>
        </p:txBody>
      </p:sp>
      <p:sp>
        <p:nvSpPr>
          <p:cNvPr id="41" name="Line 43"/>
          <p:cNvSpPr>
            <a:spLocks noChangeShapeType="1"/>
          </p:cNvSpPr>
          <p:nvPr/>
        </p:nvSpPr>
        <p:spPr bwMode="auto">
          <a:xfrm flipV="1">
            <a:off x="1143000" y="1107145"/>
            <a:ext cx="1883664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9pPr>
          </a:lstStyle>
          <a:p>
            <a:endParaRPr lang="en-US" sz="1050">
              <a:solidFill>
                <a:srgbClr val="C00000"/>
              </a:solidFill>
            </a:endParaRPr>
          </a:p>
        </p:txBody>
      </p:sp>
      <p:sp>
        <p:nvSpPr>
          <p:cNvPr id="42" name="Text Box 30"/>
          <p:cNvSpPr txBox="1">
            <a:spLocks noChangeArrowheads="1"/>
          </p:cNvSpPr>
          <p:nvPr/>
        </p:nvSpPr>
        <p:spPr bwMode="auto">
          <a:xfrm>
            <a:off x="1870034" y="924063"/>
            <a:ext cx="676985" cy="3539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C00000"/>
                </a:solidFill>
                <a:latin typeface="Arial" charset="0"/>
              </a:rPr>
              <a:t>Operating</a:t>
            </a:r>
            <a:r>
              <a:rPr lang="en-US" sz="900" dirty="0" smtClean="0">
                <a:solidFill>
                  <a:srgbClr val="C00000"/>
                </a:solidFill>
                <a:latin typeface="Arial" charset="0"/>
              </a:rPr>
              <a:t>*</a:t>
            </a:r>
            <a:r>
              <a:rPr lang="en-US" sz="80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800" dirty="0">
                <a:solidFill>
                  <a:srgbClr val="C00000"/>
                </a:solidFill>
                <a:latin typeface="Arial" charset="0"/>
              </a:rPr>
              <a:t>Funds</a:t>
            </a:r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 flipH="1">
            <a:off x="1139031" y="994432"/>
            <a:ext cx="0" cy="38717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9pPr>
          </a:lstStyle>
          <a:p>
            <a:endParaRPr lang="en-US" sz="1050">
              <a:solidFill>
                <a:srgbClr val="C00000"/>
              </a:solidFill>
            </a:endParaRPr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>
            <a:off x="7770199" y="994431"/>
            <a:ext cx="2201" cy="64530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9pPr>
          </a:lstStyle>
          <a:p>
            <a:endParaRPr lang="en-US" sz="1050"/>
          </a:p>
        </p:txBody>
      </p:sp>
      <p:sp>
        <p:nvSpPr>
          <p:cNvPr id="45" name="Line 43"/>
          <p:cNvSpPr>
            <a:spLocks noChangeShapeType="1"/>
          </p:cNvSpPr>
          <p:nvPr/>
        </p:nvSpPr>
        <p:spPr bwMode="auto">
          <a:xfrm flipV="1">
            <a:off x="6645206" y="1107139"/>
            <a:ext cx="1050994" cy="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9pPr>
          </a:lstStyle>
          <a:p>
            <a:endParaRPr lang="en-US" sz="1050">
              <a:solidFill>
                <a:srgbClr val="C00000"/>
              </a:solidFill>
            </a:endParaRPr>
          </a:p>
        </p:txBody>
      </p:sp>
      <p:sp>
        <p:nvSpPr>
          <p:cNvPr id="46" name="Text Box 30"/>
          <p:cNvSpPr txBox="1">
            <a:spLocks noChangeArrowheads="1"/>
          </p:cNvSpPr>
          <p:nvPr/>
        </p:nvSpPr>
        <p:spPr bwMode="auto">
          <a:xfrm>
            <a:off x="6866815" y="931067"/>
            <a:ext cx="676985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sz="800" dirty="0">
                <a:solidFill>
                  <a:srgbClr val="C00000"/>
                </a:solidFill>
                <a:latin typeface="Arial" charset="0"/>
              </a:rPr>
              <a:t>Operating Funds</a:t>
            </a:r>
          </a:p>
        </p:txBody>
      </p:sp>
      <p:sp>
        <p:nvSpPr>
          <p:cNvPr id="48" name="Line 43"/>
          <p:cNvSpPr>
            <a:spLocks noChangeShapeType="1"/>
          </p:cNvSpPr>
          <p:nvPr/>
        </p:nvSpPr>
        <p:spPr bwMode="auto">
          <a:xfrm>
            <a:off x="5105400" y="1107149"/>
            <a:ext cx="1412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9pPr>
          </a:lstStyle>
          <a:p>
            <a:endParaRPr lang="en-US" sz="1050">
              <a:solidFill>
                <a:srgbClr val="C00000"/>
              </a:solidFill>
            </a:endParaRP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3832472" y="922019"/>
            <a:ext cx="564471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sz="800" dirty="0">
                <a:solidFill>
                  <a:srgbClr val="C00000"/>
                </a:solidFill>
                <a:latin typeface="Arial" charset="0"/>
              </a:rPr>
              <a:t>PED</a:t>
            </a:r>
          </a:p>
          <a:p>
            <a:pPr algn="ctr" eaLnBrk="0" hangingPunct="0"/>
            <a:r>
              <a:rPr lang="en-US" sz="800" dirty="0">
                <a:solidFill>
                  <a:srgbClr val="C00000"/>
                </a:solidFill>
                <a:latin typeface="Arial" charset="0"/>
              </a:rPr>
              <a:t>Funds</a:t>
            </a:r>
          </a:p>
        </p:txBody>
      </p:sp>
      <p:sp>
        <p:nvSpPr>
          <p:cNvPr id="49" name="Text Box 11"/>
          <p:cNvSpPr txBox="1">
            <a:spLocks noChangeArrowheads="1"/>
          </p:cNvSpPr>
          <p:nvPr/>
        </p:nvSpPr>
        <p:spPr bwMode="auto">
          <a:xfrm>
            <a:off x="5476908" y="929023"/>
            <a:ext cx="771492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sz="800" dirty="0" smtClean="0">
                <a:solidFill>
                  <a:srgbClr val="C00000"/>
                </a:solidFill>
                <a:latin typeface="Arial" charset="0"/>
              </a:rPr>
              <a:t>Construction </a:t>
            </a:r>
            <a:r>
              <a:rPr lang="en-US" sz="800" b="1" dirty="0" smtClean="0">
                <a:solidFill>
                  <a:srgbClr val="C00000"/>
                </a:solidFill>
                <a:latin typeface="Arial" charset="0"/>
              </a:rPr>
              <a:t>&amp; PED</a:t>
            </a:r>
            <a:endParaRPr lang="en-US" sz="800" b="1" dirty="0">
              <a:solidFill>
                <a:srgbClr val="C00000"/>
              </a:solidFill>
              <a:latin typeface="Arial" charset="0"/>
            </a:endParaRPr>
          </a:p>
          <a:p>
            <a:pPr algn="ctr" eaLnBrk="0" hangingPunct="0"/>
            <a:r>
              <a:rPr lang="en-US" sz="800" dirty="0">
                <a:solidFill>
                  <a:srgbClr val="C00000"/>
                </a:solidFill>
                <a:latin typeface="Arial" charset="0"/>
              </a:rPr>
              <a:t>Funds</a:t>
            </a: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6435133" y="762000"/>
            <a:ext cx="2879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sz="1400" dirty="0">
                <a:solidFill>
                  <a:srgbClr val="C00000"/>
                </a:solidFill>
                <a:latin typeface="Arial" charset="0"/>
              </a:rPr>
              <a:t>*</a:t>
            </a:r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4066828" y="4124237"/>
            <a:ext cx="1190972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>
                <a:solidFill>
                  <a:srgbClr val="C00000"/>
                </a:solidFill>
                <a:latin typeface="Arial" charset="0"/>
              </a:rPr>
              <a:t>Request</a:t>
            </a:r>
          </a:p>
          <a:p>
            <a:pPr algn="ctr"/>
            <a:r>
              <a:rPr lang="en-US" sz="800" b="1" dirty="0" smtClean="0">
                <a:solidFill>
                  <a:srgbClr val="C00000"/>
                </a:solidFill>
                <a:latin typeface="Arial" charset="0"/>
              </a:rPr>
              <a:t>Construction Funds</a:t>
            </a:r>
            <a:endParaRPr lang="en-US" sz="8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52" name="Line 42"/>
          <p:cNvSpPr>
            <a:spLocks noChangeShapeType="1"/>
          </p:cNvSpPr>
          <p:nvPr/>
        </p:nvSpPr>
        <p:spPr bwMode="auto">
          <a:xfrm flipH="1">
            <a:off x="3048000" y="4626114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9pPr>
          </a:lstStyle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56" name="Line 42"/>
          <p:cNvSpPr>
            <a:spLocks noChangeShapeType="1"/>
          </p:cNvSpPr>
          <p:nvPr/>
        </p:nvSpPr>
        <p:spPr bwMode="auto">
          <a:xfrm flipH="1">
            <a:off x="3962400" y="4626114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9pPr>
          </a:lstStyle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57" name="Line 42"/>
          <p:cNvSpPr>
            <a:spLocks noChangeShapeType="1"/>
          </p:cNvSpPr>
          <p:nvPr/>
        </p:nvSpPr>
        <p:spPr bwMode="auto">
          <a:xfrm flipH="1">
            <a:off x="4876800" y="4626114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9pPr>
          </a:lstStyle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58" name="Line 42"/>
          <p:cNvSpPr>
            <a:spLocks noChangeShapeType="1"/>
          </p:cNvSpPr>
          <p:nvPr/>
        </p:nvSpPr>
        <p:spPr bwMode="auto">
          <a:xfrm flipH="1">
            <a:off x="5791200" y="4626114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9pPr>
          </a:lstStyle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59" name="Line 42"/>
          <p:cNvSpPr>
            <a:spLocks noChangeShapeType="1"/>
          </p:cNvSpPr>
          <p:nvPr/>
        </p:nvSpPr>
        <p:spPr bwMode="auto">
          <a:xfrm flipH="1">
            <a:off x="6705600" y="4626114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9pPr>
          </a:lstStyle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60" name="Line 42"/>
          <p:cNvSpPr>
            <a:spLocks noChangeShapeType="1"/>
          </p:cNvSpPr>
          <p:nvPr/>
        </p:nvSpPr>
        <p:spPr bwMode="auto">
          <a:xfrm flipH="1">
            <a:off x="7620000" y="4626114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9pPr>
          </a:lstStyle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62" name="Line 42"/>
          <p:cNvSpPr>
            <a:spLocks noChangeShapeType="1"/>
          </p:cNvSpPr>
          <p:nvPr/>
        </p:nvSpPr>
        <p:spPr bwMode="auto">
          <a:xfrm flipH="1">
            <a:off x="2133600" y="4626114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9pPr>
          </a:lstStyle>
          <a:p>
            <a:endParaRPr lang="en-US" b="1">
              <a:solidFill>
                <a:srgbClr val="C00000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rot="5400000">
            <a:off x="21717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23241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22479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24003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24765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26289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>
            <a:off x="25527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27051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>
            <a:off x="27051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28575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>
            <a:off x="27813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>
            <a:off x="29337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990600" y="4914037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2013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917192" y="4930914"/>
            <a:ext cx="521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2014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819400" y="4930914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2015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733800" y="4930914"/>
            <a:ext cx="457200" cy="25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2016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562600" y="4908322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2018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648200" y="4908322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2017</a:t>
            </a:r>
          </a:p>
        </p:txBody>
      </p:sp>
      <p:cxnSp>
        <p:nvCxnSpPr>
          <p:cNvPr id="85" name="Straight Connector 84"/>
          <p:cNvCxnSpPr/>
          <p:nvPr/>
        </p:nvCxnSpPr>
        <p:spPr>
          <a:xfrm rot="5400000">
            <a:off x="30861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>
            <a:off x="32385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5400000">
            <a:off x="31623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5400000">
            <a:off x="33147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5400000">
            <a:off x="33909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5400000">
            <a:off x="35433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5400000">
            <a:off x="34671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5400000">
            <a:off x="36195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5400000">
            <a:off x="36195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>
            <a:off x="37719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>
            <a:off x="36957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5400000">
            <a:off x="38481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>
            <a:off x="40005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>
            <a:off x="41529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>
            <a:off x="40767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5400000">
            <a:off x="42291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5400000">
            <a:off x="43053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5400000">
            <a:off x="44577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5400000">
            <a:off x="43815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5400000">
            <a:off x="45339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5400000">
            <a:off x="45339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5400000">
            <a:off x="46863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5400000">
            <a:off x="46101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5400000">
            <a:off x="47625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5400000">
            <a:off x="49149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5400000">
            <a:off x="50673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5400000">
            <a:off x="49911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5400000">
            <a:off x="51435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>
            <a:off x="52197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5400000">
            <a:off x="53721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5400000">
            <a:off x="52959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5400000">
            <a:off x="54483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5400000">
            <a:off x="54483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5400000">
            <a:off x="56007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rot="5400000">
            <a:off x="55245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rot="5400000">
            <a:off x="56769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>
            <a:off x="58293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rot="5400000">
            <a:off x="59817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rot="5400000">
            <a:off x="59055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rot="5400000">
            <a:off x="60579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rot="5400000">
            <a:off x="61341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rot="5400000">
            <a:off x="62865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5400000">
            <a:off x="62103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rot="5400000">
            <a:off x="63627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5400000">
            <a:off x="63627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rot="5400000">
            <a:off x="65151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5400000">
            <a:off x="64389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rot="5400000">
            <a:off x="65913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5400000">
            <a:off x="67437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>
            <a:off x="68961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>
            <a:off x="68199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69723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5400000">
            <a:off x="70485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rot="5400000">
            <a:off x="72009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5400000">
            <a:off x="71247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rot="5400000">
            <a:off x="72771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rot="5400000">
            <a:off x="72771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rot="5400000">
            <a:off x="74295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rot="5400000">
            <a:off x="73533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5400000">
            <a:off x="75057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rot="5400000">
            <a:off x="12573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5400000">
            <a:off x="14097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5400000">
            <a:off x="13335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rot="5400000">
            <a:off x="14859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rot="5400000">
            <a:off x="15621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5400000">
            <a:off x="17145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rot="5400000">
            <a:off x="16383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rot="5400000">
            <a:off x="17907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rot="5400000">
            <a:off x="17907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rot="5400000">
            <a:off x="19431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rot="5400000">
            <a:off x="18669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rot="5400000">
            <a:off x="2019300" y="4740414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Line 42"/>
          <p:cNvSpPr>
            <a:spLocks noChangeShapeType="1"/>
          </p:cNvSpPr>
          <p:nvPr/>
        </p:nvSpPr>
        <p:spPr bwMode="auto">
          <a:xfrm flipH="1">
            <a:off x="5105400" y="975454"/>
            <a:ext cx="0" cy="38717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9pPr>
          </a:lstStyle>
          <a:p>
            <a:endParaRPr lang="en-US" sz="1050">
              <a:solidFill>
                <a:srgbClr val="C00000"/>
              </a:solidFill>
            </a:endParaRPr>
          </a:p>
        </p:txBody>
      </p:sp>
      <p:sp>
        <p:nvSpPr>
          <p:cNvPr id="158" name="Text Box 25"/>
          <p:cNvSpPr txBox="1">
            <a:spLocks noChangeArrowheads="1"/>
          </p:cNvSpPr>
          <p:nvPr/>
        </p:nvSpPr>
        <p:spPr bwMode="auto">
          <a:xfrm>
            <a:off x="5286028" y="4101644"/>
            <a:ext cx="1190972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 smtClean="0">
                <a:solidFill>
                  <a:srgbClr val="C00000"/>
                </a:solidFill>
                <a:latin typeface="Arial" charset="0"/>
              </a:rPr>
              <a:t>Receive/spend</a:t>
            </a:r>
            <a:endParaRPr lang="en-US" sz="800" b="1" dirty="0">
              <a:solidFill>
                <a:srgbClr val="C00000"/>
              </a:solidFill>
              <a:latin typeface="Arial" charset="0"/>
            </a:endParaRPr>
          </a:p>
          <a:p>
            <a:pPr algn="ctr"/>
            <a:r>
              <a:rPr lang="en-US" sz="800" b="1" dirty="0" smtClean="0">
                <a:solidFill>
                  <a:srgbClr val="C00000"/>
                </a:solidFill>
                <a:latin typeface="Arial" charset="0"/>
              </a:rPr>
              <a:t>Construction Funds</a:t>
            </a:r>
            <a:endParaRPr lang="en-US" sz="8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59" name="Text Box 25"/>
          <p:cNvSpPr txBox="1">
            <a:spLocks noChangeArrowheads="1"/>
          </p:cNvSpPr>
          <p:nvPr/>
        </p:nvSpPr>
        <p:spPr bwMode="auto">
          <a:xfrm>
            <a:off x="2466628" y="4090483"/>
            <a:ext cx="1190972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 smtClean="0">
                <a:solidFill>
                  <a:srgbClr val="C00000"/>
                </a:solidFill>
                <a:latin typeface="Arial" charset="0"/>
              </a:rPr>
              <a:t>Receive/Spend</a:t>
            </a:r>
            <a:endParaRPr lang="en-US" sz="800" b="1" dirty="0">
              <a:solidFill>
                <a:srgbClr val="C00000"/>
              </a:solidFill>
              <a:latin typeface="Arial" charset="0"/>
            </a:endParaRPr>
          </a:p>
          <a:p>
            <a:pPr algn="ctr"/>
            <a:r>
              <a:rPr lang="en-US" sz="800" b="1" dirty="0" smtClean="0">
                <a:solidFill>
                  <a:srgbClr val="C00000"/>
                </a:solidFill>
                <a:latin typeface="Arial" charset="0"/>
              </a:rPr>
              <a:t>PED Funds</a:t>
            </a:r>
            <a:endParaRPr lang="en-US" sz="8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2057400" y="57090"/>
            <a:ext cx="5241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Project and Budget Process—Standard Scenario</a:t>
            </a:r>
            <a:endParaRPr lang="en-US" sz="2000" b="1" dirty="0"/>
          </a:p>
        </p:txBody>
      </p:sp>
      <p:cxnSp>
        <p:nvCxnSpPr>
          <p:cNvPr id="162" name="Straight Connector 161"/>
          <p:cNvCxnSpPr/>
          <p:nvPr/>
        </p:nvCxnSpPr>
        <p:spPr>
          <a:xfrm rot="5400000">
            <a:off x="3009900" y="4413022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rot="5400000">
            <a:off x="1866900" y="4413022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rot="5400000">
            <a:off x="4610100" y="4413022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rot="5400000">
            <a:off x="5753100" y="4413022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6477000" y="4908322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2019</a:t>
            </a:r>
          </a:p>
        </p:txBody>
      </p:sp>
      <p:sp>
        <p:nvSpPr>
          <p:cNvPr id="167" name="Line 42"/>
          <p:cNvSpPr>
            <a:spLocks noChangeShapeType="1"/>
          </p:cNvSpPr>
          <p:nvPr/>
        </p:nvSpPr>
        <p:spPr bwMode="auto">
          <a:xfrm flipH="1">
            <a:off x="1219200" y="460352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9pPr>
          </a:lstStyle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2057400" y="2057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Conceptual Design</a:t>
            </a:r>
            <a:endParaRPr lang="en-US" sz="9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3124200" y="2057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Preliminary Design</a:t>
            </a:r>
            <a:endParaRPr lang="en-US" sz="9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4343400" y="20574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Final Design</a:t>
            </a:r>
            <a:endParaRPr lang="en-US" sz="9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486400" y="2057400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Construction</a:t>
            </a:r>
            <a:endParaRPr lang="en-US" sz="9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3" name="Line 20"/>
          <p:cNvSpPr>
            <a:spLocks noChangeShapeType="1"/>
          </p:cNvSpPr>
          <p:nvPr/>
        </p:nvSpPr>
        <p:spPr bwMode="auto">
          <a:xfrm flipH="1" flipV="1">
            <a:off x="1828800" y="2209800"/>
            <a:ext cx="304800" cy="0"/>
          </a:xfrm>
          <a:prstGeom prst="line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9pPr>
          </a:lstStyle>
          <a:p>
            <a:endParaRPr lang="en-US" sz="1050"/>
          </a:p>
        </p:txBody>
      </p:sp>
      <p:sp>
        <p:nvSpPr>
          <p:cNvPr id="174" name="Line 20"/>
          <p:cNvSpPr>
            <a:spLocks noChangeShapeType="1"/>
          </p:cNvSpPr>
          <p:nvPr/>
        </p:nvSpPr>
        <p:spPr bwMode="auto">
          <a:xfrm flipH="1" flipV="1">
            <a:off x="3048000" y="2209800"/>
            <a:ext cx="228600" cy="0"/>
          </a:xfrm>
          <a:prstGeom prst="line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9pPr>
          </a:lstStyle>
          <a:p>
            <a:endParaRPr lang="en-US" sz="1050"/>
          </a:p>
        </p:txBody>
      </p:sp>
      <p:sp>
        <p:nvSpPr>
          <p:cNvPr id="175" name="Line 20"/>
          <p:cNvSpPr>
            <a:spLocks noChangeShapeType="1"/>
          </p:cNvSpPr>
          <p:nvPr/>
        </p:nvSpPr>
        <p:spPr bwMode="auto">
          <a:xfrm flipH="1" flipV="1">
            <a:off x="4114800" y="2209800"/>
            <a:ext cx="304800" cy="0"/>
          </a:xfrm>
          <a:prstGeom prst="line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9pPr>
          </a:lstStyle>
          <a:p>
            <a:endParaRPr lang="en-US" sz="1050"/>
          </a:p>
        </p:txBody>
      </p:sp>
      <p:sp>
        <p:nvSpPr>
          <p:cNvPr id="176" name="Line 20"/>
          <p:cNvSpPr>
            <a:spLocks noChangeShapeType="1"/>
          </p:cNvSpPr>
          <p:nvPr/>
        </p:nvSpPr>
        <p:spPr bwMode="auto">
          <a:xfrm flipH="1" flipV="1">
            <a:off x="5105400" y="2209800"/>
            <a:ext cx="304800" cy="0"/>
          </a:xfrm>
          <a:prstGeom prst="line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9pPr>
          </a:lstStyle>
          <a:p>
            <a:endParaRPr lang="en-US" sz="1050"/>
          </a:p>
        </p:txBody>
      </p:sp>
      <p:sp>
        <p:nvSpPr>
          <p:cNvPr id="177" name="Line 20"/>
          <p:cNvSpPr>
            <a:spLocks noChangeShapeType="1"/>
          </p:cNvSpPr>
          <p:nvPr/>
        </p:nvSpPr>
        <p:spPr bwMode="auto">
          <a:xfrm flipV="1">
            <a:off x="2743200" y="2209800"/>
            <a:ext cx="256032" cy="0"/>
          </a:xfrm>
          <a:prstGeom prst="line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9pPr>
          </a:lstStyle>
          <a:p>
            <a:endParaRPr lang="en-US" sz="1050"/>
          </a:p>
        </p:txBody>
      </p:sp>
      <p:sp>
        <p:nvSpPr>
          <p:cNvPr id="178" name="Line 20"/>
          <p:cNvSpPr>
            <a:spLocks noChangeShapeType="1"/>
          </p:cNvSpPr>
          <p:nvPr/>
        </p:nvSpPr>
        <p:spPr bwMode="auto">
          <a:xfrm flipV="1">
            <a:off x="3886200" y="2209800"/>
            <a:ext cx="179832" cy="0"/>
          </a:xfrm>
          <a:prstGeom prst="line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9pPr>
          </a:lstStyle>
          <a:p>
            <a:endParaRPr lang="en-US" sz="1050"/>
          </a:p>
        </p:txBody>
      </p:sp>
      <p:sp>
        <p:nvSpPr>
          <p:cNvPr id="179" name="Line 20"/>
          <p:cNvSpPr>
            <a:spLocks noChangeShapeType="1"/>
          </p:cNvSpPr>
          <p:nvPr/>
        </p:nvSpPr>
        <p:spPr bwMode="auto">
          <a:xfrm flipV="1">
            <a:off x="4773168" y="2209800"/>
            <a:ext cx="256032" cy="0"/>
          </a:xfrm>
          <a:prstGeom prst="line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9pPr>
          </a:lstStyle>
          <a:p>
            <a:endParaRPr lang="en-US" sz="1050"/>
          </a:p>
        </p:txBody>
      </p:sp>
      <p:sp>
        <p:nvSpPr>
          <p:cNvPr id="180" name="Line 20"/>
          <p:cNvSpPr>
            <a:spLocks noChangeShapeType="1"/>
          </p:cNvSpPr>
          <p:nvPr/>
        </p:nvSpPr>
        <p:spPr bwMode="auto">
          <a:xfrm flipV="1">
            <a:off x="6324600" y="2209800"/>
            <a:ext cx="256032" cy="0"/>
          </a:xfrm>
          <a:prstGeom prst="line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9pPr>
          </a:lstStyle>
          <a:p>
            <a:endParaRPr lang="en-US" sz="1050"/>
          </a:p>
        </p:txBody>
      </p:sp>
      <p:sp>
        <p:nvSpPr>
          <p:cNvPr id="181" name="TextBox 180"/>
          <p:cNvSpPr txBox="1"/>
          <p:nvPr/>
        </p:nvSpPr>
        <p:spPr>
          <a:xfrm>
            <a:off x="381000" y="4876800"/>
            <a:ext cx="609600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002060"/>
                </a:solidFill>
              </a:rPr>
              <a:t>CY</a:t>
            </a:r>
            <a:endParaRPr lang="en-US" sz="900" b="1" dirty="0">
              <a:solidFill>
                <a:srgbClr val="002060"/>
              </a:solidFill>
            </a:endParaRPr>
          </a:p>
        </p:txBody>
      </p:sp>
      <p:cxnSp>
        <p:nvCxnSpPr>
          <p:cNvPr id="182" name="Straight Connector 181"/>
          <p:cNvCxnSpPr/>
          <p:nvPr/>
        </p:nvCxnSpPr>
        <p:spPr>
          <a:xfrm>
            <a:off x="3048000" y="2743200"/>
            <a:ext cx="0" cy="128016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667000" y="2506657"/>
            <a:ext cx="860973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>
                <a:latin typeface="Arial" charset="0"/>
              </a:rPr>
              <a:t>CD-1</a:t>
            </a:r>
          </a:p>
          <a:p>
            <a:pPr algn="ctr"/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Approve Alternative Selection</a:t>
            </a:r>
          </a:p>
          <a:p>
            <a:pPr algn="ctr"/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and Cost </a:t>
            </a:r>
          </a:p>
          <a:p>
            <a:pPr algn="ctr"/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Range</a:t>
            </a:r>
          </a:p>
        </p:txBody>
      </p:sp>
      <p:cxnSp>
        <p:nvCxnSpPr>
          <p:cNvPr id="186" name="Straight Connector 185"/>
          <p:cNvCxnSpPr/>
          <p:nvPr/>
        </p:nvCxnSpPr>
        <p:spPr>
          <a:xfrm>
            <a:off x="1828800" y="2743200"/>
            <a:ext cx="0" cy="128016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4114800" y="2743200"/>
            <a:ext cx="0" cy="128016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5105400" y="2743200"/>
            <a:ext cx="0" cy="128016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6629400" y="2743200"/>
            <a:ext cx="0" cy="128016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6186644" y="2506657"/>
            <a:ext cx="823756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>
                <a:latin typeface="Arial" charset="0"/>
              </a:rPr>
              <a:t>CD-4</a:t>
            </a:r>
          </a:p>
          <a:p>
            <a:pPr algn="ctr"/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Approve</a:t>
            </a:r>
          </a:p>
          <a:p>
            <a:pPr algn="ctr"/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Start of Operations or Project Completion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724400" y="2514600"/>
            <a:ext cx="836879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>
                <a:latin typeface="Arial" charset="0"/>
              </a:rPr>
              <a:t>CD-3</a:t>
            </a:r>
          </a:p>
          <a:p>
            <a:pPr algn="ctr"/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Approve Start of Construction or Execution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601540" y="2502569"/>
            <a:ext cx="993717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>
                <a:latin typeface="Arial" charset="0"/>
              </a:rPr>
              <a:t>CD-2</a:t>
            </a:r>
          </a:p>
          <a:p>
            <a:pPr algn="ctr"/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Approve Performance Baseline (PB)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524000" y="2506657"/>
            <a:ext cx="740635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rinda" pitchFamily="2" charset="0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>
                <a:latin typeface="Arial" charset="0"/>
              </a:rPr>
              <a:t>CD-0</a:t>
            </a:r>
          </a:p>
          <a:p>
            <a:pPr algn="ctr"/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Approve Mission Need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0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CD-0 and CD-1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CD-0</a:t>
            </a:r>
          </a:p>
          <a:p>
            <a:pPr lvl="1"/>
            <a:r>
              <a:rPr lang="en-US" dirty="0" smtClean="0"/>
              <a:t>CD-0 is important because its approval officially marks a project start</a:t>
            </a:r>
          </a:p>
          <a:p>
            <a:pPr lvl="2"/>
            <a:r>
              <a:rPr lang="en-US" dirty="0" smtClean="0"/>
              <a:t>The Total Project Cost (TPC) clock starts ticking from CD-0 approval date</a:t>
            </a:r>
          </a:p>
          <a:p>
            <a:pPr lvl="2"/>
            <a:r>
              <a:rPr lang="en-US" dirty="0" smtClean="0"/>
              <a:t>All costs from this date forward accrue to the project’s TPC</a:t>
            </a:r>
          </a:p>
          <a:p>
            <a:pPr lvl="1"/>
            <a:r>
              <a:rPr lang="en-US" dirty="0" smtClean="0"/>
              <a:t>CD-0 approval allows Programs to request Project Engineering and Design (PED) funds</a:t>
            </a:r>
          </a:p>
          <a:p>
            <a:r>
              <a:rPr lang="en-US" dirty="0" smtClean="0"/>
              <a:t>CD-1</a:t>
            </a:r>
          </a:p>
          <a:p>
            <a:pPr lvl="1"/>
            <a:r>
              <a:rPr lang="en-US" dirty="0" smtClean="0"/>
              <a:t>After CD-1 approval the </a:t>
            </a:r>
            <a:r>
              <a:rPr lang="en-US" dirty="0"/>
              <a:t>project is </a:t>
            </a:r>
            <a:r>
              <a:rPr lang="en-US" dirty="0" smtClean="0"/>
              <a:t>allowed </a:t>
            </a:r>
            <a:r>
              <a:rPr lang="en-US" dirty="0"/>
              <a:t>to spend design or PED funds</a:t>
            </a:r>
          </a:p>
          <a:p>
            <a:pPr lvl="1"/>
            <a:r>
              <a:rPr lang="en-US" dirty="0"/>
              <a:t>Conceptual Design Report Complete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76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CD-2</a:t>
            </a:r>
          </a:p>
          <a:p>
            <a:pPr lvl="1"/>
            <a:r>
              <a:rPr lang="en-US" dirty="0" smtClean="0"/>
              <a:t>Approval of CD-2 establishes the Performance Baseline (PB) against which the project success or failure will be measured</a:t>
            </a:r>
          </a:p>
          <a:p>
            <a:pPr lvl="2"/>
            <a:r>
              <a:rPr lang="en-US" dirty="0" smtClean="0"/>
              <a:t>The PB represents the DOE’s commitment to Congress to deliver the project’s defined scope by a particular date at a specific cost.</a:t>
            </a:r>
          </a:p>
          <a:p>
            <a:pPr lvl="1"/>
            <a:r>
              <a:rPr lang="en-US" dirty="0" smtClean="0"/>
              <a:t>CD-2 approval allows project to request construction/fabrication funds</a:t>
            </a:r>
          </a:p>
          <a:p>
            <a:pPr lvl="2"/>
            <a:r>
              <a:rPr lang="en-US" dirty="0" smtClean="0"/>
              <a:t>There is a waiting period of about 1.5 to 2 years before the project receives the funds for construction. </a:t>
            </a:r>
          </a:p>
          <a:p>
            <a:pPr lvl="3"/>
            <a:r>
              <a:rPr lang="en-US" dirty="0" smtClean="0"/>
              <a:t>During this time, PED funds can be used for long-lead procurement (LLP). LPP approval is designated as CD-3A, which may happen in advance of CD-2 approval.</a:t>
            </a:r>
          </a:p>
          <a:p>
            <a:pPr lvl="1"/>
            <a:r>
              <a:rPr lang="en-US" dirty="0" smtClean="0"/>
              <a:t>Preliminary Design Report Complete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356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CD-3</a:t>
            </a:r>
          </a:p>
          <a:p>
            <a:pPr lvl="1"/>
            <a:r>
              <a:rPr lang="en-US" dirty="0" smtClean="0"/>
              <a:t>CD-3 approval allows contract awards and construction money can be spent.</a:t>
            </a:r>
          </a:p>
          <a:p>
            <a:pPr lvl="2"/>
            <a:r>
              <a:rPr lang="en-US" dirty="0" smtClean="0"/>
              <a:t>LLP option can be used to alleviate this constraint (CD-3A)</a:t>
            </a:r>
          </a:p>
          <a:p>
            <a:pPr lvl="1"/>
            <a:r>
              <a:rPr lang="en-US" dirty="0" smtClean="0"/>
              <a:t>Final Design Report Complete</a:t>
            </a:r>
          </a:p>
          <a:p>
            <a:r>
              <a:rPr lang="en-US" dirty="0" smtClean="0"/>
              <a:t>CD-4</a:t>
            </a:r>
          </a:p>
          <a:p>
            <a:pPr lvl="1"/>
            <a:r>
              <a:rPr lang="en-US" dirty="0" smtClean="0"/>
              <a:t>Project is complete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49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DOE/SC CD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2895600" cy="2667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Provides requirements for documentation, reviews, and approval authority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Example for CD-2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1219200"/>
            <a:ext cx="762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70C0"/>
                </a:solidFill>
              </a:rPr>
              <a:t>Documented in DOE/SC Project Decision Matrix:</a:t>
            </a:r>
            <a:endParaRPr lang="en-US" sz="1800" dirty="0" smtClean="0">
              <a:solidFill>
                <a:srgbClr val="0070C0"/>
              </a:solidFill>
              <a:hlinkClick r:id="rId2"/>
            </a:endParaRPr>
          </a:p>
          <a:p>
            <a:r>
              <a:rPr lang="en-US" sz="1200" dirty="0" smtClean="0">
                <a:hlinkClick r:id="rId2"/>
              </a:rPr>
              <a:t>http</a:t>
            </a:r>
            <a:r>
              <a:rPr lang="en-US" sz="1200" dirty="0">
                <a:hlinkClick r:id="rId2"/>
              </a:rPr>
              <a:t>://science.energy.gov/~/</a:t>
            </a:r>
            <a:r>
              <a:rPr lang="en-US" sz="1200" dirty="0" smtClean="0">
                <a:hlinkClick r:id="rId2"/>
              </a:rPr>
              <a:t>media/opa/pdf/processes-and-procedures/Project_Decision_Matrix_11_2010_p.pdf</a:t>
            </a:r>
            <a:endParaRPr lang="en-US" sz="1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1887415"/>
            <a:ext cx="5791200" cy="421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667000" y="41148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536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Item of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LARP project is expected to be funded as a Major Item of Equipment (MIE)</a:t>
            </a:r>
          </a:p>
          <a:p>
            <a:pPr lvl="1"/>
            <a:r>
              <a:rPr lang="en-US" dirty="0" smtClean="0"/>
              <a:t>This designation is only used by the Office of Science for large capital equipment projects</a:t>
            </a:r>
          </a:p>
          <a:p>
            <a:pPr lvl="1"/>
            <a:r>
              <a:rPr lang="en-US" dirty="0" smtClean="0"/>
              <a:t>It is designed </a:t>
            </a:r>
            <a:r>
              <a:rPr lang="en-US" dirty="0"/>
              <a:t>to be more flexible than Line Item Construction (LIC) projects</a:t>
            </a:r>
          </a:p>
          <a:p>
            <a:pPr lvl="2"/>
            <a:r>
              <a:rPr lang="en-US" dirty="0"/>
              <a:t>LIC projects involve civil construction (e.g., buildings or tunnels)</a:t>
            </a:r>
          </a:p>
          <a:p>
            <a:pPr lvl="2"/>
            <a:r>
              <a:rPr lang="en-US" dirty="0"/>
              <a:t>MIE civil construction must be &lt; $5M and &lt; 20% of the </a:t>
            </a:r>
            <a:r>
              <a:rPr lang="en-US" dirty="0" smtClean="0"/>
              <a:t>TPC</a:t>
            </a:r>
          </a:p>
          <a:p>
            <a:pPr lvl="1"/>
            <a:r>
              <a:rPr lang="en-US" dirty="0" smtClean="0"/>
              <a:t>Equipment will be used for &gt; 3 years</a:t>
            </a:r>
          </a:p>
          <a:p>
            <a:pPr lvl="1"/>
            <a:r>
              <a:rPr lang="en-US" dirty="0" smtClean="0"/>
              <a:t>Equipment cost (TEC) &gt; $2M or Total Project Cost (TPC) &gt; $5M</a:t>
            </a:r>
          </a:p>
          <a:p>
            <a:pPr lvl="1"/>
            <a:r>
              <a:rPr lang="en-US" dirty="0" smtClean="0"/>
              <a:t>Prototypes NOT included, unless will be incorporated into the final experiment</a:t>
            </a:r>
          </a:p>
          <a:p>
            <a:pPr lvl="2"/>
            <a:r>
              <a:rPr lang="en-US" dirty="0" smtClean="0"/>
              <a:t>Funded with R&amp;D or Operating Funds</a:t>
            </a:r>
          </a:p>
          <a:p>
            <a:pPr lvl="1"/>
            <a:r>
              <a:rPr lang="en-US" dirty="0" smtClean="0"/>
              <a:t>For MIE projects “Fabrication” is used rather than “Construction”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54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39421</TotalTime>
  <Pages>1</Pages>
  <Words>1537</Words>
  <Application>Microsoft Office PowerPoint</Application>
  <PresentationFormat>On-screen Show (4:3)</PresentationFormat>
  <Paragraphs>257</Paragraphs>
  <Slides>22</Slides>
  <Notes>0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  <vt:variant>
        <vt:lpstr>Custom Shows</vt:lpstr>
      </vt:variant>
      <vt:variant>
        <vt:i4>1</vt:i4>
      </vt:variant>
    </vt:vector>
  </HeadingPairs>
  <TitlesOfParts>
    <vt:vector size="25" baseType="lpstr">
      <vt:lpstr>Office Theme</vt:lpstr>
      <vt:lpstr>Visio</vt:lpstr>
      <vt:lpstr>DOE Critical Decision Process</vt:lpstr>
      <vt:lpstr>Outline</vt:lpstr>
      <vt:lpstr>Critical Decisions</vt:lpstr>
      <vt:lpstr>PowerPoint Presentation</vt:lpstr>
      <vt:lpstr>CD-0 and CD-1</vt:lpstr>
      <vt:lpstr>CD-2</vt:lpstr>
      <vt:lpstr>CD-3</vt:lpstr>
      <vt:lpstr>Specific DOE/SC CD Requirements</vt:lpstr>
      <vt:lpstr>Major Item of Equipment</vt:lpstr>
      <vt:lpstr>MIE Funding Type</vt:lpstr>
      <vt:lpstr>Tailoring</vt:lpstr>
      <vt:lpstr>Proposed Tailoring for LARP</vt:lpstr>
      <vt:lpstr>LARP Actions Prior to CD-0/1/2</vt:lpstr>
      <vt:lpstr>LARP Actions Prior to CD-0/1/2</vt:lpstr>
      <vt:lpstr>Example of Variance Analysis  Control Account Reporting Thresholds</vt:lpstr>
      <vt:lpstr>FNAL Monthly Analysis and Management Reporting</vt:lpstr>
      <vt:lpstr>LARP Actions Prior to CD-0/1/2</vt:lpstr>
      <vt:lpstr>DOE Project Dashboard</vt:lpstr>
      <vt:lpstr>Examples of Pre-MIE LLI funding needs</vt:lpstr>
      <vt:lpstr>LLI: MQXF Strand Procurement (preliminary)</vt:lpstr>
      <vt:lpstr>LLI: MQXF Magnet Tooling (Preliminary)</vt:lpstr>
      <vt:lpstr>Summary</vt:lpstr>
      <vt:lpstr>Custom Show 1</vt:lpstr>
    </vt:vector>
  </TitlesOfParts>
  <Company>LBNL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Division Future Plans</dc:title>
  <dc:subject>Berkeley Lab Generic Presentation</dc:subject>
  <dc:creator>PCuser</dc:creator>
  <cp:keywords>Presentation Generic</cp:keywords>
  <cp:lastModifiedBy>ruben</cp:lastModifiedBy>
  <cp:revision>1875</cp:revision>
  <cp:lastPrinted>2013-05-21T20:49:58Z</cp:lastPrinted>
  <dcterms:created xsi:type="dcterms:W3CDTF">2004-10-30T19:36:16Z</dcterms:created>
  <dcterms:modified xsi:type="dcterms:W3CDTF">2014-02-14T14:01:53Z</dcterms:modified>
</cp:coreProperties>
</file>