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1159" r:id="rId2"/>
    <p:sldId id="1188" r:id="rId3"/>
    <p:sldId id="1190" r:id="rId4"/>
    <p:sldId id="1193" r:id="rId5"/>
    <p:sldId id="1191" r:id="rId6"/>
    <p:sldId id="1195" r:id="rId7"/>
    <p:sldId id="1196" r:id="rId8"/>
    <p:sldId id="1189" r:id="rId9"/>
    <p:sldId id="1192" r:id="rId10"/>
    <p:sldId id="1194" r:id="rId11"/>
  </p:sldIdLst>
  <p:sldSz cx="9144000" cy="6858000" type="screen4x3"/>
  <p:notesSz cx="6934200" cy="92202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CE00"/>
    <a:srgbClr val="3BB408"/>
    <a:srgbClr val="0033CC"/>
    <a:srgbClr val="FF3300"/>
    <a:srgbClr val="003399"/>
    <a:srgbClr val="003366"/>
    <a:srgbClr val="800000"/>
    <a:srgbClr val="FF9966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8933" autoAdjust="0"/>
  </p:normalViewPr>
  <p:slideViewPr>
    <p:cSldViewPr>
      <p:cViewPr varScale="1">
        <p:scale>
          <a:sx n="148" d="100"/>
          <a:sy n="148" d="100"/>
        </p:scale>
        <p:origin x="-9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0C248C74-A1BF-4A9C-97C3-5A5D6B022034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8376"/>
            <a:ext cx="5086284" cy="415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3048" tIns="59906" rIns="123048" bIns="59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594225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348827" y="8768947"/>
            <a:ext cx="543239" cy="4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3048" tIns="59906" rIns="123048" bIns="59906" anchor="ctr">
            <a:spAutoFit/>
          </a:bodyPr>
          <a:lstStyle/>
          <a:p>
            <a:pPr algn="r" defTabSz="1238494"/>
            <a:fld id="{E7B1BAEA-71C4-45DD-B483-2339FDD29BB8}" type="slidenum">
              <a:rPr lang="en-US" sz="1900">
                <a:latin typeface="Arial" charset="0"/>
              </a:rPr>
              <a:pPr algn="r" defTabSz="1238494"/>
              <a:t>‹#›</a:t>
            </a:fld>
            <a:endParaRPr lang="en-US" sz="19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slarp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E5266E6E-3187-4C1D-BA6D-2ACAC749C4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2209800" y="6553200"/>
            <a:ext cx="4191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>
                <a:latin typeface="Colibri"/>
                <a:cs typeface="Colibri"/>
              </a:rPr>
              <a:t>DOE</a:t>
            </a:r>
            <a:r>
              <a:rPr lang="en-US" sz="1000" baseline="0" dirty="0" smtClean="0">
                <a:latin typeface="Colibri"/>
                <a:cs typeface="Colibri"/>
              </a:rPr>
              <a:t> Review of LARP – February 17-18, 2014</a:t>
            </a:r>
            <a:endParaRPr lang="en-US" sz="1000" dirty="0" smtClean="0">
              <a:latin typeface="Colibri"/>
              <a:cs typeface="Colibri"/>
            </a:endParaRPr>
          </a:p>
        </p:txBody>
      </p:sp>
      <p:pic>
        <p:nvPicPr>
          <p:cNvPr id="10" name="Picture 11" descr="LARP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65" y="-7885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65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QXF Coil Fabrication &amp; Tooling</a:t>
            </a:r>
            <a:br>
              <a:rPr lang="en-US" dirty="0" smtClean="0"/>
            </a:br>
            <a:r>
              <a:rPr lang="en-US" sz="3200" dirty="0" smtClean="0"/>
              <a:t>Reaction / Impregnation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Jesse Schmalzle, BNL</a:t>
            </a:r>
          </a:p>
          <a:p>
            <a:r>
              <a:rPr lang="en-US" dirty="0" smtClean="0"/>
              <a:t>February 17,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QXF tooling designs based on tooling used successfully for LQ and HQ.</a:t>
            </a:r>
          </a:p>
          <a:p>
            <a:r>
              <a:rPr lang="en-US" dirty="0" smtClean="0"/>
              <a:t>Procedures well established and documented.</a:t>
            </a:r>
          </a:p>
          <a:p>
            <a:r>
              <a:rPr lang="en-US" dirty="0" smtClean="0"/>
              <a:t>Facilities / Infrastructure in existence at multiple labs.</a:t>
            </a:r>
          </a:p>
          <a:p>
            <a:r>
              <a:rPr lang="en-US" dirty="0" smtClean="0"/>
              <a:t>SQXF tooling fabrication well underway.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553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Tooling design</a:t>
            </a:r>
          </a:p>
          <a:p>
            <a:r>
              <a:rPr lang="en-US" dirty="0" smtClean="0"/>
              <a:t>Coil fabrication</a:t>
            </a:r>
          </a:p>
          <a:p>
            <a:r>
              <a:rPr lang="en-US" dirty="0" smtClean="0"/>
              <a:t>Status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6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esses\Documents\PrintScreen Files\qxf react fix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96" y="1752600"/>
            <a:ext cx="3409950" cy="18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sses\Documents\PrintScreen Files\react fixture section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5726"/>
            <a:ext cx="7819559" cy="22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Tooling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59436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QXF tooling design is based on tooling used successfully for LQ and HQ.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Reaction &amp; Impregnation Tooling:</a:t>
            </a:r>
          </a:p>
          <a:p>
            <a:pPr lvl="2"/>
            <a:r>
              <a:rPr lang="en-US" dirty="0" smtClean="0"/>
              <a:t>Stainless steel fixtures used to react and impregnate coils.</a:t>
            </a:r>
          </a:p>
          <a:p>
            <a:pPr lvl="2"/>
            <a:r>
              <a:rPr lang="en-US" dirty="0" smtClean="0"/>
              <a:t>Full length base plate, top plate, side rails.</a:t>
            </a:r>
          </a:p>
          <a:p>
            <a:pPr lvl="2"/>
            <a:r>
              <a:rPr lang="en-US" dirty="0" smtClean="0"/>
              <a:t>Mandrel and form block pieces are short blocks, approximately 50 mm long.</a:t>
            </a:r>
          </a:p>
          <a:p>
            <a:pPr lvl="2"/>
            <a:r>
              <a:rPr lang="en-US" dirty="0" smtClean="0"/>
              <a:t>Thin stainless steel liner inside form blocks.</a:t>
            </a:r>
          </a:p>
          <a:p>
            <a:pPr lvl="2"/>
            <a:r>
              <a:rPr lang="en-US" dirty="0" smtClean="0"/>
              <a:t>End plates seal the ends.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7381" y="594359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LQ (90 mm)</a:t>
            </a:r>
          </a:p>
          <a:p>
            <a:pPr algn="ctr"/>
            <a:r>
              <a:rPr lang="en-US" sz="1200" dirty="0" smtClean="0">
                <a:latin typeface="+mn-lt"/>
              </a:rPr>
              <a:t>Coil Length 3.3 m</a:t>
            </a:r>
            <a:endParaRPr lang="en-US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HQ  (120 mm)</a:t>
            </a:r>
          </a:p>
          <a:p>
            <a:pPr algn="ctr"/>
            <a:r>
              <a:rPr lang="en-US" sz="1200" dirty="0" smtClean="0">
                <a:latin typeface="+mn-lt"/>
              </a:rPr>
              <a:t>HQ 1.2 m,  LHQ 3.3 m</a:t>
            </a:r>
            <a:endParaRPr lang="en-US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4229" y="594359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QXF (150 mm)</a:t>
            </a:r>
          </a:p>
          <a:p>
            <a:pPr algn="ctr"/>
            <a:r>
              <a:rPr lang="en-US" sz="1200" dirty="0" smtClean="0">
                <a:latin typeface="+mn-lt"/>
              </a:rPr>
              <a:t>SQXF 1.5 m, LQXF 4.3 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632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sses\Documents\PrintScreen Files\sqxf coil ship w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79" y="3581399"/>
            <a:ext cx="4246640" cy="258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sses\Documents\PrintScreen Files\SQXF coil lift assy w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952875" cy="13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Tooling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257800" cy="3276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QXF tooling design is based on tooling used successfully for LQ and HQ.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Coil Lifting Fixture:</a:t>
            </a:r>
          </a:p>
          <a:p>
            <a:pPr lvl="2"/>
            <a:r>
              <a:rPr lang="en-US" dirty="0" smtClean="0"/>
              <a:t>Rigid support for handling cured coil or impregnated coil.</a:t>
            </a:r>
          </a:p>
          <a:p>
            <a:pPr lvl="2"/>
            <a:r>
              <a:rPr lang="en-US" dirty="0" smtClean="0"/>
              <a:t>Reacted coil not handled until after impregnation.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Coil Shipping Fixture:</a:t>
            </a:r>
          </a:p>
          <a:p>
            <a:pPr lvl="2"/>
            <a:r>
              <a:rPr lang="en-US" dirty="0" smtClean="0"/>
              <a:t>Coil support tube mounted on rubber shock mounts.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Coil lead solder fixture:</a:t>
            </a:r>
          </a:p>
          <a:p>
            <a:pPr lvl="2"/>
            <a:r>
              <a:rPr lang="en-US" dirty="0" smtClean="0"/>
              <a:t>Make connection between Nb</a:t>
            </a:r>
            <a:r>
              <a:rPr lang="en-US" baseline="-25000" dirty="0" smtClean="0"/>
              <a:t>3</a:t>
            </a:r>
            <a:r>
              <a:rPr lang="en-US" dirty="0" smtClean="0"/>
              <a:t>Sn conductor and </a:t>
            </a:r>
            <a:r>
              <a:rPr lang="en-US" dirty="0" err="1" smtClean="0"/>
              <a:t>NbTi</a:t>
            </a:r>
            <a:r>
              <a:rPr lang="en-US" dirty="0" smtClean="0"/>
              <a:t> extension leads.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2" descr="C:\Users\jesses\Documents\TEMP\25-2034005 vie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4503235"/>
            <a:ext cx="300551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8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648200" cy="2514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Coil fabrication procedures are well established and documented from LQ and HQ.</a:t>
            </a:r>
          </a:p>
          <a:p>
            <a:pPr lvl="1"/>
            <a:r>
              <a:rPr lang="en-US" dirty="0" smtClean="0"/>
              <a:t>Travelers used on the shop floor provide step by step instructions, place for technicians to sign-off as operations are completed.  Engineering sign-off at key points, e.g. after electrical checks. </a:t>
            </a:r>
          </a:p>
          <a:p>
            <a:pPr lvl="1"/>
            <a:r>
              <a:rPr lang="en-US" dirty="0" smtClean="0"/>
              <a:t>QXF travelers are based on most recent HQ travelers.</a:t>
            </a:r>
          </a:p>
          <a:p>
            <a:endParaRPr lang="en-US" dirty="0" smtClean="0"/>
          </a:p>
          <a:p>
            <a:r>
              <a:rPr lang="en-US" dirty="0" smtClean="0"/>
              <a:t>Facilities / Infrastructure is in place at multiple labs.</a:t>
            </a:r>
          </a:p>
          <a:p>
            <a:pPr lvl="1"/>
            <a:r>
              <a:rPr lang="en-US" dirty="0" smtClean="0"/>
              <a:t>Reaction ovens </a:t>
            </a:r>
            <a:r>
              <a:rPr lang="en-US" dirty="0" smtClean="0"/>
              <a:t>at </a:t>
            </a:r>
            <a:r>
              <a:rPr lang="en-US" dirty="0" smtClean="0"/>
              <a:t>3 </a:t>
            </a:r>
            <a:r>
              <a:rPr lang="en-US" dirty="0" smtClean="0"/>
              <a:t>labs (accommodate 4m coils).</a:t>
            </a:r>
            <a:endParaRPr lang="en-US" dirty="0" smtClean="0"/>
          </a:p>
          <a:p>
            <a:pPr lvl="1"/>
            <a:r>
              <a:rPr lang="en-US" dirty="0" smtClean="0"/>
              <a:t>Vacuum impregnation facilities at 3 labs.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Y:\LARP\LARP oven\oven open do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62400"/>
            <a:ext cx="253970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3962400"/>
            <a:ext cx="233289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jesses\Documents\PrintScreen Files\traveler pag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799"/>
            <a:ext cx="3733800" cy="489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5181600" cy="381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Typical Reaction Impregnation schedule: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91000" y="3505200"/>
            <a:ext cx="4860985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endParaRPr lang="en-US" sz="1400" dirty="0" smtClean="0"/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Impregnation:</a:t>
            </a:r>
            <a:endParaRPr lang="en-US" sz="1400" dirty="0" smtClean="0"/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moved from oven to assembly table.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Reaction top plate, form blocks, liner, mica, fiberglass removed.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Lead extensions soldered to coil leads.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Outer instrumentation trace installed, covered with fiberglass.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Impregnation liner, form blocks and top plate installed. 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bolted closed, flipped over.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Reaction mandrel blocks, base plate and mica paper removed.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Inner instrumentation trace installed, covered with fiberglass.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Impregnation mandrel blocks and base plate installed.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bolted closed.  End plates and lead seals installed.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moved to vacuum tank for impregnation.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Pump down, bake out.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Impregnate with CTD101k.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Cure includes steps at 110 C and 125 C.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886" y="3657600"/>
            <a:ext cx="4511616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600" dirty="0" smtClean="0"/>
              <a:t>Procedure Outline: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Reaction: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Base plate and mandrel blocks laid out on assembly table.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Cured coil placed into reaction mandrel blocks.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Outer layer covered with fiberglass cloth and mica paper.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Reaction liner, form blocks and top plate installed.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bolted closed, flipped over and opened.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Inner layer and </a:t>
            </a:r>
            <a:r>
              <a:rPr lang="en-US" sz="1400" dirty="0" err="1" smtClean="0"/>
              <a:t>midplanes</a:t>
            </a:r>
            <a:r>
              <a:rPr lang="en-US" sz="1400" dirty="0" smtClean="0"/>
              <a:t> covered with mica paper.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Reaction mandrel blocks and base plate installed.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bolted closed, end plates installed.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Fixture moved into oven for reaction.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 smtClean="0"/>
              <a:t>Reaction includes steps at 210 C, 400 C and 640 C.</a:t>
            </a:r>
          </a:p>
          <a:p>
            <a:pPr lvl="1" fontAlgn="auto">
              <a:spcAft>
                <a:spcPts val="0"/>
              </a:spcAft>
            </a:pPr>
            <a:endParaRPr lang="en-US" sz="1400" dirty="0" smtClean="0"/>
          </a:p>
        </p:txBody>
      </p:sp>
      <p:pic>
        <p:nvPicPr>
          <p:cNvPr id="1026" name="Picture 2" descr="C:\Users\jesses\Documents\PrintScreen Files\r i sche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2" y="1541092"/>
            <a:ext cx="8382000" cy="19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QA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8100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Coil QA</a:t>
            </a:r>
          </a:p>
          <a:p>
            <a:pPr lvl="1"/>
            <a:r>
              <a:rPr lang="en-US" dirty="0" smtClean="0"/>
              <a:t>Electrical:</a:t>
            </a:r>
          </a:p>
          <a:p>
            <a:pPr lvl="2"/>
            <a:r>
              <a:rPr lang="en-US" dirty="0" smtClean="0"/>
              <a:t>Resistance / RLQ</a:t>
            </a:r>
          </a:p>
          <a:p>
            <a:pPr lvl="3"/>
            <a:r>
              <a:rPr lang="en-US" dirty="0" smtClean="0"/>
              <a:t>Coil</a:t>
            </a:r>
          </a:p>
          <a:p>
            <a:pPr lvl="3"/>
            <a:r>
              <a:rPr lang="en-US" dirty="0" smtClean="0"/>
              <a:t>Voltage Taps</a:t>
            </a:r>
          </a:p>
          <a:p>
            <a:pPr lvl="3"/>
            <a:r>
              <a:rPr lang="en-US" dirty="0" smtClean="0"/>
              <a:t>Heaters</a:t>
            </a:r>
          </a:p>
          <a:p>
            <a:pPr lvl="2"/>
            <a:r>
              <a:rPr lang="en-US" dirty="0" err="1" smtClean="0"/>
              <a:t>Hipot</a:t>
            </a:r>
            <a:endParaRPr lang="en-US" dirty="0" smtClean="0"/>
          </a:p>
          <a:p>
            <a:pPr lvl="3"/>
            <a:r>
              <a:rPr lang="en-US" dirty="0" smtClean="0"/>
              <a:t>Coil to Heaters</a:t>
            </a:r>
          </a:p>
          <a:p>
            <a:pPr lvl="3"/>
            <a:r>
              <a:rPr lang="en-US" dirty="0" smtClean="0"/>
              <a:t>Coil to End Shoe</a:t>
            </a:r>
          </a:p>
          <a:p>
            <a:pPr lvl="3"/>
            <a:r>
              <a:rPr lang="en-US" dirty="0" smtClean="0"/>
              <a:t>Heaters to End Shoes</a:t>
            </a:r>
          </a:p>
          <a:p>
            <a:pPr lvl="3"/>
            <a:r>
              <a:rPr lang="en-US" dirty="0" smtClean="0"/>
              <a:t>End Shoe to End Shoe</a:t>
            </a:r>
          </a:p>
          <a:p>
            <a:pPr lvl="2"/>
            <a:r>
              <a:rPr lang="en-US" dirty="0" smtClean="0"/>
              <a:t>Impulse</a:t>
            </a:r>
          </a:p>
          <a:p>
            <a:pPr lvl="1"/>
            <a:r>
              <a:rPr lang="en-US" dirty="0" smtClean="0"/>
              <a:t>Mechanical:</a:t>
            </a:r>
          </a:p>
          <a:p>
            <a:pPr lvl="2"/>
            <a:r>
              <a:rPr lang="en-US" dirty="0" smtClean="0"/>
              <a:t>Coil Length</a:t>
            </a:r>
          </a:p>
          <a:p>
            <a:pPr lvl="2"/>
            <a:r>
              <a:rPr lang="en-US" dirty="0" smtClean="0"/>
              <a:t>Coil Azimuthal Size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2999"/>
            <a:ext cx="2673864" cy="122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64628" y="6139543"/>
            <a:ext cx="3173409" cy="261257"/>
          </a:xfrm>
          <a:prstGeom prst="rect">
            <a:avLst/>
          </a:prstGeom>
        </p:spPr>
        <p:txBody>
          <a:bodyPr vert="horz" wrap="none" lIns="91440" tIns="45720" rIns="91440" bIns="45720" rtlCol="0" anchor="t" anchorCtr="1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  Coil CMM Measurements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73" y="1329950"/>
            <a:ext cx="414957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799"/>
            <a:ext cx="3442810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61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LHQ Coil Fabrication &amp;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08279"/>
            <a:ext cx="5334000" cy="2971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Electrical tests of the LHQ practice coil were run at higher levels than normal for HQ in order to demonstrate the ability to meet </a:t>
            </a:r>
            <a:r>
              <a:rPr lang="en-US" dirty="0" smtClean="0"/>
              <a:t>CERN’s </a:t>
            </a:r>
            <a:r>
              <a:rPr lang="en-US" dirty="0" smtClean="0"/>
              <a:t>more stringent requirements.</a:t>
            </a:r>
          </a:p>
          <a:p>
            <a:pPr lvl="1"/>
            <a:r>
              <a:rPr lang="en-US" dirty="0" err="1" smtClean="0"/>
              <a:t>Hipot</a:t>
            </a:r>
            <a:r>
              <a:rPr lang="en-US" dirty="0" smtClean="0"/>
              <a:t> coil to quench heaters – Passed at 5000 volts.</a:t>
            </a:r>
          </a:p>
          <a:p>
            <a:pPr lvl="2"/>
            <a:r>
              <a:rPr lang="en-US" dirty="0" smtClean="0"/>
              <a:t> (Normal HQ test - 1000 volts)</a:t>
            </a:r>
          </a:p>
          <a:p>
            <a:pPr lvl="1"/>
            <a:r>
              <a:rPr lang="en-US" dirty="0" smtClean="0"/>
              <a:t>Coil Impulse test – Passed at 3000 Volts.</a:t>
            </a:r>
          </a:p>
          <a:p>
            <a:pPr lvl="2"/>
            <a:r>
              <a:rPr lang="en-US" dirty="0" smtClean="0"/>
              <a:t> (Normal HQ test - 1000 </a:t>
            </a:r>
            <a:r>
              <a:rPr lang="en-US" dirty="0"/>
              <a:t>Volts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Upcoming </a:t>
            </a:r>
            <a:r>
              <a:rPr lang="en-US" dirty="0"/>
              <a:t>mirror test of LHQ coil will </a:t>
            </a:r>
            <a:r>
              <a:rPr lang="en-US" dirty="0" smtClean="0"/>
              <a:t>demonstrate HQ features not present in the LQ magnets.</a:t>
            </a:r>
          </a:p>
          <a:p>
            <a:pPr lvl="2"/>
            <a:r>
              <a:rPr lang="en-US" dirty="0" smtClean="0"/>
              <a:t>Cable with core, braided insulation, stainless steel </a:t>
            </a:r>
            <a:r>
              <a:rPr lang="en-US" dirty="0" smtClean="0"/>
              <a:t>end parts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8</a:t>
            </a:fld>
            <a:endParaRPr lang="en-US"/>
          </a:p>
        </p:txBody>
      </p:sp>
      <p:pic>
        <p:nvPicPr>
          <p:cNvPr id="1027" name="Picture 3" descr="Y:\LARP\LHQ\LHQ01\IMG_27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600" y="4572000"/>
            <a:ext cx="2743200" cy="18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295400"/>
            <a:ext cx="383999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esses\Documents\PrintScreen Files\LHQ mirr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1" y="4191000"/>
            <a:ext cx="370180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7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572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Coil fabrication procedures:</a:t>
            </a:r>
          </a:p>
          <a:p>
            <a:pPr lvl="1"/>
            <a:r>
              <a:rPr lang="en-US" dirty="0" smtClean="0"/>
              <a:t>SQXF traveler preparation underway (based on HQ).</a:t>
            </a:r>
          </a:p>
          <a:p>
            <a:pPr lvl="1"/>
            <a:r>
              <a:rPr lang="en-US" dirty="0" smtClean="0"/>
              <a:t>Coil QA is in place, being reviewed for compliance with CERN requirements.</a:t>
            </a:r>
          </a:p>
          <a:p>
            <a:endParaRPr lang="en-US" dirty="0" smtClean="0"/>
          </a:p>
          <a:p>
            <a:r>
              <a:rPr lang="en-US" dirty="0" smtClean="0"/>
              <a:t>Tooling fabrication:</a:t>
            </a:r>
          </a:p>
          <a:p>
            <a:pPr lvl="1"/>
            <a:r>
              <a:rPr lang="en-US" dirty="0" smtClean="0"/>
              <a:t>SQXF Reaction Impregnation fixtures – fabrication underway (FNAL).</a:t>
            </a:r>
          </a:p>
          <a:p>
            <a:pPr lvl="2"/>
            <a:r>
              <a:rPr lang="en-US" dirty="0" smtClean="0"/>
              <a:t>First reaction set due early March.</a:t>
            </a:r>
          </a:p>
          <a:p>
            <a:pPr lvl="2"/>
            <a:r>
              <a:rPr lang="en-US" dirty="0" smtClean="0"/>
              <a:t>First impregnation set due mid March.</a:t>
            </a:r>
          </a:p>
          <a:p>
            <a:pPr lvl="2"/>
            <a:r>
              <a:rPr lang="en-US" dirty="0" smtClean="0"/>
              <a:t>Remaining sets by end of March.</a:t>
            </a:r>
          </a:p>
          <a:p>
            <a:pPr lvl="1"/>
            <a:r>
              <a:rPr lang="en-US" dirty="0" smtClean="0"/>
              <a:t>SQXF Coil </a:t>
            </a:r>
            <a:r>
              <a:rPr lang="en-US" dirty="0"/>
              <a:t>lifting </a:t>
            </a:r>
            <a:r>
              <a:rPr lang="en-US" dirty="0" smtClean="0"/>
              <a:t>fixtures - fabrication underway (BNL).</a:t>
            </a:r>
          </a:p>
          <a:p>
            <a:pPr lvl="2"/>
            <a:r>
              <a:rPr lang="en-US" dirty="0" smtClean="0"/>
              <a:t>Some parts received, remaining due by end of February.</a:t>
            </a:r>
          </a:p>
          <a:p>
            <a:pPr lvl="1"/>
            <a:r>
              <a:rPr lang="en-US" dirty="0" smtClean="0"/>
              <a:t>SQXF Coil shipping fixtures </a:t>
            </a:r>
            <a:r>
              <a:rPr lang="en-US" dirty="0"/>
              <a:t>- fabrication </a:t>
            </a:r>
            <a:r>
              <a:rPr lang="en-US" dirty="0" smtClean="0"/>
              <a:t>underway (BNL).</a:t>
            </a:r>
          </a:p>
          <a:p>
            <a:pPr lvl="2"/>
            <a:r>
              <a:rPr lang="en-US" dirty="0" smtClean="0"/>
              <a:t>Some </a:t>
            </a:r>
            <a:r>
              <a:rPr lang="en-US" dirty="0"/>
              <a:t>parts received, remaining due </a:t>
            </a:r>
            <a:r>
              <a:rPr lang="en-US" dirty="0" smtClean="0"/>
              <a:t>early March.</a:t>
            </a:r>
          </a:p>
          <a:p>
            <a:pPr lvl="1"/>
            <a:r>
              <a:rPr lang="en-US" dirty="0" smtClean="0"/>
              <a:t>Coil lead solder fixture </a:t>
            </a:r>
            <a:r>
              <a:rPr lang="en-US" dirty="0"/>
              <a:t>- fabrication </a:t>
            </a:r>
            <a:r>
              <a:rPr lang="en-US" dirty="0" smtClean="0"/>
              <a:t>underway (BNL)</a:t>
            </a:r>
          </a:p>
          <a:p>
            <a:pPr lvl="2"/>
            <a:r>
              <a:rPr lang="en-US" dirty="0" smtClean="0"/>
              <a:t>Due mid March.</a:t>
            </a:r>
          </a:p>
          <a:p>
            <a:pPr lvl="1"/>
            <a:r>
              <a:rPr lang="en-US" dirty="0" smtClean="0"/>
              <a:t>LQXF </a:t>
            </a:r>
            <a:r>
              <a:rPr lang="en-US" dirty="0"/>
              <a:t>Reaction Impregnation fixtures </a:t>
            </a:r>
            <a:r>
              <a:rPr lang="en-US" dirty="0" smtClean="0"/>
              <a:t>– design complete, drawings ready.</a:t>
            </a:r>
          </a:p>
          <a:p>
            <a:pPr lvl="1"/>
            <a:r>
              <a:rPr lang="en-US" dirty="0" smtClean="0"/>
              <a:t>LQXF </a:t>
            </a:r>
            <a:r>
              <a:rPr lang="en-US" dirty="0"/>
              <a:t>Coil lifting </a:t>
            </a:r>
            <a:r>
              <a:rPr lang="en-US" dirty="0" smtClean="0"/>
              <a:t>&amp; shipping fixtures - </a:t>
            </a:r>
            <a:r>
              <a:rPr lang="en-US" dirty="0"/>
              <a:t>design complete, drawings ready.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6E6E-3187-4C1D-BA6D-2ACAC749C4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2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834</Words>
  <Application>Microsoft Office PowerPoint</Application>
  <PresentationFormat>On-screen Show (4:3)</PresentationFormat>
  <Paragraphs>133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Office Theme</vt:lpstr>
      <vt:lpstr>QXF Coil Fabrication &amp; Tooling Reaction / Impregnation</vt:lpstr>
      <vt:lpstr>Outline</vt:lpstr>
      <vt:lpstr>Coil Tooling Design</vt:lpstr>
      <vt:lpstr>Coil Tooling Design</vt:lpstr>
      <vt:lpstr>Coil Fabrication</vt:lpstr>
      <vt:lpstr>Coil Fabrication</vt:lpstr>
      <vt:lpstr>Coil QA</vt:lpstr>
      <vt:lpstr>LHQ Coil Fabrication &amp; Testing</vt:lpstr>
      <vt:lpstr>Status</vt:lpstr>
      <vt:lpstr>Summary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2014-01-30T19:53:02Z</dcterms:created>
  <dcterms:modified xsi:type="dcterms:W3CDTF">2014-02-14T20:55:59Z</dcterms:modified>
</cp:coreProperties>
</file>